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1" r:id="rId4"/>
    <p:sldId id="272" r:id="rId5"/>
    <p:sldId id="258" r:id="rId6"/>
    <p:sldId id="273" r:id="rId7"/>
    <p:sldId id="274" r:id="rId8"/>
    <p:sldId id="261" r:id="rId9"/>
    <p:sldId id="259" r:id="rId10"/>
    <p:sldId id="275" r:id="rId11"/>
    <p:sldId id="262" r:id="rId12"/>
    <p:sldId id="260" r:id="rId13"/>
    <p:sldId id="276" r:id="rId14"/>
    <p:sldId id="277" r:id="rId15"/>
    <p:sldId id="269" r:id="rId16"/>
    <p:sldId id="263" r:id="rId17"/>
    <p:sldId id="264"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pusUser" initials="C" lastIdx="1" clrIdx="0">
    <p:extLst>
      <p:ext uri="{19B8F6BF-5375-455C-9EA6-DF929625EA0E}">
        <p15:presenceInfo xmlns:p15="http://schemas.microsoft.com/office/powerpoint/2012/main" userId="Campus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81758" autoAdjust="0"/>
  </p:normalViewPr>
  <p:slideViewPr>
    <p:cSldViewPr snapToGrid="0">
      <p:cViewPr varScale="1">
        <p:scale>
          <a:sx n="60" d="100"/>
          <a:sy n="60" d="100"/>
        </p:scale>
        <p:origin x="924"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65044-03A7-4990-8FED-CB9DFFF01D26}" type="datetimeFigureOut">
              <a:rPr lang="en-US" smtClean="0"/>
              <a:t>5/6/2019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8F631-6208-4CBF-AE0F-4AD660B9D426}" type="slidenum">
              <a:rPr lang="en-US" smtClean="0"/>
              <a:t>‹#›</a:t>
            </a:fld>
            <a:endParaRPr lang="en-US"/>
          </a:p>
        </p:txBody>
      </p:sp>
    </p:spTree>
    <p:extLst>
      <p:ext uri="{BB962C8B-B14F-4D97-AF65-F5344CB8AC3E}">
        <p14:creationId xmlns:p14="http://schemas.microsoft.com/office/powerpoint/2010/main" val="120594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Twitter is a social networking website where users post</a:t>
            </a:r>
            <a:r>
              <a:rPr lang="en-US" baseline="0" dirty="0" smtClean="0"/>
              <a:t> and interacts with tweets. User tweets are frequently used express emotion</a:t>
            </a:r>
            <a:endParaRPr lang="en-US" dirty="0"/>
          </a:p>
        </p:txBody>
      </p:sp>
      <p:sp>
        <p:nvSpPr>
          <p:cNvPr id="4" name="Slide Number Placeholder 3"/>
          <p:cNvSpPr>
            <a:spLocks noGrp="1"/>
          </p:cNvSpPr>
          <p:nvPr>
            <p:ph type="sldNum" sz="quarter" idx="10"/>
          </p:nvPr>
        </p:nvSpPr>
        <p:spPr/>
        <p:txBody>
          <a:bodyPr/>
          <a:lstStyle/>
          <a:p>
            <a:fld id="{7988F631-6208-4CBF-AE0F-4AD660B9D426}" type="slidenum">
              <a:rPr lang="en-US" smtClean="0"/>
              <a:t>3</a:t>
            </a:fld>
            <a:endParaRPr lang="en-US"/>
          </a:p>
        </p:txBody>
      </p:sp>
    </p:spTree>
    <p:extLst>
      <p:ext uri="{BB962C8B-B14F-4D97-AF65-F5344CB8AC3E}">
        <p14:creationId xmlns:p14="http://schemas.microsoft.com/office/powerpoint/2010/main" val="239199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Determine</a:t>
            </a:r>
            <a:r>
              <a:rPr lang="en-US" baseline="0" dirty="0" smtClean="0"/>
              <a:t> whether the writers attitude is positive negative or neutral</a:t>
            </a:r>
            <a:endParaRPr lang="en-US" dirty="0"/>
          </a:p>
        </p:txBody>
      </p:sp>
      <p:sp>
        <p:nvSpPr>
          <p:cNvPr id="4" name="Slide Number Placeholder 3"/>
          <p:cNvSpPr>
            <a:spLocks noGrp="1"/>
          </p:cNvSpPr>
          <p:nvPr>
            <p:ph type="sldNum" sz="quarter" idx="10"/>
          </p:nvPr>
        </p:nvSpPr>
        <p:spPr/>
        <p:txBody>
          <a:bodyPr/>
          <a:lstStyle/>
          <a:p>
            <a:fld id="{7988F631-6208-4CBF-AE0F-4AD660B9D426}" type="slidenum">
              <a:rPr lang="en-US" smtClean="0"/>
              <a:t>4</a:t>
            </a:fld>
            <a:endParaRPr lang="en-US"/>
          </a:p>
        </p:txBody>
      </p:sp>
    </p:spTree>
    <p:extLst>
      <p:ext uri="{BB962C8B-B14F-4D97-AF65-F5344CB8AC3E}">
        <p14:creationId xmlns:p14="http://schemas.microsoft.com/office/powerpoint/2010/main" val="59510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computationally identifying and categorizing</a:t>
            </a:r>
            <a:r>
              <a:rPr lang="en-US" baseline="0" dirty="0" smtClean="0"/>
              <a:t> opinion expressed in the piece of text</a:t>
            </a:r>
            <a:endParaRPr lang="en-US" dirty="0"/>
          </a:p>
        </p:txBody>
      </p:sp>
      <p:sp>
        <p:nvSpPr>
          <p:cNvPr id="4" name="Slide Number Placeholder 3"/>
          <p:cNvSpPr>
            <a:spLocks noGrp="1"/>
          </p:cNvSpPr>
          <p:nvPr>
            <p:ph type="sldNum" sz="quarter" idx="10"/>
          </p:nvPr>
        </p:nvSpPr>
        <p:spPr/>
        <p:txBody>
          <a:bodyPr/>
          <a:lstStyle/>
          <a:p>
            <a:fld id="{7988F631-6208-4CBF-AE0F-4AD660B9D426}" type="slidenum">
              <a:rPr lang="en-US" smtClean="0"/>
              <a:t>5</a:t>
            </a:fld>
            <a:endParaRPr lang="en-US"/>
          </a:p>
        </p:txBody>
      </p:sp>
    </p:spTree>
    <p:extLst>
      <p:ext uri="{BB962C8B-B14F-4D97-AF65-F5344CB8AC3E}">
        <p14:creationId xmlns:p14="http://schemas.microsoft.com/office/powerpoint/2010/main" val="38317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88F631-6208-4CBF-AE0F-4AD660B9D426}" type="slidenum">
              <a:rPr lang="en-US" smtClean="0"/>
              <a:t>11</a:t>
            </a:fld>
            <a:endParaRPr lang="en-US"/>
          </a:p>
        </p:txBody>
      </p:sp>
    </p:spTree>
    <p:extLst>
      <p:ext uri="{BB962C8B-B14F-4D97-AF65-F5344CB8AC3E}">
        <p14:creationId xmlns:p14="http://schemas.microsoft.com/office/powerpoint/2010/main" val="98580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88F631-6208-4CBF-AE0F-4AD660B9D426}" type="slidenum">
              <a:rPr lang="en-US" smtClean="0"/>
              <a:t>12</a:t>
            </a:fld>
            <a:endParaRPr lang="en-US"/>
          </a:p>
        </p:txBody>
      </p:sp>
    </p:spTree>
    <p:extLst>
      <p:ext uri="{BB962C8B-B14F-4D97-AF65-F5344CB8AC3E}">
        <p14:creationId xmlns:p14="http://schemas.microsoft.com/office/powerpoint/2010/main" val="49487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63666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A87D06-D4F8-4869-B045-98F8BD914CD4}"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223065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118214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0372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402330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78627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802892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2989450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49422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225945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4526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87D06-D4F8-4869-B045-98F8BD914CD4}"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98258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87D06-D4F8-4869-B045-98F8BD914CD4}"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400573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33731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31886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AA87D06-D4F8-4869-B045-98F8BD914CD4}" type="datetimeFigureOut">
              <a:rPr lang="en-US" smtClean="0"/>
              <a:t>5/6/2019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38693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A87D06-D4F8-4869-B045-98F8BD914CD4}"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26062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A87D06-D4F8-4869-B045-98F8BD914CD4}" type="datetimeFigureOut">
              <a:rPr lang="en-US" smtClean="0"/>
              <a:t>5/6/2019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27142F-26B8-433C-98FC-008511F94818}" type="slidenum">
              <a:rPr lang="en-US" smtClean="0"/>
              <a:t>‹#›</a:t>
            </a:fld>
            <a:endParaRPr lang="en-US"/>
          </a:p>
        </p:txBody>
      </p:sp>
    </p:spTree>
    <p:extLst>
      <p:ext uri="{BB962C8B-B14F-4D97-AF65-F5344CB8AC3E}">
        <p14:creationId xmlns:p14="http://schemas.microsoft.com/office/powerpoint/2010/main" val="1881474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9DA1-B8D8-49B1-A6B3-58F9519B9E6C}"/>
              </a:ext>
            </a:extLst>
          </p:cNvPr>
          <p:cNvSpPr>
            <a:spLocks noGrp="1"/>
          </p:cNvSpPr>
          <p:nvPr>
            <p:ph type="ctrTitle"/>
          </p:nvPr>
        </p:nvSpPr>
        <p:spPr>
          <a:xfrm>
            <a:off x="1524000" y="225088"/>
            <a:ext cx="9144000" cy="2027583"/>
          </a:xfrm>
        </p:spPr>
        <p:txBody>
          <a:bodyPr/>
          <a:lstStyle/>
          <a:p>
            <a:pPr algn="ctr"/>
            <a:r>
              <a:rPr lang="en-US" sz="6000" b="1" dirty="0" smtClean="0">
                <a:solidFill>
                  <a:schemeClr val="accent1"/>
                </a:solidFill>
              </a:rPr>
              <a:t>SENTIMENTAL ANALYSIS OF TWITTER DATA</a:t>
            </a:r>
            <a:endParaRPr lang="en-US" sz="6000" b="1" dirty="0">
              <a:solidFill>
                <a:schemeClr val="accent1"/>
              </a:solidFill>
            </a:endParaRPr>
          </a:p>
        </p:txBody>
      </p:sp>
      <p:sp>
        <p:nvSpPr>
          <p:cNvPr id="3" name="Subtitle 2">
            <a:extLst>
              <a:ext uri="{FF2B5EF4-FFF2-40B4-BE49-F238E27FC236}">
                <a16:creationId xmlns:a16="http://schemas.microsoft.com/office/drawing/2014/main" id="{A80819CD-FC74-4A4F-8A2D-1B0A1C62D56B}"/>
              </a:ext>
            </a:extLst>
          </p:cNvPr>
          <p:cNvSpPr>
            <a:spLocks noGrp="1"/>
          </p:cNvSpPr>
          <p:nvPr>
            <p:ph type="subTitle" idx="1"/>
          </p:nvPr>
        </p:nvSpPr>
        <p:spPr>
          <a:xfrm>
            <a:off x="1524000" y="4192871"/>
            <a:ext cx="4356295" cy="2480710"/>
          </a:xfrm>
        </p:spPr>
        <p:txBody>
          <a:bodyPr/>
          <a:lstStyle/>
          <a:p>
            <a:pPr algn="just"/>
            <a:r>
              <a:rPr lang="en-US" sz="2400" dirty="0">
                <a:solidFill>
                  <a:schemeClr val="tx1"/>
                </a:solidFill>
                <a:latin typeface="+mn-lt"/>
                <a:ea typeface="+mn-ea"/>
                <a:cs typeface="+mn-cs"/>
              </a:rPr>
              <a:t>Presented By:</a:t>
            </a:r>
          </a:p>
          <a:p>
            <a:pPr algn="just"/>
            <a:r>
              <a:rPr lang="en-US" sz="2400" dirty="0" smtClean="0">
                <a:solidFill>
                  <a:schemeClr val="tx1"/>
                </a:solidFill>
                <a:latin typeface="+mn-lt"/>
                <a:ea typeface="+mn-ea"/>
                <a:cs typeface="+mn-cs"/>
              </a:rPr>
              <a:t>ROHIT SAHA</a:t>
            </a:r>
            <a:endParaRPr lang="en-US" sz="2400" dirty="0">
              <a:solidFill>
                <a:schemeClr val="tx1"/>
              </a:solidFill>
              <a:latin typeface="+mn-lt"/>
              <a:ea typeface="+mn-ea"/>
              <a:cs typeface="+mn-cs"/>
            </a:endParaRPr>
          </a:p>
        </p:txBody>
      </p:sp>
      <p:sp>
        <p:nvSpPr>
          <p:cNvPr id="5" name="TextBox 4">
            <a:extLst>
              <a:ext uri="{FF2B5EF4-FFF2-40B4-BE49-F238E27FC236}">
                <a16:creationId xmlns:a16="http://schemas.microsoft.com/office/drawing/2014/main" id="{780F4FDC-B130-4394-AD4A-800978DB1ACC}"/>
              </a:ext>
            </a:extLst>
          </p:cNvPr>
          <p:cNvSpPr txBox="1"/>
          <p:nvPr/>
        </p:nvSpPr>
        <p:spPr>
          <a:xfrm>
            <a:off x="3509006" y="2885637"/>
            <a:ext cx="4994910" cy="461665"/>
          </a:xfrm>
          <a:prstGeom prst="rect">
            <a:avLst/>
          </a:prstGeom>
          <a:noFill/>
        </p:spPr>
        <p:txBody>
          <a:bodyPr wrap="square" rtlCol="0">
            <a:spAutoFit/>
          </a:bodyPr>
          <a:lstStyle/>
          <a:p>
            <a:pPr algn="ctr"/>
            <a:r>
              <a:rPr lang="en-US" sz="2400" cap="all" dirty="0"/>
              <a:t>CPSC </a:t>
            </a:r>
            <a:r>
              <a:rPr lang="en-US" sz="2400" cap="all" dirty="0" smtClean="0"/>
              <a:t>481-01 (20712)</a:t>
            </a:r>
            <a:endParaRPr lang="en-US" sz="2400" cap="all" dirty="0"/>
          </a:p>
        </p:txBody>
      </p:sp>
      <p:sp>
        <p:nvSpPr>
          <p:cNvPr id="4" name="TextBox 3">
            <a:extLst>
              <a:ext uri="{FF2B5EF4-FFF2-40B4-BE49-F238E27FC236}">
                <a16:creationId xmlns:a16="http://schemas.microsoft.com/office/drawing/2014/main" id="{1C052A2B-322A-4768-9AA5-C443E3618893}"/>
              </a:ext>
            </a:extLst>
          </p:cNvPr>
          <p:cNvSpPr txBox="1"/>
          <p:nvPr/>
        </p:nvSpPr>
        <p:spPr>
          <a:xfrm>
            <a:off x="7568418" y="4299309"/>
            <a:ext cx="3924887" cy="830997"/>
          </a:xfrm>
          <a:prstGeom prst="rect">
            <a:avLst/>
          </a:prstGeom>
          <a:noFill/>
        </p:spPr>
        <p:txBody>
          <a:bodyPr wrap="square" rtlCol="0">
            <a:spAutoFit/>
          </a:bodyPr>
          <a:lstStyle/>
          <a:p>
            <a:r>
              <a:rPr lang="en-US" sz="2400" dirty="0"/>
              <a:t>Guided By:</a:t>
            </a:r>
          </a:p>
          <a:p>
            <a:r>
              <a:rPr lang="en-US" sz="2400" dirty="0"/>
              <a:t>Dr. </a:t>
            </a:r>
            <a:r>
              <a:rPr lang="en-US" sz="2400" dirty="0" err="1" smtClean="0"/>
              <a:t>Wenlin</a:t>
            </a:r>
            <a:r>
              <a:rPr lang="en-US" sz="2400" dirty="0" smtClean="0"/>
              <a:t> Han</a:t>
            </a:r>
            <a:endParaRPr lang="en-US" sz="2400" dirty="0"/>
          </a:p>
        </p:txBody>
      </p:sp>
    </p:spTree>
    <p:extLst>
      <p:ext uri="{BB962C8B-B14F-4D97-AF65-F5344CB8AC3E}">
        <p14:creationId xmlns:p14="http://schemas.microsoft.com/office/powerpoint/2010/main" val="2612055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PROJECT WALK-THROUGH CONTD..</a:t>
            </a:r>
            <a:endParaRPr lang="en-US" b="1" dirty="0">
              <a:solidFill>
                <a:schemeClr val="accent1"/>
              </a:solidFill>
            </a:endParaRPr>
          </a:p>
        </p:txBody>
      </p:sp>
      <p:sp>
        <p:nvSpPr>
          <p:cNvPr id="5" name="TextBox 4"/>
          <p:cNvSpPr txBox="1"/>
          <p:nvPr/>
        </p:nvSpPr>
        <p:spPr>
          <a:xfrm>
            <a:off x="646111" y="1796715"/>
            <a:ext cx="10487110" cy="3139321"/>
          </a:xfrm>
          <a:prstGeom prst="rect">
            <a:avLst/>
          </a:prstGeom>
          <a:noFill/>
        </p:spPr>
        <p:txBody>
          <a:bodyPr wrap="square" rtlCol="0">
            <a:spAutoFit/>
          </a:bodyPr>
          <a:lstStyle/>
          <a:p>
            <a:endParaRPr lang="en-US" dirty="0"/>
          </a:p>
          <a:p>
            <a:r>
              <a:rPr lang="en-US" b="1" dirty="0"/>
              <a:t>Section D: </a:t>
            </a:r>
            <a:r>
              <a:rPr lang="en-US" b="1" dirty="0" smtClean="0"/>
              <a:t>Training the classifier</a:t>
            </a:r>
          </a:p>
          <a:p>
            <a:endParaRPr lang="en-US" b="1" dirty="0" smtClean="0"/>
          </a:p>
          <a:p>
            <a:r>
              <a:rPr lang="en-US" dirty="0" smtClean="0"/>
              <a:t>Vocabulary is built from the training dataset and tweets are matched against them to develop the feature vector. This technique is used to train the classifier. </a:t>
            </a:r>
          </a:p>
          <a:p>
            <a:endParaRPr lang="en-US" b="1" dirty="0"/>
          </a:p>
          <a:p>
            <a:r>
              <a:rPr lang="en-US" b="1" dirty="0" smtClean="0"/>
              <a:t>Section </a:t>
            </a:r>
            <a:r>
              <a:rPr lang="en-US" b="1" dirty="0"/>
              <a:t>E: Testing The </a:t>
            </a:r>
            <a:r>
              <a:rPr lang="en-US" b="1" dirty="0" smtClean="0"/>
              <a:t>Model</a:t>
            </a:r>
          </a:p>
          <a:p>
            <a:endParaRPr lang="en-US" b="1" dirty="0"/>
          </a:p>
          <a:p>
            <a:r>
              <a:rPr lang="en-US" dirty="0"/>
              <a:t>We have used NAÏVE BAYES, SUPPORT VECTOR MACHINES AND NATURAL LANGUAGE PROCESSING to perform sentimental analysis on the test data, calculate and compare the accuracy of the result</a:t>
            </a:r>
          </a:p>
        </p:txBody>
      </p:sp>
    </p:spTree>
    <p:extLst>
      <p:ext uri="{BB962C8B-B14F-4D97-AF65-F5344CB8AC3E}">
        <p14:creationId xmlns:p14="http://schemas.microsoft.com/office/powerpoint/2010/main" val="2391571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E47C-0D5F-4AD6-BF25-639004470398}"/>
              </a:ext>
            </a:extLst>
          </p:cNvPr>
          <p:cNvSpPr>
            <a:spLocks noGrp="1"/>
          </p:cNvSpPr>
          <p:nvPr>
            <p:ph type="title"/>
          </p:nvPr>
        </p:nvSpPr>
        <p:spPr>
          <a:xfrm>
            <a:off x="3715883" y="2265190"/>
            <a:ext cx="9404723" cy="1400530"/>
          </a:xfrm>
        </p:spPr>
        <p:txBody>
          <a:bodyPr/>
          <a:lstStyle/>
          <a:p>
            <a:r>
              <a:rPr lang="en-US" sz="9600" dirty="0"/>
              <a:t>Demo</a:t>
            </a:r>
          </a:p>
        </p:txBody>
      </p:sp>
    </p:spTree>
    <p:extLst>
      <p:ext uri="{BB962C8B-B14F-4D97-AF65-F5344CB8AC3E}">
        <p14:creationId xmlns:p14="http://schemas.microsoft.com/office/powerpoint/2010/main" val="2054045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D93C-C1D0-4D4A-92D7-D5262330B1B3}"/>
              </a:ext>
            </a:extLst>
          </p:cNvPr>
          <p:cNvSpPr>
            <a:spLocks noGrp="1"/>
          </p:cNvSpPr>
          <p:nvPr>
            <p:ph type="title"/>
          </p:nvPr>
        </p:nvSpPr>
        <p:spPr/>
        <p:txBody>
          <a:bodyPr/>
          <a:lstStyle/>
          <a:p>
            <a:r>
              <a:rPr lang="en-US" b="1" dirty="0" smtClean="0">
                <a:solidFill>
                  <a:schemeClr val="accent1"/>
                </a:solidFill>
              </a:rPr>
              <a:t>ALGORITHM COMPARISON</a:t>
            </a:r>
            <a:endParaRPr lang="en-US" b="1" dirty="0">
              <a:solidFill>
                <a:schemeClr val="accent1"/>
              </a:solidFill>
            </a:endParaRPr>
          </a:p>
        </p:txBody>
      </p:sp>
      <p:graphicFrame>
        <p:nvGraphicFramePr>
          <p:cNvPr id="4" name="Content Placeholder 3">
            <a:extLst>
              <a:ext uri="{FF2B5EF4-FFF2-40B4-BE49-F238E27FC236}">
                <a16:creationId xmlns:a16="http://schemas.microsoft.com/office/drawing/2014/main" id="{4B2F17C8-2390-404E-9B0C-9D05A65F7636}"/>
              </a:ext>
            </a:extLst>
          </p:cNvPr>
          <p:cNvGraphicFramePr>
            <a:graphicFrameLocks noGrp="1"/>
          </p:cNvGraphicFramePr>
          <p:nvPr>
            <p:ph idx="1"/>
            <p:extLst>
              <p:ext uri="{D42A27DB-BD31-4B8C-83A1-F6EECF244321}">
                <p14:modId xmlns:p14="http://schemas.microsoft.com/office/powerpoint/2010/main" val="380134160"/>
              </p:ext>
            </p:extLst>
          </p:nvPr>
        </p:nvGraphicFramePr>
        <p:xfrm>
          <a:off x="506186" y="2052637"/>
          <a:ext cx="11087100" cy="3535305"/>
        </p:xfrm>
        <a:graphic>
          <a:graphicData uri="http://schemas.openxmlformats.org/drawingml/2006/table">
            <a:tbl>
              <a:tblPr firstRow="1" bandRow="1">
                <a:tableStyleId>{21E4AEA4-8DFA-4A89-87EB-49C32662AFE0}</a:tableStyleId>
              </a:tblPr>
              <a:tblGrid>
                <a:gridCol w="2771775">
                  <a:extLst>
                    <a:ext uri="{9D8B030D-6E8A-4147-A177-3AD203B41FA5}">
                      <a16:colId xmlns:a16="http://schemas.microsoft.com/office/drawing/2014/main" val="1137221172"/>
                    </a:ext>
                  </a:extLst>
                </a:gridCol>
                <a:gridCol w="2771775">
                  <a:extLst>
                    <a:ext uri="{9D8B030D-6E8A-4147-A177-3AD203B41FA5}">
                      <a16:colId xmlns:a16="http://schemas.microsoft.com/office/drawing/2014/main" val="2657139281"/>
                    </a:ext>
                  </a:extLst>
                </a:gridCol>
                <a:gridCol w="2771775">
                  <a:extLst>
                    <a:ext uri="{9D8B030D-6E8A-4147-A177-3AD203B41FA5}">
                      <a16:colId xmlns:a16="http://schemas.microsoft.com/office/drawing/2014/main" val="3414940506"/>
                    </a:ext>
                  </a:extLst>
                </a:gridCol>
                <a:gridCol w="2771775">
                  <a:extLst>
                    <a:ext uri="{9D8B030D-6E8A-4147-A177-3AD203B41FA5}">
                      <a16:colId xmlns:a16="http://schemas.microsoft.com/office/drawing/2014/main" val="448892190"/>
                    </a:ext>
                  </a:extLst>
                </a:gridCol>
              </a:tblGrid>
              <a:tr h="543606">
                <a:tc>
                  <a:txBody>
                    <a:bodyPr/>
                    <a:lstStyle/>
                    <a:p>
                      <a:pPr algn="ctr"/>
                      <a:r>
                        <a:rPr lang="en-US" dirty="0"/>
                        <a:t>Algorithm</a:t>
                      </a:r>
                    </a:p>
                  </a:txBody>
                  <a:tcPr/>
                </a:tc>
                <a:tc>
                  <a:txBody>
                    <a:bodyPr/>
                    <a:lstStyle/>
                    <a:p>
                      <a:pPr algn="ctr"/>
                      <a:r>
                        <a:rPr lang="en-US" dirty="0" smtClean="0"/>
                        <a:t>NAÏVE</a:t>
                      </a:r>
                      <a:r>
                        <a:rPr lang="en-US" baseline="0" dirty="0" smtClean="0"/>
                        <a:t> BAYES</a:t>
                      </a:r>
                      <a:endParaRPr lang="en-US" dirty="0"/>
                    </a:p>
                  </a:txBody>
                  <a:tcPr/>
                </a:tc>
                <a:tc>
                  <a:txBody>
                    <a:bodyPr/>
                    <a:lstStyle/>
                    <a:p>
                      <a:pPr algn="ctr"/>
                      <a:r>
                        <a:rPr lang="en-US" dirty="0" smtClean="0">
                          <a:solidFill>
                            <a:srgbClr val="00B050"/>
                          </a:solidFill>
                        </a:rPr>
                        <a:t>SVM</a:t>
                      </a:r>
                      <a:endParaRPr lang="en-US" dirty="0">
                        <a:solidFill>
                          <a:srgbClr val="00B050"/>
                        </a:solidFill>
                      </a:endParaRPr>
                    </a:p>
                  </a:txBody>
                  <a:tcPr/>
                </a:tc>
                <a:tc>
                  <a:txBody>
                    <a:bodyPr/>
                    <a:lstStyle/>
                    <a:p>
                      <a:pPr algn="ctr"/>
                      <a:r>
                        <a:rPr lang="en-US" dirty="0" smtClean="0"/>
                        <a:t>NLP</a:t>
                      </a:r>
                      <a:endParaRPr lang="en-US" dirty="0"/>
                    </a:p>
                  </a:txBody>
                  <a:tcPr/>
                </a:tc>
                <a:extLst>
                  <a:ext uri="{0D108BD9-81ED-4DB2-BD59-A6C34878D82A}">
                    <a16:rowId xmlns:a16="http://schemas.microsoft.com/office/drawing/2014/main" val="3937810691"/>
                  </a:ext>
                </a:extLst>
              </a:tr>
              <a:tr h="997233">
                <a:tc>
                  <a:txBody>
                    <a:bodyPr/>
                    <a:lstStyle/>
                    <a:p>
                      <a:r>
                        <a:rPr lang="en-US" dirty="0"/>
                        <a:t>Runtime (Sec)</a:t>
                      </a:r>
                    </a:p>
                  </a:txBody>
                  <a:tcPr/>
                </a:tc>
                <a:tc>
                  <a:txBody>
                    <a:bodyPr/>
                    <a:lstStyle/>
                    <a:p>
                      <a:r>
                        <a:rPr lang="en-US" dirty="0"/>
                        <a:t>53.49</a:t>
                      </a:r>
                    </a:p>
                  </a:txBody>
                  <a:tcPr/>
                </a:tc>
                <a:tc>
                  <a:txBody>
                    <a:bodyPr/>
                    <a:lstStyle/>
                    <a:p>
                      <a:r>
                        <a:rPr lang="en-US" dirty="0">
                          <a:solidFill>
                            <a:srgbClr val="00B050"/>
                          </a:solidFill>
                        </a:rPr>
                        <a:t>56.93</a:t>
                      </a:r>
                    </a:p>
                  </a:txBody>
                  <a:tcPr/>
                </a:tc>
                <a:tc>
                  <a:txBody>
                    <a:bodyPr/>
                    <a:lstStyle/>
                    <a:p>
                      <a:r>
                        <a:rPr lang="en-US" dirty="0"/>
                        <a:t>54.23</a:t>
                      </a:r>
                    </a:p>
                  </a:txBody>
                  <a:tcPr/>
                </a:tc>
                <a:extLst>
                  <a:ext uri="{0D108BD9-81ED-4DB2-BD59-A6C34878D82A}">
                    <a16:rowId xmlns:a16="http://schemas.microsoft.com/office/drawing/2014/main" val="423318469"/>
                  </a:ext>
                </a:extLst>
              </a:tr>
              <a:tr h="997233">
                <a:tc>
                  <a:txBody>
                    <a:bodyPr/>
                    <a:lstStyle/>
                    <a:p>
                      <a:r>
                        <a:rPr lang="en-US" dirty="0"/>
                        <a:t>Standard Deviation</a:t>
                      </a:r>
                    </a:p>
                    <a:p>
                      <a:endParaRPr lang="en-US" dirty="0"/>
                    </a:p>
                  </a:txBody>
                  <a:tcPr/>
                </a:tc>
                <a:tc>
                  <a:txBody>
                    <a:bodyPr/>
                    <a:lstStyle/>
                    <a:p>
                      <a:r>
                        <a:rPr lang="en-US" dirty="0"/>
                        <a:t>0.1874</a:t>
                      </a:r>
                    </a:p>
                  </a:txBody>
                  <a:tcPr/>
                </a:tc>
                <a:tc>
                  <a:txBody>
                    <a:bodyPr/>
                    <a:lstStyle/>
                    <a:p>
                      <a:r>
                        <a:rPr lang="en-US" dirty="0">
                          <a:solidFill>
                            <a:srgbClr val="00B050"/>
                          </a:solidFill>
                        </a:rPr>
                        <a:t>1.4859</a:t>
                      </a:r>
                    </a:p>
                  </a:txBody>
                  <a:tcPr/>
                </a:tc>
                <a:tc>
                  <a:txBody>
                    <a:bodyPr/>
                    <a:lstStyle/>
                    <a:p>
                      <a:r>
                        <a:rPr lang="en-US" dirty="0"/>
                        <a:t>2.6737</a:t>
                      </a:r>
                    </a:p>
                  </a:txBody>
                  <a:tcPr/>
                </a:tc>
                <a:extLst>
                  <a:ext uri="{0D108BD9-81ED-4DB2-BD59-A6C34878D82A}">
                    <a16:rowId xmlns:a16="http://schemas.microsoft.com/office/drawing/2014/main" val="225236526"/>
                  </a:ext>
                </a:extLst>
              </a:tr>
              <a:tr h="997233">
                <a:tc>
                  <a:txBody>
                    <a:bodyPr/>
                    <a:lstStyle/>
                    <a:p>
                      <a:r>
                        <a:rPr lang="en-US" dirty="0"/>
                        <a:t>Accuracy</a:t>
                      </a:r>
                    </a:p>
                  </a:txBody>
                  <a:tcPr/>
                </a:tc>
                <a:tc>
                  <a:txBody>
                    <a:bodyPr/>
                    <a:lstStyle/>
                    <a:p>
                      <a:r>
                        <a:rPr lang="en-US" dirty="0"/>
                        <a:t>64</a:t>
                      </a:r>
                    </a:p>
                  </a:txBody>
                  <a:tcPr/>
                </a:tc>
                <a:tc>
                  <a:txBody>
                    <a:bodyPr/>
                    <a:lstStyle/>
                    <a:p>
                      <a:r>
                        <a:rPr lang="en-US" dirty="0">
                          <a:solidFill>
                            <a:srgbClr val="00B050"/>
                          </a:solidFill>
                        </a:rPr>
                        <a:t>67</a:t>
                      </a:r>
                    </a:p>
                  </a:txBody>
                  <a:tcPr/>
                </a:tc>
                <a:tc>
                  <a:txBody>
                    <a:bodyPr/>
                    <a:lstStyle/>
                    <a:p>
                      <a:r>
                        <a:rPr lang="en-US" dirty="0"/>
                        <a:t>60</a:t>
                      </a:r>
                    </a:p>
                  </a:txBody>
                  <a:tcPr/>
                </a:tc>
                <a:extLst>
                  <a:ext uri="{0D108BD9-81ED-4DB2-BD59-A6C34878D82A}">
                    <a16:rowId xmlns:a16="http://schemas.microsoft.com/office/drawing/2014/main" val="525405319"/>
                  </a:ext>
                </a:extLst>
              </a:tr>
            </a:tbl>
          </a:graphicData>
        </a:graphic>
      </p:graphicFrame>
    </p:spTree>
    <p:extLst>
      <p:ext uri="{BB962C8B-B14F-4D97-AF65-F5344CB8AC3E}">
        <p14:creationId xmlns:p14="http://schemas.microsoft.com/office/powerpoint/2010/main" val="2105502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GRAPHICAL REPRESENTATION OF THE RESULT</a:t>
            </a:r>
            <a:endParaRPr lang="en-US" b="1" dirty="0">
              <a:solidFill>
                <a:schemeClr val="accent1"/>
              </a:solidFill>
            </a:endParaRPr>
          </a:p>
        </p:txBody>
      </p:sp>
      <p:sp>
        <p:nvSpPr>
          <p:cNvPr id="3" name="Content Placeholder 2"/>
          <p:cNvSpPr>
            <a:spLocks noGrp="1"/>
          </p:cNvSpPr>
          <p:nvPr>
            <p:ph idx="1"/>
          </p:nvPr>
        </p:nvSpPr>
        <p:spPr/>
        <p:txBody>
          <a:bodyPr/>
          <a:lstStyle/>
          <a:p>
            <a:r>
              <a:rPr lang="en-US" dirty="0" smtClean="0"/>
              <a:t>NLP(Natural Language Processing</a:t>
            </a:r>
          </a:p>
          <a:p>
            <a:endParaRPr lang="en-US" dirty="0" smtClean="0"/>
          </a:p>
          <a:p>
            <a:endParaRPr lang="en-US" dirty="0"/>
          </a:p>
          <a:p>
            <a:endParaRPr lang="en-US" dirty="0" smtClean="0"/>
          </a:p>
          <a:p>
            <a:endParaRPr lang="en-US" dirty="0"/>
          </a:p>
          <a:p>
            <a:endParaRPr lang="en-US" dirty="0" smtClean="0"/>
          </a:p>
          <a:p>
            <a:r>
              <a:rPr lang="en-US" dirty="0" smtClean="0"/>
              <a:t>Naïve Bayes</a:t>
            </a:r>
            <a:endParaRPr lang="en-US" dirty="0"/>
          </a:p>
        </p:txBody>
      </p:sp>
      <p:pic>
        <p:nvPicPr>
          <p:cNvPr id="4" name="Picture 3"/>
          <p:cNvPicPr>
            <a:picLocks noChangeAspect="1"/>
          </p:cNvPicPr>
          <p:nvPr/>
        </p:nvPicPr>
        <p:blipFill>
          <a:blip r:embed="rId2"/>
          <a:stretch>
            <a:fillRect/>
          </a:stretch>
        </p:blipFill>
        <p:spPr>
          <a:xfrm>
            <a:off x="7668126" y="1389148"/>
            <a:ext cx="3304674" cy="2446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3554304" y="3500687"/>
            <a:ext cx="3347413" cy="2563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6050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GRAPHICAL REPRESENTATION OF THE RESULT</a:t>
            </a:r>
            <a:endParaRPr lang="en-US" dirty="0"/>
          </a:p>
        </p:txBody>
      </p:sp>
      <p:sp>
        <p:nvSpPr>
          <p:cNvPr id="3" name="Content Placeholder 2"/>
          <p:cNvSpPr>
            <a:spLocks noGrp="1"/>
          </p:cNvSpPr>
          <p:nvPr>
            <p:ph idx="1"/>
          </p:nvPr>
        </p:nvSpPr>
        <p:spPr/>
        <p:txBody>
          <a:bodyPr/>
          <a:lstStyle/>
          <a:p>
            <a:r>
              <a:rPr lang="en-US" dirty="0" smtClean="0"/>
              <a:t>Support Vector Machines(SVM)</a:t>
            </a:r>
          </a:p>
          <a:p>
            <a:endParaRPr lang="en-US" dirty="0"/>
          </a:p>
        </p:txBody>
      </p:sp>
      <p:pic>
        <p:nvPicPr>
          <p:cNvPr id="4" name="Picture 3"/>
          <p:cNvPicPr>
            <a:picLocks noChangeAspect="1"/>
          </p:cNvPicPr>
          <p:nvPr/>
        </p:nvPicPr>
        <p:blipFill>
          <a:blip r:embed="rId2"/>
          <a:stretch>
            <a:fillRect/>
          </a:stretch>
        </p:blipFill>
        <p:spPr>
          <a:xfrm>
            <a:off x="3885447" y="2713622"/>
            <a:ext cx="5191125" cy="2457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4423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8D2A-2978-4BF0-93C3-8B4BA3530A2A}"/>
              </a:ext>
            </a:extLst>
          </p:cNvPr>
          <p:cNvSpPr>
            <a:spLocks noGrp="1"/>
          </p:cNvSpPr>
          <p:nvPr>
            <p:ph type="title"/>
          </p:nvPr>
        </p:nvSpPr>
        <p:spPr/>
        <p:txBody>
          <a:bodyPr/>
          <a:lstStyle/>
          <a:p>
            <a:r>
              <a:rPr lang="en-US" b="1" dirty="0" smtClean="0">
                <a:solidFill>
                  <a:schemeClr val="accent1"/>
                </a:solidFill>
              </a:rPr>
              <a:t>SIGNIFICANCE</a:t>
            </a:r>
            <a:endParaRPr lang="en-US" b="1" dirty="0">
              <a:solidFill>
                <a:schemeClr val="accent1"/>
              </a:solidFill>
            </a:endParaRPr>
          </a:p>
        </p:txBody>
      </p:sp>
      <p:sp>
        <p:nvSpPr>
          <p:cNvPr id="3" name="Content Placeholder 2">
            <a:extLst>
              <a:ext uri="{FF2B5EF4-FFF2-40B4-BE49-F238E27FC236}">
                <a16:creationId xmlns:a16="http://schemas.microsoft.com/office/drawing/2014/main" id="{5D732778-E204-4E4A-9D09-E3B523C18DF9}"/>
              </a:ext>
            </a:extLst>
          </p:cNvPr>
          <p:cNvSpPr>
            <a:spLocks noGrp="1"/>
          </p:cNvSpPr>
          <p:nvPr>
            <p:ph idx="1"/>
          </p:nvPr>
        </p:nvSpPr>
        <p:spPr>
          <a:xfrm>
            <a:off x="645132" y="2052918"/>
            <a:ext cx="9404722" cy="4195481"/>
          </a:xfrm>
        </p:spPr>
        <p:txBody>
          <a:bodyPr/>
          <a:lstStyle/>
          <a:p>
            <a:r>
              <a:rPr lang="en-US" dirty="0"/>
              <a:t>Application allows user to </a:t>
            </a:r>
            <a:r>
              <a:rPr lang="en-US" dirty="0" smtClean="0"/>
              <a:t>perform sentimental analysis on any topic/ person to get review on the same</a:t>
            </a:r>
            <a:endParaRPr lang="en-US" dirty="0"/>
          </a:p>
          <a:p>
            <a:endParaRPr lang="en-US" dirty="0"/>
          </a:p>
          <a:p>
            <a:r>
              <a:rPr lang="en-US" dirty="0"/>
              <a:t>This System can be used </a:t>
            </a:r>
            <a:r>
              <a:rPr lang="en-US" dirty="0" smtClean="0"/>
              <a:t>by many organizations to decide business strategies and get product reviews.</a:t>
            </a:r>
            <a:endParaRPr lang="en-US" dirty="0"/>
          </a:p>
          <a:p>
            <a:endParaRPr lang="en-US" dirty="0"/>
          </a:p>
          <a:p>
            <a:r>
              <a:rPr lang="en-US" dirty="0"/>
              <a:t>Based on </a:t>
            </a:r>
            <a:r>
              <a:rPr lang="en-US" dirty="0" smtClean="0"/>
              <a:t>the analysis appropriate </a:t>
            </a:r>
            <a:r>
              <a:rPr lang="en-US" dirty="0"/>
              <a:t>action can be </a:t>
            </a:r>
            <a:r>
              <a:rPr lang="en-US" dirty="0" smtClean="0"/>
              <a:t>taken going forward.</a:t>
            </a:r>
            <a:endParaRPr lang="en-US" dirty="0"/>
          </a:p>
        </p:txBody>
      </p:sp>
    </p:spTree>
    <p:extLst>
      <p:ext uri="{BB962C8B-B14F-4D97-AF65-F5344CB8AC3E}">
        <p14:creationId xmlns:p14="http://schemas.microsoft.com/office/powerpoint/2010/main" val="1351758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1A05-F4C7-40E5-8477-A211FBF3B3DA}"/>
              </a:ext>
            </a:extLst>
          </p:cNvPr>
          <p:cNvSpPr>
            <a:spLocks noGrp="1"/>
          </p:cNvSpPr>
          <p:nvPr>
            <p:ph type="title"/>
          </p:nvPr>
        </p:nvSpPr>
        <p:spPr/>
        <p:txBody>
          <a:bodyPr/>
          <a:lstStyle/>
          <a:p>
            <a:r>
              <a:rPr lang="en-US" b="1" dirty="0">
                <a:solidFill>
                  <a:schemeClr val="accent1"/>
                </a:solidFill>
              </a:rPr>
              <a:t>What We Learned</a:t>
            </a:r>
          </a:p>
        </p:txBody>
      </p:sp>
      <p:sp>
        <p:nvSpPr>
          <p:cNvPr id="3" name="Content Placeholder 2">
            <a:extLst>
              <a:ext uri="{FF2B5EF4-FFF2-40B4-BE49-F238E27FC236}">
                <a16:creationId xmlns:a16="http://schemas.microsoft.com/office/drawing/2014/main" id="{19168717-EBE3-4F13-BED1-C7E9F93A2013}"/>
              </a:ext>
            </a:extLst>
          </p:cNvPr>
          <p:cNvSpPr>
            <a:spLocks noGrp="1"/>
          </p:cNvSpPr>
          <p:nvPr>
            <p:ph idx="1"/>
          </p:nvPr>
        </p:nvSpPr>
        <p:spPr/>
        <p:txBody>
          <a:bodyPr/>
          <a:lstStyle/>
          <a:p>
            <a:r>
              <a:rPr lang="en-US" dirty="0"/>
              <a:t>How to clean and process data in required format.</a:t>
            </a:r>
          </a:p>
          <a:p>
            <a:endParaRPr lang="en-US" dirty="0"/>
          </a:p>
          <a:p>
            <a:r>
              <a:rPr lang="en-US" dirty="0"/>
              <a:t>Different Machine Learning Algorithms and their significances.</a:t>
            </a:r>
          </a:p>
          <a:p>
            <a:endParaRPr lang="en-US" dirty="0"/>
          </a:p>
          <a:p>
            <a:r>
              <a:rPr lang="en-US" dirty="0"/>
              <a:t>Training Model and making </a:t>
            </a:r>
            <a:r>
              <a:rPr lang="en-US" dirty="0" smtClean="0"/>
              <a:t>analysis.</a:t>
            </a:r>
            <a:endParaRPr lang="en-US" dirty="0"/>
          </a:p>
          <a:p>
            <a:endParaRPr lang="en-US" dirty="0"/>
          </a:p>
          <a:p>
            <a:r>
              <a:rPr lang="en-US" dirty="0"/>
              <a:t>Solving Daily life issue in more efficient way.</a:t>
            </a:r>
          </a:p>
        </p:txBody>
      </p:sp>
    </p:spTree>
    <p:extLst>
      <p:ext uri="{BB962C8B-B14F-4D97-AF65-F5344CB8AC3E}">
        <p14:creationId xmlns:p14="http://schemas.microsoft.com/office/powerpoint/2010/main" val="1037357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15D4-2078-4A6E-969E-A1D271C2FD25}"/>
              </a:ext>
            </a:extLst>
          </p:cNvPr>
          <p:cNvSpPr>
            <a:spLocks noGrp="1"/>
          </p:cNvSpPr>
          <p:nvPr>
            <p:ph type="title"/>
          </p:nvPr>
        </p:nvSpPr>
        <p:spPr/>
        <p:txBody>
          <a:bodyPr/>
          <a:lstStyle/>
          <a:p>
            <a:r>
              <a:rPr lang="en-US" b="1" dirty="0">
                <a:solidFill>
                  <a:schemeClr val="accent1"/>
                </a:solidFill>
              </a:rPr>
              <a:t>Conclusion and Implication</a:t>
            </a:r>
          </a:p>
        </p:txBody>
      </p:sp>
      <p:sp>
        <p:nvSpPr>
          <p:cNvPr id="3" name="Content Placeholder 2">
            <a:extLst>
              <a:ext uri="{FF2B5EF4-FFF2-40B4-BE49-F238E27FC236}">
                <a16:creationId xmlns:a16="http://schemas.microsoft.com/office/drawing/2014/main" id="{797C6BE0-5577-4D63-9770-1AB243DDE255}"/>
              </a:ext>
            </a:extLst>
          </p:cNvPr>
          <p:cNvSpPr>
            <a:spLocks noGrp="1"/>
          </p:cNvSpPr>
          <p:nvPr>
            <p:ph idx="1"/>
          </p:nvPr>
        </p:nvSpPr>
        <p:spPr>
          <a:xfrm>
            <a:off x="646111" y="1761744"/>
            <a:ext cx="9790241" cy="4041648"/>
          </a:xfrm>
        </p:spPr>
        <p:txBody>
          <a:bodyPr>
            <a:normAutofit/>
          </a:bodyPr>
          <a:lstStyle/>
          <a:p>
            <a:r>
              <a:rPr lang="en-IN" sz="2400" dirty="0"/>
              <a:t>Python is used for its ease of understanding and robustness</a:t>
            </a:r>
            <a:endParaRPr lang="en-US" sz="2400" dirty="0"/>
          </a:p>
          <a:p>
            <a:r>
              <a:rPr lang="en-US" sz="2400" dirty="0"/>
              <a:t>The objective of our project is to </a:t>
            </a:r>
            <a:r>
              <a:rPr lang="en-US" sz="2400" dirty="0" smtClean="0"/>
              <a:t>get latest review for any item on </a:t>
            </a:r>
            <a:r>
              <a:rPr lang="en-US" sz="2400" dirty="0"/>
              <a:t>the basis </a:t>
            </a:r>
            <a:r>
              <a:rPr lang="en-US" sz="2400" dirty="0" smtClean="0"/>
              <a:t>of tweets posted on the same</a:t>
            </a:r>
            <a:endParaRPr lang="en-US" sz="2400" dirty="0"/>
          </a:p>
          <a:p>
            <a:r>
              <a:rPr lang="en-US" sz="2400" dirty="0"/>
              <a:t>The </a:t>
            </a:r>
            <a:r>
              <a:rPr lang="en-US" sz="2400" dirty="0" smtClean="0"/>
              <a:t>analysis plays </a:t>
            </a:r>
            <a:r>
              <a:rPr lang="en-US" sz="2400" dirty="0"/>
              <a:t>very important role in </a:t>
            </a:r>
            <a:r>
              <a:rPr lang="en-US" sz="2400" dirty="0" smtClean="0"/>
              <a:t>reviewing a product and developing future improvements based on user reviews</a:t>
            </a:r>
            <a:endParaRPr lang="en-US" sz="2400" dirty="0"/>
          </a:p>
          <a:p>
            <a:pPr marL="0" indent="0">
              <a:buNone/>
            </a:pPr>
            <a:endParaRPr lang="en-IN" sz="2400" dirty="0"/>
          </a:p>
          <a:p>
            <a:endParaRPr lang="en-IN" dirty="0"/>
          </a:p>
          <a:p>
            <a:endParaRPr lang="en-US" dirty="0"/>
          </a:p>
        </p:txBody>
      </p:sp>
    </p:spTree>
    <p:extLst>
      <p:ext uri="{BB962C8B-B14F-4D97-AF65-F5344CB8AC3E}">
        <p14:creationId xmlns:p14="http://schemas.microsoft.com/office/powerpoint/2010/main" val="1160398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4B01-90C0-42D5-8CE5-98DEAF05BD89}"/>
              </a:ext>
            </a:extLst>
          </p:cNvPr>
          <p:cNvSpPr>
            <a:spLocks noGrp="1"/>
          </p:cNvSpPr>
          <p:nvPr>
            <p:ph type="title"/>
          </p:nvPr>
        </p:nvSpPr>
        <p:spPr>
          <a:xfrm>
            <a:off x="2262639" y="2477461"/>
            <a:ext cx="9404723" cy="1400530"/>
          </a:xfrm>
        </p:spPr>
        <p:txBody>
          <a:bodyPr/>
          <a:lstStyle/>
          <a:p>
            <a:r>
              <a:rPr lang="en-US" sz="9600" b="1" dirty="0">
                <a:solidFill>
                  <a:schemeClr val="accent1"/>
                </a:solidFill>
              </a:rPr>
              <a:t>Thank You!</a:t>
            </a:r>
          </a:p>
        </p:txBody>
      </p:sp>
    </p:spTree>
    <p:extLst>
      <p:ext uri="{BB962C8B-B14F-4D97-AF65-F5344CB8AC3E}">
        <p14:creationId xmlns:p14="http://schemas.microsoft.com/office/powerpoint/2010/main" val="3885100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AD35-67EB-408A-92CD-55750439F287}"/>
              </a:ext>
            </a:extLst>
          </p:cNvPr>
          <p:cNvSpPr>
            <a:spLocks noGrp="1"/>
          </p:cNvSpPr>
          <p:nvPr>
            <p:ph type="title"/>
          </p:nvPr>
        </p:nvSpPr>
        <p:spPr/>
        <p:txBody>
          <a:bodyPr/>
          <a:lstStyle/>
          <a:p>
            <a:r>
              <a:rPr lang="en-US" b="1" dirty="0" smtClean="0">
                <a:solidFill>
                  <a:schemeClr val="accent1"/>
                </a:solidFill>
              </a:rPr>
              <a:t>AGENDA</a:t>
            </a:r>
            <a:endParaRPr lang="en-US" b="1" dirty="0">
              <a:solidFill>
                <a:schemeClr val="accent1"/>
              </a:solidFill>
            </a:endParaRPr>
          </a:p>
        </p:txBody>
      </p:sp>
      <p:sp>
        <p:nvSpPr>
          <p:cNvPr id="3" name="Content Placeholder 2">
            <a:extLst>
              <a:ext uri="{FF2B5EF4-FFF2-40B4-BE49-F238E27FC236}">
                <a16:creationId xmlns:a16="http://schemas.microsoft.com/office/drawing/2014/main" id="{169CE3A9-8EFF-4A3E-8E15-9E0D6772AA44}"/>
              </a:ext>
            </a:extLst>
          </p:cNvPr>
          <p:cNvSpPr>
            <a:spLocks noGrp="1"/>
          </p:cNvSpPr>
          <p:nvPr>
            <p:ph idx="1"/>
          </p:nvPr>
        </p:nvSpPr>
        <p:spPr/>
        <p:txBody>
          <a:bodyPr>
            <a:normAutofit fontScale="77500" lnSpcReduction="20000"/>
          </a:bodyPr>
          <a:lstStyle/>
          <a:p>
            <a:r>
              <a:rPr lang="en-US" dirty="0" smtClean="0"/>
              <a:t>Introduction</a:t>
            </a:r>
          </a:p>
          <a:p>
            <a:r>
              <a:rPr lang="en-US" dirty="0" smtClean="0"/>
              <a:t>Project Objective</a:t>
            </a:r>
          </a:p>
          <a:p>
            <a:r>
              <a:rPr lang="en-US" dirty="0" smtClean="0"/>
              <a:t>What is Sentimental Analysis</a:t>
            </a:r>
            <a:endParaRPr lang="en-US" dirty="0"/>
          </a:p>
          <a:p>
            <a:r>
              <a:rPr lang="en-US" dirty="0" smtClean="0"/>
              <a:t>Project Overview</a:t>
            </a:r>
            <a:endParaRPr lang="en-US" dirty="0"/>
          </a:p>
          <a:p>
            <a:pPr lvl="1"/>
            <a:r>
              <a:rPr lang="en-US" dirty="0" smtClean="0"/>
              <a:t>Software and Libraries used</a:t>
            </a:r>
            <a:endParaRPr lang="en-US" dirty="0"/>
          </a:p>
          <a:p>
            <a:pPr lvl="1"/>
            <a:r>
              <a:rPr lang="en-US" dirty="0" smtClean="0"/>
              <a:t>System Architecture</a:t>
            </a:r>
            <a:endParaRPr lang="en-US" dirty="0"/>
          </a:p>
          <a:p>
            <a:pPr lvl="1"/>
            <a:r>
              <a:rPr lang="en-US" dirty="0" smtClean="0"/>
              <a:t>Project Walk through</a:t>
            </a:r>
            <a:endParaRPr lang="en-US" dirty="0"/>
          </a:p>
          <a:p>
            <a:r>
              <a:rPr lang="en-US" dirty="0" smtClean="0"/>
              <a:t>Demo</a:t>
            </a:r>
          </a:p>
          <a:p>
            <a:r>
              <a:rPr lang="en-US" dirty="0" smtClean="0"/>
              <a:t>Algorithm comparison</a:t>
            </a:r>
          </a:p>
          <a:p>
            <a:r>
              <a:rPr lang="en-US" dirty="0" smtClean="0"/>
              <a:t>Graphical representation of the result</a:t>
            </a:r>
            <a:endParaRPr lang="en-US" dirty="0"/>
          </a:p>
          <a:p>
            <a:r>
              <a:rPr lang="en-US" dirty="0"/>
              <a:t>Significance</a:t>
            </a:r>
          </a:p>
          <a:p>
            <a:r>
              <a:rPr lang="en-US" dirty="0"/>
              <a:t>What We Learned</a:t>
            </a:r>
          </a:p>
          <a:p>
            <a:r>
              <a:rPr lang="en-US" dirty="0"/>
              <a:t>Conclusion and Implication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5626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INTRODUCTION</a:t>
            </a:r>
            <a:endParaRPr lang="en-US" b="1"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Twitter is  a popular microblogging website.</a:t>
            </a:r>
          </a:p>
          <a:p>
            <a:r>
              <a:rPr lang="en-US" dirty="0" smtClean="0"/>
              <a:t>Each tweet has almost 140 characters in length.</a:t>
            </a:r>
          </a:p>
          <a:p>
            <a:r>
              <a:rPr lang="en-US" dirty="0" smtClean="0"/>
              <a:t>Tweets are frequently used to express tweeter’s emotion on a particular object.</a:t>
            </a:r>
          </a:p>
          <a:p>
            <a:r>
              <a:rPr lang="en-US" dirty="0" smtClean="0"/>
              <a:t>There are organizations which hire twitter for analyzing sentiments on a particular subject. This sentimental analysis helps determining future strategies.</a:t>
            </a:r>
          </a:p>
          <a:p>
            <a:endParaRPr lang="en-US" dirty="0" smtClean="0"/>
          </a:p>
          <a:p>
            <a:endParaRPr lang="en-US" dirty="0" smtClean="0"/>
          </a:p>
          <a:p>
            <a:endParaRPr lang="en-US" dirty="0"/>
          </a:p>
        </p:txBody>
      </p:sp>
    </p:spTree>
    <p:extLst>
      <p:ext uri="{BB962C8B-B14F-4D97-AF65-F5344CB8AC3E}">
        <p14:creationId xmlns:p14="http://schemas.microsoft.com/office/powerpoint/2010/main" val="591048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63787"/>
          </a:xfrm>
        </p:spPr>
        <p:txBody>
          <a:bodyPr/>
          <a:lstStyle/>
          <a:p>
            <a:r>
              <a:rPr lang="en-US" b="1" dirty="0" smtClean="0">
                <a:solidFill>
                  <a:schemeClr val="accent1"/>
                </a:solidFill>
              </a:rPr>
              <a:t>OBJECTIVE OF THE PROJECT</a:t>
            </a:r>
            <a:endParaRPr lang="en-US" b="1" dirty="0">
              <a:solidFill>
                <a:schemeClr val="accent1"/>
              </a:solidFill>
            </a:endParaRPr>
          </a:p>
        </p:txBody>
      </p:sp>
      <p:sp>
        <p:nvSpPr>
          <p:cNvPr id="3" name="Content Placeholder 2"/>
          <p:cNvSpPr>
            <a:spLocks noGrp="1"/>
          </p:cNvSpPr>
          <p:nvPr>
            <p:ph idx="1"/>
          </p:nvPr>
        </p:nvSpPr>
        <p:spPr>
          <a:xfrm>
            <a:off x="1104293" y="1716505"/>
            <a:ext cx="8946541" cy="4195481"/>
          </a:xfrm>
        </p:spPr>
        <p:txBody>
          <a:bodyPr>
            <a:normAutofit/>
          </a:bodyPr>
          <a:lstStyle/>
          <a:p>
            <a:r>
              <a:rPr lang="en-US" sz="1800" dirty="0" smtClean="0"/>
              <a:t>To implement an algorithm for classifying tweets into positive, negative or neutral</a:t>
            </a:r>
          </a:p>
          <a:p>
            <a:r>
              <a:rPr lang="en-US" sz="1800" dirty="0" smtClean="0"/>
              <a:t>Using Sentimental analysis to determine the attitude of the mass, whether positive, negative, or neutral towards a specific topic.</a:t>
            </a:r>
          </a:p>
          <a:p>
            <a:r>
              <a:rPr lang="en-US" sz="1800" dirty="0" smtClean="0"/>
              <a:t>Representing the analysis result graphically for its better understanding and correct decision making.</a:t>
            </a:r>
            <a:endParaRPr lang="en-US" sz="1800" dirty="0"/>
          </a:p>
        </p:txBody>
      </p:sp>
      <p:pic>
        <p:nvPicPr>
          <p:cNvPr id="6" name="Picture 5"/>
          <p:cNvPicPr>
            <a:picLocks noChangeAspect="1"/>
          </p:cNvPicPr>
          <p:nvPr/>
        </p:nvPicPr>
        <p:blipFill>
          <a:blip r:embed="rId3"/>
          <a:stretch>
            <a:fillRect/>
          </a:stretch>
        </p:blipFill>
        <p:spPr>
          <a:xfrm>
            <a:off x="3357777" y="3669866"/>
            <a:ext cx="6693057" cy="2606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1267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077D-96B2-4255-84D2-AB148A21AB2C}"/>
              </a:ext>
            </a:extLst>
          </p:cNvPr>
          <p:cNvSpPr>
            <a:spLocks noGrp="1"/>
          </p:cNvSpPr>
          <p:nvPr>
            <p:ph type="title"/>
          </p:nvPr>
        </p:nvSpPr>
        <p:spPr/>
        <p:txBody>
          <a:bodyPr/>
          <a:lstStyle/>
          <a:p>
            <a:r>
              <a:rPr lang="en-US" b="1" dirty="0" smtClean="0">
                <a:solidFill>
                  <a:schemeClr val="accent1"/>
                </a:solidFill>
              </a:rPr>
              <a:t>SENTIMENTAL ANALYSIS…..??</a:t>
            </a:r>
            <a:endParaRPr lang="en-US" b="1" dirty="0">
              <a:solidFill>
                <a:schemeClr val="accent1"/>
              </a:solidFill>
            </a:endParaRPr>
          </a:p>
        </p:txBody>
      </p:sp>
      <p:sp>
        <p:nvSpPr>
          <p:cNvPr id="3" name="Content Placeholder 2">
            <a:extLst>
              <a:ext uri="{FF2B5EF4-FFF2-40B4-BE49-F238E27FC236}">
                <a16:creationId xmlns:a16="http://schemas.microsoft.com/office/drawing/2014/main" id="{8C216A47-0363-4E33-9162-526C1E2FBF87}"/>
              </a:ext>
            </a:extLst>
          </p:cNvPr>
          <p:cNvSpPr>
            <a:spLocks noGrp="1"/>
          </p:cNvSpPr>
          <p:nvPr>
            <p:ph idx="1"/>
          </p:nvPr>
        </p:nvSpPr>
        <p:spPr>
          <a:xfrm>
            <a:off x="1103312" y="1556084"/>
            <a:ext cx="8946541" cy="4692315"/>
          </a:xfrm>
        </p:spPr>
        <p:txBody>
          <a:bodyPr/>
          <a:lstStyle/>
          <a:p>
            <a:r>
              <a:rPr lang="en-US" sz="1800" dirty="0" smtClean="0"/>
              <a:t>Sentiment </a:t>
            </a:r>
            <a:r>
              <a:rPr lang="en-US" sz="1800" dirty="0"/>
              <a:t>analysis (also known as opinion mining or emotion AI) refers to the use of natural language processing, text analysis, computational linguistics, and biometrics to systematically identify, extract, quantify, and study affective states and subjective information</a:t>
            </a:r>
            <a:r>
              <a:rPr lang="en-US" sz="1800" dirty="0" smtClean="0"/>
              <a:t>. </a:t>
            </a:r>
            <a:r>
              <a:rPr lang="en-US" sz="1800" dirty="0"/>
              <a:t>The process of computationally identifying and categorizing opinions expressed in a piece of text, especially in order to determine whether the writer's attitude towards a particular topic, product, etc. is positive, negative, or neutral.</a:t>
            </a:r>
          </a:p>
          <a:p>
            <a:pPr marL="0" indent="0">
              <a:buNone/>
            </a:pPr>
            <a:endParaRPr lang="en-US" sz="1800" dirty="0" smtClean="0"/>
          </a:p>
        </p:txBody>
      </p:sp>
      <p:pic>
        <p:nvPicPr>
          <p:cNvPr id="7" name="Picture 6"/>
          <p:cNvPicPr>
            <a:picLocks noChangeAspect="1"/>
          </p:cNvPicPr>
          <p:nvPr/>
        </p:nvPicPr>
        <p:blipFill>
          <a:blip r:embed="rId3"/>
          <a:stretch>
            <a:fillRect/>
          </a:stretch>
        </p:blipFill>
        <p:spPr>
          <a:xfrm>
            <a:off x="10199072" y="1652336"/>
            <a:ext cx="1494180" cy="1210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stretch>
            <a:fillRect/>
          </a:stretch>
        </p:blipFill>
        <p:spPr>
          <a:xfrm>
            <a:off x="5076758" y="4035801"/>
            <a:ext cx="417195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5"/>
          <a:stretch>
            <a:fillRect/>
          </a:stretch>
        </p:blipFill>
        <p:spPr>
          <a:xfrm>
            <a:off x="954093" y="4834041"/>
            <a:ext cx="4143375" cy="752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6"/>
          <a:stretch>
            <a:fillRect/>
          </a:stretch>
        </p:blipFill>
        <p:spPr>
          <a:xfrm>
            <a:off x="5543484" y="5813968"/>
            <a:ext cx="4067175" cy="581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loud Callout 11"/>
          <p:cNvSpPr/>
          <p:nvPr/>
        </p:nvSpPr>
        <p:spPr>
          <a:xfrm>
            <a:off x="8430680" y="3263565"/>
            <a:ext cx="1768392" cy="625642"/>
          </a:xfrm>
          <a:prstGeom prst="cloudCallout">
            <a:avLst/>
          </a:prstGeom>
          <a:solidFill>
            <a:schemeClr val="tx1">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Cloud Callout 12"/>
          <p:cNvSpPr/>
          <p:nvPr/>
        </p:nvSpPr>
        <p:spPr>
          <a:xfrm>
            <a:off x="1102331" y="4050632"/>
            <a:ext cx="1768392" cy="625642"/>
          </a:xfrm>
          <a:prstGeom prst="cloudCallout">
            <a:avLst/>
          </a:prstGeom>
          <a:solidFill>
            <a:schemeClr val="bg2">
              <a:lumMod val="50000"/>
              <a:lumOff val="5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08428" y="3391720"/>
            <a:ext cx="2482850" cy="369332"/>
          </a:xfrm>
          <a:prstGeom prst="rect">
            <a:avLst/>
          </a:prstGeom>
          <a:noFill/>
        </p:spPr>
        <p:txBody>
          <a:bodyPr wrap="square" rtlCol="0">
            <a:spAutoFit/>
          </a:bodyPr>
          <a:lstStyle/>
          <a:p>
            <a:r>
              <a:rPr lang="en-US" dirty="0" smtClean="0">
                <a:solidFill>
                  <a:schemeClr val="bg1"/>
                </a:solidFill>
              </a:rPr>
              <a:t>negative</a:t>
            </a:r>
            <a:endParaRPr lang="en-US" dirty="0">
              <a:solidFill>
                <a:schemeClr val="bg1"/>
              </a:solidFill>
            </a:endParaRPr>
          </a:p>
        </p:txBody>
      </p:sp>
      <p:sp>
        <p:nvSpPr>
          <p:cNvPr id="16" name="TextBox 15"/>
          <p:cNvSpPr txBox="1"/>
          <p:nvPr/>
        </p:nvSpPr>
        <p:spPr>
          <a:xfrm>
            <a:off x="1481138" y="4178787"/>
            <a:ext cx="2176462" cy="369332"/>
          </a:xfrm>
          <a:prstGeom prst="rect">
            <a:avLst/>
          </a:prstGeom>
          <a:noFill/>
        </p:spPr>
        <p:txBody>
          <a:bodyPr wrap="square" rtlCol="0">
            <a:spAutoFit/>
          </a:bodyPr>
          <a:lstStyle/>
          <a:p>
            <a:r>
              <a:rPr lang="en-US" dirty="0" smtClean="0">
                <a:solidFill>
                  <a:schemeClr val="bg1"/>
                </a:solidFill>
              </a:rPr>
              <a:t>positive</a:t>
            </a:r>
            <a:endParaRPr lang="en-US" dirty="0">
              <a:solidFill>
                <a:schemeClr val="bg1"/>
              </a:solidFill>
            </a:endParaRPr>
          </a:p>
        </p:txBody>
      </p:sp>
      <p:sp>
        <p:nvSpPr>
          <p:cNvPr id="17" name="Cloud Callout 16"/>
          <p:cNvSpPr/>
          <p:nvPr/>
        </p:nvSpPr>
        <p:spPr>
          <a:xfrm>
            <a:off x="7636324" y="4946710"/>
            <a:ext cx="1768392" cy="625642"/>
          </a:xfrm>
          <a:prstGeom prst="cloudCallout">
            <a:avLst/>
          </a:prstGeom>
          <a:solidFill>
            <a:schemeClr val="tx1">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extBox 17"/>
          <p:cNvSpPr txBox="1"/>
          <p:nvPr/>
        </p:nvSpPr>
        <p:spPr>
          <a:xfrm flipH="1">
            <a:off x="8098856" y="5045018"/>
            <a:ext cx="3844716" cy="369332"/>
          </a:xfrm>
          <a:prstGeom prst="rect">
            <a:avLst/>
          </a:prstGeom>
          <a:noFill/>
        </p:spPr>
        <p:txBody>
          <a:bodyPr wrap="square" rtlCol="0">
            <a:spAutoFit/>
          </a:bodyPr>
          <a:lstStyle/>
          <a:p>
            <a:r>
              <a:rPr lang="en-US" dirty="0" smtClean="0">
                <a:solidFill>
                  <a:schemeClr val="bg1"/>
                </a:solidFill>
              </a:rPr>
              <a:t>neutral</a:t>
            </a:r>
            <a:endParaRPr lang="en-US" dirty="0">
              <a:solidFill>
                <a:schemeClr val="bg1"/>
              </a:solidFill>
            </a:endParaRPr>
          </a:p>
        </p:txBody>
      </p:sp>
    </p:spTree>
    <p:extLst>
      <p:ext uri="{BB962C8B-B14F-4D97-AF65-F5344CB8AC3E}">
        <p14:creationId xmlns:p14="http://schemas.microsoft.com/office/powerpoint/2010/main" val="4224150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38" y="2415672"/>
            <a:ext cx="9404723" cy="1400530"/>
          </a:xfrm>
        </p:spPr>
        <p:txBody>
          <a:bodyPr/>
          <a:lstStyle/>
          <a:p>
            <a:r>
              <a:rPr lang="en-US" b="1" dirty="0" smtClean="0">
                <a:solidFill>
                  <a:schemeClr val="accent1"/>
                </a:solidFill>
              </a:rPr>
              <a:t>PROJECT OVERVIEW</a:t>
            </a:r>
            <a:endParaRPr lang="en-US" b="1" dirty="0">
              <a:solidFill>
                <a:schemeClr val="accent1"/>
              </a:solidFill>
            </a:endParaRPr>
          </a:p>
        </p:txBody>
      </p:sp>
      <p:pic>
        <p:nvPicPr>
          <p:cNvPr id="4" name="Picture 3"/>
          <p:cNvPicPr>
            <a:picLocks noChangeAspect="1"/>
          </p:cNvPicPr>
          <p:nvPr/>
        </p:nvPicPr>
        <p:blipFill>
          <a:blip r:embed="rId2"/>
          <a:stretch>
            <a:fillRect/>
          </a:stretch>
        </p:blipFill>
        <p:spPr>
          <a:xfrm>
            <a:off x="7136315" y="1275732"/>
            <a:ext cx="3660021" cy="36804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21909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SOFTWARE AND LIBRARIES USED</a:t>
            </a:r>
            <a:endParaRPr lang="en-US" b="1" dirty="0">
              <a:solidFill>
                <a:schemeClr val="accent1"/>
              </a:solidFill>
            </a:endParaRPr>
          </a:p>
        </p:txBody>
      </p:sp>
      <p:sp>
        <p:nvSpPr>
          <p:cNvPr id="3" name="Content Placeholder 2"/>
          <p:cNvSpPr>
            <a:spLocks noGrp="1"/>
          </p:cNvSpPr>
          <p:nvPr>
            <p:ph idx="1"/>
          </p:nvPr>
        </p:nvSpPr>
        <p:spPr/>
        <p:txBody>
          <a:bodyPr>
            <a:normAutofit/>
          </a:bodyPr>
          <a:lstStyle/>
          <a:p>
            <a:pPr marL="457200" lvl="0">
              <a:spcBef>
                <a:spcPts val="0"/>
              </a:spcBef>
              <a:buSzPts val="1800"/>
              <a:buChar char="●"/>
            </a:pPr>
            <a:r>
              <a:rPr lang="en-US" sz="2400" dirty="0" smtClean="0"/>
              <a:t>Python(Backend)</a:t>
            </a:r>
          </a:p>
          <a:p>
            <a:pPr marL="457200" lvl="0">
              <a:spcBef>
                <a:spcPts val="0"/>
              </a:spcBef>
              <a:buSzPts val="1800"/>
              <a:buChar char="●"/>
            </a:pPr>
            <a:r>
              <a:rPr lang="en-US" sz="2400" dirty="0" err="1" smtClean="0"/>
              <a:t>Javascript</a:t>
            </a:r>
            <a:r>
              <a:rPr lang="en-US" sz="2400" dirty="0" smtClean="0"/>
              <a:t> &amp; HTML(frontend)</a:t>
            </a:r>
            <a:endParaRPr lang="en-US" sz="2400" dirty="0"/>
          </a:p>
          <a:p>
            <a:pPr marL="457200" lvl="0">
              <a:spcBef>
                <a:spcPts val="0"/>
              </a:spcBef>
              <a:buSzPts val="1800"/>
              <a:buChar char="●"/>
            </a:pPr>
            <a:r>
              <a:rPr lang="en-US" sz="2400" dirty="0" smtClean="0"/>
              <a:t>Libraries</a:t>
            </a:r>
            <a:r>
              <a:rPr lang="en-US" sz="2400" dirty="0"/>
              <a:t>:</a:t>
            </a:r>
          </a:p>
          <a:p>
            <a:pPr marL="914400" lvl="1" indent="-317500">
              <a:spcBef>
                <a:spcPts val="0"/>
              </a:spcBef>
              <a:buSzPts val="1400"/>
              <a:buChar char="○"/>
            </a:pPr>
            <a:r>
              <a:rPr lang="en-US" sz="2000" dirty="0" err="1"/>
              <a:t>json</a:t>
            </a:r>
            <a:r>
              <a:rPr lang="en-US" sz="2000" dirty="0"/>
              <a:t> - Support .</a:t>
            </a:r>
            <a:r>
              <a:rPr lang="en-US" sz="2000" dirty="0" err="1"/>
              <a:t>json</a:t>
            </a:r>
            <a:r>
              <a:rPr lang="en-US" sz="2000" dirty="0"/>
              <a:t> </a:t>
            </a:r>
          </a:p>
          <a:p>
            <a:pPr marL="914400" lvl="1" indent="-317500">
              <a:spcBef>
                <a:spcPts val="0"/>
              </a:spcBef>
              <a:buSzPts val="1400"/>
              <a:buChar char="○"/>
            </a:pPr>
            <a:r>
              <a:rPr lang="en-US" sz="2000" dirty="0"/>
              <a:t>re - Regular Expression</a:t>
            </a:r>
          </a:p>
          <a:p>
            <a:pPr marL="914400" lvl="1" indent="-317500">
              <a:spcBef>
                <a:spcPts val="0"/>
              </a:spcBef>
              <a:buSzPts val="1400"/>
              <a:buChar char="○"/>
            </a:pPr>
            <a:r>
              <a:rPr lang="en-US" sz="2000" dirty="0"/>
              <a:t>panda - Matrices</a:t>
            </a:r>
          </a:p>
          <a:p>
            <a:pPr marL="914400" lvl="1" indent="-317500">
              <a:spcBef>
                <a:spcPts val="0"/>
              </a:spcBef>
              <a:buSzPts val="1400"/>
              <a:buChar char="○"/>
            </a:pPr>
            <a:r>
              <a:rPr lang="en-US" sz="2000" dirty="0" err="1"/>
              <a:t>numpy</a:t>
            </a:r>
            <a:r>
              <a:rPr lang="en-US" sz="2000" dirty="0"/>
              <a:t> - Scientific computing and graph</a:t>
            </a:r>
          </a:p>
          <a:p>
            <a:pPr marL="914400" lvl="1" indent="-317500">
              <a:spcBef>
                <a:spcPts val="0"/>
              </a:spcBef>
              <a:buSzPts val="1400"/>
              <a:buChar char="○"/>
            </a:pPr>
            <a:r>
              <a:rPr lang="en-US" sz="2000" dirty="0" err="1"/>
              <a:t>nltk</a:t>
            </a:r>
            <a:r>
              <a:rPr lang="en-US" sz="2000" dirty="0"/>
              <a:t> - Natural Language Processing</a:t>
            </a:r>
          </a:p>
          <a:p>
            <a:pPr marL="914400" lvl="1" indent="-317500">
              <a:spcBef>
                <a:spcPts val="0"/>
              </a:spcBef>
              <a:buSzPts val="1400"/>
              <a:buChar char="○"/>
            </a:pPr>
            <a:r>
              <a:rPr lang="en-US" sz="2000" dirty="0" err="1"/>
              <a:t>sklearn</a:t>
            </a:r>
            <a:r>
              <a:rPr lang="en-US" sz="2000" dirty="0"/>
              <a:t> - Machine learning and statistical algorithms and </a:t>
            </a:r>
            <a:r>
              <a:rPr lang="en-US" sz="2000" dirty="0" smtClean="0"/>
              <a:t>computation</a:t>
            </a:r>
            <a:endParaRPr lang="en-US" sz="2000" dirty="0"/>
          </a:p>
          <a:p>
            <a:pPr marL="914400" lvl="1" indent="-317500">
              <a:spcBef>
                <a:spcPts val="0"/>
              </a:spcBef>
              <a:buSzPts val="1400"/>
              <a:buChar char="○"/>
            </a:pPr>
            <a:r>
              <a:rPr lang="en-US" sz="2000" dirty="0" err="1" smtClean="0"/>
              <a:t>Matpotlib</a:t>
            </a:r>
            <a:r>
              <a:rPr lang="en-US" sz="2000" dirty="0" smtClean="0"/>
              <a:t> – </a:t>
            </a:r>
            <a:r>
              <a:rPr lang="en-US" sz="2000" dirty="0" err="1" smtClean="0"/>
              <a:t>Utiliized</a:t>
            </a:r>
            <a:r>
              <a:rPr lang="en-US" sz="2000" dirty="0" smtClean="0"/>
              <a:t> for graphical representation of the test data</a:t>
            </a:r>
            <a:endParaRPr lang="en-US" sz="2000" dirty="0"/>
          </a:p>
        </p:txBody>
      </p:sp>
    </p:spTree>
    <p:extLst>
      <p:ext uri="{BB962C8B-B14F-4D97-AF65-F5344CB8AC3E}">
        <p14:creationId xmlns:p14="http://schemas.microsoft.com/office/powerpoint/2010/main" val="1957335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58CE-5B31-4D97-BF19-A5390070B23B}"/>
              </a:ext>
            </a:extLst>
          </p:cNvPr>
          <p:cNvSpPr>
            <a:spLocks noGrp="1"/>
          </p:cNvSpPr>
          <p:nvPr>
            <p:ph type="title"/>
          </p:nvPr>
        </p:nvSpPr>
        <p:spPr/>
        <p:txBody>
          <a:bodyPr/>
          <a:lstStyle/>
          <a:p>
            <a:r>
              <a:rPr lang="en-US" b="1" dirty="0" smtClean="0">
                <a:solidFill>
                  <a:schemeClr val="accent1"/>
                </a:solidFill>
              </a:rPr>
              <a:t>SYSTEM ARCHITECTURE</a:t>
            </a:r>
            <a:endParaRPr lang="en-US" b="1" dirty="0">
              <a:solidFill>
                <a:schemeClr val="accent1"/>
              </a:solidFill>
            </a:endParaRPr>
          </a:p>
        </p:txBody>
      </p:sp>
      <p:pic>
        <p:nvPicPr>
          <p:cNvPr id="4" name="Picture 3"/>
          <p:cNvPicPr>
            <a:picLocks noChangeAspect="1"/>
          </p:cNvPicPr>
          <p:nvPr/>
        </p:nvPicPr>
        <p:blipFill>
          <a:blip r:embed="rId2"/>
          <a:stretch>
            <a:fillRect/>
          </a:stretch>
        </p:blipFill>
        <p:spPr>
          <a:xfrm>
            <a:off x="1992981" y="1152983"/>
            <a:ext cx="7921041" cy="5355979"/>
          </a:xfrm>
          <a:prstGeom prst="rect">
            <a:avLst/>
          </a:prstGeom>
        </p:spPr>
      </p:pic>
    </p:spTree>
    <p:extLst>
      <p:ext uri="{BB962C8B-B14F-4D97-AF65-F5344CB8AC3E}">
        <p14:creationId xmlns:p14="http://schemas.microsoft.com/office/powerpoint/2010/main" val="24271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7046-BCCE-4FBE-9EA7-BC28BE000246}"/>
              </a:ext>
            </a:extLst>
          </p:cNvPr>
          <p:cNvSpPr>
            <a:spLocks noGrp="1"/>
          </p:cNvSpPr>
          <p:nvPr>
            <p:ph type="title"/>
          </p:nvPr>
        </p:nvSpPr>
        <p:spPr/>
        <p:txBody>
          <a:bodyPr/>
          <a:lstStyle/>
          <a:p>
            <a:r>
              <a:rPr lang="en-US" b="1" dirty="0" smtClean="0">
                <a:solidFill>
                  <a:schemeClr val="accent1"/>
                </a:solidFill>
              </a:rPr>
              <a:t>PROJECT WALK-THROUGH</a:t>
            </a:r>
            <a:endParaRPr lang="en-US" b="1" dirty="0">
              <a:solidFill>
                <a:schemeClr val="accent1"/>
              </a:solidFill>
            </a:endParaRPr>
          </a:p>
        </p:txBody>
      </p:sp>
      <p:sp>
        <p:nvSpPr>
          <p:cNvPr id="3" name="TextBox 2"/>
          <p:cNvSpPr txBox="1"/>
          <p:nvPr/>
        </p:nvSpPr>
        <p:spPr>
          <a:xfrm>
            <a:off x="513347" y="1395663"/>
            <a:ext cx="11454063" cy="4801314"/>
          </a:xfrm>
          <a:prstGeom prst="rect">
            <a:avLst/>
          </a:prstGeom>
          <a:noFill/>
        </p:spPr>
        <p:txBody>
          <a:bodyPr wrap="square" rtlCol="0">
            <a:spAutoFit/>
          </a:bodyPr>
          <a:lstStyle/>
          <a:p>
            <a:r>
              <a:rPr lang="en-US" b="1" dirty="0"/>
              <a:t>Section A: Preparing The Test Set</a:t>
            </a:r>
            <a:endParaRPr lang="en-US" dirty="0"/>
          </a:p>
          <a:p>
            <a:endParaRPr lang="en-US" b="1" dirty="0" smtClean="0"/>
          </a:p>
          <a:p>
            <a:r>
              <a:rPr lang="en-US" dirty="0" smtClean="0"/>
              <a:t>Twitter API has been used to extract tweets based on the topic specified by the user. The test set contains the tweet_id and tweet text for 1000 tweets specific to the user defined topic. The data is loaded as </a:t>
            </a:r>
            <a:r>
              <a:rPr lang="en-US" dirty="0" err="1" smtClean="0"/>
              <a:t>json</a:t>
            </a:r>
            <a:r>
              <a:rPr lang="en-US" dirty="0" smtClean="0"/>
              <a:t> data.</a:t>
            </a:r>
          </a:p>
          <a:p>
            <a:endParaRPr lang="en-US" b="1" dirty="0" smtClean="0"/>
          </a:p>
          <a:p>
            <a:r>
              <a:rPr lang="en-US" b="1" dirty="0" smtClean="0"/>
              <a:t>Section </a:t>
            </a:r>
            <a:r>
              <a:rPr lang="en-US" b="1" dirty="0"/>
              <a:t>B: Preparing The Training </a:t>
            </a:r>
            <a:r>
              <a:rPr lang="en-US" b="1" dirty="0" smtClean="0"/>
              <a:t>Set</a:t>
            </a:r>
          </a:p>
          <a:p>
            <a:endParaRPr lang="en-US" b="1" dirty="0" smtClean="0"/>
          </a:p>
          <a:p>
            <a:r>
              <a:rPr lang="en-US" dirty="0" smtClean="0"/>
              <a:t>The training data set is a collection of 1600000 tweets containing tweet_id, tweet text and tweet sentiment. The data from the training data set is loaded into a </a:t>
            </a:r>
            <a:r>
              <a:rPr lang="en-US" dirty="0" err="1" smtClean="0"/>
              <a:t>json</a:t>
            </a:r>
            <a:r>
              <a:rPr lang="en-US" dirty="0" smtClean="0"/>
              <a:t> object for processing</a:t>
            </a:r>
            <a:endParaRPr lang="en-US" dirty="0"/>
          </a:p>
          <a:p>
            <a:endParaRPr lang="en-US" dirty="0"/>
          </a:p>
          <a:p>
            <a:r>
              <a:rPr lang="en-US" b="1" dirty="0"/>
              <a:t>Section C: Pre-processing Tweets in The Data </a:t>
            </a:r>
            <a:r>
              <a:rPr lang="en-US" b="1" dirty="0" smtClean="0"/>
              <a:t>Sets</a:t>
            </a:r>
          </a:p>
          <a:p>
            <a:endParaRPr lang="en-US" b="1" dirty="0"/>
          </a:p>
          <a:p>
            <a:r>
              <a:rPr lang="en-US" dirty="0" smtClean="0"/>
              <a:t>The training and the test data set, both require Pre-processing. This is the most important </a:t>
            </a:r>
            <a:r>
              <a:rPr lang="en-US" dirty="0"/>
              <a:t>data mining technique that involves transforming raw data into an understandable format. Real-world data is often incomplete, inconsistent, and/or lacking in certain behaviors or trends, and is likely to contain many errors. Data </a:t>
            </a:r>
            <a:r>
              <a:rPr lang="en-US" b="1" dirty="0"/>
              <a:t>preprocessing</a:t>
            </a:r>
            <a:r>
              <a:rPr lang="en-US" dirty="0"/>
              <a:t> is a proven method of resolving such issues</a:t>
            </a:r>
            <a:r>
              <a:rPr lang="en-US" dirty="0" smtClean="0"/>
              <a:t>.</a:t>
            </a:r>
          </a:p>
        </p:txBody>
      </p:sp>
    </p:spTree>
    <p:extLst>
      <p:ext uri="{BB962C8B-B14F-4D97-AF65-F5344CB8AC3E}">
        <p14:creationId xmlns:p14="http://schemas.microsoft.com/office/powerpoint/2010/main" val="8208855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1858</TotalTime>
  <Words>693</Words>
  <Application>Microsoft Office PowerPoint</Application>
  <PresentationFormat>Widescreen</PresentationFormat>
  <Paragraphs>125</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SENTIMENTAL ANALYSIS OF TWITTER DATA</vt:lpstr>
      <vt:lpstr>AGENDA</vt:lpstr>
      <vt:lpstr>INTRODUCTION</vt:lpstr>
      <vt:lpstr>OBJECTIVE OF THE PROJECT</vt:lpstr>
      <vt:lpstr>SENTIMENTAL ANALYSIS…..??</vt:lpstr>
      <vt:lpstr>PROJECT OVERVIEW</vt:lpstr>
      <vt:lpstr>SOFTWARE AND LIBRARIES USED</vt:lpstr>
      <vt:lpstr>SYSTEM ARCHITECTURE</vt:lpstr>
      <vt:lpstr>PROJECT WALK-THROUGH</vt:lpstr>
      <vt:lpstr>PROJECT WALK-THROUGH CONTD..</vt:lpstr>
      <vt:lpstr>Demo</vt:lpstr>
      <vt:lpstr>ALGORITHM COMPARISON</vt:lpstr>
      <vt:lpstr>GRAPHICAL REPRESENTATION OF THE RESULT</vt:lpstr>
      <vt:lpstr>GRAPHICAL REPRESENTATION OF THE RESULT</vt:lpstr>
      <vt:lpstr>SIGNIFICANCE</vt:lpstr>
      <vt:lpstr>What We Learned</vt:lpstr>
      <vt:lpstr>Conclusion and Implication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PREDICTION</dc:title>
  <dc:creator>mandavajsantosh</dc:creator>
  <cp:lastModifiedBy>CampusUser</cp:lastModifiedBy>
  <cp:revision>49</cp:revision>
  <dcterms:created xsi:type="dcterms:W3CDTF">2018-12-08T23:23:04Z</dcterms:created>
  <dcterms:modified xsi:type="dcterms:W3CDTF">2019-05-07T08:01:13Z</dcterms:modified>
</cp:coreProperties>
</file>