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6" r:id="rId10"/>
    <p:sldId id="265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F13AAB6-46A3-4818-AE30-1D22020CFAA8}">
          <p14:sldIdLst>
            <p14:sldId id="256"/>
          </p14:sldIdLst>
        </p14:section>
        <p14:section name="Untitled Section" id="{89DFA3DA-5909-4699-A791-8D6A867DF211}">
          <p14:sldIdLst>
            <p14:sldId id="257"/>
            <p14:sldId id="258"/>
            <p14:sldId id="264"/>
            <p14:sldId id="259"/>
            <p14:sldId id="260"/>
            <p14:sldId id="261"/>
            <p14:sldId id="263"/>
            <p14:sldId id="266"/>
            <p14:sldId id="265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03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D21F2-EAB9-473E-AF3D-0FD43D9EAF6F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5F57-4AB6-4545-A145-CB5CC94A3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5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85F57-4AB6-4545-A145-CB5CC94A39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572000" y="2304109"/>
            <a:ext cx="654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899378" y="3228621"/>
            <a:ext cx="65701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: PAIDI NAVEEN</a:t>
            </a:r>
          </a:p>
          <a:p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AICTE Student ID :</a:t>
            </a:r>
            <a:r>
              <a:rPr lang="en-IN" sz="2800" b="1" dirty="0">
                <a:solidFill>
                  <a:schemeClr val="bg1"/>
                </a:solidFill>
                <a:latin typeface="Calibri" pitchFamily="34" charset="0"/>
              </a:rPr>
              <a:t> </a:t>
            </a:r>
            <a:r>
              <a:rPr lang="en-GB" sz="2800" b="1" dirty="0">
                <a:solidFill>
                  <a:schemeClr val="bg1"/>
                </a:solidFill>
              </a:rPr>
              <a:t> STU682b174327cce1747654467</a:t>
            </a:r>
            <a:endParaRPr lang="en-IN" sz="2800" b="1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Calibri" pitchFamily="34" charset="0"/>
              </a:rPr>
              <a:t>AICTE Internship </a:t>
            </a:r>
            <a:r>
              <a:rPr lang="en-IN" sz="2800" b="1" dirty="0" smtClean="0">
                <a:solidFill>
                  <a:schemeClr val="bg1"/>
                </a:solidFill>
                <a:latin typeface="Calibri" pitchFamily="34" charset="0"/>
              </a:rPr>
              <a:t>ID : </a:t>
            </a:r>
            <a:r>
              <a:rPr lang="en-IN" sz="2800" b="1" dirty="0">
                <a:solidFill>
                  <a:schemeClr val="bg1"/>
                </a:solidFill>
                <a:latin typeface="Calibri" pitchFamily="34" charset="0"/>
              </a:rPr>
              <a:t>INTERNSHIP_1746416864681834e0e35d8</a:t>
            </a:r>
            <a:endParaRPr lang="en-IN" sz="2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4" y="1454522"/>
            <a:ext cx="5960969" cy="4989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30" y="1454522"/>
            <a:ext cx="5719970" cy="49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4" y="1509940"/>
            <a:ext cx="6097958" cy="473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30" y="1454522"/>
            <a:ext cx="5403273" cy="47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</a:t>
            </a:r>
            <a:r>
              <a:rPr lang="en-US" sz="2000" b="1" dirty="0" smtClean="0">
                <a:solidFill>
                  <a:srgbClr val="213163"/>
                </a:solidFill>
              </a:rPr>
              <a:t>Code:  (my_app.py)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1" y="1533236"/>
            <a:ext cx="6102626" cy="5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57" y="1533236"/>
            <a:ext cx="5760379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17" y="891310"/>
            <a:ext cx="7351504" cy="57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31" y="1388261"/>
            <a:ext cx="1161626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IN" sz="2000" b="1" dirty="0" smtClean="0"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 smtClean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000" b="1" dirty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Step Towards Predictive Water Quality Management: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development and deployment of the Water Pollutants Predictor demonstrate the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immense 	potential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in transforming environmental monitoring from a reactive to a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discipline.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By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accurately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 levels, this tool provides a crucial early warning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enabling timely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interventions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optimization. It validates the hypothesis that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quality data, combined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with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analytical techniques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can yield valuable insights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protection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IN" sz="2000" b="1" dirty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Achievements and Impact</a:t>
            </a:r>
            <a:r>
              <a:rPr lang="en-IN" sz="2000" b="1" dirty="0" smtClean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b="1" dirty="0"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empowers stakeholders with predictive insights for timely interventions and optimized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use.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It enhances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health and environmental safety through data-driven water quality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management.</a:t>
            </a:r>
          </a:p>
          <a:p>
            <a:pPr algn="just"/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Directions and Potential Enhancements: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Future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improvements include integrating environmental factors, real-time data, and advanced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time-series 	models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accuracy. Expanding pollutant scope and adding uncertainty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quantification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enable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and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informed decisions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GB" sz="18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GB" sz="18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https://github.com/Naveen-paidi/Water-Quality-Prediction</a:t>
            </a:r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825381"/>
            <a:ext cx="73039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smtClean="0">
                <a:latin typeface="+mn-lt"/>
              </a:rPr>
              <a:t> </a:t>
            </a:r>
            <a:endParaRPr lang="en-IN" sz="12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191911" y="6854305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599218" y="1326985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17449"/>
            <a:ext cx="7296013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ined a solid understanding of core Machine Learning concepts such as data </a:t>
            </a:r>
            <a:r>
              <a:rPr lang="en-GB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model training, and evaluation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800" b="1" dirty="0">
              <a:solidFill>
                <a:schemeClr val="tx1"/>
              </a:solidFill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handle missing values in datasets using appropriate imputation 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techniques.</a:t>
            </a:r>
            <a:endParaRPr lang="en-IN" sz="1900" b="1" dirty="0" smtClean="0">
              <a:solidFill>
                <a:schemeClr val="tx1"/>
              </a:solidFill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19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1900" b="1" dirty="0" smtClean="0">
                <a:solidFill>
                  <a:schemeClr val="tx1"/>
                </a:solidFill>
                <a:latin typeface="Calibri" pitchFamily="34" charset="0"/>
              </a:rPr>
              <a:t>Trained a Regression Model using Multi-Output </a:t>
            </a:r>
            <a:r>
              <a:rPr lang="en-IN" sz="1900" b="1" dirty="0" err="1" smtClean="0">
                <a:solidFill>
                  <a:schemeClr val="tx1"/>
                </a:solidFill>
                <a:latin typeface="Calibri" pitchFamily="34" charset="0"/>
              </a:rPr>
              <a:t>Regressor</a:t>
            </a:r>
            <a:r>
              <a:rPr lang="en-IN" sz="1900" b="1" dirty="0" smtClean="0">
                <a:solidFill>
                  <a:schemeClr val="tx1"/>
                </a:solidFill>
                <a:latin typeface="Calibri" pitchFamily="34" charset="0"/>
              </a:rPr>
              <a:t> and Random-Forest </a:t>
            </a:r>
            <a:r>
              <a:rPr lang="en-IN" sz="1900" b="1" dirty="0" err="1" smtClean="0">
                <a:solidFill>
                  <a:schemeClr val="tx1"/>
                </a:solidFill>
                <a:latin typeface="Calibri" pitchFamily="34" charset="0"/>
              </a:rPr>
              <a:t>Regressor</a:t>
            </a:r>
            <a:r>
              <a:rPr lang="en-IN" sz="1900" b="1" dirty="0" smtClean="0">
                <a:solidFill>
                  <a:schemeClr val="tx1"/>
                </a:solidFill>
                <a:latin typeface="Calibri" pitchFamily="34" charset="0"/>
              </a:rPr>
              <a:t> for Multi-Target Prediction.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1900" b="1" dirty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pollutant </a:t>
            </a: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 for a specific station and year using 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data</a:t>
            </a:r>
            <a:r>
              <a:rPr lang="en-IN" sz="1900" b="1" dirty="0" smtClean="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1900" b="1" dirty="0">
              <a:solidFill>
                <a:schemeClr val="tx1"/>
              </a:solidFill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 scoring system to classify water quality into categories like Good, Moderate, and Poor based on prediction outputs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9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and deployed a user-friendly web interface using </a:t>
            </a:r>
            <a:r>
              <a:rPr lang="en-GB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interactive </a:t>
            </a:r>
            <a:r>
              <a:rPr lang="en-GB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predictions.</a:t>
            </a:r>
            <a:endParaRPr lang="en-IN" sz="1900" b="1" dirty="0">
              <a:solidFill>
                <a:schemeClr val="tx1"/>
              </a:solidFill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643" y="1727200"/>
            <a:ext cx="117404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>
                <a:latin typeface="Calibri" pitchFamily="34" charset="0"/>
              </a:rPr>
              <a:t>Core Programming </a:t>
            </a:r>
            <a:r>
              <a:rPr lang="en-IN" sz="2000" b="1" dirty="0" smtClean="0">
                <a:latin typeface="Calibri" pitchFamily="34" charset="0"/>
              </a:rPr>
              <a:t>Language:</a:t>
            </a:r>
          </a:p>
          <a:p>
            <a:r>
              <a:rPr lang="en-IN" sz="2000" dirty="0" smtClean="0">
                <a:latin typeface="Calibri" pitchFamily="34" charset="0"/>
              </a:rPr>
              <a:t>Python</a:t>
            </a:r>
            <a:r>
              <a:rPr lang="en-IN" sz="2000" dirty="0">
                <a:latin typeface="Calibri" pitchFamily="34" charset="0"/>
              </a:rPr>
              <a:t>: The foundational language for all data processing, model development, </a:t>
            </a:r>
            <a:r>
              <a:rPr lang="en-IN" sz="2000" dirty="0" smtClean="0">
                <a:latin typeface="Calibri" pitchFamily="34" charset="0"/>
              </a:rPr>
              <a:t>and application </a:t>
            </a:r>
            <a:r>
              <a:rPr lang="en-IN" sz="2000" dirty="0">
                <a:latin typeface="Calibri" pitchFamily="34" charset="0"/>
              </a:rPr>
              <a:t>deployment due to its extensive libraries and vibrant </a:t>
            </a:r>
            <a:r>
              <a:rPr lang="en-IN" sz="2000" dirty="0" smtClean="0">
                <a:latin typeface="Calibri" pitchFamily="34" charset="0"/>
              </a:rPr>
              <a:t>community.</a:t>
            </a:r>
          </a:p>
          <a:p>
            <a:endParaRPr lang="en-IN" sz="2000" b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>
                <a:latin typeface="Calibri" pitchFamily="34" charset="0"/>
              </a:rPr>
              <a:t>Data Handling and Manipulation</a:t>
            </a:r>
            <a:r>
              <a:rPr lang="en-IN" sz="2000" b="1" dirty="0" smtClean="0">
                <a:latin typeface="Calibri" pitchFamily="34" charset="0"/>
              </a:rPr>
              <a:t>: </a:t>
            </a:r>
          </a:p>
          <a:p>
            <a:r>
              <a:rPr lang="en-IN" sz="2000" dirty="0" smtClean="0">
                <a:latin typeface="Calibri" pitchFamily="34" charset="0"/>
              </a:rPr>
              <a:t>Pandas</a:t>
            </a:r>
            <a:r>
              <a:rPr lang="en-IN" sz="2000" dirty="0">
                <a:latin typeface="Calibri" pitchFamily="34" charset="0"/>
              </a:rPr>
              <a:t>: Indispensable for efficient data </a:t>
            </a:r>
            <a:r>
              <a:rPr lang="en-IN" sz="2000" dirty="0" smtClean="0">
                <a:latin typeface="Calibri" pitchFamily="34" charset="0"/>
              </a:rPr>
              <a:t>loading, cleaning and </a:t>
            </a:r>
            <a:r>
              <a:rPr lang="en-IN" sz="2000" dirty="0">
                <a:latin typeface="Calibri" pitchFamily="34" charset="0"/>
              </a:rPr>
              <a:t>structuring of the water </a:t>
            </a:r>
            <a:r>
              <a:rPr lang="en-IN" sz="2000" dirty="0" smtClean="0">
                <a:latin typeface="Calibri" pitchFamily="34" charset="0"/>
              </a:rPr>
              <a:t>quality dataset. </a:t>
            </a:r>
            <a:endParaRPr lang="en-IN" sz="2000" dirty="0">
              <a:latin typeface="Calibri" pitchFamily="34" charset="0"/>
            </a:endParaRPr>
          </a:p>
          <a:p>
            <a:r>
              <a:rPr lang="en-IN" sz="2000" dirty="0" err="1" smtClean="0">
                <a:latin typeface="Calibri" pitchFamily="34" charset="0"/>
              </a:rPr>
              <a:t>Numpy</a:t>
            </a:r>
            <a:r>
              <a:rPr lang="en-IN" sz="2000" dirty="0" smtClean="0">
                <a:latin typeface="Calibri" pitchFamily="34" charset="0"/>
              </a:rPr>
              <a:t>: Provides powerful numerical computing capabilities, essential for array operations </a:t>
            </a:r>
            <a:r>
              <a:rPr lang="en-IN" sz="2000" dirty="0" smtClean="0">
                <a:latin typeface="Calibri" pitchFamily="34" charset="0"/>
              </a:rPr>
              <a:t>and 	mathematical </a:t>
            </a:r>
            <a:r>
              <a:rPr lang="en-IN" sz="2000" dirty="0" smtClean="0">
                <a:latin typeface="Calibri" pitchFamily="34" charset="0"/>
              </a:rPr>
              <a:t>functions.</a:t>
            </a:r>
          </a:p>
          <a:p>
            <a:pPr lvl="4"/>
            <a:endParaRPr lang="en-IN" sz="20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>
                <a:latin typeface="Calibri" pitchFamily="34" charset="0"/>
              </a:rPr>
              <a:t>Machine Learning </a:t>
            </a:r>
            <a:r>
              <a:rPr lang="en-IN" sz="2000" b="1" dirty="0" smtClean="0">
                <a:latin typeface="Calibri" pitchFamily="34" charset="0"/>
              </a:rPr>
              <a:t>Ecosystem:</a:t>
            </a:r>
            <a:endParaRPr lang="en-IN" sz="2000" b="1" dirty="0">
              <a:latin typeface="Calibri" pitchFamily="34" charset="0"/>
            </a:endParaRPr>
          </a:p>
          <a:p>
            <a:pPr lvl="1" algn="just"/>
            <a:r>
              <a:rPr lang="en-IN" sz="2000" dirty="0" err="1" smtClean="0">
                <a:latin typeface="Calibri" pitchFamily="34" charset="0"/>
              </a:rPr>
              <a:t>Scikit</a:t>
            </a:r>
            <a:r>
              <a:rPr lang="en-IN" sz="2000" dirty="0" smtClean="0">
                <a:latin typeface="Calibri" pitchFamily="34" charset="0"/>
              </a:rPr>
              <a:t>-learn</a:t>
            </a:r>
            <a:r>
              <a:rPr lang="en-IN" sz="2000" dirty="0">
                <a:latin typeface="Calibri" pitchFamily="34" charset="0"/>
              </a:rPr>
              <a:t>: The primary library for building the predictive model. </a:t>
            </a:r>
            <a:endParaRPr lang="en-IN" sz="2000" dirty="0" smtClean="0">
              <a:latin typeface="Calibri" pitchFamily="34" charset="0"/>
            </a:endParaRPr>
          </a:p>
          <a:p>
            <a:pPr lvl="1" algn="just"/>
            <a:r>
              <a:rPr lang="en-IN" sz="2000" dirty="0" err="1" smtClean="0">
                <a:latin typeface="Calibri" pitchFamily="34" charset="0"/>
              </a:rPr>
              <a:t>MultiOutputRegressor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</a:rPr>
              <a:t>: Crucial </a:t>
            </a:r>
            <a:r>
              <a:rPr lang="en-IN" sz="2000" dirty="0">
                <a:latin typeface="Calibri" pitchFamily="34" charset="0"/>
              </a:rPr>
              <a:t>for handling the prediction of multiple pollutant levels simultaneously, </a:t>
            </a:r>
            <a:r>
              <a:rPr lang="en-IN" sz="2000" dirty="0" smtClean="0">
                <a:latin typeface="Calibri" pitchFamily="34" charset="0"/>
              </a:rPr>
              <a:t>                </a:t>
            </a:r>
            <a:r>
              <a:rPr lang="en-IN" sz="2000" dirty="0" smtClean="0">
                <a:latin typeface="Calibri" pitchFamily="34" charset="0"/>
              </a:rPr>
              <a:t>wrapping </a:t>
            </a:r>
            <a:r>
              <a:rPr lang="en-IN" sz="2000" dirty="0" smtClean="0">
                <a:latin typeface="Calibri" pitchFamily="34" charset="0"/>
              </a:rPr>
              <a:t>a single-output </a:t>
            </a:r>
            <a:r>
              <a:rPr lang="en-IN" sz="2000" dirty="0" smtClean="0">
                <a:latin typeface="Calibri" pitchFamily="34" charset="0"/>
              </a:rPr>
              <a:t>estimator.</a:t>
            </a:r>
          </a:p>
          <a:p>
            <a:pPr lvl="1" algn="just"/>
            <a:r>
              <a:rPr lang="en-IN" sz="2000" dirty="0" err="1" smtClean="0">
                <a:latin typeface="Calibri" pitchFamily="34" charset="0"/>
              </a:rPr>
              <a:t>RandomForestRegressor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>
                <a:latin typeface="Calibri" pitchFamily="34" charset="0"/>
              </a:rPr>
              <a:t>: Chosen as the base estimator for </a:t>
            </a:r>
            <a:r>
              <a:rPr lang="en-IN" sz="2000" dirty="0" smtClean="0">
                <a:latin typeface="Calibri" pitchFamily="34" charset="0"/>
              </a:rPr>
              <a:t>its robustness</a:t>
            </a:r>
            <a:r>
              <a:rPr lang="en-IN" sz="2000" dirty="0">
                <a:latin typeface="Calibri" pitchFamily="34" charset="0"/>
              </a:rPr>
              <a:t>, ability to handle </a:t>
            </a:r>
            <a:r>
              <a:rPr lang="en-IN" sz="2000" dirty="0" smtClean="0">
                <a:latin typeface="Calibri" pitchFamily="34" charset="0"/>
              </a:rPr>
              <a:t>non-linear relationships</a:t>
            </a:r>
            <a:r>
              <a:rPr lang="en-IN" sz="2000" dirty="0">
                <a:latin typeface="Calibri" pitchFamily="34" charset="0"/>
              </a:rPr>
              <a:t>, and good performance on </a:t>
            </a:r>
            <a:r>
              <a:rPr lang="en-IN" sz="2000" dirty="0" smtClean="0">
                <a:latin typeface="Calibri" pitchFamily="34" charset="0"/>
              </a:rPr>
              <a:t>diverse datasets</a:t>
            </a:r>
            <a:r>
              <a:rPr lang="en-IN" sz="2000" dirty="0">
                <a:latin typeface="Calibri" pitchFamily="34" charset="0"/>
              </a:rPr>
              <a:t>.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b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643" y="1727200"/>
            <a:ext cx="11740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b="1" dirty="0">
                <a:latin typeface="Calibri" pitchFamily="34" charset="0"/>
              </a:rPr>
              <a:t>Interactive Application Development:</a:t>
            </a:r>
          </a:p>
          <a:p>
            <a:r>
              <a:rPr lang="en-IN" sz="2000" dirty="0" err="1" smtClean="0">
                <a:latin typeface="Calibri" pitchFamily="34" charset="0"/>
              </a:rPr>
              <a:t>Streamlit</a:t>
            </a:r>
            <a:r>
              <a:rPr lang="en-IN" sz="2000" dirty="0">
                <a:latin typeface="Calibri" pitchFamily="34" charset="0"/>
              </a:rPr>
              <a:t>: The chosen framework for rapidly building and deploying the interactive </a:t>
            </a:r>
            <a:r>
              <a:rPr lang="en-IN" sz="2000" dirty="0" smtClean="0">
                <a:latin typeface="Calibri" pitchFamily="34" charset="0"/>
              </a:rPr>
              <a:t>web 	application ( my_app.py </a:t>
            </a:r>
            <a:r>
              <a:rPr lang="en-IN" sz="2000" dirty="0">
                <a:latin typeface="Calibri" pitchFamily="34" charset="0"/>
              </a:rPr>
              <a:t>). It simplifies the creation of user interfaces with </a:t>
            </a:r>
            <a:r>
              <a:rPr lang="en-IN" sz="2000" dirty="0" smtClean="0">
                <a:latin typeface="Calibri" pitchFamily="34" charset="0"/>
              </a:rPr>
              <a:t>minimal code</a:t>
            </a:r>
            <a:r>
              <a:rPr lang="en-IN" sz="2000" dirty="0" smtClean="0">
                <a:latin typeface="Calibri" pitchFamily="34" charset="0"/>
              </a:rPr>
              <a:t>, </a:t>
            </a:r>
            <a:r>
              <a:rPr lang="en-IN" sz="2000" dirty="0" smtClean="0">
                <a:latin typeface="Calibri" pitchFamily="34" charset="0"/>
              </a:rPr>
              <a:t>allowing users </a:t>
            </a:r>
            <a:r>
              <a:rPr lang="en-IN" sz="2000" dirty="0">
                <a:latin typeface="Calibri" pitchFamily="34" charset="0"/>
              </a:rPr>
              <a:t>to input </a:t>
            </a:r>
            <a:r>
              <a:rPr lang="en-IN" sz="2000" dirty="0" smtClean="0">
                <a:latin typeface="Calibri" pitchFamily="34" charset="0"/>
              </a:rPr>
              <a:t>data </a:t>
            </a:r>
            <a:r>
              <a:rPr lang="en-IN" sz="2000" dirty="0">
                <a:latin typeface="Calibri" pitchFamily="34" charset="0"/>
              </a:rPr>
              <a:t>and receive predictions directly</a:t>
            </a:r>
            <a:r>
              <a:rPr lang="en-IN" sz="2000" dirty="0" smtClean="0">
                <a:latin typeface="Calibri" pitchFamily="34" charset="0"/>
              </a:rPr>
              <a:t>.</a:t>
            </a:r>
          </a:p>
          <a:p>
            <a:endParaRPr lang="en-IN" sz="2000" b="1" dirty="0" smtClean="0">
              <a:latin typeface="Calibri" pitchFamily="34" charset="0"/>
            </a:endParaRPr>
          </a:p>
          <a:p>
            <a:endParaRPr lang="en-IN" sz="2000" b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b="1" dirty="0">
                <a:latin typeface="Calibri" pitchFamily="34" charset="0"/>
              </a:rPr>
              <a:t>Development and Analysis Environment</a:t>
            </a:r>
            <a:r>
              <a:rPr lang="en-IN" sz="2000" b="1" dirty="0" smtClean="0">
                <a:latin typeface="Calibri" pitchFamily="34" charset="0"/>
              </a:rPr>
              <a:t>:</a:t>
            </a:r>
          </a:p>
          <a:p>
            <a:r>
              <a:rPr lang="en-IN" sz="2000" dirty="0" err="1" smtClean="0">
                <a:latin typeface="Calibri" pitchFamily="34" charset="0"/>
              </a:rPr>
              <a:t>Jupyter</a:t>
            </a:r>
            <a:r>
              <a:rPr lang="en-IN" sz="2000" dirty="0" smtClean="0">
                <a:latin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</a:rPr>
              <a:t>Notebook : </a:t>
            </a:r>
            <a:r>
              <a:rPr lang="en-IN" sz="2000" dirty="0">
                <a:latin typeface="Calibri" pitchFamily="34" charset="0"/>
              </a:rPr>
              <a:t>The </a:t>
            </a:r>
            <a:r>
              <a:rPr lang="en-IN" sz="2000" dirty="0" err="1" smtClean="0">
                <a:latin typeface="Calibri" pitchFamily="34" charset="0"/>
              </a:rPr>
              <a:t>WaterQualityPrediction</a:t>
            </a:r>
            <a:r>
              <a:rPr lang="en-IN" sz="2000" dirty="0" smtClean="0">
                <a:latin typeface="Calibri" pitchFamily="34" charset="0"/>
              </a:rPr>
              <a:t> .</a:t>
            </a:r>
            <a:r>
              <a:rPr lang="en-IN" sz="2000" dirty="0" err="1" smtClean="0">
                <a:latin typeface="Calibri" pitchFamily="34" charset="0"/>
              </a:rPr>
              <a:t>ipynb</a:t>
            </a:r>
            <a:r>
              <a:rPr lang="en-IN" sz="2000" dirty="0" smtClean="0">
                <a:latin typeface="Calibri" pitchFamily="34" charset="0"/>
              </a:rPr>
              <a:t> file use </a:t>
            </a:r>
            <a:r>
              <a:rPr lang="en-IN" sz="2000" dirty="0">
                <a:latin typeface="Calibri" pitchFamily="34" charset="0"/>
              </a:rPr>
              <a:t>for exploratory </a:t>
            </a:r>
            <a:r>
              <a:rPr lang="en-IN" sz="2000" dirty="0" smtClean="0">
                <a:latin typeface="Calibri" pitchFamily="34" charset="0"/>
              </a:rPr>
              <a:t>data analysis </a:t>
            </a:r>
            <a:r>
              <a:rPr lang="en-IN" sz="2000" dirty="0" smtClean="0">
                <a:latin typeface="Calibri" pitchFamily="34" charset="0"/>
              </a:rPr>
              <a:t> (</a:t>
            </a:r>
            <a:r>
              <a:rPr lang="en-IN" sz="2000" dirty="0">
                <a:latin typeface="Calibri" pitchFamily="34" charset="0"/>
              </a:rPr>
              <a:t>EDA), </a:t>
            </a:r>
            <a:r>
              <a:rPr lang="en-IN" sz="2000" dirty="0" smtClean="0">
                <a:latin typeface="Calibri" pitchFamily="34" charset="0"/>
              </a:rPr>
              <a:t>	initial </a:t>
            </a:r>
            <a:r>
              <a:rPr lang="en-IN" sz="2000" dirty="0">
                <a:latin typeface="Calibri" pitchFamily="34" charset="0"/>
              </a:rPr>
              <a:t>data </a:t>
            </a:r>
            <a:r>
              <a:rPr lang="en-IN" sz="2000" dirty="0" err="1">
                <a:latin typeface="Calibri" pitchFamily="34" charset="0"/>
              </a:rPr>
              <a:t>preprocessing</a:t>
            </a:r>
            <a:r>
              <a:rPr lang="en-IN" sz="2000" dirty="0">
                <a:latin typeface="Calibri" pitchFamily="34" charset="0"/>
              </a:rPr>
              <a:t> </a:t>
            </a:r>
            <a:r>
              <a:rPr lang="en-IN" sz="2000" dirty="0" smtClean="0">
                <a:latin typeface="Calibri" pitchFamily="34" charset="0"/>
              </a:rPr>
              <a:t>steps and </a:t>
            </a:r>
            <a:r>
              <a:rPr lang="en-IN" sz="2000" dirty="0">
                <a:latin typeface="Calibri" pitchFamily="34" charset="0"/>
              </a:rPr>
              <a:t>iterative </a:t>
            </a:r>
            <a:r>
              <a:rPr lang="en-IN" sz="2000" dirty="0" smtClean="0">
                <a:latin typeface="Calibri" pitchFamily="34" charset="0"/>
              </a:rPr>
              <a:t>development. Its </a:t>
            </a:r>
            <a:r>
              <a:rPr lang="en-IN" sz="2000" dirty="0" smtClean="0">
                <a:latin typeface="Calibri" pitchFamily="34" charset="0"/>
              </a:rPr>
              <a:t>cell-based structure facilitates 	experimentation </a:t>
            </a:r>
            <a:r>
              <a:rPr lang="en-IN" sz="2000" dirty="0" smtClean="0">
                <a:latin typeface="Calibri" pitchFamily="34" charset="0"/>
              </a:rPr>
              <a:t>and </a:t>
            </a:r>
            <a:r>
              <a:rPr lang="en-IN" sz="2000" dirty="0">
                <a:latin typeface="Calibri" pitchFamily="34" charset="0"/>
              </a:rPr>
              <a:t>visualization. </a:t>
            </a:r>
            <a:endParaRPr lang="en-IN" sz="2000" dirty="0" smtClean="0">
              <a:latin typeface="Calibri" pitchFamily="34" charset="0"/>
            </a:endParaRPr>
          </a:p>
          <a:p>
            <a:endParaRPr lang="en-IN" sz="2000" dirty="0">
              <a:latin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</a:rPr>
              <a:t>Python </a:t>
            </a:r>
            <a:r>
              <a:rPr lang="en-IN" sz="2000" dirty="0">
                <a:latin typeface="Calibri" pitchFamily="34" charset="0"/>
              </a:rPr>
              <a:t>Scripts </a:t>
            </a:r>
            <a:r>
              <a:rPr lang="en-IN" sz="2000" dirty="0" smtClean="0">
                <a:latin typeface="Calibri" pitchFamily="34" charset="0"/>
              </a:rPr>
              <a:t>: Used </a:t>
            </a:r>
            <a:r>
              <a:rPr lang="en-IN" sz="2000" dirty="0">
                <a:latin typeface="Calibri" pitchFamily="34" charset="0"/>
              </a:rPr>
              <a:t>for the </a:t>
            </a:r>
            <a:r>
              <a:rPr lang="en-IN" sz="2000" dirty="0" smtClean="0">
                <a:latin typeface="Calibri" pitchFamily="34" charset="0"/>
              </a:rPr>
              <a:t>final </a:t>
            </a:r>
            <a:r>
              <a:rPr lang="en-IN" sz="2000" dirty="0">
                <a:latin typeface="Calibri" pitchFamily="34" charset="0"/>
              </a:rPr>
              <a:t>deployable application </a:t>
            </a:r>
            <a:r>
              <a:rPr lang="en-IN" sz="2000" dirty="0" smtClean="0">
                <a:latin typeface="Calibri" pitchFamily="34" charset="0"/>
              </a:rPr>
              <a:t>my_app.py and </a:t>
            </a:r>
            <a:r>
              <a:rPr lang="en-IN" sz="2000" dirty="0">
                <a:latin typeface="Calibri" pitchFamily="34" charset="0"/>
              </a:rPr>
              <a:t>potentially for utility </a:t>
            </a:r>
            <a:r>
              <a:rPr lang="en-IN" sz="2000" dirty="0" smtClean="0">
                <a:latin typeface="Calibri" pitchFamily="34" charset="0"/>
              </a:rPr>
              <a:t>	</a:t>
            </a:r>
            <a:r>
              <a:rPr lang="en-IN" sz="2000" dirty="0" smtClean="0">
                <a:latin typeface="Calibri" pitchFamily="34" charset="0"/>
              </a:rPr>
              <a:t>scripts</a:t>
            </a:r>
            <a:r>
              <a:rPr lang="en-IN" sz="20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244" y="1414765"/>
            <a:ext cx="11435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Data Acquisition and Initial </a:t>
            </a:r>
            <a:r>
              <a:rPr lang="en-IN" sz="2400" b="1" dirty="0" smtClean="0">
                <a:latin typeface="Calibri" pitchFamily="34" charset="0"/>
              </a:rPr>
              <a:t>Exploration.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Feature Engineering and </a:t>
            </a:r>
            <a:r>
              <a:rPr lang="en-IN" sz="2400" b="1" dirty="0" smtClean="0">
                <a:latin typeface="Calibri" pitchFamily="34" charset="0"/>
              </a:rPr>
              <a:t>Selection.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Handling Missing Values (Implicit in provided code, but critical</a:t>
            </a:r>
            <a:r>
              <a:rPr lang="en-IN" sz="2400" b="1" dirty="0" smtClean="0">
                <a:latin typeface="Calibri" pitchFamily="34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Model Development and </a:t>
            </a:r>
            <a:r>
              <a:rPr lang="en-IN" sz="2400" b="1" dirty="0" smtClean="0">
                <a:latin typeface="Calibri" pitchFamily="34" charset="0"/>
              </a:rPr>
              <a:t>Training.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Model </a:t>
            </a:r>
            <a:r>
              <a:rPr lang="en-IN" sz="2400" b="1" dirty="0" smtClean="0">
                <a:latin typeface="Calibri" pitchFamily="34" charset="0"/>
              </a:rPr>
              <a:t>Persistence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latin typeface="Calibri" pitchFamily="34" charset="0"/>
              </a:rPr>
              <a:t>Scoring System to classify Water Quality.</a:t>
            </a: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4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latin typeface="Calibri" pitchFamily="34" charset="0"/>
              </a:rPr>
              <a:t>Application Deployment (</a:t>
            </a:r>
            <a:r>
              <a:rPr lang="en-IN" sz="2400" b="1" dirty="0" err="1">
                <a:latin typeface="Calibri" pitchFamily="34" charset="0"/>
              </a:rPr>
              <a:t>Streamlit</a:t>
            </a:r>
            <a:r>
              <a:rPr lang="en-IN" sz="2400" b="1" dirty="0" smtClean="0">
                <a:latin typeface="Calibri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3" y="85435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103" y="1254467"/>
            <a:ext cx="1162080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itchFamily="34" charset="0"/>
              </a:rPr>
              <a:t>The Escalating Crisis of Water Pollution</a:t>
            </a:r>
            <a:r>
              <a:rPr lang="en-IN" sz="1800" b="1" dirty="0" smtClean="0">
                <a:latin typeface="Calibri" pitchFamily="34" charset="0"/>
              </a:rPr>
              <a:t>:</a:t>
            </a:r>
          </a:p>
          <a:p>
            <a:pPr lvl="4" algn="just"/>
            <a:r>
              <a:rPr lang="en-IN" sz="1800" dirty="0" smtClean="0">
                <a:latin typeface="Calibri" pitchFamily="34" charset="0"/>
              </a:rPr>
              <a:t>	Water </a:t>
            </a:r>
            <a:r>
              <a:rPr lang="en-IN" sz="1800" dirty="0">
                <a:latin typeface="Calibri" pitchFamily="34" charset="0"/>
              </a:rPr>
              <a:t>is a fundamental resource, yet its quality is increasingly compromised by industrial discharge, agricultural </a:t>
            </a:r>
            <a:r>
              <a:rPr lang="en-IN" sz="1800" dirty="0" smtClean="0">
                <a:latin typeface="Calibri" pitchFamily="34" charset="0"/>
              </a:rPr>
              <a:t>	runoff</a:t>
            </a:r>
            <a:r>
              <a:rPr lang="en-IN" sz="1800" dirty="0">
                <a:latin typeface="Calibri" pitchFamily="34" charset="0"/>
              </a:rPr>
              <a:t>, urban waste, and climate change impacts. This pollution manifests in various forms, including elevated </a:t>
            </a:r>
            <a:r>
              <a:rPr lang="en-IN" sz="1800" dirty="0" smtClean="0">
                <a:latin typeface="Calibri" pitchFamily="34" charset="0"/>
              </a:rPr>
              <a:t>	levels </a:t>
            </a:r>
            <a:r>
              <a:rPr lang="en-IN" sz="1800" dirty="0">
                <a:latin typeface="Calibri" pitchFamily="34" charset="0"/>
              </a:rPr>
              <a:t>of organic matter (affecting O2), nitrates (NO3), nitrites (NO2), </a:t>
            </a:r>
            <a:r>
              <a:rPr lang="en-IN" sz="1800" dirty="0" smtClean="0">
                <a:latin typeface="Calibri" pitchFamily="34" charset="0"/>
              </a:rPr>
              <a:t>sulphates </a:t>
            </a:r>
            <a:r>
              <a:rPr lang="en-IN" sz="1800" dirty="0">
                <a:latin typeface="Calibri" pitchFamily="34" charset="0"/>
              </a:rPr>
              <a:t>(SO4), phosphates (PO4), and </a:t>
            </a:r>
            <a:r>
              <a:rPr lang="en-IN" sz="1800" dirty="0" smtClean="0">
                <a:latin typeface="Calibri" pitchFamily="34" charset="0"/>
              </a:rPr>
              <a:t>	chlorides </a:t>
            </a:r>
            <a:r>
              <a:rPr lang="en-IN" sz="1800" dirty="0">
                <a:latin typeface="Calibri" pitchFamily="34" charset="0"/>
              </a:rPr>
              <a:t>(CL). These contaminants pose severe threats to aquatic ecosystems, leading to biodiversity loss, </a:t>
            </a:r>
            <a:r>
              <a:rPr lang="en-IN" sz="1800" dirty="0" smtClean="0">
                <a:latin typeface="Calibri" pitchFamily="34" charset="0"/>
              </a:rPr>
              <a:t>	eutrophication</a:t>
            </a:r>
            <a:r>
              <a:rPr lang="en-IN" sz="1800" dirty="0">
                <a:latin typeface="Calibri" pitchFamily="34" charset="0"/>
              </a:rPr>
              <a:t>, and disruption of natural water cycles.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1600" b="1" dirty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1800" b="1" dirty="0">
                <a:latin typeface="Calibri" pitchFamily="34" charset="0"/>
              </a:rPr>
              <a:t>Direct Impact on Human Health and Socio-Economic Stability: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Contaminated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sources are a primary vector for waterborne diseases, significantly impacting public health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and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 immense strain on healthcare systems. Economic sectors that rely on clean water—such as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agriculture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fisheries, and tourism—suffer considerable losses due to degraded water quality. The long-term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societal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costs associated with water treatment, health complications, and environmental remediation are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substantial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continuously increasing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Calibri" pitchFamily="34" charset="0"/>
              </a:rPr>
              <a:t>Limitations </a:t>
            </a:r>
            <a:r>
              <a:rPr lang="en-IN" sz="1800" b="1" dirty="0">
                <a:latin typeface="Calibri" pitchFamily="34" charset="0"/>
              </a:rPr>
              <a:t>of Traditional Water Quality Monitoring:</a:t>
            </a:r>
            <a:r>
              <a:rPr lang="en-IN" sz="1800" b="1" dirty="0" smtClean="0">
                <a:latin typeface="Calibri" pitchFamily="34" charset="0"/>
              </a:rPr>
              <a:t> 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Current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practices often rely on infrequent manual sampling and laboratory analysis, which are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	consuming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labour intensive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provide only snapshot insights into water quality. This reactive approach makes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it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 to detect rapid changes in pollutant levels, recognize emerging threats, or initiate timely interventions.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Additionally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volume and complexity of water quality data render manual trend analysis and forecasting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nearly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impossible, thereby hindering proactive water management strategies.</a:t>
            </a:r>
            <a:endParaRPr lang="en-IN" sz="1800" dirty="0" smtClean="0"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78802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104" y="1188134"/>
            <a:ext cx="116772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1800" b="1" dirty="0" smtClean="0">
                <a:latin typeface="Calibri" pitchFamily="34" charset="0"/>
              </a:rPr>
              <a:t>Introducing the Water Pollutants Predictor: An AI-Driven Approach: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Our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is an innovative, machine learning-powered application designed to address the critical need for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proactive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quality management. It leverages historical water quality data to build a robust predictive model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capable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key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pollutant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levels. 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idea is to transform raw, historical measurements into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actionable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insights, enabling stakeholders to anticipate and mitigate pollution risks effectively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1800" b="1" dirty="0" smtClean="0">
                <a:latin typeface="Calibri" pitchFamily="34" charset="0"/>
              </a:rPr>
              <a:t>Core </a:t>
            </a:r>
            <a:r>
              <a:rPr lang="en-IN" sz="1800" b="1" dirty="0">
                <a:latin typeface="Calibri" pitchFamily="34" charset="0"/>
              </a:rPr>
              <a:t>Functionality: Multi-Output Pollutant Forecasting: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takes 'Year' and 'Station ID' as primary inputs, representing the temporal and spatial context of the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water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sample. It then predicts the concentrations of six crucial water pollutants simultaneously: Oxygen (O₂),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Nitrates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(NO₃), Nitrites (NO₂),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Sulphates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(SO₄), Phosphates (PO₄), and Chlorides (Cl). This multi-output approach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provides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overview of water quality, allowing for a holistic understanding of the chemical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composition.</a:t>
            </a:r>
          </a:p>
          <a:p>
            <a:pPr algn="just"/>
            <a:endParaRPr lang="en-GB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smtClean="0">
                <a:latin typeface="Calibri" pitchFamily="34" charset="0"/>
              </a:rPr>
              <a:t>Intuitive </a:t>
            </a:r>
            <a:r>
              <a:rPr lang="en-IN" sz="1800" b="1" dirty="0">
                <a:latin typeface="Calibri" pitchFamily="34" charset="0"/>
              </a:rPr>
              <a:t>User Interface for Accessibility</a:t>
            </a:r>
            <a:r>
              <a:rPr lang="en-IN" sz="1800" b="1" dirty="0" smtClean="0">
                <a:latin typeface="Calibri" pitchFamily="34" charset="0"/>
              </a:rPr>
              <a:t>:</a:t>
            </a:r>
          </a:p>
          <a:p>
            <a:pPr algn="just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Developed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application features a clean, user-friendly web interface. Users can easily input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desired year and station ID, and with a single click, receive instant predictions. This accessibility ensures that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environmental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agencies, researchers, and even concerned citizens can utilize the tool without requiring deep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technical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expertise.</a:t>
            </a:r>
            <a:endParaRPr lang="en-IN" sz="1800" dirty="0">
              <a:latin typeface="Calibri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3" y="1454522"/>
            <a:ext cx="5682608" cy="4893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30" y="1454522"/>
            <a:ext cx="6226579" cy="48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2" y="1542472"/>
            <a:ext cx="6029776" cy="4969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542472"/>
            <a:ext cx="5840557" cy="49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7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343</TotalTime>
  <Words>304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user</cp:lastModifiedBy>
  <cp:revision>39</cp:revision>
  <dcterms:created xsi:type="dcterms:W3CDTF">2024-12-31T09:40:01Z</dcterms:created>
  <dcterms:modified xsi:type="dcterms:W3CDTF">2025-07-06T15:55:29Z</dcterms:modified>
</cp:coreProperties>
</file>