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Arial Black" panose="020B0A04020102020204" pitchFamily="34" charset="0"/>
      <p:bold r:id="rId12"/>
    </p:embeddedFont>
    <p:embeddedFont>
      <p:font typeface="Arial Rounded MT Bold" panose="020F0704030504030204" pitchFamily="34" charset="0"/>
      <p:regular r:id="rId13"/>
    </p:embeddedFont>
    <p:embeddedFont>
      <p:font typeface="Cabin" panose="020B0604020202020204" charset="0"/>
      <p:regular r:id="rId14"/>
    </p:embeddedFont>
    <p:embeddedFont>
      <p:font typeface="Unbounde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10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Singh" userId="55302478647a4535" providerId="LiveId" clId="{4541EA43-6E84-4273-9562-03AF7D41D6CA}"/>
    <pc:docChg chg="modSld">
      <pc:chgData name="Nikhil Singh" userId="55302478647a4535" providerId="LiveId" clId="{4541EA43-6E84-4273-9562-03AF7D41D6CA}" dt="2025-05-27T10:08:06.260" v="1" actId="2711"/>
      <pc:docMkLst>
        <pc:docMk/>
      </pc:docMkLst>
      <pc:sldChg chg="modSp mod">
        <pc:chgData name="Nikhil Singh" userId="55302478647a4535" providerId="LiveId" clId="{4541EA43-6E84-4273-9562-03AF7D41D6CA}" dt="2025-05-27T10:08:06.260" v="1" actId="2711"/>
        <pc:sldMkLst>
          <pc:docMk/>
          <pc:sldMk cId="0" sldId="256"/>
        </pc:sldMkLst>
        <pc:spChg chg="mod">
          <ac:chgData name="Nikhil Singh" userId="55302478647a4535" providerId="LiveId" clId="{4541EA43-6E84-4273-9562-03AF7D41D6CA}" dt="2025-05-27T10:08:00.187" v="0" actId="2711"/>
          <ac:spMkLst>
            <pc:docMk/>
            <pc:sldMk cId="0" sldId="256"/>
            <ac:spMk id="3" creationId="{00000000-0000-0000-0000-000000000000}"/>
          </ac:spMkLst>
        </pc:spChg>
        <pc:spChg chg="mod">
          <ac:chgData name="Nikhil Singh" userId="55302478647a4535" providerId="LiveId" clId="{4541EA43-6E84-4273-9562-03AF7D41D6CA}" dt="2025-05-27T10:08:06.260" v="1" actId="2711"/>
          <ac:spMkLst>
            <pc:docMk/>
            <pc:sldMk cId="0" sldId="25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14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64347" y="620572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ea typeface="Unbounded" pitchFamily="34" charset="-122"/>
                <a:cs typeface="Unbounded" pitchFamily="34" charset="-120"/>
              </a:rPr>
              <a:t>Predicting Diabetes: A Classification Model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86895" y="2660954"/>
            <a:ext cx="8249715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000"/>
              </a:lnSpc>
            </a:pPr>
            <a:r>
              <a:rPr lang="en-US" sz="1850" dirty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This project develops a machine learning model to predict diabetes risk using </a:t>
            </a:r>
            <a:r>
              <a:rPr lang="en-IN" sz="20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Pima Indians Diabetes Database</a:t>
            </a:r>
            <a:r>
              <a:rPr lang="en-US" sz="1850" dirty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. Accurate early prediction aids prevention and treatment.</a:t>
            </a:r>
            <a:endParaRPr lang="en-US" sz="185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4F9AC-DDB0-2D6F-D3D1-C143652E0A9D}"/>
              </a:ext>
            </a:extLst>
          </p:cNvPr>
          <p:cNvSpPr/>
          <p:nvPr/>
        </p:nvSpPr>
        <p:spPr>
          <a:xfrm>
            <a:off x="12792173" y="7682845"/>
            <a:ext cx="1725105" cy="461914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D568EE89-DD55-F96E-FC79-7ED5E81CC6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579" b="25664"/>
          <a:stretch/>
        </p:blipFill>
        <p:spPr>
          <a:xfrm>
            <a:off x="2068552" y="4007989"/>
            <a:ext cx="5486400" cy="36010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68010" y="335920"/>
            <a:ext cx="7755493" cy="1166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n-US" sz="36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Overview: Understanding the Dataset</a:t>
            </a:r>
            <a:endParaRPr lang="en-US" sz="365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6658DD-99AA-6D62-3848-CDA5D099ADEB}"/>
              </a:ext>
            </a:extLst>
          </p:cNvPr>
          <p:cNvGrpSpPr/>
          <p:nvPr/>
        </p:nvGrpSpPr>
        <p:grpSpPr>
          <a:xfrm>
            <a:off x="468010" y="2200871"/>
            <a:ext cx="7358777" cy="4697016"/>
            <a:chOff x="6379012" y="2498408"/>
            <a:chExt cx="7358777" cy="4697016"/>
          </a:xfrm>
        </p:grpSpPr>
        <p:sp>
          <p:nvSpPr>
            <p:cNvPr id="5" name="Text 2"/>
            <p:cNvSpPr/>
            <p:nvPr/>
          </p:nvSpPr>
          <p:spPr>
            <a:xfrm>
              <a:off x="6379012" y="2498408"/>
              <a:ext cx="2333744" cy="2917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250"/>
                </a:lnSpc>
                <a:buNone/>
              </a:pPr>
              <a:r>
                <a:rPr lang="en-US" sz="1800" dirty="0">
                  <a:solidFill>
                    <a:srgbClr val="FF0000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Key Variables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6" name="Text 3"/>
            <p:cNvSpPr/>
            <p:nvPr/>
          </p:nvSpPr>
          <p:spPr>
            <a:xfrm>
              <a:off x="6379012" y="2909054"/>
              <a:ext cx="7358777" cy="31730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450"/>
                </a:lnSpc>
                <a:buNone/>
              </a:pPr>
              <a:r>
                <a:rPr lang="en-US" sz="15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Age, BMI, Blood Pressure, Glucose Level, Family History</a:t>
              </a:r>
              <a:endParaRPr lang="en-US" sz="1550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6379012" y="3821430"/>
              <a:ext cx="2333744" cy="2917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250"/>
                </a:lnSpc>
                <a:buNone/>
              </a:pPr>
              <a:r>
                <a:rPr lang="en-US" sz="1800" dirty="0">
                  <a:solidFill>
                    <a:srgbClr val="FF0000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Data Cleaning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 6"/>
            <p:cNvSpPr/>
            <p:nvPr/>
          </p:nvSpPr>
          <p:spPr>
            <a:xfrm>
              <a:off x="6379012" y="4232077"/>
              <a:ext cx="7358777" cy="31730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450"/>
                </a:lnSpc>
                <a:buNone/>
              </a:pPr>
              <a:r>
                <a:rPr lang="en-US" sz="15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Handled missing values and outliers to ensure quality</a:t>
              </a:r>
              <a:endParaRPr lang="en-US" sz="1550" dirty="0"/>
            </a:p>
          </p:txBody>
        </p:sp>
        <p:sp>
          <p:nvSpPr>
            <p:cNvPr id="11" name="Text 8"/>
            <p:cNvSpPr/>
            <p:nvPr/>
          </p:nvSpPr>
          <p:spPr>
            <a:xfrm>
              <a:off x="6379012" y="5144453"/>
              <a:ext cx="2333744" cy="2917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250"/>
                </a:lnSpc>
                <a:buNone/>
              </a:pPr>
              <a:r>
                <a:rPr lang="en-US" sz="1800" dirty="0">
                  <a:solidFill>
                    <a:srgbClr val="FF0000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Dataset Size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 9"/>
            <p:cNvSpPr/>
            <p:nvPr/>
          </p:nvSpPr>
          <p:spPr>
            <a:xfrm>
              <a:off x="6379012" y="5555099"/>
              <a:ext cx="7358777" cy="31730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450"/>
                </a:lnSpc>
                <a:buNone/>
              </a:pPr>
              <a:r>
                <a:rPr lang="en-US" sz="15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Approximately 10,000 patient records analyzed</a:t>
              </a:r>
              <a:endParaRPr lang="en-US" sz="1550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6379012" y="6467475"/>
              <a:ext cx="2333744" cy="2917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250"/>
                </a:lnSpc>
                <a:buNone/>
              </a:pPr>
              <a:r>
                <a:rPr lang="en-US" sz="1800" dirty="0">
                  <a:solidFill>
                    <a:srgbClr val="FF0000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Demographics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 12"/>
            <p:cNvSpPr/>
            <p:nvPr/>
          </p:nvSpPr>
          <p:spPr>
            <a:xfrm>
              <a:off x="6379012" y="6878122"/>
              <a:ext cx="7358777" cy="31730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450"/>
                </a:lnSpc>
                <a:buNone/>
              </a:pPr>
              <a:r>
                <a:rPr lang="en-US" sz="15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Balanced age, gender, and race/ethnicity representation</a:t>
              </a:r>
              <a:endParaRPr lang="en-US" sz="155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5C9F8E8-9F6D-0017-018C-BD63D4BC5CA8}"/>
              </a:ext>
            </a:extLst>
          </p:cNvPr>
          <p:cNvSpPr/>
          <p:nvPr/>
        </p:nvSpPr>
        <p:spPr>
          <a:xfrm>
            <a:off x="12792173" y="7682845"/>
            <a:ext cx="1725105" cy="461914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0652" y="568975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Feature Engineering: Preparing Data for the Model</a:t>
            </a:r>
            <a:endParaRPr lang="en-US" sz="4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489DB52-F85A-2D0D-6489-7DEB9253E5F8}"/>
              </a:ext>
            </a:extLst>
          </p:cNvPr>
          <p:cNvGrpSpPr/>
          <p:nvPr/>
        </p:nvGrpSpPr>
        <p:grpSpPr>
          <a:xfrm>
            <a:off x="676913" y="3398458"/>
            <a:ext cx="12977812" cy="2092285"/>
            <a:chOff x="837724" y="3964067"/>
            <a:chExt cx="12977812" cy="2092285"/>
          </a:xfrm>
        </p:grpSpPr>
        <p:sp>
          <p:nvSpPr>
            <p:cNvPr id="3" name="Text 1"/>
            <p:cNvSpPr/>
            <p:nvPr/>
          </p:nvSpPr>
          <p:spPr>
            <a:xfrm>
              <a:off x="837724" y="3964067"/>
              <a:ext cx="2800826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F0000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BMI Calculation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4" name="Text 2"/>
            <p:cNvSpPr/>
            <p:nvPr/>
          </p:nvSpPr>
          <p:spPr>
            <a:xfrm>
              <a:off x="837724" y="4555331"/>
              <a:ext cx="2800826" cy="7660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Uses weight (kg) / height (m)^2 formula</a:t>
              </a:r>
              <a:endParaRPr lang="en-US" sz="1850" dirty="0"/>
            </a:p>
          </p:txBody>
        </p:sp>
        <p:sp>
          <p:nvSpPr>
            <p:cNvPr id="5" name="Text 3"/>
            <p:cNvSpPr/>
            <p:nvPr/>
          </p:nvSpPr>
          <p:spPr>
            <a:xfrm>
              <a:off x="4230053" y="3964067"/>
              <a:ext cx="2800826" cy="70389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F0000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Glucose Categorization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6" name="Text 4"/>
            <p:cNvSpPr/>
            <p:nvPr/>
          </p:nvSpPr>
          <p:spPr>
            <a:xfrm>
              <a:off x="4230053" y="4907280"/>
              <a:ext cx="2800826" cy="114907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Classifies levels into Normal, Pre-diabetes, and Diabetes</a:t>
              </a:r>
              <a:endParaRPr lang="en-US" sz="1850" dirty="0"/>
            </a:p>
          </p:txBody>
        </p:sp>
        <p:sp>
          <p:nvSpPr>
            <p:cNvPr id="7" name="Text 5"/>
            <p:cNvSpPr/>
            <p:nvPr/>
          </p:nvSpPr>
          <p:spPr>
            <a:xfrm>
              <a:off x="7622381" y="3964067"/>
              <a:ext cx="2800826" cy="70389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F0000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One-Hot Encoding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 6"/>
            <p:cNvSpPr/>
            <p:nvPr/>
          </p:nvSpPr>
          <p:spPr>
            <a:xfrm>
              <a:off x="7622381" y="4907280"/>
              <a:ext cx="2800826" cy="114907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Transforms categorical variables to numerical format</a:t>
              </a:r>
              <a:endParaRPr lang="en-US" sz="1850" dirty="0"/>
            </a:p>
          </p:txBody>
        </p:sp>
        <p:sp>
          <p:nvSpPr>
            <p:cNvPr id="9" name="Text 7"/>
            <p:cNvSpPr/>
            <p:nvPr/>
          </p:nvSpPr>
          <p:spPr>
            <a:xfrm>
              <a:off x="11014710" y="3964067"/>
              <a:ext cx="2800826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F0000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Feature Scaling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 8"/>
            <p:cNvSpPr/>
            <p:nvPr/>
          </p:nvSpPr>
          <p:spPr>
            <a:xfrm>
              <a:off x="11014710" y="4555331"/>
              <a:ext cx="2800826" cy="114907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Normalizes features with StandardScaler for model consistency</a:t>
              </a:r>
              <a:endParaRPr lang="en-US" sz="185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515F7-EEA0-4F47-14ED-7A961C6D4827}"/>
              </a:ext>
            </a:extLst>
          </p:cNvPr>
          <p:cNvSpPr/>
          <p:nvPr/>
        </p:nvSpPr>
        <p:spPr>
          <a:xfrm>
            <a:off x="12792173" y="7682845"/>
            <a:ext cx="1725105" cy="461914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0333" y="597813"/>
            <a:ext cx="7623334" cy="1916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 Selection: Choosing the Right Algorithm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760333" y="2840355"/>
            <a:ext cx="488752" cy="488752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97" y="2892981"/>
            <a:ext cx="306705" cy="38338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466255" y="2915007"/>
            <a:ext cx="2976205" cy="319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Logistic Regression</a:t>
            </a:r>
            <a:endParaRPr lang="en-US" sz="2000" dirty="0"/>
          </a:p>
        </p:txBody>
      </p:sp>
      <p:sp>
        <p:nvSpPr>
          <p:cNvPr id="7" name="Text 3"/>
          <p:cNvSpPr/>
          <p:nvPr/>
        </p:nvSpPr>
        <p:spPr>
          <a:xfrm>
            <a:off x="1466255" y="3364706"/>
            <a:ext cx="6917412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Simple and interpretable baseline model</a:t>
            </a:r>
            <a:endParaRPr lang="en-US" sz="1700" dirty="0"/>
          </a:p>
        </p:txBody>
      </p:sp>
      <p:sp>
        <p:nvSpPr>
          <p:cNvPr id="8" name="Shape 4"/>
          <p:cNvSpPr/>
          <p:nvPr/>
        </p:nvSpPr>
        <p:spPr>
          <a:xfrm>
            <a:off x="760333" y="4146828"/>
            <a:ext cx="488752" cy="488752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297" y="4199453"/>
            <a:ext cx="306705" cy="38338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466255" y="4221480"/>
            <a:ext cx="2555915" cy="319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Random Forest</a:t>
            </a:r>
            <a:endParaRPr lang="en-US" sz="2000" dirty="0"/>
          </a:p>
        </p:txBody>
      </p:sp>
      <p:sp>
        <p:nvSpPr>
          <p:cNvPr id="11" name="Text 6"/>
          <p:cNvSpPr/>
          <p:nvPr/>
        </p:nvSpPr>
        <p:spPr>
          <a:xfrm>
            <a:off x="1466255" y="4671179"/>
            <a:ext cx="6917412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Handles non-linear data robustly</a:t>
            </a:r>
            <a:endParaRPr lang="en-US" sz="1700" dirty="0"/>
          </a:p>
        </p:txBody>
      </p:sp>
      <p:sp>
        <p:nvSpPr>
          <p:cNvPr id="12" name="Shape 7"/>
          <p:cNvSpPr/>
          <p:nvPr/>
        </p:nvSpPr>
        <p:spPr>
          <a:xfrm>
            <a:off x="760333" y="5453301"/>
            <a:ext cx="488752" cy="488752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297" y="5505926"/>
            <a:ext cx="306705" cy="38338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466255" y="5527953"/>
            <a:ext cx="3717727" cy="319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Support Vector Machine</a:t>
            </a:r>
            <a:endParaRPr lang="en-US" sz="2000" dirty="0"/>
          </a:p>
        </p:txBody>
      </p:sp>
      <p:sp>
        <p:nvSpPr>
          <p:cNvPr id="15" name="Text 9"/>
          <p:cNvSpPr/>
          <p:nvPr/>
        </p:nvSpPr>
        <p:spPr>
          <a:xfrm>
            <a:off x="1466255" y="5977652"/>
            <a:ext cx="6917412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Effective for high-dimensional feature spaces</a:t>
            </a:r>
            <a:endParaRPr lang="en-US" sz="1700" dirty="0"/>
          </a:p>
        </p:txBody>
      </p:sp>
      <p:sp>
        <p:nvSpPr>
          <p:cNvPr id="16" name="Shape 10"/>
          <p:cNvSpPr/>
          <p:nvPr/>
        </p:nvSpPr>
        <p:spPr>
          <a:xfrm>
            <a:off x="760333" y="6759773"/>
            <a:ext cx="488752" cy="488752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297" y="6812399"/>
            <a:ext cx="306705" cy="383381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466255" y="6834426"/>
            <a:ext cx="3628787" cy="319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Hyperparameter Tuning</a:t>
            </a:r>
            <a:endParaRPr lang="en-US" sz="2000" dirty="0"/>
          </a:p>
        </p:txBody>
      </p:sp>
      <p:sp>
        <p:nvSpPr>
          <p:cNvPr id="19" name="Text 12"/>
          <p:cNvSpPr/>
          <p:nvPr/>
        </p:nvSpPr>
        <p:spPr>
          <a:xfrm>
            <a:off x="1466255" y="7284125"/>
            <a:ext cx="6917412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GridSearchCV optimizes model parameters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768793"/>
            <a:ext cx="7468553" cy="2914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7650"/>
              </a:lnSpc>
              <a:buNone/>
            </a:pPr>
            <a:r>
              <a:rPr lang="en-US" sz="61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Logistic Regression Algorithm</a:t>
            </a:r>
            <a:endParaRPr lang="en-US" sz="6100" dirty="0"/>
          </a:p>
        </p:txBody>
      </p:sp>
      <p:sp>
        <p:nvSpPr>
          <p:cNvPr id="4" name="Text 1"/>
          <p:cNvSpPr/>
          <p:nvPr/>
        </p:nvSpPr>
        <p:spPr>
          <a:xfrm>
            <a:off x="6324124" y="5042416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Logistic regression models the probability of diabetes based on risk factors.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6324124" y="6077664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It outputs values between 0 and 1, classifying patients' diabetes risk.</a:t>
            </a:r>
            <a:endParaRPr lang="en-US" sz="18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9AB7B8-125D-8DCA-22C1-B02CC1772F59}"/>
              </a:ext>
            </a:extLst>
          </p:cNvPr>
          <p:cNvSpPr/>
          <p:nvPr/>
        </p:nvSpPr>
        <p:spPr>
          <a:xfrm>
            <a:off x="12792173" y="7682845"/>
            <a:ext cx="1725105" cy="461914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0652" y="543183"/>
            <a:ext cx="1004518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 Training and Evaluation</a:t>
            </a:r>
            <a:endParaRPr lang="en-US" sz="4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E7ADCD-E992-9AF8-B575-97A6E9CD2328}"/>
              </a:ext>
            </a:extLst>
          </p:cNvPr>
          <p:cNvGrpSpPr/>
          <p:nvPr/>
        </p:nvGrpSpPr>
        <p:grpSpPr>
          <a:xfrm>
            <a:off x="1271357" y="1892814"/>
            <a:ext cx="6193155" cy="1357312"/>
            <a:chOff x="837724" y="3127534"/>
            <a:chExt cx="6193155" cy="1357312"/>
          </a:xfrm>
        </p:grpSpPr>
        <p:sp>
          <p:nvSpPr>
            <p:cNvPr id="3" name="Text 1"/>
            <p:cNvSpPr/>
            <p:nvPr/>
          </p:nvSpPr>
          <p:spPr>
            <a:xfrm>
              <a:off x="837724" y="3127534"/>
              <a:ext cx="2800826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F0000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Train/Test Split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4" name="Text 2"/>
            <p:cNvSpPr/>
            <p:nvPr/>
          </p:nvSpPr>
          <p:spPr>
            <a:xfrm>
              <a:off x="837724" y="3718798"/>
              <a:ext cx="2800826" cy="7660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Used 80% training and 20% testing data</a:t>
              </a:r>
              <a:endParaRPr lang="en-US" sz="1850" dirty="0"/>
            </a:p>
          </p:txBody>
        </p:sp>
        <p:sp>
          <p:nvSpPr>
            <p:cNvPr id="5" name="Text 3"/>
            <p:cNvSpPr/>
            <p:nvPr/>
          </p:nvSpPr>
          <p:spPr>
            <a:xfrm>
              <a:off x="4230053" y="3127534"/>
              <a:ext cx="2800826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F0000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Cross-Validation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6" name="Text 4"/>
            <p:cNvSpPr/>
            <p:nvPr/>
          </p:nvSpPr>
          <p:spPr>
            <a:xfrm>
              <a:off x="4230053" y="3718798"/>
              <a:ext cx="2800826" cy="7660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10-fold cross-validation enhances reliability</a:t>
              </a:r>
              <a:endParaRPr lang="en-US" sz="185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7DA019-43AB-52BB-676B-79ED16F5DA62}"/>
              </a:ext>
            </a:extLst>
          </p:cNvPr>
          <p:cNvGrpSpPr/>
          <p:nvPr/>
        </p:nvGrpSpPr>
        <p:grpSpPr>
          <a:xfrm>
            <a:off x="1353557" y="3966520"/>
            <a:ext cx="6193155" cy="3193137"/>
            <a:chOff x="7622381" y="3127534"/>
            <a:chExt cx="6193155" cy="3193137"/>
          </a:xfrm>
        </p:grpSpPr>
        <p:sp>
          <p:nvSpPr>
            <p:cNvPr id="7" name="Text 5"/>
            <p:cNvSpPr/>
            <p:nvPr/>
          </p:nvSpPr>
          <p:spPr>
            <a:xfrm>
              <a:off x="7622381" y="3127534"/>
              <a:ext cx="2800826" cy="70389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F0000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Evaluation Metrics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 6"/>
            <p:cNvSpPr/>
            <p:nvPr/>
          </p:nvSpPr>
          <p:spPr>
            <a:xfrm>
              <a:off x="7622381" y="4070747"/>
              <a:ext cx="2800826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3000"/>
                </a:lnSpc>
                <a:buSzPct val="100000"/>
                <a:buChar char="•"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Accuracy</a:t>
              </a:r>
              <a:endParaRPr lang="en-US" sz="1850" dirty="0"/>
            </a:p>
          </p:txBody>
        </p:sp>
        <p:sp>
          <p:nvSpPr>
            <p:cNvPr id="9" name="Text 7"/>
            <p:cNvSpPr/>
            <p:nvPr/>
          </p:nvSpPr>
          <p:spPr>
            <a:xfrm>
              <a:off x="7622381" y="4537472"/>
              <a:ext cx="2800826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3000"/>
                </a:lnSpc>
                <a:buSzPct val="100000"/>
                <a:buChar char="•"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Precision</a:t>
              </a:r>
              <a:endParaRPr lang="en-US" sz="1850" dirty="0"/>
            </a:p>
          </p:txBody>
        </p:sp>
        <p:sp>
          <p:nvSpPr>
            <p:cNvPr id="10" name="Text 8"/>
            <p:cNvSpPr/>
            <p:nvPr/>
          </p:nvSpPr>
          <p:spPr>
            <a:xfrm>
              <a:off x="7622381" y="5004197"/>
              <a:ext cx="2800826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3000"/>
                </a:lnSpc>
                <a:buSzPct val="100000"/>
                <a:buChar char="•"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Recall</a:t>
              </a:r>
              <a:endParaRPr lang="en-US" sz="1850" dirty="0"/>
            </a:p>
          </p:txBody>
        </p:sp>
        <p:sp>
          <p:nvSpPr>
            <p:cNvPr id="11" name="Text 9"/>
            <p:cNvSpPr/>
            <p:nvPr/>
          </p:nvSpPr>
          <p:spPr>
            <a:xfrm>
              <a:off x="7622381" y="5470922"/>
              <a:ext cx="2800826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3000"/>
                </a:lnSpc>
                <a:buSzPct val="100000"/>
                <a:buChar char="•"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F1-Score</a:t>
              </a:r>
              <a:endParaRPr lang="en-US" sz="1850" dirty="0"/>
            </a:p>
          </p:txBody>
        </p:sp>
        <p:sp>
          <p:nvSpPr>
            <p:cNvPr id="12" name="Text 10"/>
            <p:cNvSpPr/>
            <p:nvPr/>
          </p:nvSpPr>
          <p:spPr>
            <a:xfrm>
              <a:off x="7622381" y="5937647"/>
              <a:ext cx="2800826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3000"/>
                </a:lnSpc>
                <a:buSzPct val="100000"/>
                <a:buChar char="•"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AUC-ROC</a:t>
              </a:r>
              <a:endParaRPr lang="en-US" sz="1850" dirty="0"/>
            </a:p>
          </p:txBody>
        </p:sp>
        <p:sp>
          <p:nvSpPr>
            <p:cNvPr id="13" name="Text 11"/>
            <p:cNvSpPr/>
            <p:nvPr/>
          </p:nvSpPr>
          <p:spPr>
            <a:xfrm>
              <a:off x="11014710" y="3127534"/>
              <a:ext cx="2800826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F0000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Performance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 12"/>
            <p:cNvSpPr/>
            <p:nvPr/>
          </p:nvSpPr>
          <p:spPr>
            <a:xfrm>
              <a:off x="11014710" y="3718798"/>
              <a:ext cx="2800826" cy="114907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Model accuracy shows significant improvement over baseline</a:t>
              </a:r>
              <a:endParaRPr lang="en-US" sz="1850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44859A8-995F-6146-AA8C-7B172A1E65EE}"/>
              </a:ext>
            </a:extLst>
          </p:cNvPr>
          <p:cNvSpPr/>
          <p:nvPr/>
        </p:nvSpPr>
        <p:spPr>
          <a:xfrm>
            <a:off x="12792173" y="7682845"/>
            <a:ext cx="1725105" cy="461914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38103" y="198438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Results Visualization: Model Performance</a:t>
            </a:r>
            <a:endParaRPr lang="en-US" sz="4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CC8122-8E40-6FFF-9DBF-5235171B68C0}"/>
              </a:ext>
            </a:extLst>
          </p:cNvPr>
          <p:cNvGrpSpPr/>
          <p:nvPr/>
        </p:nvGrpSpPr>
        <p:grpSpPr>
          <a:xfrm>
            <a:off x="338103" y="1928377"/>
            <a:ext cx="2176582" cy="1996559"/>
            <a:chOff x="1675448" y="5567124"/>
            <a:chExt cx="2176582" cy="1996559"/>
          </a:xfrm>
        </p:grpSpPr>
        <p:sp>
          <p:nvSpPr>
            <p:cNvPr id="5" name="Text 1"/>
            <p:cNvSpPr/>
            <p:nvPr/>
          </p:nvSpPr>
          <p:spPr>
            <a:xfrm>
              <a:off x="1675448" y="5567124"/>
              <a:ext cx="2176582" cy="70389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F0000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Confusion Matrix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6" name="Text 2"/>
            <p:cNvSpPr/>
            <p:nvPr/>
          </p:nvSpPr>
          <p:spPr>
            <a:xfrm>
              <a:off x="1675448" y="6414611"/>
              <a:ext cx="2176582" cy="114907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Visualizes true/false positives and negatives clearly</a:t>
              </a:r>
              <a:endParaRPr lang="en-US" sz="185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5D1F47-9A40-6EA6-84CD-A9B40C473FE3}"/>
              </a:ext>
            </a:extLst>
          </p:cNvPr>
          <p:cNvGrpSpPr/>
          <p:nvPr/>
        </p:nvGrpSpPr>
        <p:grpSpPr>
          <a:xfrm>
            <a:off x="338103" y="4419228"/>
            <a:ext cx="2176582" cy="1261587"/>
            <a:chOff x="4988957" y="5567124"/>
            <a:chExt cx="2176582" cy="1261587"/>
          </a:xfrm>
        </p:grpSpPr>
        <p:sp>
          <p:nvSpPr>
            <p:cNvPr id="8" name="Text 3"/>
            <p:cNvSpPr/>
            <p:nvPr/>
          </p:nvSpPr>
          <p:spPr>
            <a:xfrm>
              <a:off x="4988957" y="5567124"/>
              <a:ext cx="2176582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F0000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ROC Curve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 4"/>
            <p:cNvSpPr/>
            <p:nvPr/>
          </p:nvSpPr>
          <p:spPr>
            <a:xfrm>
              <a:off x="4988957" y="6062663"/>
              <a:ext cx="2176582" cy="7660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Shows sensitivity vs specificity trade-offs</a:t>
              </a:r>
              <a:endParaRPr lang="en-US" sz="185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A35BDF-96B2-BA25-48DD-A7182F80B261}"/>
              </a:ext>
            </a:extLst>
          </p:cNvPr>
          <p:cNvGrpSpPr/>
          <p:nvPr/>
        </p:nvGrpSpPr>
        <p:grpSpPr>
          <a:xfrm>
            <a:off x="3277979" y="1928377"/>
            <a:ext cx="2176582" cy="1613535"/>
            <a:chOff x="8302466" y="5567124"/>
            <a:chExt cx="2176582" cy="1613535"/>
          </a:xfrm>
        </p:grpSpPr>
        <p:sp>
          <p:nvSpPr>
            <p:cNvPr id="11" name="Text 5"/>
            <p:cNvSpPr/>
            <p:nvPr/>
          </p:nvSpPr>
          <p:spPr>
            <a:xfrm>
              <a:off x="8302466" y="5567124"/>
              <a:ext cx="2176582" cy="70389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F0000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Feature Importance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 6"/>
            <p:cNvSpPr/>
            <p:nvPr/>
          </p:nvSpPr>
          <p:spPr>
            <a:xfrm>
              <a:off x="8302466" y="6414611"/>
              <a:ext cx="2176582" cy="7660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Highlights most influential risk factors</a:t>
              </a:r>
              <a:endParaRPr lang="en-US" sz="185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168117-6919-34B0-E284-8AEF54E556D1}"/>
              </a:ext>
            </a:extLst>
          </p:cNvPr>
          <p:cNvGrpSpPr/>
          <p:nvPr/>
        </p:nvGrpSpPr>
        <p:grpSpPr>
          <a:xfrm>
            <a:off x="3277860" y="4268435"/>
            <a:ext cx="2176701" cy="1644611"/>
            <a:chOff x="11615976" y="5567124"/>
            <a:chExt cx="2176701" cy="1644611"/>
          </a:xfrm>
        </p:grpSpPr>
        <p:sp>
          <p:nvSpPr>
            <p:cNvPr id="14" name="Text 7"/>
            <p:cNvSpPr/>
            <p:nvPr/>
          </p:nvSpPr>
          <p:spPr>
            <a:xfrm>
              <a:off x="11615976" y="5567124"/>
              <a:ext cx="2176701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F0000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Visual Tools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 8"/>
            <p:cNvSpPr/>
            <p:nvPr/>
          </p:nvSpPr>
          <p:spPr>
            <a:xfrm>
              <a:off x="11615976" y="6062663"/>
              <a:ext cx="2176701" cy="114907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Matplotlib and Seaborn create detailed graphs</a:t>
              </a:r>
              <a:endParaRPr lang="en-US" sz="1850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BBAF8A4-18A5-24EE-E520-FE0FAB5FD81C}"/>
              </a:ext>
            </a:extLst>
          </p:cNvPr>
          <p:cNvSpPr/>
          <p:nvPr/>
        </p:nvSpPr>
        <p:spPr>
          <a:xfrm>
            <a:off x="12792173" y="7682845"/>
            <a:ext cx="1725105" cy="461914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504668E-1672-5778-4613-EAF2206BA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031" y="993349"/>
            <a:ext cx="4138382" cy="317929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9568DCA-8F2D-23C6-88FA-C232DBBF3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8735" y="3133546"/>
            <a:ext cx="4223163" cy="317929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F7BFCEE-CF5C-9C8D-6620-8FD42E69D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131" y="6056636"/>
            <a:ext cx="5281282" cy="20262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995482"/>
            <a:ext cx="8730482" cy="871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  <a:ea typeface="Unbounded" pitchFamily="34" charset="-122"/>
                <a:cs typeface="Unbounded" pitchFamily="34" charset="-120"/>
              </a:rPr>
              <a:t>Conclusion and Next Steps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FE9775D-955D-A75D-8F70-A1150EE02D36}"/>
              </a:ext>
            </a:extLst>
          </p:cNvPr>
          <p:cNvGrpSpPr/>
          <p:nvPr/>
        </p:nvGrpSpPr>
        <p:grpSpPr>
          <a:xfrm>
            <a:off x="837724" y="2228752"/>
            <a:ext cx="6930152" cy="878562"/>
            <a:chOff x="1376124" y="2762488"/>
            <a:chExt cx="6930152" cy="878562"/>
          </a:xfrm>
        </p:grpSpPr>
        <p:sp>
          <p:nvSpPr>
            <p:cNvPr id="5" name="Text 2"/>
            <p:cNvSpPr/>
            <p:nvPr/>
          </p:nvSpPr>
          <p:spPr>
            <a:xfrm>
              <a:off x="1376124" y="2762488"/>
              <a:ext cx="3940016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F0000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Performance Summary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6" name="Text 3"/>
            <p:cNvSpPr/>
            <p:nvPr/>
          </p:nvSpPr>
          <p:spPr>
            <a:xfrm>
              <a:off x="1376124" y="3258026"/>
              <a:ext cx="6930152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High accuracy, precision, and recall metrics achieved</a:t>
              </a:r>
              <a:endParaRPr lang="en-US" sz="185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5C81DB-2CA4-4938-C4FE-46B7E716194A}"/>
              </a:ext>
            </a:extLst>
          </p:cNvPr>
          <p:cNvGrpSpPr/>
          <p:nvPr/>
        </p:nvGrpSpPr>
        <p:grpSpPr>
          <a:xfrm>
            <a:off x="837724" y="3613498"/>
            <a:ext cx="6571178" cy="878562"/>
            <a:chOff x="1735098" y="3880366"/>
            <a:chExt cx="6571178" cy="878562"/>
          </a:xfrm>
        </p:grpSpPr>
        <p:sp>
          <p:nvSpPr>
            <p:cNvPr id="8" name="Text 5"/>
            <p:cNvSpPr/>
            <p:nvPr/>
          </p:nvSpPr>
          <p:spPr>
            <a:xfrm>
              <a:off x="1735098" y="3880366"/>
              <a:ext cx="2816185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F0000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Limitations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 6"/>
            <p:cNvSpPr/>
            <p:nvPr/>
          </p:nvSpPr>
          <p:spPr>
            <a:xfrm>
              <a:off x="1735098" y="4375904"/>
              <a:ext cx="6571178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Challenges include data bias and limited features</a:t>
              </a:r>
              <a:endParaRPr lang="en-US" sz="185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FF0802-D0B6-C6FA-F7CA-ED153669740B}"/>
              </a:ext>
            </a:extLst>
          </p:cNvPr>
          <p:cNvGrpSpPr/>
          <p:nvPr/>
        </p:nvGrpSpPr>
        <p:grpSpPr>
          <a:xfrm>
            <a:off x="837724" y="4910912"/>
            <a:ext cx="6212086" cy="878562"/>
            <a:chOff x="2094190" y="4998244"/>
            <a:chExt cx="6212086" cy="878562"/>
          </a:xfrm>
        </p:grpSpPr>
        <p:sp>
          <p:nvSpPr>
            <p:cNvPr id="11" name="Text 8"/>
            <p:cNvSpPr/>
            <p:nvPr/>
          </p:nvSpPr>
          <p:spPr>
            <a:xfrm>
              <a:off x="2094190" y="4998244"/>
              <a:ext cx="2816185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F0000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Future</a:t>
              </a:r>
              <a:r>
                <a:rPr lang="en-US" sz="2200" dirty="0">
                  <a:solidFill>
                    <a:srgbClr val="CAD6DE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 </a:t>
              </a:r>
              <a:r>
                <a:rPr lang="en-US" sz="2200" dirty="0">
                  <a:solidFill>
                    <a:srgbClr val="FF0000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Work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 9"/>
            <p:cNvSpPr/>
            <p:nvPr/>
          </p:nvSpPr>
          <p:spPr>
            <a:xfrm>
              <a:off x="2094190" y="5493782"/>
              <a:ext cx="6212086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Plan to add features and deploy for real-world use</a:t>
              </a:r>
              <a:endParaRPr lang="en-US" sz="185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5BE1B98-BC1B-8C4C-AE72-D7B390CCCF1D}"/>
              </a:ext>
            </a:extLst>
          </p:cNvPr>
          <p:cNvGrpSpPr/>
          <p:nvPr/>
        </p:nvGrpSpPr>
        <p:grpSpPr>
          <a:xfrm>
            <a:off x="837724" y="6116122"/>
            <a:ext cx="5852993" cy="878562"/>
            <a:chOff x="2453283" y="6116122"/>
            <a:chExt cx="5852993" cy="878562"/>
          </a:xfrm>
        </p:grpSpPr>
        <p:sp>
          <p:nvSpPr>
            <p:cNvPr id="14" name="Text 11"/>
            <p:cNvSpPr/>
            <p:nvPr/>
          </p:nvSpPr>
          <p:spPr>
            <a:xfrm>
              <a:off x="2453283" y="6116122"/>
              <a:ext cx="2816185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F0000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Ethical Focus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 12"/>
            <p:cNvSpPr/>
            <p:nvPr/>
          </p:nvSpPr>
          <p:spPr>
            <a:xfrm>
              <a:off x="2453283" y="6611660"/>
              <a:ext cx="5852993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Ensuring privacy and transparency in model use</a:t>
              </a:r>
              <a:endParaRPr lang="en-US" sz="1850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A5B50B4-EA6E-515F-BA32-8BFF8EFDB87E}"/>
              </a:ext>
            </a:extLst>
          </p:cNvPr>
          <p:cNvSpPr/>
          <p:nvPr/>
        </p:nvSpPr>
        <p:spPr>
          <a:xfrm>
            <a:off x="12792173" y="7682845"/>
            <a:ext cx="1725105" cy="461914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961627" y="3181427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66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THANK YOU</a:t>
            </a:r>
            <a:endParaRPr lang="en-US" sz="6600" dirty="0"/>
          </a:p>
        </p:txBody>
      </p:sp>
      <p:sp>
        <p:nvSpPr>
          <p:cNvPr id="4" name="Text 1"/>
          <p:cNvSpPr/>
          <p:nvPr/>
        </p:nvSpPr>
        <p:spPr>
          <a:xfrm>
            <a:off x="6324124" y="4263271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250B60-A631-E974-40F5-8348359DBDED}"/>
              </a:ext>
            </a:extLst>
          </p:cNvPr>
          <p:cNvSpPr/>
          <p:nvPr/>
        </p:nvSpPr>
        <p:spPr>
          <a:xfrm>
            <a:off x="12792173" y="7682845"/>
            <a:ext cx="1725105" cy="461914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320</Words>
  <Application>Microsoft Office PowerPoint</Application>
  <PresentationFormat>Custom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Cabin</vt:lpstr>
      <vt:lpstr>Arial Black</vt:lpstr>
      <vt:lpstr>Arial</vt:lpstr>
      <vt:lpstr>Unbounded</vt:lpstr>
      <vt:lpstr>Arial Rounded MT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Nikhil Singh</cp:lastModifiedBy>
  <cp:revision>2</cp:revision>
  <dcterms:created xsi:type="dcterms:W3CDTF">2025-05-27T09:35:29Z</dcterms:created>
  <dcterms:modified xsi:type="dcterms:W3CDTF">2025-05-27T10:16:12Z</dcterms:modified>
</cp:coreProperties>
</file>