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7"/>
  </p:notesMasterIdLst>
  <p:handoutMasterIdLst>
    <p:handoutMasterId r:id="rId28"/>
  </p:handoutMasterIdLst>
  <p:sldIdLst>
    <p:sldId id="256" r:id="rId9"/>
    <p:sldId id="315" r:id="rId10"/>
    <p:sldId id="258" r:id="rId11"/>
    <p:sldId id="320" r:id="rId12"/>
    <p:sldId id="321" r:id="rId13"/>
    <p:sldId id="344" r:id="rId14"/>
    <p:sldId id="332" r:id="rId15"/>
    <p:sldId id="343" r:id="rId16"/>
    <p:sldId id="333" r:id="rId17"/>
    <p:sldId id="335" r:id="rId18"/>
    <p:sldId id="345" r:id="rId19"/>
    <p:sldId id="346" r:id="rId20"/>
    <p:sldId id="347" r:id="rId21"/>
    <p:sldId id="326" r:id="rId22"/>
    <p:sldId id="328" r:id="rId23"/>
    <p:sldId id="330" r:id="rId24"/>
    <p:sldId id="337"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FE414D"/>
    <a:srgbClr val="777777"/>
    <a:srgbClr val="666666"/>
    <a:srgbClr val="2559D9"/>
    <a:srgbClr val="555555"/>
    <a:srgbClr val="DDDDDD"/>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242"/>
  </p:normalViewPr>
  <p:slideViewPr>
    <p:cSldViewPr snapToGrid="0" snapToObjects="1">
      <p:cViewPr varScale="1">
        <p:scale>
          <a:sx n="61" d="100"/>
          <a:sy n="61" d="100"/>
        </p:scale>
        <p:origin x="920" y="60"/>
      </p:cViewPr>
      <p:guideLst/>
    </p:cSldViewPr>
  </p:slideViewPr>
  <p:outlineViewPr>
    <p:cViewPr>
      <p:scale>
        <a:sx n="33" d="100"/>
        <a:sy n="33" d="100"/>
      </p:scale>
      <p:origin x="0" y="-1861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0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2/22/2024</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dirty="0"/>
          </a:p>
        </p:txBody>
      </p:sp>
    </p:spTree>
    <p:extLst>
      <p:ext uri="{BB962C8B-B14F-4D97-AF65-F5344CB8AC3E}">
        <p14:creationId xmlns:p14="http://schemas.microsoft.com/office/powerpoint/2010/main" val="382935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dirty="0"/>
          </a:p>
        </p:txBody>
      </p:sp>
    </p:spTree>
    <p:extLst>
      <p:ext uri="{BB962C8B-B14F-4D97-AF65-F5344CB8AC3E}">
        <p14:creationId xmlns:p14="http://schemas.microsoft.com/office/powerpoint/2010/main" val="3599608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a:t>
            </a:fld>
            <a:endParaRPr lang="en-US" dirty="0"/>
          </a:p>
        </p:txBody>
      </p:sp>
    </p:spTree>
    <p:extLst>
      <p:ext uri="{BB962C8B-B14F-4D97-AF65-F5344CB8AC3E}">
        <p14:creationId xmlns:p14="http://schemas.microsoft.com/office/powerpoint/2010/main" val="3425035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4</a:t>
            </a:fld>
            <a:endParaRPr lang="en-US" dirty="0"/>
          </a:p>
        </p:txBody>
      </p:sp>
    </p:spTree>
    <p:extLst>
      <p:ext uri="{BB962C8B-B14F-4D97-AF65-F5344CB8AC3E}">
        <p14:creationId xmlns:p14="http://schemas.microsoft.com/office/powerpoint/2010/main" val="265302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5</a:t>
            </a:fld>
            <a:endParaRPr lang="en-US" dirty="0"/>
          </a:p>
        </p:txBody>
      </p:sp>
    </p:spTree>
    <p:extLst>
      <p:ext uri="{BB962C8B-B14F-4D97-AF65-F5344CB8AC3E}">
        <p14:creationId xmlns:p14="http://schemas.microsoft.com/office/powerpoint/2010/main" val="285702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6</a:t>
            </a:fld>
            <a:endParaRPr lang="en-US" dirty="0"/>
          </a:p>
        </p:txBody>
      </p:sp>
    </p:spTree>
    <p:extLst>
      <p:ext uri="{BB962C8B-B14F-4D97-AF65-F5344CB8AC3E}">
        <p14:creationId xmlns:p14="http://schemas.microsoft.com/office/powerpoint/2010/main" val="4215290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17</a:t>
            </a:fld>
            <a:endParaRPr lang="en-US" dirty="0"/>
          </a:p>
        </p:txBody>
      </p:sp>
    </p:spTree>
    <p:extLst>
      <p:ext uri="{BB962C8B-B14F-4D97-AF65-F5344CB8AC3E}">
        <p14:creationId xmlns:p14="http://schemas.microsoft.com/office/powerpoint/2010/main" val="3454556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18</a:t>
            </a:fld>
            <a:endParaRPr lang="en-US" dirty="0"/>
          </a:p>
        </p:txBody>
      </p:sp>
    </p:spTree>
    <p:extLst>
      <p:ext uri="{BB962C8B-B14F-4D97-AF65-F5344CB8AC3E}">
        <p14:creationId xmlns:p14="http://schemas.microsoft.com/office/powerpoint/2010/main" val="2001108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dirty="0"/>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dirty="0"/>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dirty="0"/>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dirty="0"/>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dirty="0"/>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dirty="0"/>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endParaRPr lang="en-US" dirty="0"/>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dirty="0"/>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dirty="0"/>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dirty="0"/>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dirty="0"/>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dirty="0"/>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dirty="0"/>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dirty="0"/>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dirty="0"/>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dirty="0"/>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dirty="0"/>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dirty="0"/>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dirty="0"/>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dirty="0"/>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dirty="0"/>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dirty="0"/>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dirty="0"/>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dirty="0"/>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dirty="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7.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04" r:id="rId12"/>
    <p:sldLayoutId id="2147483738" r:id="rId13"/>
    <p:sldLayoutId id="2147483739" r:id="rId14"/>
    <p:sldLayoutId id="2147483736" r:id="rId15"/>
    <p:sldLayoutId id="2147483734" r:id="rId16"/>
    <p:sldLayoutId id="2147483709" r:id="rId17"/>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datamanagement/definition/NoSQL-Not-Only-SQL" TargetMode="Externa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hidden="1">
            <a:extLst>
              <a:ext uri="{FF2B5EF4-FFF2-40B4-BE49-F238E27FC236}">
                <a16:creationId xmlns:a16="http://schemas.microsoft.com/office/drawing/2014/main" id="{9561EEEB-F70D-8740-B47E-51F7ADA07835}"/>
              </a:ext>
            </a:extLst>
          </p:cNvPr>
          <p:cNvSpPr>
            <a:spLocks noGrp="1"/>
          </p:cNvSpPr>
          <p:nvPr>
            <p:ph type="title"/>
          </p:nvPr>
        </p:nvSpPr>
        <p:spPr/>
        <p:txBody>
          <a:bodyPr/>
          <a:lstStyle/>
          <a:p>
            <a:r>
              <a:rPr lang="en-US" dirty="0"/>
              <a:t>Publicis Sapient Logo</a:t>
            </a:r>
          </a:p>
        </p:txBody>
      </p:sp>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65C4FF-43C6-BCF6-A57F-EA6BE53845F9}"/>
              </a:ext>
            </a:extLst>
          </p:cNvPr>
          <p:cNvSpPr>
            <a:spLocks noGrp="1"/>
          </p:cNvSpPr>
          <p:nvPr>
            <p:ph type="body" sz="quarter" idx="13"/>
          </p:nvPr>
        </p:nvSpPr>
        <p:spPr>
          <a:xfrm>
            <a:off x="685800" y="1386164"/>
            <a:ext cx="10817352" cy="749808"/>
          </a:xfrm>
        </p:spPr>
        <p:txBody>
          <a:bodyPr/>
          <a:lstStyle/>
          <a:p>
            <a:r>
              <a:rPr lang="en-IN" dirty="0"/>
              <a:t>Registration page</a:t>
            </a:r>
          </a:p>
        </p:txBody>
      </p:sp>
      <p:sp>
        <p:nvSpPr>
          <p:cNvPr id="4" name="Text Placeholder 3">
            <a:extLst>
              <a:ext uri="{FF2B5EF4-FFF2-40B4-BE49-F238E27FC236}">
                <a16:creationId xmlns:a16="http://schemas.microsoft.com/office/drawing/2014/main" id="{28BDC866-9C70-C55F-DF9A-1F01164E6843}"/>
              </a:ext>
            </a:extLst>
          </p:cNvPr>
          <p:cNvSpPr>
            <a:spLocks noGrp="1"/>
          </p:cNvSpPr>
          <p:nvPr>
            <p:ph type="body" sz="quarter" idx="14"/>
          </p:nvPr>
        </p:nvSpPr>
        <p:spPr>
          <a:xfrm>
            <a:off x="685800" y="2135972"/>
            <a:ext cx="9274946" cy="3835060"/>
          </a:xfrm>
        </p:spPr>
        <p:txBody>
          <a:bodyPr/>
          <a:lstStyle/>
          <a:p>
            <a:pPr marL="285750" indent="-285750">
              <a:buFont typeface="Arial" panose="020B0604020202020204" pitchFamily="34" charset="0"/>
              <a:buChar char="•"/>
            </a:pPr>
            <a:r>
              <a:rPr lang="en-IN" dirty="0"/>
              <a:t>Users can register by using </a:t>
            </a:r>
            <a:r>
              <a:rPr lang="en-US" dirty="0"/>
              <a:t>First Name, Last Name, Fathers Name, Gender, Company Name, Emp ID, Designation, Phone Number, Loan Amount. </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prevent duplicates customer details are saved in database with unique constraint of Emp ID and Email.</a:t>
            </a:r>
          </a:p>
        </p:txBody>
      </p:sp>
    </p:spTree>
    <p:extLst>
      <p:ext uri="{BB962C8B-B14F-4D97-AF65-F5344CB8AC3E}">
        <p14:creationId xmlns:p14="http://schemas.microsoft.com/office/powerpoint/2010/main" val="145695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07A7-0F0D-5721-5B71-1D8ACDF6CD7C}"/>
              </a:ext>
            </a:extLst>
          </p:cNvPr>
          <p:cNvSpPr>
            <a:spLocks noGrp="1"/>
          </p:cNvSpPr>
          <p:nvPr>
            <p:ph type="title"/>
          </p:nvPr>
        </p:nvSpPr>
        <p:spPr/>
        <p:txBody>
          <a:bodyPr/>
          <a:lstStyle/>
          <a:p>
            <a:pPr>
              <a:lnSpc>
                <a:spcPct val="130000"/>
              </a:lnSpc>
              <a:spcBef>
                <a:spcPts val="0"/>
              </a:spcBef>
            </a:pPr>
            <a:r>
              <a:rPr lang="en-IN" sz="1900" b="1" dirty="0">
                <a:solidFill>
                  <a:schemeClr val="accent1"/>
                </a:solidFill>
                <a:latin typeface="Futura Next DemiBold" panose="020B0602020204020303" pitchFamily="34" charset="77"/>
                <a:ea typeface="+mn-ea"/>
                <a:cs typeface="+mn-cs"/>
              </a:rPr>
              <a:t>Linux Deployment</a:t>
            </a:r>
          </a:p>
        </p:txBody>
      </p:sp>
      <p:sp>
        <p:nvSpPr>
          <p:cNvPr id="4" name="Text Placeholder 3">
            <a:extLst>
              <a:ext uri="{FF2B5EF4-FFF2-40B4-BE49-F238E27FC236}">
                <a16:creationId xmlns:a16="http://schemas.microsoft.com/office/drawing/2014/main" id="{28BDC866-9C70-C55F-DF9A-1F01164E6843}"/>
              </a:ext>
            </a:extLst>
          </p:cNvPr>
          <p:cNvSpPr>
            <a:spLocks noGrp="1"/>
          </p:cNvSpPr>
          <p:nvPr>
            <p:ph type="body" sz="quarter" idx="14"/>
          </p:nvPr>
        </p:nvSpPr>
        <p:spPr>
          <a:xfrm>
            <a:off x="685800" y="1435609"/>
            <a:ext cx="9274946" cy="4535424"/>
          </a:xfrm>
        </p:spPr>
        <p:txBody>
          <a:bodyPr/>
          <a:lstStyle/>
          <a:p>
            <a:pPr marL="285750" indent="-285750">
              <a:buFont typeface="Arial" panose="020B0604020202020204" pitchFamily="34" charset="0"/>
              <a:buChar char="•"/>
            </a:pPr>
            <a:r>
              <a:rPr lang="en-IN" dirty="0"/>
              <a:t>Create an AWS instance with Ubuntu OS</a:t>
            </a:r>
          </a:p>
          <a:p>
            <a:pPr marL="285750" indent="-285750">
              <a:buFont typeface="Arial" panose="020B0604020202020204" pitchFamily="34" charset="0"/>
              <a:buChar char="•"/>
            </a:pPr>
            <a:r>
              <a:rPr lang="en-IN" dirty="0"/>
              <a:t>Connect to putty</a:t>
            </a:r>
          </a:p>
          <a:p>
            <a:pPr marL="285750" indent="-285750">
              <a:buFont typeface="Arial" panose="020B0604020202020204" pitchFamily="34" charset="0"/>
              <a:buChar char="•"/>
            </a:pPr>
            <a:r>
              <a:rPr lang="en-IN" dirty="0"/>
              <a:t>Install apache2 web server </a:t>
            </a:r>
          </a:p>
          <a:p>
            <a:pPr marL="628650" lvl="2" indent="-285750"/>
            <a:r>
              <a:rPr lang="en-IN" dirty="0"/>
              <a:t>     apt-get install apache2 –y</a:t>
            </a:r>
          </a:p>
          <a:p>
            <a:pPr marL="285750" indent="-285750">
              <a:buFont typeface="Arial" panose="020B0604020202020204" pitchFamily="34" charset="0"/>
              <a:buChar char="•"/>
            </a:pPr>
            <a:r>
              <a:rPr lang="en-IN" dirty="0"/>
              <a:t>Start the server</a:t>
            </a:r>
          </a:p>
          <a:p>
            <a:pPr marL="628650" lvl="2" indent="-285750"/>
            <a:r>
              <a:rPr lang="en-IN" dirty="0"/>
              <a:t>     service apache2 start</a:t>
            </a:r>
          </a:p>
          <a:p>
            <a:pPr marL="285750" indent="-285750">
              <a:buFont typeface="Arial" panose="020B0604020202020204" pitchFamily="34" charset="0"/>
              <a:buChar char="•"/>
            </a:pPr>
            <a:r>
              <a:rPr lang="en-IN" dirty="0"/>
              <a:t>Create new directory in default path /var/www/html</a:t>
            </a:r>
          </a:p>
          <a:p>
            <a:pPr marL="285750" indent="-285750">
              <a:buFont typeface="Arial" panose="020B0604020202020204" pitchFamily="34" charset="0"/>
              <a:buChar char="•"/>
            </a:pPr>
            <a:r>
              <a:rPr lang="en-IN" dirty="0"/>
              <a:t>Move into the directory</a:t>
            </a:r>
          </a:p>
          <a:p>
            <a:pPr marL="285750" indent="-285750">
              <a:buFont typeface="Arial" panose="020B0604020202020204" pitchFamily="34" charset="0"/>
              <a:buChar char="•"/>
            </a:pPr>
            <a:r>
              <a:rPr lang="en-IN" dirty="0"/>
              <a:t>Give appropriate permissions required</a:t>
            </a:r>
          </a:p>
          <a:p>
            <a:pPr marL="628650" lvl="2" indent="-285750"/>
            <a:r>
              <a:rPr lang="en-IN" dirty="0"/>
              <a:t>      </a:t>
            </a:r>
            <a:r>
              <a:rPr lang="pt-BR" dirty="0"/>
              <a:t> chown -R 755 /var/www/html/web</a:t>
            </a:r>
          </a:p>
          <a:p>
            <a:pPr marL="628650" lvl="2" indent="-285750"/>
            <a:r>
              <a:rPr lang="pt-BR" dirty="0"/>
              <a:t>       chmod -R 755 /var/www/html/web</a:t>
            </a:r>
            <a:endParaRPr lang="en-IN" dirty="0"/>
          </a:p>
          <a:p>
            <a:endParaRPr lang="en-IN" dirty="0"/>
          </a:p>
        </p:txBody>
      </p:sp>
    </p:spTree>
    <p:extLst>
      <p:ext uri="{BB962C8B-B14F-4D97-AF65-F5344CB8AC3E}">
        <p14:creationId xmlns:p14="http://schemas.microsoft.com/office/powerpoint/2010/main" val="55116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07A7-0F0D-5721-5B71-1D8ACDF6CD7C}"/>
              </a:ext>
            </a:extLst>
          </p:cNvPr>
          <p:cNvSpPr>
            <a:spLocks noGrp="1"/>
          </p:cNvSpPr>
          <p:nvPr>
            <p:ph type="title"/>
          </p:nvPr>
        </p:nvSpPr>
        <p:spPr/>
        <p:txBody>
          <a:bodyPr/>
          <a:lstStyle/>
          <a:p>
            <a:r>
              <a:rPr lang="en-IN" dirty="0"/>
              <a:t>Linux Deployment</a:t>
            </a:r>
          </a:p>
        </p:txBody>
      </p:sp>
      <p:sp>
        <p:nvSpPr>
          <p:cNvPr id="4" name="Text Placeholder 3">
            <a:extLst>
              <a:ext uri="{FF2B5EF4-FFF2-40B4-BE49-F238E27FC236}">
                <a16:creationId xmlns:a16="http://schemas.microsoft.com/office/drawing/2014/main" id="{28BDC866-9C70-C55F-DF9A-1F01164E6843}"/>
              </a:ext>
            </a:extLst>
          </p:cNvPr>
          <p:cNvSpPr>
            <a:spLocks noGrp="1"/>
          </p:cNvSpPr>
          <p:nvPr>
            <p:ph type="body" sz="quarter" idx="14"/>
          </p:nvPr>
        </p:nvSpPr>
        <p:spPr>
          <a:xfrm>
            <a:off x="685800" y="1435609"/>
            <a:ext cx="9274946" cy="4535424"/>
          </a:xfrm>
        </p:spPr>
        <p:txBody>
          <a:bodyPr/>
          <a:lstStyle/>
          <a:p>
            <a:pPr marL="285750" indent="-285750">
              <a:buFont typeface="Arial" panose="020B0604020202020204" pitchFamily="34" charset="0"/>
              <a:buChar char="•"/>
            </a:pPr>
            <a:r>
              <a:rPr lang="en-IN" dirty="0"/>
              <a:t>Create config file inside the directory and add required code</a:t>
            </a:r>
          </a:p>
          <a:p>
            <a:pPr marL="285750" indent="-285750">
              <a:buFont typeface="Arial" panose="020B0604020202020204" pitchFamily="34" charset="0"/>
              <a:buChar char="•"/>
            </a:pPr>
            <a:r>
              <a:rPr lang="en-IN" dirty="0"/>
              <a:t>Here I am trying to create virtual host to host my application.</a:t>
            </a:r>
          </a:p>
          <a:p>
            <a:r>
              <a:rPr lang="en-IN" dirty="0"/>
              <a:t>          </a:t>
            </a:r>
            <a:r>
              <a:rPr lang="fr-FR" dirty="0"/>
              <a:t>nano /etc/apache2/sites-</a:t>
            </a:r>
            <a:r>
              <a:rPr lang="fr-FR" dirty="0" err="1"/>
              <a:t>available</a:t>
            </a:r>
            <a:r>
              <a:rPr lang="fr-FR" dirty="0"/>
              <a:t>/</a:t>
            </a:r>
            <a:r>
              <a:rPr lang="fr-FR" dirty="0" err="1"/>
              <a:t>web.conf</a:t>
            </a:r>
            <a:endParaRPr lang="en-IN" dirty="0"/>
          </a:p>
          <a:p>
            <a:pPr marL="285750" indent="-285750">
              <a:buFont typeface="Arial" panose="020B0604020202020204" pitchFamily="34" charset="0"/>
              <a:buChar char="•"/>
            </a:pPr>
            <a:r>
              <a:rPr lang="en-IN" dirty="0"/>
              <a:t>Run the following commands to enable the apache2 service for hosting</a:t>
            </a:r>
          </a:p>
          <a:p>
            <a:pPr marL="628650" lvl="2" indent="-285750"/>
            <a:r>
              <a:rPr lang="en-IN" dirty="0"/>
              <a:t>     </a:t>
            </a:r>
            <a:r>
              <a:rPr lang="en-IN" dirty="0" err="1"/>
              <a:t>sudo</a:t>
            </a:r>
            <a:r>
              <a:rPr lang="en-IN" dirty="0"/>
              <a:t> a2ensite </a:t>
            </a:r>
            <a:r>
              <a:rPr lang="en-IN" dirty="0" err="1"/>
              <a:t>web.conf</a:t>
            </a:r>
            <a:endParaRPr lang="en-IN" dirty="0"/>
          </a:p>
          <a:p>
            <a:pPr marL="628650" lvl="2" indent="-285750"/>
            <a:r>
              <a:rPr lang="en-IN" dirty="0"/>
              <a:t>     </a:t>
            </a:r>
            <a:r>
              <a:rPr lang="en-IN" dirty="0" err="1"/>
              <a:t>sudo</a:t>
            </a:r>
            <a:r>
              <a:rPr lang="en-IN" dirty="0"/>
              <a:t> </a:t>
            </a:r>
            <a:r>
              <a:rPr lang="en-IN" dirty="0" err="1"/>
              <a:t>systemctl</a:t>
            </a:r>
            <a:r>
              <a:rPr lang="en-IN" dirty="0"/>
              <a:t> reload apache2</a:t>
            </a:r>
          </a:p>
          <a:p>
            <a:pPr marL="628650" lvl="2" indent="-285750"/>
            <a:r>
              <a:rPr lang="en-IN" dirty="0"/>
              <a:t>     </a:t>
            </a:r>
            <a:r>
              <a:rPr lang="en-IN" dirty="0" err="1"/>
              <a:t>sudo</a:t>
            </a:r>
            <a:r>
              <a:rPr lang="en-IN" dirty="0"/>
              <a:t> a2dissite 000-default.conf</a:t>
            </a:r>
          </a:p>
          <a:p>
            <a:pPr marL="628650" lvl="2" indent="-285750"/>
            <a:r>
              <a:rPr lang="en-IN" dirty="0"/>
              <a:t>     </a:t>
            </a:r>
            <a:r>
              <a:rPr lang="en-IN" dirty="0" err="1"/>
              <a:t>systemctl</a:t>
            </a:r>
            <a:r>
              <a:rPr lang="en-IN" dirty="0"/>
              <a:t> restart apache2</a:t>
            </a:r>
          </a:p>
          <a:p>
            <a:pPr marL="628650" lvl="2" indent="-285750"/>
            <a:r>
              <a:rPr lang="en-IN" dirty="0"/>
              <a:t>     </a:t>
            </a:r>
            <a:r>
              <a:rPr lang="en-IN" dirty="0" err="1"/>
              <a:t>systemctl</a:t>
            </a:r>
            <a:r>
              <a:rPr lang="en-IN" dirty="0"/>
              <a:t> status apache2.service</a:t>
            </a:r>
          </a:p>
          <a:p>
            <a:endParaRPr lang="en-IN" dirty="0"/>
          </a:p>
        </p:txBody>
      </p:sp>
    </p:spTree>
    <p:extLst>
      <p:ext uri="{BB962C8B-B14F-4D97-AF65-F5344CB8AC3E}">
        <p14:creationId xmlns:p14="http://schemas.microsoft.com/office/powerpoint/2010/main" val="284986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07A7-0F0D-5721-5B71-1D8ACDF6CD7C}"/>
              </a:ext>
            </a:extLst>
          </p:cNvPr>
          <p:cNvSpPr>
            <a:spLocks noGrp="1"/>
          </p:cNvSpPr>
          <p:nvPr>
            <p:ph type="title"/>
          </p:nvPr>
        </p:nvSpPr>
        <p:spPr/>
        <p:txBody>
          <a:bodyPr/>
          <a:lstStyle/>
          <a:p>
            <a:r>
              <a:rPr lang="en-IN" dirty="0"/>
              <a:t>Linux Deployment</a:t>
            </a:r>
          </a:p>
        </p:txBody>
      </p:sp>
      <p:sp>
        <p:nvSpPr>
          <p:cNvPr id="4" name="Text Placeholder 3">
            <a:extLst>
              <a:ext uri="{FF2B5EF4-FFF2-40B4-BE49-F238E27FC236}">
                <a16:creationId xmlns:a16="http://schemas.microsoft.com/office/drawing/2014/main" id="{28BDC866-9C70-C55F-DF9A-1F01164E6843}"/>
              </a:ext>
            </a:extLst>
          </p:cNvPr>
          <p:cNvSpPr>
            <a:spLocks noGrp="1"/>
          </p:cNvSpPr>
          <p:nvPr>
            <p:ph type="body" sz="quarter" idx="14"/>
          </p:nvPr>
        </p:nvSpPr>
        <p:spPr>
          <a:xfrm>
            <a:off x="685799" y="1435609"/>
            <a:ext cx="10817351" cy="4535424"/>
          </a:xfrm>
        </p:spPr>
        <p:txBody>
          <a:bodyPr/>
          <a:lstStyle/>
          <a:p>
            <a:pPr marL="285750" indent="-285750">
              <a:buFont typeface="Arial" panose="020B0604020202020204" pitchFamily="34" charset="0"/>
              <a:buChar char="•"/>
            </a:pPr>
            <a:r>
              <a:rPr lang="fr-FR" dirty="0"/>
              <a:t>Create file inside the following path and write the code of application</a:t>
            </a:r>
          </a:p>
          <a:p>
            <a:pPr marL="628650" lvl="2" indent="-285750"/>
            <a:r>
              <a:rPr lang="fr-FR" dirty="0"/>
              <a:t>  sudo nano /etc/hosts</a:t>
            </a:r>
          </a:p>
          <a:p>
            <a:pPr marL="628650" lvl="2" indent="-285750"/>
            <a:r>
              <a:rPr lang="fr-FR" dirty="0"/>
              <a:t>  vi index.html</a:t>
            </a:r>
          </a:p>
          <a:p>
            <a:pPr marL="285750" indent="-285750">
              <a:buFont typeface="Arial" panose="020B0604020202020204" pitchFamily="34" charset="0"/>
              <a:buChar char="•"/>
            </a:pPr>
            <a:r>
              <a:rPr lang="fr-FR" dirty="0"/>
              <a:t>Then go to public ip address of instance and run the same ip address in localhost. </a:t>
            </a:r>
          </a:p>
          <a:p>
            <a:endParaRPr lang="en-IN" dirty="0"/>
          </a:p>
        </p:txBody>
      </p:sp>
    </p:spTree>
    <p:extLst>
      <p:ext uri="{BB962C8B-B14F-4D97-AF65-F5344CB8AC3E}">
        <p14:creationId xmlns:p14="http://schemas.microsoft.com/office/powerpoint/2010/main" val="3275056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121A2-B6BD-EC3C-1098-CD2B1400BB83}"/>
              </a:ext>
            </a:extLst>
          </p:cNvPr>
          <p:cNvSpPr txBox="1"/>
          <p:nvPr/>
        </p:nvSpPr>
        <p:spPr>
          <a:xfrm>
            <a:off x="1083075" y="779470"/>
            <a:ext cx="3000653" cy="461665"/>
          </a:xfrm>
          <a:prstGeom prst="rect">
            <a:avLst/>
          </a:prstGeom>
          <a:noFill/>
        </p:spPr>
        <p:txBody>
          <a:bodyPr wrap="square" rtlCol="0">
            <a:spAutoFit/>
          </a:bodyPr>
          <a:lstStyle/>
          <a:p>
            <a:r>
              <a:rPr lang="en-IN" sz="2400" dirty="0"/>
              <a:t>8. Screenshots</a:t>
            </a:r>
          </a:p>
        </p:txBody>
      </p:sp>
      <p:pic>
        <p:nvPicPr>
          <p:cNvPr id="5" name="Picture 4" descr="A application form with text and images&#10;&#10;Description automatically generated">
            <a:extLst>
              <a:ext uri="{FF2B5EF4-FFF2-40B4-BE49-F238E27FC236}">
                <a16:creationId xmlns:a16="http://schemas.microsoft.com/office/drawing/2014/main" id="{BC363217-233D-1308-6112-8327F59A3A96}"/>
              </a:ext>
            </a:extLst>
          </p:cNvPr>
          <p:cNvPicPr>
            <a:picLocks noChangeAspect="1"/>
          </p:cNvPicPr>
          <p:nvPr/>
        </p:nvPicPr>
        <p:blipFill>
          <a:blip r:embed="rId2"/>
          <a:stretch>
            <a:fillRect/>
          </a:stretch>
        </p:blipFill>
        <p:spPr>
          <a:xfrm>
            <a:off x="1355464" y="1334814"/>
            <a:ext cx="9481071" cy="5507420"/>
          </a:xfrm>
          <a:prstGeom prst="rect">
            <a:avLst/>
          </a:prstGeom>
        </p:spPr>
      </p:pic>
    </p:spTree>
    <p:extLst>
      <p:ext uri="{BB962C8B-B14F-4D97-AF65-F5344CB8AC3E}">
        <p14:creationId xmlns:p14="http://schemas.microsoft.com/office/powerpoint/2010/main" val="2535293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pen&#10;&#10;Description automatically generated">
            <a:extLst>
              <a:ext uri="{FF2B5EF4-FFF2-40B4-BE49-F238E27FC236}">
                <a16:creationId xmlns:a16="http://schemas.microsoft.com/office/drawing/2014/main" id="{9CE07CC8-990B-F59B-77C7-12C1349EC5CF}"/>
              </a:ext>
            </a:extLst>
          </p:cNvPr>
          <p:cNvPicPr>
            <a:picLocks noChangeAspect="1"/>
          </p:cNvPicPr>
          <p:nvPr/>
        </p:nvPicPr>
        <p:blipFill>
          <a:blip r:embed="rId2"/>
          <a:stretch>
            <a:fillRect/>
          </a:stretch>
        </p:blipFill>
        <p:spPr>
          <a:xfrm>
            <a:off x="136635" y="1030014"/>
            <a:ext cx="6064594" cy="479797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B78CD5C-71F6-8D99-7374-D9BC672527B5}"/>
              </a:ext>
            </a:extLst>
          </p:cNvPr>
          <p:cNvPicPr>
            <a:picLocks noChangeAspect="1"/>
          </p:cNvPicPr>
          <p:nvPr/>
        </p:nvPicPr>
        <p:blipFill>
          <a:blip r:embed="rId3"/>
          <a:stretch>
            <a:fillRect/>
          </a:stretch>
        </p:blipFill>
        <p:spPr>
          <a:xfrm>
            <a:off x="6516538" y="1030014"/>
            <a:ext cx="5538827" cy="4797972"/>
          </a:xfrm>
          <a:prstGeom prst="rect">
            <a:avLst/>
          </a:prstGeom>
        </p:spPr>
      </p:pic>
    </p:spTree>
    <p:extLst>
      <p:ext uri="{BB962C8B-B14F-4D97-AF65-F5344CB8AC3E}">
        <p14:creationId xmlns:p14="http://schemas.microsoft.com/office/powerpoint/2010/main" val="3584035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form&#10;&#10;Description automatically generated">
            <a:extLst>
              <a:ext uri="{FF2B5EF4-FFF2-40B4-BE49-F238E27FC236}">
                <a16:creationId xmlns:a16="http://schemas.microsoft.com/office/drawing/2014/main" id="{74C4E1BE-0A22-10AE-AA34-4200B64383DB}"/>
              </a:ext>
            </a:extLst>
          </p:cNvPr>
          <p:cNvPicPr>
            <a:picLocks noChangeAspect="1"/>
          </p:cNvPicPr>
          <p:nvPr/>
        </p:nvPicPr>
        <p:blipFill>
          <a:blip r:embed="rId2"/>
          <a:stretch>
            <a:fillRect/>
          </a:stretch>
        </p:blipFill>
        <p:spPr>
          <a:xfrm>
            <a:off x="1960291" y="357352"/>
            <a:ext cx="8271417" cy="6022427"/>
          </a:xfrm>
          <a:prstGeom prst="rect">
            <a:avLst/>
          </a:prstGeom>
        </p:spPr>
      </p:pic>
    </p:spTree>
    <p:extLst>
      <p:ext uri="{BB962C8B-B14F-4D97-AF65-F5344CB8AC3E}">
        <p14:creationId xmlns:p14="http://schemas.microsoft.com/office/powerpoint/2010/main" val="3855167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4C4FC29-9CD3-EE59-A597-DE9D6FC2F4E1}"/>
              </a:ext>
            </a:extLst>
          </p:cNvPr>
          <p:cNvPicPr>
            <a:picLocks noChangeAspect="1"/>
          </p:cNvPicPr>
          <p:nvPr/>
        </p:nvPicPr>
        <p:blipFill>
          <a:blip r:embed="rId3"/>
          <a:stretch>
            <a:fillRect/>
          </a:stretch>
        </p:blipFill>
        <p:spPr>
          <a:xfrm>
            <a:off x="268188" y="735724"/>
            <a:ext cx="6973439" cy="485052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708C7D3-C249-D224-5DFE-D9AD7D4B1A75}"/>
              </a:ext>
            </a:extLst>
          </p:cNvPr>
          <p:cNvPicPr>
            <a:picLocks noChangeAspect="1"/>
          </p:cNvPicPr>
          <p:nvPr/>
        </p:nvPicPr>
        <p:blipFill>
          <a:blip r:embed="rId4"/>
          <a:stretch>
            <a:fillRect/>
          </a:stretch>
        </p:blipFill>
        <p:spPr>
          <a:xfrm>
            <a:off x="7769880" y="735724"/>
            <a:ext cx="3862335" cy="5276193"/>
          </a:xfrm>
          <a:prstGeom prst="rect">
            <a:avLst/>
          </a:prstGeom>
        </p:spPr>
      </p:pic>
    </p:spTree>
    <p:extLst>
      <p:ext uri="{BB962C8B-B14F-4D97-AF65-F5344CB8AC3E}">
        <p14:creationId xmlns:p14="http://schemas.microsoft.com/office/powerpoint/2010/main" val="1024179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3507-2C28-734B-8F2E-B579734E1665}"/>
              </a:ext>
            </a:extLst>
          </p:cNvPr>
          <p:cNvSpPr>
            <a:spLocks noGrp="1"/>
          </p:cNvSpPr>
          <p:nvPr>
            <p:ph type="title"/>
          </p:nvPr>
        </p:nvSpPr>
        <p:spPr>
          <a:xfrm>
            <a:off x="687324" y="2971800"/>
            <a:ext cx="10817352" cy="914400"/>
          </a:xfrm>
        </p:spPr>
        <p:txBody>
          <a:bodyPr/>
          <a:lstStyle/>
          <a:p>
            <a:r>
              <a:rPr lang="en-US" dirty="0"/>
              <a:t>thank you</a:t>
            </a:r>
          </a:p>
        </p:txBody>
      </p:sp>
      <p:sp>
        <p:nvSpPr>
          <p:cNvPr id="3" name="Text Placeholder 2">
            <a:extLst>
              <a:ext uri="{FF2B5EF4-FFF2-40B4-BE49-F238E27FC236}">
                <a16:creationId xmlns:a16="http://schemas.microsoft.com/office/drawing/2014/main" id="{91AF2809-536E-714F-831D-0DC1478E9939}"/>
              </a:ext>
            </a:extLst>
          </p:cNvPr>
          <p:cNvSpPr>
            <a:spLocks noGrp="1"/>
          </p:cNvSpPr>
          <p:nvPr>
            <p:ph type="body" sz="quarter" idx="10"/>
          </p:nvPr>
        </p:nvSpPr>
        <p:spPr>
          <a:xfrm>
            <a:off x="687324" y="6260295"/>
            <a:ext cx="10817352" cy="138499"/>
          </a:xfrm>
        </p:spPr>
        <p:txBody>
          <a:bodyPr/>
          <a:lstStyle/>
          <a:p>
            <a:r>
              <a:rPr lang="en-US" dirty="0"/>
              <a:t>copyright publicis sapient | confidential</a:t>
            </a:r>
          </a:p>
        </p:txBody>
      </p:sp>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0017512-DAED-2D4A-A8F3-E0C507A6E752}"/>
              </a:ext>
            </a:extLst>
          </p:cNvPr>
          <p:cNvSpPr>
            <a:spLocks noGrp="1"/>
          </p:cNvSpPr>
          <p:nvPr>
            <p:ph type="ctrTitle"/>
          </p:nvPr>
        </p:nvSpPr>
        <p:spPr/>
        <p:txBody>
          <a:bodyPr>
            <a:noAutofit/>
          </a:bodyPr>
          <a:lstStyle/>
          <a:p>
            <a:r>
              <a:rPr lang="en-US" dirty="0"/>
              <a:t>Loan Application</a:t>
            </a:r>
          </a:p>
        </p:txBody>
      </p:sp>
      <p:sp>
        <p:nvSpPr>
          <p:cNvPr id="4" name="Subtitle 2">
            <a:extLst>
              <a:ext uri="{FF2B5EF4-FFF2-40B4-BE49-F238E27FC236}">
                <a16:creationId xmlns:a16="http://schemas.microsoft.com/office/drawing/2014/main" id="{2706DBEE-AC55-4940-AEE0-899711F809D0}"/>
              </a:ext>
            </a:extLst>
          </p:cNvPr>
          <p:cNvSpPr>
            <a:spLocks noGrp="1"/>
          </p:cNvSpPr>
          <p:nvPr>
            <p:ph type="subTitle" idx="1"/>
          </p:nvPr>
        </p:nvSpPr>
        <p:spPr/>
        <p:txBody>
          <a:bodyPr>
            <a:noAutofit/>
          </a:bodyPr>
          <a:lstStyle/>
          <a:p>
            <a:r>
              <a:rPr lang="en-US" dirty="0"/>
              <a:t>February 22, 2024</a:t>
            </a:r>
          </a:p>
          <a:p>
            <a:r>
              <a:rPr lang="en-US" dirty="0"/>
              <a:t>Gandham Naveen</a:t>
            </a:r>
          </a:p>
        </p:txBody>
      </p:sp>
      <p:pic>
        <p:nvPicPr>
          <p:cNvPr id="5" name="Picture 3" descr="Publicis Sapient Logo">
            <a:extLst>
              <a:ext uri="{FF2B5EF4-FFF2-40B4-BE49-F238E27FC236}">
                <a16:creationId xmlns:a16="http://schemas.microsoft.com/office/drawing/2014/main" id="{98146062-8A07-6E4C-8A87-B6CB5DE443ED}"/>
              </a:ext>
            </a:extLst>
          </p:cNvPr>
          <p:cNvPicPr>
            <a:picLocks noChangeAspect="1"/>
          </p:cNvPicPr>
          <p:nvPr/>
        </p:nvPicPr>
        <p:blipFill>
          <a:blip r:embed="rId3"/>
          <a:stretch>
            <a:fillRect/>
          </a:stretch>
        </p:blipFill>
        <p:spPr>
          <a:xfrm>
            <a:off x="685800" y="5730953"/>
            <a:ext cx="914400" cy="496111"/>
          </a:xfrm>
          <a:prstGeom prst="rect">
            <a:avLst/>
          </a:prstGeom>
        </p:spPr>
      </p:pic>
    </p:spTree>
    <p:extLst>
      <p:ext uri="{BB962C8B-B14F-4D97-AF65-F5344CB8AC3E}">
        <p14:creationId xmlns:p14="http://schemas.microsoft.com/office/powerpoint/2010/main" val="99768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p:txBody>
          <a:bodyPr/>
          <a:lstStyle/>
          <a:p>
            <a:r>
              <a:rPr lang="en-US" dirty="0"/>
              <a:t>Agenda</a:t>
            </a:r>
          </a:p>
        </p:txBody>
      </p:sp>
      <p:sp>
        <p:nvSpPr>
          <p:cNvPr id="5" name="Text Placeholder 2">
            <a:extLst>
              <a:ext uri="{FF2B5EF4-FFF2-40B4-BE49-F238E27FC236}">
                <a16:creationId xmlns:a16="http://schemas.microsoft.com/office/drawing/2014/main" id="{0B9F33E7-5433-A34C-9035-F870937397F3}"/>
              </a:ext>
            </a:extLst>
          </p:cNvPr>
          <p:cNvSpPr>
            <a:spLocks noGrp="1"/>
          </p:cNvSpPr>
          <p:nvPr>
            <p:ph type="body" sz="quarter" idx="13"/>
          </p:nvPr>
        </p:nvSpPr>
        <p:spPr>
          <a:xfrm>
            <a:off x="577049" y="435006"/>
            <a:ext cx="10926103" cy="5225130"/>
          </a:xfrm>
        </p:spPr>
        <p:txBody>
          <a:bodyPr/>
          <a:lstStyle/>
          <a:p>
            <a:pPr indent="0">
              <a:buNone/>
            </a:pPr>
            <a:r>
              <a:rPr lang="en-US" dirty="0"/>
              <a:t>Objective</a:t>
            </a:r>
          </a:p>
          <a:p>
            <a:pPr indent="0">
              <a:buNone/>
            </a:pPr>
            <a:r>
              <a:rPr lang="en-US" dirty="0"/>
              <a:t>Input format</a:t>
            </a:r>
          </a:p>
          <a:p>
            <a:pPr indent="0">
              <a:buNone/>
            </a:pPr>
            <a:r>
              <a:rPr lang="en-US" dirty="0"/>
              <a:t>Microservice Architecture</a:t>
            </a:r>
          </a:p>
          <a:p>
            <a:pPr indent="0">
              <a:buNone/>
            </a:pPr>
            <a:r>
              <a:rPr lang="en-US" dirty="0"/>
              <a:t>Implementation</a:t>
            </a:r>
          </a:p>
          <a:p>
            <a:pPr indent="0">
              <a:buNone/>
            </a:pPr>
            <a:r>
              <a:rPr lang="en-US" dirty="0"/>
              <a:t>Output screenshots</a:t>
            </a:r>
          </a:p>
        </p:txBody>
      </p:sp>
    </p:spTree>
    <p:extLst>
      <p:ext uri="{BB962C8B-B14F-4D97-AF65-F5344CB8AC3E}">
        <p14:creationId xmlns:p14="http://schemas.microsoft.com/office/powerpoint/2010/main" val="136807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F2E0EF-473D-8C48-B452-30644D00B4C9}"/>
              </a:ext>
            </a:extLst>
          </p:cNvPr>
          <p:cNvSpPr>
            <a:spLocks noGrp="1"/>
          </p:cNvSpPr>
          <p:nvPr>
            <p:ph type="title"/>
          </p:nvPr>
        </p:nvSpPr>
        <p:spPr/>
        <p:txBody>
          <a:bodyPr/>
          <a:lstStyle/>
          <a:p>
            <a:r>
              <a:rPr lang="en-US" dirty="0">
                <a:solidFill>
                  <a:srgbClr val="FF0000"/>
                </a:solidFill>
              </a:rPr>
              <a:t>1. Objective</a:t>
            </a:r>
          </a:p>
        </p:txBody>
      </p:sp>
      <p:sp>
        <p:nvSpPr>
          <p:cNvPr id="6" name="Text Placeholder 5">
            <a:extLst>
              <a:ext uri="{FF2B5EF4-FFF2-40B4-BE49-F238E27FC236}">
                <a16:creationId xmlns:a16="http://schemas.microsoft.com/office/drawing/2014/main" id="{E9827992-5A7E-B94E-A688-47599D101D70}"/>
              </a:ext>
            </a:extLst>
          </p:cNvPr>
          <p:cNvSpPr>
            <a:spLocks noGrp="1"/>
          </p:cNvSpPr>
          <p:nvPr>
            <p:ph type="body" sz="quarter" idx="10"/>
          </p:nvPr>
        </p:nvSpPr>
        <p:spPr>
          <a:xfrm>
            <a:off x="685799" y="1287262"/>
            <a:ext cx="9665563" cy="4884938"/>
          </a:xfrm>
        </p:spPr>
        <p:txBody>
          <a:bodyPr/>
          <a:lstStyle/>
          <a:p>
            <a:pPr algn="just"/>
            <a:r>
              <a:rPr lang="en-US" dirty="0"/>
              <a:t>Design a Loan Application where we need to collect information from the Customers like First Name, Last Name, Fathers Name, Gender, Company Name, Emp ID, Designation, Phone Number, Loan Amount. This level aims to provide a foundational understanding of Nodejs and database connectivity.</a:t>
            </a:r>
          </a:p>
        </p:txBody>
      </p:sp>
    </p:spTree>
    <p:extLst>
      <p:ext uri="{BB962C8B-B14F-4D97-AF65-F5344CB8AC3E}">
        <p14:creationId xmlns:p14="http://schemas.microsoft.com/office/powerpoint/2010/main" val="247446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2DDF-16B3-0441-9C70-0ECD11DD4B8E}"/>
              </a:ext>
            </a:extLst>
          </p:cNvPr>
          <p:cNvSpPr>
            <a:spLocks noGrp="1"/>
          </p:cNvSpPr>
          <p:nvPr>
            <p:ph type="title"/>
          </p:nvPr>
        </p:nvSpPr>
        <p:spPr/>
        <p:txBody>
          <a:bodyPr/>
          <a:lstStyle/>
          <a:p>
            <a:r>
              <a:rPr lang="en-US" dirty="0">
                <a:solidFill>
                  <a:srgbClr val="FF0000"/>
                </a:solidFill>
              </a:rPr>
              <a:t>2. Input Format                                       </a:t>
            </a:r>
          </a:p>
        </p:txBody>
      </p:sp>
      <p:sp>
        <p:nvSpPr>
          <p:cNvPr id="3" name="Text Placeholder 2">
            <a:extLst>
              <a:ext uri="{FF2B5EF4-FFF2-40B4-BE49-F238E27FC236}">
                <a16:creationId xmlns:a16="http://schemas.microsoft.com/office/drawing/2014/main" id="{277A8482-66AA-A048-89CD-EE83E882C6CD}"/>
              </a:ext>
            </a:extLst>
          </p:cNvPr>
          <p:cNvSpPr>
            <a:spLocks noGrp="1"/>
          </p:cNvSpPr>
          <p:nvPr>
            <p:ph type="body" sz="quarter" idx="13"/>
          </p:nvPr>
        </p:nvSpPr>
        <p:spPr>
          <a:xfrm>
            <a:off x="685800" y="1500326"/>
            <a:ext cx="10817352" cy="635646"/>
          </a:xfrm>
        </p:spPr>
        <p:txBody>
          <a:bodyPr/>
          <a:lstStyle/>
          <a:p>
            <a:pPr marL="285750" indent="-285750">
              <a:buFont typeface="Arial" panose="020B0604020202020204" pitchFamily="34" charset="0"/>
              <a:buChar char="•"/>
            </a:pPr>
            <a:r>
              <a:rPr lang="en-US" b="0" dirty="0">
                <a:solidFill>
                  <a:schemeClr val="tx1"/>
                </a:solidFill>
              </a:rPr>
              <a:t>First Name,</a:t>
            </a:r>
          </a:p>
          <a:p>
            <a:pPr marL="285750" indent="-285750">
              <a:buFont typeface="Arial" panose="020B0604020202020204" pitchFamily="34" charset="0"/>
              <a:buChar char="•"/>
            </a:pPr>
            <a:r>
              <a:rPr lang="en-US" b="0" dirty="0">
                <a:solidFill>
                  <a:schemeClr val="tx1"/>
                </a:solidFill>
              </a:rPr>
              <a:t>Last Name, </a:t>
            </a:r>
          </a:p>
          <a:p>
            <a:pPr marL="285750" indent="-285750">
              <a:buFont typeface="Arial" panose="020B0604020202020204" pitchFamily="34" charset="0"/>
              <a:buChar char="•"/>
            </a:pPr>
            <a:r>
              <a:rPr lang="en-US" b="0" dirty="0">
                <a:solidFill>
                  <a:schemeClr val="tx1"/>
                </a:solidFill>
              </a:rPr>
              <a:t>Fathers Name,</a:t>
            </a:r>
          </a:p>
          <a:p>
            <a:pPr marL="285750" indent="-285750">
              <a:buFont typeface="Arial" panose="020B0604020202020204" pitchFamily="34" charset="0"/>
              <a:buChar char="•"/>
            </a:pPr>
            <a:r>
              <a:rPr lang="en-US" b="0" dirty="0">
                <a:solidFill>
                  <a:schemeClr val="tx1"/>
                </a:solidFill>
              </a:rPr>
              <a:t>Gender, </a:t>
            </a:r>
          </a:p>
          <a:p>
            <a:pPr marL="285750" indent="-285750">
              <a:buFont typeface="Arial" panose="020B0604020202020204" pitchFamily="34" charset="0"/>
              <a:buChar char="•"/>
            </a:pPr>
            <a:r>
              <a:rPr lang="en-US" b="0" dirty="0">
                <a:solidFill>
                  <a:schemeClr val="tx1"/>
                </a:solidFill>
              </a:rPr>
              <a:t>Company Name, </a:t>
            </a:r>
          </a:p>
          <a:p>
            <a:pPr marL="285750" indent="-285750">
              <a:buFont typeface="Arial" panose="020B0604020202020204" pitchFamily="34" charset="0"/>
              <a:buChar char="•"/>
            </a:pPr>
            <a:r>
              <a:rPr lang="en-US" b="0" dirty="0">
                <a:solidFill>
                  <a:schemeClr val="tx1"/>
                </a:solidFill>
              </a:rPr>
              <a:t>Emp ID,</a:t>
            </a:r>
          </a:p>
          <a:p>
            <a:pPr marL="285750" indent="-285750">
              <a:buFont typeface="Arial" panose="020B0604020202020204" pitchFamily="34" charset="0"/>
              <a:buChar char="•"/>
            </a:pPr>
            <a:r>
              <a:rPr lang="en-US" b="0" dirty="0">
                <a:solidFill>
                  <a:schemeClr val="tx1"/>
                </a:solidFill>
              </a:rPr>
              <a:t>Designation,</a:t>
            </a:r>
          </a:p>
          <a:p>
            <a:pPr marL="285750" indent="-285750">
              <a:buFont typeface="Arial" panose="020B0604020202020204" pitchFamily="34" charset="0"/>
              <a:buChar char="•"/>
            </a:pPr>
            <a:r>
              <a:rPr lang="en-US" b="0" dirty="0">
                <a:solidFill>
                  <a:schemeClr val="tx1"/>
                </a:solidFill>
              </a:rPr>
              <a:t>Phone Number,</a:t>
            </a:r>
          </a:p>
          <a:p>
            <a:pPr marL="285750" indent="-285750">
              <a:buFont typeface="Arial" panose="020B0604020202020204" pitchFamily="34" charset="0"/>
              <a:buChar char="•"/>
            </a:pPr>
            <a:r>
              <a:rPr lang="en-US" b="0" dirty="0">
                <a:solidFill>
                  <a:schemeClr val="tx1"/>
                </a:solidFill>
              </a:rPr>
              <a:t>Loan Amount</a:t>
            </a:r>
          </a:p>
        </p:txBody>
      </p:sp>
      <p:sp>
        <p:nvSpPr>
          <p:cNvPr id="6" name="Text Placeholder 5">
            <a:extLst>
              <a:ext uri="{FF2B5EF4-FFF2-40B4-BE49-F238E27FC236}">
                <a16:creationId xmlns:a16="http://schemas.microsoft.com/office/drawing/2014/main" id="{9F4A9134-44AA-4097-6D41-FD0BD87E96E1}"/>
              </a:ext>
            </a:extLst>
          </p:cNvPr>
          <p:cNvSpPr>
            <a:spLocks noGrp="1"/>
          </p:cNvSpPr>
          <p:nvPr>
            <p:ph type="body" sz="quarter" idx="15"/>
          </p:nvPr>
        </p:nvSpPr>
        <p:spPr>
          <a:xfrm>
            <a:off x="5912528" y="1435608"/>
            <a:ext cx="5299185" cy="4191327"/>
          </a:xfrm>
        </p:spPr>
        <p:txBody>
          <a:bodyPr/>
          <a:lstStyle/>
          <a:p>
            <a:pPr marL="285750" indent="-285750">
              <a:buFont typeface="Arial" panose="020B0604020202020204" pitchFamily="34" charset="0"/>
              <a:buChar char="•"/>
            </a:pPr>
            <a:endParaRPr lang="en-US" dirty="0"/>
          </a:p>
        </p:txBody>
      </p:sp>
      <p:pic>
        <p:nvPicPr>
          <p:cNvPr id="5" name="Picture 4" descr="A application form with text and images&#10;&#10;Description automatically generated">
            <a:extLst>
              <a:ext uri="{FF2B5EF4-FFF2-40B4-BE49-F238E27FC236}">
                <a16:creationId xmlns:a16="http://schemas.microsoft.com/office/drawing/2014/main" id="{3683E6BA-52CA-9ACD-F06C-8CC5060EA67A}"/>
              </a:ext>
            </a:extLst>
          </p:cNvPr>
          <p:cNvPicPr>
            <a:picLocks noChangeAspect="1"/>
          </p:cNvPicPr>
          <p:nvPr/>
        </p:nvPicPr>
        <p:blipFill>
          <a:blip r:embed="rId3"/>
          <a:stretch>
            <a:fillRect/>
          </a:stretch>
        </p:blipFill>
        <p:spPr>
          <a:xfrm>
            <a:off x="4319752" y="685800"/>
            <a:ext cx="7603814" cy="4941135"/>
          </a:xfrm>
          <a:prstGeom prst="rect">
            <a:avLst/>
          </a:prstGeom>
        </p:spPr>
      </p:pic>
    </p:spTree>
    <p:extLst>
      <p:ext uri="{BB962C8B-B14F-4D97-AF65-F5344CB8AC3E}">
        <p14:creationId xmlns:p14="http://schemas.microsoft.com/office/powerpoint/2010/main" val="233111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2DDF-16B3-0441-9C70-0ECD11DD4B8E}"/>
              </a:ext>
            </a:extLst>
          </p:cNvPr>
          <p:cNvSpPr>
            <a:spLocks noGrp="1"/>
          </p:cNvSpPr>
          <p:nvPr>
            <p:ph type="title"/>
          </p:nvPr>
        </p:nvSpPr>
        <p:spPr/>
        <p:txBody>
          <a:bodyPr/>
          <a:lstStyle/>
          <a:p>
            <a:r>
              <a:rPr lang="en-US" dirty="0">
                <a:solidFill>
                  <a:srgbClr val="FF0000"/>
                </a:solidFill>
              </a:rPr>
              <a:t>3. Microservice architecture                                     </a:t>
            </a:r>
          </a:p>
        </p:txBody>
      </p:sp>
      <p:pic>
        <p:nvPicPr>
          <p:cNvPr id="4" name="Picture 3" descr="A diagram of a website&#10;&#10;Description automatically generated with medium confidence">
            <a:extLst>
              <a:ext uri="{FF2B5EF4-FFF2-40B4-BE49-F238E27FC236}">
                <a16:creationId xmlns:a16="http://schemas.microsoft.com/office/drawing/2014/main" id="{CF0D143A-5BCC-CA70-6294-EB2C0E167F45}"/>
              </a:ext>
            </a:extLst>
          </p:cNvPr>
          <p:cNvPicPr>
            <a:picLocks noChangeAspect="1"/>
          </p:cNvPicPr>
          <p:nvPr/>
        </p:nvPicPr>
        <p:blipFill>
          <a:blip r:embed="rId3"/>
          <a:stretch>
            <a:fillRect/>
          </a:stretch>
        </p:blipFill>
        <p:spPr>
          <a:xfrm>
            <a:off x="1671145" y="1142681"/>
            <a:ext cx="8923283" cy="4572638"/>
          </a:xfrm>
          <a:prstGeom prst="rect">
            <a:avLst/>
          </a:prstGeom>
        </p:spPr>
      </p:pic>
    </p:spTree>
    <p:extLst>
      <p:ext uri="{BB962C8B-B14F-4D97-AF65-F5344CB8AC3E}">
        <p14:creationId xmlns:p14="http://schemas.microsoft.com/office/powerpoint/2010/main" val="218991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A4E4-5092-B86E-6D8D-404BE5C59E46}"/>
              </a:ext>
            </a:extLst>
          </p:cNvPr>
          <p:cNvSpPr>
            <a:spLocks noGrp="1"/>
          </p:cNvSpPr>
          <p:nvPr>
            <p:ph type="title"/>
          </p:nvPr>
        </p:nvSpPr>
        <p:spPr/>
        <p:txBody>
          <a:bodyPr/>
          <a:lstStyle/>
          <a:p>
            <a:r>
              <a:rPr lang="en-IN" dirty="0">
                <a:solidFill>
                  <a:srgbClr val="FF0000"/>
                </a:solidFill>
              </a:rPr>
              <a:t>4.Implementation</a:t>
            </a:r>
          </a:p>
        </p:txBody>
      </p:sp>
      <p:sp>
        <p:nvSpPr>
          <p:cNvPr id="3" name="Text Placeholder 2">
            <a:extLst>
              <a:ext uri="{FF2B5EF4-FFF2-40B4-BE49-F238E27FC236}">
                <a16:creationId xmlns:a16="http://schemas.microsoft.com/office/drawing/2014/main" id="{D9A9516E-1401-9870-0456-893C4B96BD94}"/>
              </a:ext>
            </a:extLst>
          </p:cNvPr>
          <p:cNvSpPr>
            <a:spLocks noGrp="1"/>
          </p:cNvSpPr>
          <p:nvPr>
            <p:ph type="body" sz="quarter" idx="13"/>
          </p:nvPr>
        </p:nvSpPr>
        <p:spPr>
          <a:xfrm>
            <a:off x="685800" y="1386164"/>
            <a:ext cx="10817352" cy="749808"/>
          </a:xfrm>
        </p:spPr>
        <p:txBody>
          <a:bodyPr/>
          <a:lstStyle/>
          <a:p>
            <a:r>
              <a:rPr lang="en-IN" dirty="0"/>
              <a:t>Technologies and Libraries used</a:t>
            </a:r>
          </a:p>
        </p:txBody>
      </p:sp>
      <p:sp>
        <p:nvSpPr>
          <p:cNvPr id="4" name="Text Placeholder 3">
            <a:extLst>
              <a:ext uri="{FF2B5EF4-FFF2-40B4-BE49-F238E27FC236}">
                <a16:creationId xmlns:a16="http://schemas.microsoft.com/office/drawing/2014/main" id="{6315D97C-29D1-8B0A-032A-37E81D0C5496}"/>
              </a:ext>
            </a:extLst>
          </p:cNvPr>
          <p:cNvSpPr>
            <a:spLocks noGrp="1"/>
          </p:cNvSpPr>
          <p:nvPr>
            <p:ph type="body" sz="quarter" idx="14"/>
          </p:nvPr>
        </p:nvSpPr>
        <p:spPr>
          <a:xfrm>
            <a:off x="685800" y="2135972"/>
            <a:ext cx="5184648" cy="3835060"/>
          </a:xfrm>
        </p:spPr>
        <p:txBody>
          <a:bodyPr/>
          <a:lstStyle/>
          <a:p>
            <a:r>
              <a:rPr lang="en-IN" dirty="0"/>
              <a:t>Nodejs</a:t>
            </a:r>
          </a:p>
          <a:p>
            <a:pPr marL="628650" lvl="2" indent="-285750"/>
            <a:r>
              <a:rPr lang="en-IN" dirty="0"/>
              <a:t>Express</a:t>
            </a:r>
          </a:p>
          <a:p>
            <a:pPr marL="628650" lvl="2" indent="-285750"/>
            <a:r>
              <a:rPr lang="en-IN" dirty="0"/>
              <a:t>Express-session</a:t>
            </a:r>
          </a:p>
          <a:p>
            <a:pPr marL="628650" lvl="2" indent="-285750"/>
            <a:r>
              <a:rPr lang="en-IN" dirty="0"/>
              <a:t>EJS</a:t>
            </a:r>
          </a:p>
          <a:p>
            <a:pPr marL="628650" lvl="2" indent="-285750"/>
            <a:r>
              <a:rPr lang="en-IN" dirty="0"/>
              <a:t>Body parser</a:t>
            </a:r>
          </a:p>
          <a:p>
            <a:r>
              <a:rPr lang="en-IN" dirty="0"/>
              <a:t>MongoDB</a:t>
            </a:r>
          </a:p>
          <a:p>
            <a:pPr marL="628650" lvl="2" indent="-285750"/>
            <a:r>
              <a:rPr lang="en-IN" dirty="0"/>
              <a:t> Mongoose</a:t>
            </a:r>
          </a:p>
          <a:p>
            <a:pPr marL="628650" lvl="2" indent="-285750"/>
            <a:r>
              <a:rPr lang="en-IN" dirty="0"/>
              <a:t> Mongo Store</a:t>
            </a:r>
          </a:p>
          <a:p>
            <a:pPr marL="628650" lvl="2" indent="-285750"/>
            <a:r>
              <a:rPr lang="en-IN" dirty="0"/>
              <a:t>Connect-Mongo</a:t>
            </a:r>
          </a:p>
          <a:p>
            <a:r>
              <a:rPr lang="en-IN" dirty="0"/>
              <a:t>  </a:t>
            </a:r>
          </a:p>
          <a:p>
            <a:endParaRPr lang="en-IN" dirty="0"/>
          </a:p>
        </p:txBody>
      </p:sp>
    </p:spTree>
    <p:extLst>
      <p:ext uri="{BB962C8B-B14F-4D97-AF65-F5344CB8AC3E}">
        <p14:creationId xmlns:p14="http://schemas.microsoft.com/office/powerpoint/2010/main" val="371294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A9516E-1401-9870-0456-893C4B96BD94}"/>
              </a:ext>
            </a:extLst>
          </p:cNvPr>
          <p:cNvSpPr>
            <a:spLocks noGrp="1"/>
          </p:cNvSpPr>
          <p:nvPr>
            <p:ph type="body" sz="quarter" idx="13"/>
          </p:nvPr>
        </p:nvSpPr>
        <p:spPr>
          <a:xfrm>
            <a:off x="685800" y="1386164"/>
            <a:ext cx="10817352" cy="749808"/>
          </a:xfrm>
        </p:spPr>
        <p:txBody>
          <a:bodyPr/>
          <a:lstStyle/>
          <a:p>
            <a:r>
              <a:rPr lang="en-IN" dirty="0" err="1"/>
              <a:t>DataBase</a:t>
            </a:r>
            <a:endParaRPr lang="en-IN" dirty="0"/>
          </a:p>
        </p:txBody>
      </p:sp>
      <p:sp>
        <p:nvSpPr>
          <p:cNvPr id="4" name="Text Placeholder 3">
            <a:extLst>
              <a:ext uri="{FF2B5EF4-FFF2-40B4-BE49-F238E27FC236}">
                <a16:creationId xmlns:a16="http://schemas.microsoft.com/office/drawing/2014/main" id="{6315D97C-29D1-8B0A-032A-37E81D0C5496}"/>
              </a:ext>
            </a:extLst>
          </p:cNvPr>
          <p:cNvSpPr>
            <a:spLocks noGrp="1"/>
          </p:cNvSpPr>
          <p:nvPr>
            <p:ph type="body" sz="quarter" idx="14"/>
          </p:nvPr>
        </p:nvSpPr>
        <p:spPr>
          <a:xfrm>
            <a:off x="685800" y="1970843"/>
            <a:ext cx="10233734" cy="4000189"/>
          </a:xfrm>
        </p:spPr>
        <p:txBody>
          <a:bodyPr/>
          <a:lstStyle/>
          <a:p>
            <a:r>
              <a:rPr lang="en-IN" dirty="0"/>
              <a:t>  </a:t>
            </a:r>
          </a:p>
          <a:p>
            <a:r>
              <a:rPr lang="en-US" b="0" i="0" dirty="0">
                <a:solidFill>
                  <a:srgbClr val="666666"/>
                </a:solidFill>
                <a:effectLst/>
              </a:rPr>
              <a:t>MongoDB is an open-source </a:t>
            </a:r>
            <a:r>
              <a:rPr lang="en-US" b="0" i="0" dirty="0">
                <a:effectLst/>
                <a:hlinkClick r:id="rId2">
                  <a:extLst>
                    <a:ext uri="{A12FA001-AC4F-418D-AE19-62706E023703}">
                      <ahyp:hlinkClr xmlns:ahyp="http://schemas.microsoft.com/office/drawing/2018/hyperlinkcolor" val="tx"/>
                    </a:ext>
                  </a:extLst>
                </a:hlinkClick>
              </a:rPr>
              <a:t>NoSQL</a:t>
            </a:r>
            <a:r>
              <a:rPr lang="en-US" b="0" i="0" dirty="0">
                <a:solidFill>
                  <a:srgbClr val="666666"/>
                </a:solidFill>
                <a:effectLst/>
              </a:rPr>
              <a:t> database management program. NoSQL (Not only SQL) is used as an alternative to traditional relational databases.</a:t>
            </a:r>
          </a:p>
          <a:p>
            <a:endParaRPr lang="en-US" b="0" i="0" dirty="0">
              <a:solidFill>
                <a:srgbClr val="666666"/>
              </a:solidFill>
              <a:effectLst/>
            </a:endParaRPr>
          </a:p>
          <a:p>
            <a:pPr algn="l">
              <a:buFont typeface="Arial" panose="020B0604020202020204" pitchFamily="34" charset="0"/>
              <a:buChar char="•"/>
            </a:pPr>
            <a:r>
              <a:rPr lang="en-US" b="1" i="0" dirty="0">
                <a:solidFill>
                  <a:srgbClr val="666666"/>
                </a:solidFill>
                <a:effectLst/>
              </a:rPr>
              <a:t>Scalability.</a:t>
            </a:r>
            <a:r>
              <a:rPr lang="en-US" b="0" i="0" dirty="0">
                <a:solidFill>
                  <a:srgbClr val="666666"/>
                </a:solidFill>
                <a:effectLst/>
              </a:rPr>
              <a:t> MongoDB supports vertical and horizontal scaling. Vertical scaling works by adding more power to an existing machine, while horizontal scaling works by adding more machines to a user's resources.</a:t>
            </a:r>
          </a:p>
          <a:p>
            <a:pPr algn="l">
              <a:buFont typeface="Arial" panose="020B0604020202020204" pitchFamily="34" charset="0"/>
              <a:buChar char="•"/>
            </a:pPr>
            <a:r>
              <a:rPr lang="en-US" b="1" i="0" dirty="0">
                <a:solidFill>
                  <a:srgbClr val="666666"/>
                </a:solidFill>
                <a:effectLst/>
              </a:rPr>
              <a:t>Schema-less.</a:t>
            </a:r>
            <a:r>
              <a:rPr lang="en-US" b="0" i="0" dirty="0">
                <a:solidFill>
                  <a:srgbClr val="666666"/>
                </a:solidFill>
                <a:effectLst/>
              </a:rPr>
              <a:t> MongoDB is a schema-less database, which means the database can manage data without blueprint</a:t>
            </a:r>
            <a:endParaRPr lang="en-IN" dirty="0"/>
          </a:p>
        </p:txBody>
      </p:sp>
    </p:spTree>
    <p:extLst>
      <p:ext uri="{BB962C8B-B14F-4D97-AF65-F5344CB8AC3E}">
        <p14:creationId xmlns:p14="http://schemas.microsoft.com/office/powerpoint/2010/main" val="406545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BECE66-0C12-5E1B-2391-1323EF376E24}"/>
              </a:ext>
            </a:extLst>
          </p:cNvPr>
          <p:cNvSpPr>
            <a:spLocks noGrp="1"/>
          </p:cNvSpPr>
          <p:nvPr>
            <p:ph type="body" sz="quarter" idx="13"/>
          </p:nvPr>
        </p:nvSpPr>
        <p:spPr>
          <a:xfrm>
            <a:off x="685800" y="1435608"/>
            <a:ext cx="10817352" cy="700364"/>
          </a:xfrm>
        </p:spPr>
        <p:txBody>
          <a:bodyPr/>
          <a:lstStyle/>
          <a:p>
            <a:r>
              <a:rPr lang="en-IN" dirty="0"/>
              <a:t>Structure of the Application</a:t>
            </a:r>
          </a:p>
        </p:txBody>
      </p:sp>
      <p:sp>
        <p:nvSpPr>
          <p:cNvPr id="4" name="Text Placeholder 3">
            <a:extLst>
              <a:ext uri="{FF2B5EF4-FFF2-40B4-BE49-F238E27FC236}">
                <a16:creationId xmlns:a16="http://schemas.microsoft.com/office/drawing/2014/main" id="{B9643BDB-E67E-7C62-39E4-6C5DD502EF28}"/>
              </a:ext>
            </a:extLst>
          </p:cNvPr>
          <p:cNvSpPr>
            <a:spLocks noGrp="1"/>
          </p:cNvSpPr>
          <p:nvPr>
            <p:ph type="body" sz="quarter" idx="14"/>
          </p:nvPr>
        </p:nvSpPr>
        <p:spPr>
          <a:xfrm>
            <a:off x="685799" y="2068497"/>
            <a:ext cx="9230557" cy="4305669"/>
          </a:xfrm>
        </p:spPr>
        <p:txBody>
          <a:bodyPr/>
          <a:lstStyle/>
          <a:p>
            <a:r>
              <a:rPr lang="en-IN" dirty="0"/>
              <a:t>Models – used to define schema</a:t>
            </a:r>
          </a:p>
          <a:p>
            <a:pPr marL="628650" lvl="2" indent="-285750"/>
            <a:r>
              <a:rPr lang="en-IN" dirty="0"/>
              <a:t>LoanApp.js</a:t>
            </a:r>
          </a:p>
          <a:p>
            <a:r>
              <a:rPr lang="en-IN" dirty="0"/>
              <a:t>Views – EJS code for rendering dynamic HTML pages</a:t>
            </a:r>
          </a:p>
          <a:p>
            <a:pPr marL="628650" lvl="2" indent="-285750"/>
            <a:r>
              <a:rPr lang="en-IN" dirty="0"/>
              <a:t>register</a:t>
            </a:r>
          </a:p>
          <a:p>
            <a:r>
              <a:rPr lang="en-IN" dirty="0"/>
              <a:t>Routes – for handling requests and route accordingly</a:t>
            </a:r>
          </a:p>
          <a:p>
            <a:pPr marL="628650" lvl="2" indent="-285750"/>
            <a:r>
              <a:rPr lang="en-IN" dirty="0"/>
              <a:t>App.js</a:t>
            </a:r>
          </a:p>
          <a:p>
            <a:endParaRPr lang="en-IN" dirty="0"/>
          </a:p>
          <a:p>
            <a:endParaRPr lang="en-IN" dirty="0"/>
          </a:p>
        </p:txBody>
      </p:sp>
    </p:spTree>
    <p:extLst>
      <p:ext uri="{BB962C8B-B14F-4D97-AF65-F5344CB8AC3E}">
        <p14:creationId xmlns:p14="http://schemas.microsoft.com/office/powerpoint/2010/main" val="190720708"/>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3018</TotalTime>
  <Words>502</Words>
  <Application>Microsoft Office PowerPoint</Application>
  <PresentationFormat>Widescreen</PresentationFormat>
  <Paragraphs>90</Paragraphs>
  <Slides>18</Slides>
  <Notes>8</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18</vt:i4>
      </vt:variant>
    </vt:vector>
  </HeadingPairs>
  <TitlesOfParts>
    <vt:vector size="34" baseType="lpstr">
      <vt:lpstr>Arial</vt:lpstr>
      <vt:lpstr>Calibri</vt:lpstr>
      <vt:lpstr>Futura Next Book</vt:lpstr>
      <vt:lpstr>Futura Next DemiBold</vt:lpstr>
      <vt:lpstr>Futura Next Medium</vt:lpstr>
      <vt:lpstr>FuturaNext-Medium</vt:lpstr>
      <vt:lpstr>FuturaNext-Medium</vt:lpstr>
      <vt:lpstr>Minion Pro</vt:lpstr>
      <vt:lpstr>Brand Mark</vt:lpstr>
      <vt:lpstr>Cover</vt:lpstr>
      <vt:lpstr>Agenda</vt:lpstr>
      <vt:lpstr>Divider</vt:lpstr>
      <vt:lpstr>Quote</vt:lpstr>
      <vt:lpstr>Voice</vt:lpstr>
      <vt:lpstr>Content</vt:lpstr>
      <vt:lpstr>Back Cover</vt:lpstr>
      <vt:lpstr>Publicis Sapient Logo</vt:lpstr>
      <vt:lpstr>Loan Application</vt:lpstr>
      <vt:lpstr>Agenda</vt:lpstr>
      <vt:lpstr>1. Objective</vt:lpstr>
      <vt:lpstr>2. Input Format                                       </vt:lpstr>
      <vt:lpstr>3. Microservice architecture                                     </vt:lpstr>
      <vt:lpstr>4.Implementation</vt:lpstr>
      <vt:lpstr>PowerPoint Presentation</vt:lpstr>
      <vt:lpstr>PowerPoint Presentation</vt:lpstr>
      <vt:lpstr>PowerPoint Presentation</vt:lpstr>
      <vt:lpstr>Linux Deployment</vt:lpstr>
      <vt:lpstr>Linux Deployment</vt:lpstr>
      <vt:lpstr>Linux Deployment</vt:lpstr>
      <vt:lpstr>PowerPoint Presentation</vt:lpstr>
      <vt:lpstr>PowerPoint Presentation</vt:lpstr>
      <vt:lpstr>PowerPoint Presentation</vt:lpstr>
      <vt:lpstr>PowerPoint Presentation</vt:lpstr>
      <vt:lpstr>thank you</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Geethanjali Gandu</dc:creator>
  <cp:keywords/>
  <dc:description/>
  <cp:lastModifiedBy>Naveen Gandham</cp:lastModifiedBy>
  <cp:revision>315</cp:revision>
  <dcterms:created xsi:type="dcterms:W3CDTF">2018-11-16T01:56:21Z</dcterms:created>
  <dcterms:modified xsi:type="dcterms:W3CDTF">2024-02-22T03:19:13Z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