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
          <p:cNvGrpSpPr/>
          <p:nvPr/>
        </p:nvGrpSpPr>
        <p:grpSpPr>
          <a:xfrm>
            <a:off x="876299" y="990600"/>
            <a:ext cx="1743075" cy="1333500"/>
            <a:chOff x="742950" y="1104900"/>
            <a:chExt cx="1743075" cy="1333500"/>
          </a:xfrm>
        </p:grpSpPr>
        <p:sp>
          <p:nvSpPr>
            <p:cNvPr id="55" name="Google Shape;5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6" name="Google Shape;5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57" name="Google Shape;5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8" name="Google Shape;5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9" name="Google Shape;59;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2" name="Google Shape;62;p1"/>
          <p:cNvSpPr txBox="1"/>
          <p:nvPr/>
        </p:nvSpPr>
        <p:spPr>
          <a:xfrm>
            <a:off x="2514600" y="3290233"/>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NAVEEN D</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NO:312211805/22BCOMCA37</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DEPARTMENT:B.COM(COMPUTER APPLICATION)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THIRUTHANGAL NADAR 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74" name="Google Shape;74;p3"/>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75" name="Google Shape;75;p3"/>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76" name="Google Shape;76;p3"/>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800"/>
              <a:buFont typeface="Trebuchet MS"/>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77" name="Google Shape;77;p3"/>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8" name="Google Shape;78;p3"/>
          <p:cNvSpPr txBox="1"/>
          <p:nvPr/>
        </p:nvSpPr>
        <p:spPr>
          <a:xfrm>
            <a:off x="990600" y="1375552"/>
            <a:ext cx="7543800" cy="411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Employee Data Analysis Metrics</a:t>
            </a:r>
            <a:endParaRPr sz="1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Employee Turnover Rate</a:t>
            </a:r>
            <a:endParaRPr sz="1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 Employee Engagement Score </a:t>
            </a:r>
            <a:endParaRPr sz="1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 Performance Metrics (Productivity, Quality) . </a:t>
            </a:r>
            <a:endParaRPr sz="1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Diversity and Inclusion Metrics </a:t>
            </a:r>
            <a:endParaRPr sz="1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Training Effectiveness Metrics </a:t>
            </a:r>
            <a:endParaRPr sz="1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Compensation Metrics (Cost, ROI)</a:t>
            </a:r>
            <a:endParaRPr sz="1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his modeling framework provides a comprehensive structure for employee data analysis, covering data modeling, predictive modeling, statistical modeling, machine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8" name="Google Shape;48;p3"/>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49" name="Google Shape;49;p3"/>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50" name="Google Shape;50;p3"/>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51" name="Google Shape;51;p3"/>
          <p:cNvPicPr preferRelativeResize="0"/>
          <p:nvPr/>
        </p:nvPicPr>
        <p:blipFill rotWithShape="1">
          <a:blip r:embed="rId3">
            <a:alphaModFix/>
          </a:blip>
          <a:srcRect b="0" l="0" r="0" t="0"/>
          <a:stretch/>
        </p:blipFill>
        <p:spPr>
          <a:xfrm>
            <a:off x="1100075" y="2479423"/>
            <a:ext cx="10177151" cy="29877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FB94D0A-7CE1-1B58-A152-9A2983F37F0A}"/>
              </a:ext>
            </a:extLst>
          </p:cNvPr>
          <p:cNvSpPr txBox="1"/>
          <p:nvPr/>
        </p:nvSpPr>
        <p:spPr>
          <a:xfrm>
            <a:off x="990600" y="1447800"/>
            <a:ext cx="8382000" cy="5262979"/>
          </a:xfrm>
          <a:prstGeom prst="rect">
            <a:avLst/>
          </a:prstGeom>
          <a:noFill/>
        </p:spPr>
        <p:txBody>
          <a:bodyPr wrap="square" rtlCol="0">
            <a:spAutoFit/>
          </a:bodyPr>
          <a:lstStyle/>
          <a:p>
            <a:r>
              <a:rPr lang="en-US" sz="2400" b="1" dirty="0"/>
              <a:t>Employee data analysis is a powerful tool for organizations to gain insights into their workforce, drive business outcomes, and create a better workplace experience. By leveraging advanced analytics techniques, machine learning algorithms, and data visualization tools</a:t>
            </a:r>
          </a:p>
          <a:p>
            <a:endParaRPr lang="en-US" sz="2400" b="1" dirty="0"/>
          </a:p>
          <a:p>
            <a:endParaRPr lang="en-US" sz="2400" b="1" dirty="0"/>
          </a:p>
          <a:p>
            <a:r>
              <a:rPr lang="en-US" sz="2400" b="1" dirty="0"/>
              <a:t>Key Takeaways:</a:t>
            </a:r>
          </a:p>
          <a:p>
            <a:pPr marL="342900" indent="-342900">
              <a:buAutoNum type="arabicPeriod"/>
            </a:pPr>
            <a:r>
              <a:rPr lang="en-US" sz="2400" b="1" dirty="0"/>
              <a:t>Employee data analysis is critical for strategic HR decision-making.</a:t>
            </a:r>
          </a:p>
          <a:p>
            <a:pPr marL="342900" indent="-342900">
              <a:buAutoNum type="arabicPeriod"/>
            </a:pPr>
            <a:r>
              <a:rPr lang="en-US" sz="2400" b="1" dirty="0"/>
              <a:t> Advanced analytics techniques can uncover hidden patterns and insights </a:t>
            </a:r>
          </a:p>
          <a:p>
            <a:pPr marL="342900" indent="-342900">
              <a:buAutoNum type="arabicPeriod"/>
            </a:pPr>
            <a:r>
              <a:rPr lang="en-US" sz="2400" b="1" dirty="0"/>
              <a:t>Data-driven approaches improve employee engagement, retention, and productivity.</a:t>
            </a:r>
            <a:endParaRPr lang="en-IN" sz="2400"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grpSp>
        <p:nvGrpSpPr>
          <p:cNvPr id="64" name="Google Shape;64;p2"/>
          <p:cNvGrpSpPr/>
          <p:nvPr/>
        </p:nvGrpSpPr>
        <p:grpSpPr>
          <a:xfrm>
            <a:off x="7991475" y="2933700"/>
            <a:ext cx="2762251" cy="3257550"/>
            <a:chOff x="7991475" y="2933700"/>
            <a:chExt cx="2762251" cy="3257550"/>
          </a:xfrm>
        </p:grpSpPr>
        <p:sp>
          <p:nvSpPr>
            <p:cNvPr id="65" name="Google Shape;65;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7" name="Google Shape;67;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68" name="Google Shape;68;p2"/>
          <p:cNvSpPr txBox="1"/>
          <p:nvPr>
            <p:ph type="ctrTitle"/>
          </p:nvPr>
        </p:nvSpPr>
        <p:spPr>
          <a:xfrm>
            <a:off x="990600" y="760279"/>
            <a:ext cx="58008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69" name="Google Shape;69;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70" name="Google Shape;70;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71" name="Google Shape;71;p2"/>
          <p:cNvSpPr txBox="1"/>
          <p:nvPr>
            <p:ph idx="4" type="subTitle"/>
          </p:nvPr>
        </p:nvSpPr>
        <p:spPr>
          <a:xfrm>
            <a:off x="585020" y="1656965"/>
            <a:ext cx="8254200" cy="2076900"/>
          </a:xfrm>
          <a:prstGeom prst="rect">
            <a:avLst/>
          </a:prstGeom>
          <a:solidFill>
            <a:schemeClr val="lt1"/>
          </a:solidFill>
          <a:ln>
            <a:noFill/>
          </a:ln>
        </p:spPr>
        <p:txBody>
          <a:bodyPr anchorCtr="0" anchor="t" bIns="0" lIns="0" spcFirstLastPara="1" rIns="0" wrap="square" tIns="0">
            <a:spAutoFit/>
          </a:bodyPr>
          <a:lstStyle/>
          <a:p>
            <a:pPr indent="0" lvl="0" marL="0" rtl="0" algn="l">
              <a:spcBef>
                <a:spcPts val="0"/>
              </a:spcBef>
              <a:spcAft>
                <a:spcPts val="0"/>
              </a:spcAft>
              <a:buNone/>
            </a:pPr>
            <a:r>
              <a:rPr lang="en-US"/>
              <a:t>1: Employee Turnover Prediction"A large retail company is experiencing high employee turnover rates, resulting in significant recruitment and training costs. Analyze employee data to identify key factors </a:t>
            </a:r>
            <a:r>
              <a:rPr lang="en-US">
                <a:solidFill>
                  <a:srgbClr val="FF0000"/>
                </a:solidFill>
              </a:rPr>
              <a:t>contributing</a:t>
            </a:r>
            <a:r>
              <a:rPr lang="en-US"/>
              <a:t> to turnover and develop a predictive model to identify at-risk employees.“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2: Diversity and Inclusion"A tech firm wants to improve diversity and inclusion in its workforce. Analyze employee demographic data to identify areas for improvement and recommend strategies to enhance diversity and inclusion metrics."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1695450"/>
            <a:ext cx="7924800"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Analyze employee data to gain insights into employee behavior, performance, and sentiment, informing HR strategies and decisions to enhance employee engagement, retention, and productivity.</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Project Scope:</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1. Data Collection: Gather employee data from various        sources (HR systems, surveys, performance metrics).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2. Data Cleaning and Preparation: Ensure data quality, handle missing values, and transform data for analysis.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11742" y="611999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0A24C16C-9396-E739-F0D3-ABDEE420C05C}"/>
              </a:ext>
            </a:extLst>
          </p:cNvPr>
          <p:cNvSpPr/>
          <p:nvPr/>
        </p:nvSpPr>
        <p:spPr>
          <a:xfrm>
            <a:off x="609600" y="1526411"/>
            <a:ext cx="8229600" cy="40576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9505ED05-277F-468D-F228-1D51BA9C2EB0}"/>
              </a:ext>
            </a:extLst>
          </p:cNvPr>
          <p:cNvSpPr txBox="1"/>
          <p:nvPr/>
        </p:nvSpPr>
        <p:spPr>
          <a:xfrm>
            <a:off x="609600" y="1526411"/>
            <a:ext cx="8229600" cy="3970318"/>
          </a:xfrm>
          <a:prstGeom prst="rect">
            <a:avLst/>
          </a:prstGeom>
          <a:noFill/>
        </p:spPr>
        <p:txBody>
          <a:bodyPr wrap="square" rtlCol="0">
            <a:spAutoFit/>
          </a:bodyPr>
          <a:lstStyle/>
          <a:p>
            <a:pPr marL="342900" indent="-342900">
              <a:buAutoNum type="arabicPeriod"/>
            </a:pPr>
            <a:r>
              <a:rPr lang="en-US" dirty="0"/>
              <a:t>HR Managers: Utilize insights for talent management, recruitment, and employee development.</a:t>
            </a:r>
          </a:p>
          <a:p>
            <a:pPr marL="342900" indent="-342900">
              <a:buAutoNum type="arabicPeriod"/>
            </a:pPr>
            <a:r>
              <a:rPr lang="en-US" dirty="0"/>
              <a:t>2. Business Leaders: Inform strategic decisions on workforce planning, productivity, and performance.</a:t>
            </a:r>
          </a:p>
          <a:p>
            <a:pPr marL="342900" indent="-342900">
              <a:buAutoNum type="arabicPeriod"/>
            </a:pPr>
            <a:r>
              <a:rPr lang="en-US" dirty="0"/>
              <a:t>3. Talent Acquisition Teams: Leverage data for recruitment marketing, candidate sourcing, and hiring.</a:t>
            </a:r>
          </a:p>
          <a:p>
            <a:pPr marL="342900" indent="-342900">
              <a:buAutoNum type="arabicPeriod"/>
            </a:pPr>
            <a:r>
              <a:rPr lang="en-US" dirty="0"/>
              <a:t>4. Learning and Development Teams: Analyze training effectiveness and identify skill gaps.</a:t>
            </a:r>
          </a:p>
          <a:p>
            <a:pPr marL="342900" indent="-342900">
              <a:buAutoNum type="arabicPeriod"/>
            </a:pPr>
            <a:r>
              <a:rPr lang="en-US" dirty="0"/>
              <a:t>5. Compensation and Benefits Teams: Determine fair compensation and benefits packages.</a:t>
            </a:r>
          </a:p>
          <a:p>
            <a:pPr marL="342900" indent="-342900">
              <a:buAutoNum type="arabicPeriod"/>
            </a:pPr>
            <a:r>
              <a:rPr lang="en-US" dirty="0"/>
              <a:t>1. Recruitment Analysts2. HR Business Partners3. Talent Management Specialists4. Workforce Planning Analysts5. Compensation Analysts</a:t>
            </a:r>
          </a:p>
          <a:p>
            <a:pPr marL="342900" indent="-342900">
              <a:buAutoNum type="arabicPeriod"/>
            </a:pPr>
            <a:endParaRPr lang="en-US" dirty="0"/>
          </a:p>
          <a:p>
            <a:pPr marL="342900" indent="-342900">
              <a:buAutoNum type="arabicPeriod"/>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a:extLst>
              <a:ext uri="{FF2B5EF4-FFF2-40B4-BE49-F238E27FC236}">
                <a16:creationId xmlns:a16="http://schemas.microsoft.com/office/drawing/2014/main" id="{6237B7E9-7336-86DB-ACD6-2633D9CBCBA1}"/>
              </a:ext>
            </a:extLst>
          </p:cNvPr>
          <p:cNvSpPr/>
          <p:nvPr/>
        </p:nvSpPr>
        <p:spPr>
          <a:xfrm>
            <a:off x="2909330" y="2209800"/>
            <a:ext cx="8534400" cy="4257675"/>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4718B3E-13B4-B272-E278-E5180068F6EB}"/>
              </a:ext>
            </a:extLst>
          </p:cNvPr>
          <p:cNvSpPr txBox="1"/>
          <p:nvPr/>
        </p:nvSpPr>
        <p:spPr>
          <a:xfrm>
            <a:off x="3124200" y="2514600"/>
            <a:ext cx="8001000" cy="3477875"/>
          </a:xfrm>
          <a:prstGeom prst="rect">
            <a:avLst/>
          </a:prstGeom>
          <a:solidFill>
            <a:schemeClr val="bg1"/>
          </a:solidFill>
        </p:spPr>
        <p:txBody>
          <a:bodyPr wrap="square" rtlCol="0">
            <a:spAutoFit/>
          </a:bodyPr>
          <a:lstStyle/>
          <a:p>
            <a:r>
              <a:rPr lang="en-US" sz="2000" b="1" dirty="0"/>
              <a:t>EIP is a cutting-edge employee data analysis platform that provides actionable insights to enhance employee engagement, retention, and productivity. By leveraging machine learning, natural language processing, and data visualization, EIP helps </a:t>
            </a:r>
          </a:p>
          <a:p>
            <a:endParaRPr lang="en-US" sz="2000" b="1" dirty="0"/>
          </a:p>
          <a:p>
            <a:r>
              <a:rPr lang="en-US" sz="2000" b="1" dirty="0"/>
              <a:t>organizations:</a:t>
            </a:r>
          </a:p>
          <a:p>
            <a:pPr marL="342900" indent="-342900">
              <a:buAutoNum type="arabicPeriod"/>
            </a:pPr>
            <a:r>
              <a:rPr lang="en-US" sz="2000" b="1" dirty="0"/>
              <a:t>Predict employee turnover and identify at-risk employees</a:t>
            </a:r>
          </a:p>
          <a:p>
            <a:pPr marL="342900" indent="-342900">
              <a:buAutoNum type="arabicPeriod"/>
            </a:pPr>
            <a:r>
              <a:rPr lang="en-US" sz="2000" b="1" dirty="0"/>
              <a:t> Analyze diversity, equity, and inclusion metrics</a:t>
            </a:r>
          </a:p>
          <a:p>
            <a:pPr marL="342900" indent="-342900">
              <a:buAutoNum type="arabicPeriod"/>
            </a:pPr>
            <a:r>
              <a:rPr lang="en-US" sz="2000" b="1" dirty="0"/>
              <a:t>   Optimize talent development and succession planning</a:t>
            </a:r>
          </a:p>
          <a:p>
            <a:pPr marL="342900" indent="-342900">
              <a:buAutoNum type="arabicPeriod"/>
            </a:pPr>
            <a:r>
              <a:rPr lang="en-US" sz="2000" b="1" dirty="0"/>
              <a:t> Improve employee engagement and well-being</a:t>
            </a:r>
          </a:p>
          <a:p>
            <a:pPr marL="342900" indent="-342900">
              <a:buAutoNum type="arabicPeriod"/>
            </a:pPr>
            <a:r>
              <a:rPr lang="en-US" sz="2000" b="1" dirty="0"/>
              <a:t> Inform data-driven HR decision-making</a:t>
            </a:r>
            <a:endParaRPr lang="en-IN"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DC3D761-8A7B-3C99-F282-44473D0BE91C}"/>
              </a:ext>
            </a:extLst>
          </p:cNvPr>
          <p:cNvSpPr txBox="1"/>
          <p:nvPr/>
        </p:nvSpPr>
        <p:spPr>
          <a:xfrm>
            <a:off x="1447800" y="1612490"/>
            <a:ext cx="7086600" cy="3970318"/>
          </a:xfrm>
          <a:prstGeom prst="rect">
            <a:avLst/>
          </a:prstGeom>
          <a:noFill/>
        </p:spPr>
        <p:txBody>
          <a:bodyPr wrap="square" rtlCol="0">
            <a:spAutoFit/>
          </a:bodyPr>
          <a:lstStyle/>
          <a:p>
            <a:r>
              <a:rPr lang="en-US" sz="2800" b="1" dirty="0"/>
              <a:t>EMPLOYEE=KAGGLE.COM</a:t>
            </a:r>
          </a:p>
          <a:p>
            <a:r>
              <a:rPr lang="en-US" sz="2800" b="1" dirty="0"/>
              <a:t>26-FEATURES</a:t>
            </a:r>
          </a:p>
          <a:p>
            <a:r>
              <a:rPr lang="en-US" sz="2800" b="1" dirty="0"/>
              <a:t>9-FEATURE</a:t>
            </a:r>
          </a:p>
          <a:p>
            <a:r>
              <a:rPr lang="en-US" sz="2800" b="1" dirty="0"/>
              <a:t>EMP ID –NUM</a:t>
            </a:r>
          </a:p>
          <a:p>
            <a:r>
              <a:rPr lang="en-US" sz="2800" b="1" dirty="0"/>
              <a:t>NAME-TEXT</a:t>
            </a:r>
          </a:p>
          <a:p>
            <a:r>
              <a:rPr lang="en-US" sz="2800" b="1" dirty="0"/>
              <a:t>EMP TYPE</a:t>
            </a:r>
          </a:p>
          <a:p>
            <a:r>
              <a:rPr lang="en-US" sz="2800" b="1" dirty="0"/>
              <a:t>PERFORMANCE LEVEL</a:t>
            </a:r>
          </a:p>
          <a:p>
            <a:r>
              <a:rPr lang="en-US" sz="2800" b="1" dirty="0"/>
              <a:t>GENDER-MALE FEMALE</a:t>
            </a:r>
          </a:p>
          <a:p>
            <a:r>
              <a:rPr lang="en-US" sz="2800" b="1" dirty="0"/>
              <a:t>EMPLOYEE RATING</a:t>
            </a:r>
            <a:endParaRPr lang="en-IN" sz="2800"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81200" y="1923865"/>
            <a:ext cx="8534018"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 IFS(Z8&gt;=5,”VERY HIGH”,Z8&gt;=4”HIGH”.Z8&gt;=3,”MED”,TURE,”LOW”)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