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  <p:sldMasterId id="2147484365" r:id="rId2"/>
    <p:sldMasterId id="2147484420" r:id="rId3"/>
    <p:sldMasterId id="2147484508" r:id="rId4"/>
  </p:sldMasterIdLst>
  <p:notesMasterIdLst>
    <p:notesMasterId r:id="rId13"/>
  </p:notesMasterIdLst>
  <p:handoutMasterIdLst>
    <p:handoutMasterId r:id="rId14"/>
  </p:handoutMasterIdLst>
  <p:sldIdLst>
    <p:sldId id="1624" r:id="rId5"/>
    <p:sldId id="1629" r:id="rId6"/>
    <p:sldId id="1633" r:id="rId7"/>
    <p:sldId id="1632" r:id="rId8"/>
    <p:sldId id="1631" r:id="rId9"/>
    <p:sldId id="1630" r:id="rId10"/>
    <p:sldId id="1634" r:id="rId11"/>
    <p:sldId id="1640" r:id="rId12"/>
  </p:sldIdLst>
  <p:sldSz cx="9144000" cy="5143500" type="screen16x9"/>
  <p:notesSz cx="7010400" cy="9296400"/>
  <p:defaultTextStyle>
    <a:defPPr>
      <a:defRPr lang="en-US"/>
    </a:defPPr>
    <a:lvl1pPr marL="0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706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412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118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20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517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235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931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628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Agenda" id="{771621ED-13E0-2242-9C09-D28E6943D0A5}">
          <p14:sldIdLst>
            <p14:sldId id="1624"/>
            <p14:sldId id="1629"/>
            <p14:sldId id="1633"/>
            <p14:sldId id="1632"/>
            <p14:sldId id="1631"/>
            <p14:sldId id="1630"/>
            <p14:sldId id="1634"/>
            <p14:sldId id="16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92">
          <p15:clr>
            <a:srgbClr val="A4A3A4"/>
          </p15:clr>
        </p15:guide>
        <p15:guide id="2" orient="horz" pos="842">
          <p15:clr>
            <a:srgbClr val="A4A3A4"/>
          </p15:clr>
        </p15:guide>
        <p15:guide id="3" orient="horz" pos="540">
          <p15:clr>
            <a:srgbClr val="A4A3A4"/>
          </p15:clr>
        </p15:guide>
        <p15:guide id="4" orient="horz" pos="2281">
          <p15:clr>
            <a:srgbClr val="A4A3A4"/>
          </p15:clr>
        </p15:guide>
        <p15:guide id="5" orient="horz" pos="2776">
          <p15:clr>
            <a:srgbClr val="A4A3A4"/>
          </p15:clr>
        </p15:guide>
        <p15:guide id="6" orient="horz" pos="648">
          <p15:clr>
            <a:srgbClr val="A4A3A4"/>
          </p15:clr>
        </p15:guide>
        <p15:guide id="7" orient="horz" pos="1739">
          <p15:clr>
            <a:srgbClr val="A4A3A4"/>
          </p15:clr>
        </p15:guide>
        <p15:guide id="8" pos="2880">
          <p15:clr>
            <a:srgbClr val="A4A3A4"/>
          </p15:clr>
        </p15:guide>
        <p15:guide id="9" pos="5619">
          <p15:clr>
            <a:srgbClr val="A4A3A4"/>
          </p15:clr>
        </p15:guide>
        <p15:guide id="10" pos="3091">
          <p15:clr>
            <a:srgbClr val="A4A3A4"/>
          </p15:clr>
        </p15:guide>
        <p15:guide id="11" pos="291">
          <p15:clr>
            <a:srgbClr val="A4A3A4"/>
          </p15:clr>
        </p15:guide>
        <p15:guide id="12" pos="23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PATWARD" initials="V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EB4"/>
    <a:srgbClr val="F8E5DD"/>
    <a:srgbClr val="74D9F0"/>
    <a:srgbClr val="CDE9EC"/>
    <a:srgbClr val="C9EAEF"/>
    <a:srgbClr val="BDF2FE"/>
    <a:srgbClr val="CCEF9C"/>
    <a:srgbClr val="2ACBE7"/>
    <a:srgbClr val="68EE28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72440" autoAdjust="0"/>
  </p:normalViewPr>
  <p:slideViewPr>
    <p:cSldViewPr snapToGrid="0">
      <p:cViewPr varScale="1">
        <p:scale>
          <a:sx n="108" d="100"/>
          <a:sy n="108" d="100"/>
        </p:scale>
        <p:origin x="1912" y="192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outlineViewPr>
    <p:cViewPr>
      <p:scale>
        <a:sx n="33" d="100"/>
        <a:sy n="33" d="100"/>
      </p:scale>
      <p:origin x="0" y="-191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6224"/>
    </p:cViewPr>
  </p:sorterViewPr>
  <p:notesViewPr>
    <p:cSldViewPr snapToGrid="0" snapToObjects="1">
      <p:cViewPr>
        <p:scale>
          <a:sx n="165" d="100"/>
          <a:sy n="165" d="100"/>
        </p:scale>
        <p:origin x="1568" y="-80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r>
              <a:rPr lang="en-US" sz="1000"/>
              <a:t>Oracle Cloud at Customer Launch, Steve Daheb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r>
              <a:rPr lang="en-US" sz="1000"/>
              <a:t>Delivered March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669632" cy="464820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r>
              <a:rPr lang="en-US" sz="1000"/>
              <a:t>Copyright 2016 Oracle Corporation.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883442" y="8829967"/>
            <a:ext cx="1125336" cy="464820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r>
              <a:rPr lang="en-US" sz="1000" dirty="0"/>
              <a:t>Page </a:t>
            </a:r>
            <a:fld id="{AECABB6E-EB62-4D88-B3E7-408903A4E4B0}" type="slidenum">
              <a:rPr lang="en-US" sz="100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000"/>
            </a:lvl1pPr>
          </a:lstStyle>
          <a:p>
            <a:r>
              <a:rPr lang="en-US"/>
              <a:t>Oracle Cloud at Customer Launch, Steve Daheb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000"/>
            </a:lvl1pPr>
          </a:lstStyle>
          <a:p>
            <a:r>
              <a:rPr lang="en-US"/>
              <a:t>Delivered March 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338138"/>
            <a:ext cx="6351588" cy="3573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5" tIns="47023" rIns="94045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8286" y="4108805"/>
            <a:ext cx="6691803" cy="4498032"/>
          </a:xfrm>
          <a:prstGeom prst="rect">
            <a:avLst/>
          </a:prstGeom>
        </p:spPr>
        <p:txBody>
          <a:bodyPr vert="horz" lIns="94045" tIns="47023" rIns="94045" bIns="47023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3412" rtl="0" eaLnBrk="1" latinLnBrk="0" hangingPunct="1">
      <a:spcBef>
        <a:spcPts val="600"/>
      </a:spcBef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288925" indent="-171450" algn="l" defTabSz="913412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577850" indent="-171450" algn="l" defTabSz="913412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625475" indent="0" algn="l" defTabSz="913412" rtl="0" eaLnBrk="1" latinLnBrk="0" hangingPunct="1"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914400" indent="0" algn="l" defTabSz="913412" rtl="0" eaLnBrk="1" latinLnBrk="0" hangingPunct="1"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3517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235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931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628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384175"/>
            <a:ext cx="4610100" cy="2593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63537" y="3428999"/>
            <a:ext cx="5704753" cy="4468091"/>
          </a:xfrm>
        </p:spPr>
        <p:txBody>
          <a:bodyPr>
            <a:noAutofit/>
          </a:bodyPr>
          <a:lstStyle/>
          <a:p>
            <a:r>
              <a:rPr lang="en-US" baseline="0" dirty="0"/>
              <a:t>Introduce yourself – Your Journey, your passion –tech/non-tech</a:t>
            </a:r>
          </a:p>
          <a:p>
            <a:r>
              <a:rPr lang="en-US" baseline="0" dirty="0"/>
              <a:t>Get into the Role of a Solutions Engineer presenting to customers that are only barely aware of cloud computing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0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2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you are going to explain why Oracle is the most complete cloud</a:t>
            </a:r>
          </a:p>
          <a:p>
            <a:pPr marL="0" marR="0" lvl="0" indent="0" algn="l" defTabSz="91341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Suggestion: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=M-muLK1i-OA to get a better understanding of what Oracle offers –so you can talk to slides that follow better.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3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3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cloud service that a lot of cloud vendors  </a:t>
            </a:r>
          </a:p>
        </p:txBody>
      </p:sp>
    </p:spTree>
    <p:extLst>
      <p:ext uri="{BB962C8B-B14F-4D97-AF65-F5344CB8AC3E}">
        <p14:creationId xmlns:p14="http://schemas.microsoft.com/office/powerpoint/2010/main" val="2435711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4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Platform as a Service layer: Oracle offers the broadest range of PaaS services in the industry that enables developers, IT professionals, and business leaders to develop, extend, and secure applications that leverage advanced analytics.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5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5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Software as a Service layer: Oracle offers the most integrated, complete Cloud suite of SaaS applications, enabling customers to modernize their business using the latest technologies such as artificial intelligence and machine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6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6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top is Data as a Service layer.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Cloud provides data from a wide variety of Oracle and third-party sources that customers can leverage for deeper insights into their clients to enable modern marketing campaigns.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8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 develops offerings for three distinct deployment models: Traditional On-Premise, Cloud at Customer, and Public Cloud.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88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384175"/>
            <a:ext cx="4610100" cy="2593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63537" y="3428999"/>
            <a:ext cx="5704753" cy="4468091"/>
          </a:xfrm>
        </p:spPr>
        <p:txBody>
          <a:bodyPr>
            <a:no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4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CE3E4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45293" y="81366"/>
            <a:ext cx="8853413" cy="4759559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 cstate="email">
            <a:alphaModFix amt="4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964" t="7432" r="17569" b="6494"/>
          <a:stretch/>
        </p:blipFill>
        <p:spPr>
          <a:xfrm rot="5400000" flipH="1">
            <a:off x="6786037" y="-692420"/>
            <a:ext cx="1398293" cy="3050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email">
            <a:alphaModFix amt="4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964" t="7432"/>
          <a:stretch/>
        </p:blipFill>
        <p:spPr>
          <a:xfrm rot="16200000">
            <a:off x="794321" y="-549556"/>
            <a:ext cx="2225110" cy="3612251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430" cy="5143500"/>
            <a:chOff x="0" y="0"/>
            <a:chExt cx="12189398" cy="6858000"/>
          </a:xfrm>
          <a:solidFill>
            <a:srgbClr val="D8E1E6"/>
          </a:solidFill>
        </p:grpSpPr>
        <p:sp>
          <p:nvSpPr>
            <p:cNvPr id="15" name="Rectangle 14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1995151" y="0"/>
              <a:ext cx="193960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pic>
        <p:nvPicPr>
          <p:cNvPr id="29" name="Picture 28" descr="Oracle logo in white on red staging background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8" y="4697730"/>
            <a:ext cx="1219171" cy="445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212" y="4917186"/>
            <a:ext cx="286320" cy="13716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38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sz="638" dirty="0">
                <a:solidFill>
                  <a:schemeClr val="tx1"/>
                </a:solidFill>
              </a:rPr>
              <a:t>Copyright © </a:t>
            </a:r>
            <a:r>
              <a:rPr lang="en-US" sz="638" dirty="0">
                <a:solidFill>
                  <a:schemeClr val="tx1"/>
                </a:solidFill>
              </a:rPr>
              <a:t>2017,</a:t>
            </a:r>
            <a:r>
              <a:rPr sz="638" dirty="0">
                <a:solidFill>
                  <a:schemeClr val="tx1"/>
                </a:solidFill>
              </a:rPr>
              <a:t> Oracle and/or its affiliates. All rights reserved.  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5" y="1030308"/>
            <a:ext cx="8346073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799" b="1" baseline="0"/>
            </a:lvl1pPr>
            <a:lvl2pPr marL="1191" indent="0">
              <a:buFontTx/>
              <a:buNone/>
              <a:defRPr sz="1799"/>
            </a:lvl2pPr>
            <a:lvl3pPr marL="1191" indent="0">
              <a:buFontTx/>
              <a:buNone/>
              <a:defRPr sz="1799"/>
            </a:lvl3pPr>
            <a:lvl4pPr marL="1191" indent="0">
              <a:buFontTx/>
              <a:buNone/>
              <a:defRPr sz="1799"/>
            </a:lvl4pPr>
            <a:lvl5pPr marL="1191" indent="0">
              <a:buFontTx/>
              <a:buNone/>
              <a:defRPr sz="1799"/>
            </a:lvl5pPr>
            <a:lvl6pPr marL="1191" indent="0">
              <a:buFontTx/>
              <a:buNone/>
              <a:defRPr sz="1799"/>
            </a:lvl6pPr>
            <a:lvl7pPr marL="1191" indent="0">
              <a:buFontTx/>
              <a:buNone/>
              <a:defRPr sz="1799"/>
            </a:lvl7pPr>
            <a:lvl8pPr marL="1191" indent="0">
              <a:buFontTx/>
              <a:buNone/>
              <a:defRPr sz="1799"/>
            </a:lvl8pPr>
            <a:lvl9pPr marL="1191" indent="0">
              <a:buFontTx/>
              <a:buNone/>
              <a:defRPr sz="1799"/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783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JE Launch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1EAA63-D034-42AE-91FA-B13B9518C7BE}" type="slidenum">
              <a:rPr/>
              <a:p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137415" y="4917186"/>
            <a:ext cx="920038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C55C7B-5E5C-D447-9BFF-07422F49C101}" type="datetime1">
              <a:rPr lang="mr-IN" smtClean="0"/>
              <a:pPr/>
              <a:t>17/2/18</a:t>
            </a:fld>
            <a:endParaRPr lang="mr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67751" y="4917186"/>
            <a:ext cx="2027399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– Oracle Internal/Restricted/Highly Restricted</a:t>
            </a:r>
          </a:p>
        </p:txBody>
      </p:sp>
      <p:pic>
        <p:nvPicPr>
          <p:cNvPr id="8" name="Picture 7" descr="Oracle logo in white on red staging background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8" y="4697730"/>
            <a:ext cx="1219171" cy="44577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98964" y="554832"/>
            <a:ext cx="7202776" cy="110251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965" y="2572089"/>
            <a:ext cx="2898547" cy="18856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8925" y="1714500"/>
            <a:ext cx="7202776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638" dirty="0">
                <a:solidFill>
                  <a:schemeClr val="bg1"/>
                </a:solidFill>
              </a:rPr>
              <a:t>Copyright © 2017, Oracle and/or its affiliates. All rights reserved.  |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81" y="390085"/>
            <a:ext cx="1621051" cy="7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3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7746" y="113299"/>
            <a:ext cx="9005812" cy="4736522"/>
          </a:xfrm>
          <a:prstGeom prst="rect">
            <a:avLst/>
          </a:prstGeom>
        </p:spPr>
      </p:pic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4" y="1030308"/>
            <a:ext cx="8346072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799" b="1" baseline="0"/>
            </a:lvl1pPr>
            <a:lvl2pPr marL="1191" indent="0">
              <a:buFontTx/>
              <a:buNone/>
              <a:defRPr sz="1799"/>
            </a:lvl2pPr>
            <a:lvl3pPr marL="1191" indent="0">
              <a:buFontTx/>
              <a:buNone/>
              <a:defRPr sz="1799"/>
            </a:lvl3pPr>
            <a:lvl4pPr marL="1191" indent="0">
              <a:buFontTx/>
              <a:buNone/>
              <a:defRPr sz="1799"/>
            </a:lvl4pPr>
            <a:lvl5pPr marL="1191" indent="0">
              <a:buFontTx/>
              <a:buNone/>
              <a:defRPr sz="1799"/>
            </a:lvl5pPr>
            <a:lvl6pPr marL="1191" indent="0">
              <a:buFontTx/>
              <a:buNone/>
              <a:defRPr sz="1799"/>
            </a:lvl6pPr>
            <a:lvl7pPr marL="1191" indent="0">
              <a:buFontTx/>
              <a:buNone/>
              <a:defRPr sz="1799"/>
            </a:lvl7pPr>
            <a:lvl8pPr marL="1191" indent="0">
              <a:buFontTx/>
              <a:buNone/>
              <a:defRPr sz="1799"/>
            </a:lvl8pPr>
            <a:lvl9pPr marL="1191" indent="0">
              <a:buFontTx/>
              <a:buNone/>
              <a:defRPr sz="1799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-214" y="0"/>
            <a:ext cx="9144431" cy="5143500"/>
            <a:chOff x="-287" y="0"/>
            <a:chExt cx="12189399" cy="6858000"/>
          </a:xfrm>
          <a:solidFill>
            <a:srgbClr val="D8E1E6"/>
          </a:solidFill>
        </p:grpSpPr>
        <p:sp>
          <p:nvSpPr>
            <p:cNvPr id="10" name="Rectangle 9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  <p:sp>
          <p:nvSpPr>
            <p:cNvPr id="12" name="Rectangle 11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  <p:sp>
          <p:nvSpPr>
            <p:cNvPr id="13" name="Rectangle 12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</p:grpSp>
      <p:pic>
        <p:nvPicPr>
          <p:cNvPr id="14" name="Picture 13" descr="Oracle logo in white on red staging backgroun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68" y="4697730"/>
            <a:ext cx="1219171" cy="44577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C83C-F076-8647-B801-E4E22196B57D}" type="datetime1">
              <a:rPr lang="en-US"/>
              <a:pPr/>
              <a:t>2/17/18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67752" y="4917186"/>
            <a:ext cx="2057936" cy="1371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Oracle Internal/Restricted/Highly Restricted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9212" y="4917186"/>
            <a:ext cx="286320" cy="137160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/>
          </a:p>
        </p:txBody>
      </p:sp>
      <p:sp>
        <p:nvSpPr>
          <p:cNvPr id="15" name="TextBox 14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638" dirty="0">
                <a:solidFill>
                  <a:srgbClr val="58595B"/>
                </a:solidFill>
              </a:rPr>
              <a:t>Copyright © 2017, Oracle 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21136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O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7747" y="86589"/>
            <a:ext cx="9005812" cy="473652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4368" y="4917186"/>
            <a:ext cx="2057936" cy="137160"/>
          </a:xfrm>
          <a:prstGeom prst="rect">
            <a:avLst/>
          </a:prstGeom>
        </p:spPr>
        <p:txBody>
          <a:bodyPr lIns="182884" tIns="91443" rIns="182884" bIns="91443"/>
          <a:lstStyle>
            <a:lvl1pPr defTabSz="342730" fontAlgn="auto">
              <a:spcBef>
                <a:spcPts val="0"/>
              </a:spcBef>
              <a:spcAft>
                <a:spcPts val="0"/>
              </a:spcAft>
              <a:defRPr sz="675"/>
            </a:lvl1pPr>
          </a:lstStyle>
          <a:p>
            <a:r>
              <a:rPr lang="en-US" kern="0">
                <a:solidFill>
                  <a:srgbClr val="5F5F5F"/>
                </a:solidFill>
                <a:ea typeface="Calibri"/>
                <a:cs typeface="Calibri"/>
                <a:sym typeface="Calibri"/>
              </a:rPr>
              <a:t>Oracle Confidential – Internal/Restricted/Highly Restricted</a:t>
            </a:r>
            <a:endParaRPr lang="en-US" kern="0" dirty="0">
              <a:solidFill>
                <a:srgbClr val="5F5F5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4219" y="4939604"/>
            <a:ext cx="93801" cy="92333"/>
          </a:xfrm>
        </p:spPr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23" y="0"/>
            <a:ext cx="9144430" cy="5143500"/>
            <a:chOff x="0" y="0"/>
            <a:chExt cx="12189398" cy="6858000"/>
          </a:xfrm>
          <a:solidFill>
            <a:srgbClr val="D8E1E6"/>
          </a:solidFill>
        </p:grpSpPr>
        <p:sp>
          <p:nvSpPr>
            <p:cNvPr id="8" name="Rectangle 7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151" y="0"/>
              <a:ext cx="193960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68" y="4697731"/>
            <a:ext cx="1219171" cy="445769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6334368" y="4917186"/>
            <a:ext cx="2057936" cy="137160"/>
          </a:xfrm>
          <a:prstGeom prst="rect">
            <a:avLst/>
          </a:prstGeom>
        </p:spPr>
        <p:txBody>
          <a:bodyPr vert="horz" wrap="none" lIns="137163" tIns="68582" rIns="137163" bIns="68582" rtlCol="0" anchor="ctr" anchorCtr="0">
            <a:noAutofit/>
          </a:bodyPr>
          <a:lstStyle>
            <a:defPPr>
              <a:defRPr lang="en-US"/>
            </a:defPPr>
            <a:lvl1pPr marL="0" algn="l" defTabSz="456973" rtl="0" eaLnBrk="1" fontAlgn="auto" latinLnBrk="0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75" kern="0">
                <a:solidFill>
                  <a:srgbClr val="5F5F5F"/>
                </a:solidFill>
                <a:ea typeface="Calibri"/>
                <a:cs typeface="Calibri"/>
                <a:sym typeface="Calibri"/>
              </a:rPr>
              <a:t>Oracle Confidential – Internal/Restricted/Highly Restricted</a:t>
            </a:r>
            <a:endParaRPr lang="en-US" sz="675" kern="0" dirty="0">
              <a:solidFill>
                <a:srgbClr val="5F5F5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54219" y="4939604"/>
            <a:ext cx="93801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1EAA63-D034-42AE-91FA-B13B9518C7BE}" type="slidenum">
              <a:rPr lang="uk-UA" sz="638" smtClean="0"/>
              <a:pPr/>
              <a:t>‹#›</a:t>
            </a:fld>
            <a:endParaRPr lang="uk-UA" sz="638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033554" y="4917186"/>
            <a:ext cx="2400926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sz="638" dirty="0">
                <a:solidFill>
                  <a:schemeClr val="tx1"/>
                </a:solidFill>
              </a:rPr>
              <a:t>Copyright © </a:t>
            </a:r>
            <a:r>
              <a:rPr lang="en-US" sz="638" dirty="0">
                <a:solidFill>
                  <a:schemeClr val="tx1"/>
                </a:solidFill>
              </a:rPr>
              <a:t>2017,</a:t>
            </a:r>
            <a:r>
              <a:rPr sz="638" dirty="0">
                <a:solidFill>
                  <a:schemeClr val="tx1"/>
                </a:solidFill>
              </a:rPr>
              <a:t> Oracle 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129642885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3302" y="4917186"/>
            <a:ext cx="920038" cy="137160"/>
          </a:xfrm>
          <a:prstGeom prst="rect">
            <a:avLst/>
          </a:prstGeom>
        </p:spPr>
        <p:txBody>
          <a:bodyPr/>
          <a:lstStyle/>
          <a:p>
            <a:fld id="{480137A7-E611-43E6-8DF3-079D77C0E782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2/17/18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84683" y="4917186"/>
            <a:ext cx="1874530" cy="13716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Confidential--Internal Use Only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D2D36-0E43-C64D-B6C6-29DC083BC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2341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56" y="165796"/>
            <a:ext cx="8347075" cy="34855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99258" y="545392"/>
            <a:ext cx="8346073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800" b="1" baseline="0">
                <a:solidFill>
                  <a:schemeClr val="accent1"/>
                </a:solidFill>
              </a:defRPr>
            </a:lvl1pPr>
            <a:lvl2pPr marL="1191" indent="0">
              <a:buFontTx/>
              <a:buNone/>
              <a:defRPr sz="1800"/>
            </a:lvl2pPr>
            <a:lvl3pPr marL="1191" indent="0">
              <a:buFontTx/>
              <a:buNone/>
              <a:defRPr sz="1800"/>
            </a:lvl3pPr>
            <a:lvl4pPr marL="1191" indent="0">
              <a:buFontTx/>
              <a:buNone/>
              <a:defRPr sz="1800"/>
            </a:lvl4pPr>
            <a:lvl5pPr marL="1191" indent="0">
              <a:buFontTx/>
              <a:buNone/>
              <a:defRPr sz="1800"/>
            </a:lvl5pPr>
            <a:lvl6pPr marL="1191" indent="0">
              <a:buFontTx/>
              <a:buNone/>
              <a:defRPr sz="1800"/>
            </a:lvl6pPr>
            <a:lvl7pPr marL="1191" indent="0">
              <a:buFontTx/>
              <a:buNone/>
              <a:defRPr sz="1800"/>
            </a:lvl7pPr>
            <a:lvl8pPr marL="1191" indent="0">
              <a:buFontTx/>
              <a:buNone/>
              <a:defRPr sz="1800"/>
            </a:lvl8pPr>
            <a:lvl9pPr marL="1191" indent="0">
              <a:buFontTx/>
              <a:buNone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70" y="1133215"/>
            <a:ext cx="8347065" cy="33244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35BC8-DC4D-CA43-A5BA-6F750C1D116E}" type="slidenum">
              <a:rPr lang="en-US">
                <a:solidFill>
                  <a:srgbClr val="5F5F5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0"/>
            <a:ext cx="141990" cy="4963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9020639" y="-1"/>
            <a:ext cx="141988" cy="4963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4804664"/>
            <a:ext cx="9143999" cy="3312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0"/>
            <a:ext cx="9052560" cy="1391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pic>
        <p:nvPicPr>
          <p:cNvPr id="19" name="Oracle red badge logo" descr="Oracle logo in white on red staging background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398963" y="4697730"/>
            <a:ext cx="1217463" cy="4457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963" y="304800"/>
            <a:ext cx="8346073" cy="666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467" y="1143001"/>
            <a:ext cx="8347065" cy="3314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176237" y="4871108"/>
            <a:ext cx="4008638" cy="2186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© </a:t>
            </a:r>
            <a:r>
              <a:rPr lang="en-US"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2017</a:t>
            </a:r>
            <a:r>
              <a:rPr lang="en-US" sz="70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Oracle and/or its affiliates. All rights reserved.</a:t>
            </a:r>
            <a:r>
              <a:rPr lang="en-US"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Oracle Confidential. Internal Use Only.</a:t>
            </a:r>
            <a:r>
              <a:rPr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1526" y="4896085"/>
            <a:ext cx="286320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6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522" r:id="rId2"/>
    <p:sldLayoutId id="2147484564" r:id="rId3"/>
    <p:sldLayoutId id="2147484579" r:id="rId4"/>
    <p:sldLayoutId id="2147484744" r:id="rId5"/>
    <p:sldLayoutId id="214748474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9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629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58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773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4" orient="horz" pos="41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148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752" y="304800"/>
            <a:ext cx="8347075" cy="36467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752" y="829809"/>
            <a:ext cx="8347075" cy="362789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7909" y="4916786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2017 Oracle and/or its affiliates. All rights reserved.  | Oracle Confidential.  Internal Use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1142" y="4916786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75" b="1" smtClean="0">
                <a:solidFill>
                  <a:schemeClr val="tx1"/>
                </a:solidFill>
                <a:latin typeface="Calibri" charset="0"/>
                <a:cs typeface="Arial" charset="0"/>
              </a:defRPr>
            </a:lvl1pPr>
          </a:lstStyle>
          <a:p>
            <a:pPr defTabSz="90887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ea typeface="ＭＳ Ｐゴシック" charset="0"/>
              </a:rPr>
              <a:pPr defTabSz="9088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3943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346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690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034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375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31" indent="-167231" algn="l" defTabSz="678381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02" indent="-167231" algn="l" defTabSz="678381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714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075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478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298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730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059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382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0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49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261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2989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3702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48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253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597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4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027" name="Oracle red badge logo" descr="Oracle logo in white on red staging background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398465" y="4697556"/>
            <a:ext cx="1217612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603" y="304800"/>
            <a:ext cx="8347075" cy="666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603" y="1143000"/>
            <a:ext cx="8347075" cy="3314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2654" y="4916497"/>
            <a:ext cx="920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00" smtClean="0">
                <a:solidFill>
                  <a:srgbClr val="9F9F9F"/>
                </a:solidFill>
                <a:latin typeface="Calibri" charset="0"/>
                <a:cs typeface="Arial" charset="0"/>
              </a:defRPr>
            </a:lvl1pPr>
          </a:lstStyle>
          <a:p>
            <a:pPr defTabSz="90906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2630" y="4916497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2016 Oracle and/or its affiliates. All rights reserved.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4954" y="4916497"/>
            <a:ext cx="1874838" cy="1381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09068">
              <a:defRPr/>
            </a:pPr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790" y="4916497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00" smtClean="0">
                <a:solidFill>
                  <a:srgbClr val="9F9F9F"/>
                </a:solidFill>
                <a:latin typeface="Calibri" charset="0"/>
                <a:cs typeface="Arial" charset="0"/>
              </a:defRPr>
            </a:lvl1pPr>
          </a:lstStyle>
          <a:p>
            <a:pPr defTabSz="90906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ea typeface="ＭＳ Ｐゴシック" charset="0"/>
              </a:rPr>
              <a:pPr defTabSz="90906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0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ransition spd="med">
    <p:fade/>
  </p:transition>
  <p:hf hdr="0" ftr="0" dt="0"/>
  <p:txStyles>
    <p:titleStyle>
      <a:lvl1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440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880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319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755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66" indent="-167266" algn="l" defTabSz="678523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78" indent="-167266" algn="l" defTabSz="67852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828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225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663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518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985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348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709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77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638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474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3274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4057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910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748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6545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148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752" y="304800"/>
            <a:ext cx="8347075" cy="36467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752" y="829809"/>
            <a:ext cx="8347075" cy="362789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7909" y="4916786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2017 Oracle and/or its affiliates. All rights reserved.  | Oracle Confidential.  Internal Use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1142" y="4916786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75" b="1" smtClean="0">
                <a:solidFill>
                  <a:schemeClr val="tx1"/>
                </a:solidFill>
                <a:latin typeface="Calibri" charset="0"/>
                <a:cs typeface="Arial" charset="0"/>
              </a:defRPr>
            </a:lvl1pPr>
          </a:lstStyle>
          <a:p>
            <a:pPr defTabSz="90887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solidFill>
                  <a:srgbClr val="5F5F5F"/>
                </a:solidFill>
                <a:ea typeface="ＭＳ Ｐゴシック" charset="0"/>
              </a:rPr>
              <a:pPr defTabSz="9088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5F5F5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6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9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346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690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034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375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31" indent="-167231" algn="l" defTabSz="678381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02" indent="-167231" algn="l" defTabSz="678381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714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075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478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298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730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059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382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0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49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261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2989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3702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48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253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597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>
                <a:solidFill>
                  <a:srgbClr val="FFFFFF">
                    <a:alpha val="0"/>
                  </a:srgbClr>
                </a:solidFill>
              </a:rPr>
              <a:pPr/>
              <a:t>1</a:t>
            </a:fld>
            <a:endParaRPr lang="uk-UA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444" y="1004408"/>
            <a:ext cx="5270316" cy="110251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Cloud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60710" y="3003490"/>
            <a:ext cx="3275866" cy="757694"/>
          </a:xfrm>
        </p:spPr>
        <p:txBody>
          <a:bodyPr/>
          <a:lstStyle/>
          <a:p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XXXX</a:t>
            </a:r>
          </a:p>
          <a:p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Solution Engineer, Oracle</a:t>
            </a:r>
            <a:endParaRPr lang="en-US" sz="2400" dirty="0">
              <a:ea typeface="Calibri" charset="0"/>
              <a:cs typeface="Calibri" charset="0"/>
            </a:endParaRPr>
          </a:p>
          <a:p>
            <a:endParaRPr lang="en-US" sz="2400" b="0" dirty="0">
              <a:ea typeface="Calibri" charset="0"/>
              <a:cs typeface="Calibri" charset="0"/>
            </a:endParaRPr>
          </a:p>
          <a:p>
            <a:endParaRPr lang="en-US" sz="1050" dirty="0">
              <a:ea typeface="Calibri" charset="0"/>
              <a:cs typeface="Calibri" charset="0"/>
            </a:endParaRPr>
          </a:p>
          <a:p>
            <a:endParaRPr lang="en-US" sz="2400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514352" y="669132"/>
            <a:ext cx="7200900" cy="11025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5F5F5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17517" y="6412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2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0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3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57074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Infrastructure-as-a-Service</a:t>
            </a:r>
          </a:p>
          <a:p>
            <a:pPr>
              <a:lnSpc>
                <a:spcPct val="90000"/>
              </a:lnSpc>
            </a:pPr>
            <a:endParaRPr lang="en-US" altLang="zh-TW" sz="2400" b="1" dirty="0"/>
          </a:p>
          <a:p>
            <a:pPr>
              <a:lnSpc>
                <a:spcPct val="90000"/>
              </a:lnSpc>
            </a:pPr>
            <a:r>
              <a:rPr lang="en-US" dirty="0"/>
              <a:t>Hardware and software that powers it all – servers, storage, networks, operating systems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Provide an example of an Oracle IAAS product in market today&gt;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&lt;Who does Oracle compete with in this area&gt;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it is good for the developer&gt;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it is good for the organization&gt;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grpSp>
        <p:nvGrpSpPr>
          <p:cNvPr id="7" name="Group 5"/>
          <p:cNvGrpSpPr/>
          <p:nvPr/>
        </p:nvGrpSpPr>
        <p:grpSpPr bwMode="gray">
          <a:xfrm>
            <a:off x="4989079" y="946388"/>
            <a:ext cx="3046247" cy="2696925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24" name="Rectangle 23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28" name="Rectangle 27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100000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cxnSp>
        <p:nvCxnSpPr>
          <p:cNvPr id="8" name="Straight Connector 7"/>
          <p:cNvCxnSpPr>
            <a:cxnSpLocks/>
          </p:cNvCxnSpPr>
          <p:nvPr/>
        </p:nvCxnSpPr>
        <p:spPr>
          <a:xfrm>
            <a:off x="4442028" y="3384029"/>
            <a:ext cx="618344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0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4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81673" y="1022981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33" name="Rectangle 32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34" name="Rectangle 33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442027" y="2788171"/>
            <a:ext cx="539646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Platform-as-a-Servic</a:t>
            </a:r>
            <a:r>
              <a:rPr lang="en-US" altLang="zh-TW" sz="2700" b="1" dirty="0"/>
              <a:t>e</a:t>
            </a:r>
          </a:p>
          <a:p>
            <a:pPr>
              <a:lnSpc>
                <a:spcPct val="90000"/>
              </a:lnSpc>
            </a:pPr>
            <a:endParaRPr lang="en-US" altLang="zh-TW" sz="2700" b="1" dirty="0"/>
          </a:p>
          <a:p>
            <a:pPr>
              <a:lnSpc>
                <a:spcPct val="90000"/>
              </a:lnSpc>
            </a:pPr>
            <a:r>
              <a:rPr lang="en-US" dirty="0"/>
              <a:t>Set of tools and services designed to make coding and deploying those applications quick and efficient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Provide an example of an Oracle PAAS product in market today&gt;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&lt;Who does Oracle compete with in this area&gt;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PAAS is  good for the developer&gt;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PAAS is good for the organization&gt;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35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5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91665" y="1061505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28" name="Rectangle 27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4442028" y="2102372"/>
            <a:ext cx="494675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Software-as-a-Service</a:t>
            </a:r>
          </a:p>
          <a:p>
            <a:pPr>
              <a:lnSpc>
                <a:spcPct val="90000"/>
              </a:lnSpc>
            </a:pPr>
            <a:endParaRPr lang="en-US" altLang="zh-TW" sz="2400" b="1" dirty="0"/>
          </a:p>
          <a:p>
            <a:r>
              <a:rPr lang="en-US" dirty="0"/>
              <a:t>Applications are designed for end-users, delivered over the web</a:t>
            </a:r>
            <a:endParaRPr lang="en-US" sz="2100" dirty="0">
              <a:solidFill>
                <a:schemeClr val="tx1">
                  <a:lumMod val="50000"/>
                </a:schemeClr>
              </a:solidFill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1500" dirty="0"/>
              <a:t>&lt; Provide an example of an Oracle PAAS product in market today&gt;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&lt;Who does Oracle compete with in this area&gt;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PAAS is  good for the developer&gt;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PAAS is good for the organization&gt;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6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sp>
        <p:nvSpPr>
          <p:cNvPr id="23" name="TextBox 22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Data-as-a-Service</a:t>
            </a:r>
          </a:p>
          <a:p>
            <a:pPr>
              <a:tabLst>
                <a:tab pos="2912269" algn="l"/>
              </a:tabLst>
            </a:pPr>
            <a:r>
              <a:rPr lang="en-US" dirty="0">
                <a:solidFill>
                  <a:schemeClr val="bg1"/>
                </a:solidFill>
                <a:ea typeface="Calibri" charset="0"/>
                <a:cs typeface="Calibri" charset="0"/>
              </a:rPr>
              <a:t>Data Cloud provides data from a wide variety of Oracle and third-party sources that customers can leverage for deeper insights into their clients to enable modern marketing </a:t>
            </a:r>
            <a:r>
              <a:rPr lang="en-US">
                <a:solidFill>
                  <a:schemeClr val="bg1"/>
                </a:solidFill>
                <a:ea typeface="Calibri" charset="0"/>
                <a:cs typeface="Calibri" charset="0"/>
              </a:rPr>
              <a:t>campaigns.</a:t>
            </a:r>
          </a:p>
          <a:p>
            <a:pPr>
              <a:tabLst>
                <a:tab pos="2912269" algn="l"/>
              </a:tabLst>
            </a:pPr>
            <a:endParaRPr lang="en-US" dirty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pPr>
              <a:tabLst>
                <a:tab pos="2912269" algn="l"/>
              </a:tabLst>
            </a:pPr>
            <a:r>
              <a:rPr lang="en-US" sz="1500" dirty="0"/>
              <a:t>&lt; Provide an example of an Oracle PAAS product in market today&gt;</a:t>
            </a:r>
          </a:p>
          <a:p>
            <a:pPr>
              <a:tabLst>
                <a:tab pos="2912269" algn="l"/>
              </a:tabLst>
            </a:pPr>
            <a:endParaRPr lang="en-US" dirty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pPr>
              <a:tabLst>
                <a:tab pos="2912269" algn="l"/>
              </a:tabLst>
            </a:pPr>
            <a:endParaRPr lang="en-US" dirty="0">
              <a:solidFill>
                <a:schemeClr val="bg1"/>
              </a:solidFill>
              <a:ea typeface="Calibri" charset="0"/>
              <a:cs typeface="Calibri" charset="0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92233" y="1106794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32" name="Rectangle 31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33" name="Rectangle 32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34" name="Rectangle 33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430785" y="1495271"/>
            <a:ext cx="460947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1869" y="137452"/>
            <a:ext cx="8866854" cy="4679927"/>
          </a:xfrm>
          <a:prstGeom prst="rect">
            <a:avLst/>
          </a:prstGeom>
        </p:spPr>
      </p:pic>
      <p:sp>
        <p:nvSpPr>
          <p:cNvPr id="52" name="Rectangle 51" descr="Full slide 4-color photo can be inserted here"/>
          <p:cNvSpPr/>
          <p:nvPr/>
        </p:nvSpPr>
        <p:spPr bwMode="gray">
          <a:xfrm>
            <a:off x="1191" y="0"/>
            <a:ext cx="9141619" cy="5143500"/>
          </a:xfrm>
          <a:prstGeom prst="rect">
            <a:avLst/>
          </a:prstGeom>
          <a:solidFill>
            <a:srgbClr val="46575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53" name="Border"/>
          <p:cNvGrpSpPr/>
          <p:nvPr/>
        </p:nvGrpSpPr>
        <p:grpSpPr bwMode="gray">
          <a:xfrm>
            <a:off x="1192" y="0"/>
            <a:ext cx="9142049" cy="5143500"/>
            <a:chOff x="-287" y="0"/>
            <a:chExt cx="12189399" cy="6858000"/>
          </a:xfrm>
        </p:grpSpPr>
        <p:sp>
          <p:nvSpPr>
            <p:cNvPr id="55" name="Rectangle 5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39" name="Oval 38"/>
          <p:cNvSpPr/>
          <p:nvPr/>
        </p:nvSpPr>
        <p:spPr bwMode="gray">
          <a:xfrm>
            <a:off x="2797670" y="1186734"/>
            <a:ext cx="3548663" cy="3649972"/>
          </a:xfrm>
          <a:prstGeom prst="ellipse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Oracle Develops Offerings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Three Deployment Models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51EAA63-D034-42AE-91FA-B13B9518C7B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54" name="AutoShape 6" descr="https://www.missionmanager.com/wp-content/uploads/2015/08/red-number-3.jpg"/>
          <p:cNvSpPr>
            <a:spLocks noChangeAspect="1" noChangeArrowheads="1"/>
          </p:cNvSpPr>
          <p:nvPr/>
        </p:nvSpPr>
        <p:spPr bwMode="gray">
          <a:xfrm>
            <a:off x="117872" y="-108347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 bwMode="gray">
          <a:xfrm>
            <a:off x="4493206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sp>
        <p:nvSpPr>
          <p:cNvPr id="46" name="Title 2"/>
          <p:cNvSpPr txBox="1">
            <a:spLocks/>
          </p:cNvSpPr>
          <p:nvPr/>
        </p:nvSpPr>
        <p:spPr bwMode="gray">
          <a:xfrm>
            <a:off x="471492" y="3980117"/>
            <a:ext cx="8343900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2700" b="1" dirty="0">
                <a:solidFill>
                  <a:srgbClr val="FF0000"/>
                </a:solidFill>
              </a:rPr>
              <a:t>For All Your Workloads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1" t="15533" r="24452"/>
          <a:stretch/>
        </p:blipFill>
        <p:spPr bwMode="gray">
          <a:xfrm>
            <a:off x="3718312" y="2940637"/>
            <a:ext cx="1925969" cy="1467515"/>
          </a:xfrm>
          <a:prstGeom prst="rect">
            <a:avLst/>
          </a:prstGeom>
        </p:spPr>
      </p:pic>
      <p:pic>
        <p:nvPicPr>
          <p:cNvPr id="61" name="Oracle red badge logo" descr="Oracle logo in white on red staging backgroun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9836" y="4697730"/>
            <a:ext cx="1217146" cy="44577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 bwMode="gray">
          <a:xfrm>
            <a:off x="3435277" y="1266092"/>
            <a:ext cx="2324876" cy="2910939"/>
            <a:chOff x="4578781" y="1688123"/>
            <a:chExt cx="3099834" cy="388125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1" r="14352"/>
            <a:stretch/>
          </p:blipFill>
          <p:spPr bwMode="gray">
            <a:xfrm>
              <a:off x="4595444" y="1711569"/>
              <a:ext cx="3083171" cy="3857806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37000">
                  <a:schemeClr val="bg1"/>
                </a:gs>
              </a:gsLst>
              <a:lin ang="0" scaled="0"/>
            </a:gradFill>
            <a:ln w="19050">
              <a:solidFill>
                <a:schemeClr val="bg1"/>
              </a:solidFill>
              <a:miter lim="800000"/>
            </a:ln>
            <a:effectLst/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09" t="9737" r="26227" b="21572"/>
            <a:stretch/>
          </p:blipFill>
          <p:spPr bwMode="gray">
            <a:xfrm>
              <a:off x="4578781" y="3026592"/>
              <a:ext cx="3029728" cy="1644000"/>
            </a:xfrm>
            <a:prstGeom prst="rect">
              <a:avLst/>
            </a:prstGeom>
            <a:effectLst/>
          </p:spPr>
        </p:pic>
        <p:sp>
          <p:nvSpPr>
            <p:cNvPr id="20" name="Rectangle 19"/>
            <p:cNvSpPr/>
            <p:nvPr/>
          </p:nvSpPr>
          <p:spPr bwMode="gray">
            <a:xfrm>
              <a:off x="4595446" y="1711569"/>
              <a:ext cx="3083169" cy="1488831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8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350" dirty="0"/>
            </a:p>
          </p:txBody>
        </p:sp>
        <p:sp>
          <p:nvSpPr>
            <p:cNvPr id="75" name="Rectangle 74"/>
            <p:cNvSpPr/>
            <p:nvPr/>
          </p:nvSpPr>
          <p:spPr bwMode="gray">
            <a:xfrm>
              <a:off x="4615483" y="1688123"/>
              <a:ext cx="3028197" cy="122098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Cloud at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  <p:grpSp>
        <p:nvGrpSpPr>
          <p:cNvPr id="22" name="Group 21"/>
          <p:cNvGrpSpPr/>
          <p:nvPr/>
        </p:nvGrpSpPr>
        <p:grpSpPr bwMode="gray">
          <a:xfrm>
            <a:off x="810083" y="1266093"/>
            <a:ext cx="2324687" cy="2910938"/>
            <a:chOff x="1078523" y="1688123"/>
            <a:chExt cx="3099582" cy="388125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22"/>
            <a:stretch/>
          </p:blipFill>
          <p:spPr bwMode="gray">
            <a:xfrm>
              <a:off x="1078523" y="1698941"/>
              <a:ext cx="3093292" cy="3870433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37000">
                  <a:schemeClr val="bg1"/>
                </a:gs>
              </a:gsLst>
              <a:lin ang="0" scaled="0"/>
            </a:gradFill>
            <a:ln w="19050">
              <a:solidFill>
                <a:schemeClr val="bg1"/>
              </a:solidFill>
              <a:miter lim="800000"/>
            </a:ln>
            <a:effectLst/>
          </p:spPr>
        </p:pic>
        <p:sp>
          <p:nvSpPr>
            <p:cNvPr id="43" name="Rectangle 42"/>
            <p:cNvSpPr/>
            <p:nvPr/>
          </p:nvSpPr>
          <p:spPr bwMode="gray">
            <a:xfrm>
              <a:off x="1082796" y="1699846"/>
              <a:ext cx="3095309" cy="1488831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8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350" dirty="0"/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094520" y="1688123"/>
              <a:ext cx="3028197" cy="122098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On-Premises</a:t>
              </a:r>
            </a:p>
          </p:txBody>
        </p:sp>
      </p:grpSp>
      <p:grpSp>
        <p:nvGrpSpPr>
          <p:cNvPr id="24" name="Group 23"/>
          <p:cNvGrpSpPr/>
          <p:nvPr/>
        </p:nvGrpSpPr>
        <p:grpSpPr bwMode="gray">
          <a:xfrm>
            <a:off x="6057899" y="1266092"/>
            <a:ext cx="2312378" cy="2919047"/>
            <a:chOff x="8075610" y="1688123"/>
            <a:chExt cx="3083171" cy="3892062"/>
          </a:xfrm>
        </p:grpSpPr>
        <p:sp>
          <p:nvSpPr>
            <p:cNvPr id="12" name="Rectangle 11"/>
            <p:cNvSpPr/>
            <p:nvPr/>
          </p:nvSpPr>
          <p:spPr bwMode="gray">
            <a:xfrm>
              <a:off x="8075610" y="1711568"/>
              <a:ext cx="3081528" cy="3868617"/>
            </a:xfrm>
            <a:prstGeom prst="rect">
              <a:avLst/>
            </a:prstGeom>
            <a:gradFill>
              <a:gsLst>
                <a:gs pos="21000">
                  <a:schemeClr val="bg1">
                    <a:alpha val="80000"/>
                  </a:schemeClr>
                </a:gs>
                <a:gs pos="7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350" dirty="0"/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8075612" y="1711569"/>
              <a:ext cx="3083169" cy="1488831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8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350" dirty="0"/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8104920" y="1688123"/>
              <a:ext cx="3028197" cy="122098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Public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67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>
                <a:solidFill>
                  <a:srgbClr val="FFFFFF">
                    <a:alpha val="0"/>
                  </a:srgbClr>
                </a:solidFill>
              </a:rPr>
              <a:pPr/>
              <a:t>8</a:t>
            </a:fld>
            <a:endParaRPr lang="uk-UA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444" y="1004408"/>
            <a:ext cx="5270316" cy="110251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60710" y="3003490"/>
            <a:ext cx="3275866" cy="757694"/>
          </a:xfrm>
        </p:spPr>
        <p:txBody>
          <a:bodyPr/>
          <a:lstStyle/>
          <a:p>
            <a:endParaRPr lang="en-US" sz="2400" dirty="0">
              <a:ea typeface="Calibri" charset="0"/>
              <a:cs typeface="Calibri" charset="0"/>
            </a:endParaRPr>
          </a:p>
          <a:p>
            <a:endParaRPr lang="en-US" sz="2400" b="0" dirty="0">
              <a:ea typeface="Calibri" charset="0"/>
              <a:cs typeface="Calibri" charset="0"/>
            </a:endParaRPr>
          </a:p>
          <a:p>
            <a:endParaRPr lang="en-US" sz="1050" dirty="0">
              <a:ea typeface="Calibri" charset="0"/>
              <a:cs typeface="Calibri" charset="0"/>
            </a:endParaRPr>
          </a:p>
          <a:p>
            <a:endParaRPr lang="en-US" sz="2400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514352" y="669132"/>
            <a:ext cx="7200900" cy="11025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5F5F5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17517" y="6412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Cloud Days Template_BW_V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Days Template_BW_V1.potx" id="{0D54323A-2E3B-4F66-9CB3-01814D7074F5}" vid="{B7400241-5A67-42C7-93F7-39673BB4136F}"/>
    </a:ext>
  </a:extLst>
</a:theme>
</file>

<file path=ppt/theme/theme2.xml><?xml version="1.0" encoding="utf-8"?>
<a:theme xmlns:a="http://schemas.openxmlformats.org/drawingml/2006/main" name="15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ctr" defTabSz="913793">
          <a:lnSpc>
            <a:spcPct val="90000"/>
          </a:lnSpc>
          <a:defRPr sz="3199" dirty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3.xml><?xml version="1.0" encoding="utf-8"?>
<a:theme xmlns:a="http://schemas.openxmlformats.org/drawingml/2006/main" name="16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4.xml><?xml version="1.0" encoding="utf-8"?>
<a:theme xmlns:a="http://schemas.openxmlformats.org/drawingml/2006/main" name="17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ctr" defTabSz="913793">
          <a:lnSpc>
            <a:spcPct val="90000"/>
          </a:lnSpc>
          <a:defRPr sz="3199" dirty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5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73896</TotalTime>
  <Words>641</Words>
  <Application>Microsoft Macintosh PowerPoint</Application>
  <PresentationFormat>On-screen Show (16:9)</PresentationFormat>
  <Paragraphs>118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ＭＳ Ｐゴシック</vt:lpstr>
      <vt:lpstr>新細明體</vt:lpstr>
      <vt:lpstr>Arial</vt:lpstr>
      <vt:lpstr>Calibri</vt:lpstr>
      <vt:lpstr>Mangal</vt:lpstr>
      <vt:lpstr>1_Cloud Days Template_BW_V1</vt:lpstr>
      <vt:lpstr>15_Oracle_16x9_2014_521</vt:lpstr>
      <vt:lpstr>16_Oracle_16x9_2014_521</vt:lpstr>
      <vt:lpstr>17_Oracle_16x9_2014_521</vt:lpstr>
      <vt:lpstr>Cloud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Oracle Develops Offerings for Three Deployment Models</vt:lpstr>
      <vt:lpstr>Questions?</vt:lpstr>
    </vt:vector>
  </TitlesOfParts>
  <Company>Microsoft</Company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FY18 Strategy</dc:title>
  <dc:creator>MBKUMAR</dc:creator>
  <cp:lastModifiedBy>Girish Venkat</cp:lastModifiedBy>
  <cp:revision>3588</cp:revision>
  <cp:lastPrinted>2017-10-24T17:33:58Z</cp:lastPrinted>
  <dcterms:created xsi:type="dcterms:W3CDTF">2012-05-31T20:53:14Z</dcterms:created>
  <dcterms:modified xsi:type="dcterms:W3CDTF">2018-02-17T12:52:33Z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dDocName">
    <vt:lpwstr>CNT2536855</vt:lpwstr>
  </property>
  <property fmtid="{D5CDD505-2E9C-101B-9397-08002B2CF9AE}" pid="3" name="DISProperties">
    <vt:lpwstr>DISdDocName,DIScgiUrl,DISdUser,DISdID,DISidcName,DISTaskPaneUrl</vt:lpwstr>
  </property>
  <property fmtid="{D5CDD505-2E9C-101B-9397-08002B2CF9AE}" pid="4" name="DIScgiUrl">
    <vt:lpwstr>http://content.oracle.com/content/idcplg</vt:lpwstr>
  </property>
  <property fmtid="{D5CDD505-2E9C-101B-9397-08002B2CF9AE}" pid="5" name="DISdUser">
    <vt:lpwstr>anonymous</vt:lpwstr>
  </property>
  <property fmtid="{D5CDD505-2E9C-101B-9397-08002B2CF9AE}" pid="6" name="DISdID">
    <vt:lpwstr>6399714</vt:lpwstr>
  </property>
  <property fmtid="{D5CDD505-2E9C-101B-9397-08002B2CF9AE}" pid="7" name="DISidcName">
    <vt:lpwstr>sites_contrib_prod</vt:lpwstr>
  </property>
  <property fmtid="{D5CDD505-2E9C-101B-9397-08002B2CF9AE}" pid="8" name="DISTaskPaneUrl">
    <vt:lpwstr>http://content.oracle.com/content/idcplg?IdcService=DESKTOP_DOC_INFO&amp;dDocName=CNT2536855&amp;dID=6399714&amp;ClientControlled=DocMan,taskpane&amp;coreContentOnly=1</vt:lpwstr>
  </property>
</Properties>
</file>