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5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63168" y="1820206"/>
            <a:ext cx="103632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530352"/>
            <a:ext cx="1091184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33405"/>
            <a:ext cx="26416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533403"/>
            <a:ext cx="79248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530352"/>
            <a:ext cx="1091184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558129" y="434163"/>
            <a:ext cx="11075745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59" y="4928616"/>
            <a:ext cx="1091184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59" y="5624484"/>
            <a:ext cx="1091184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3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0480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632" y="579438"/>
            <a:ext cx="524256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02892" y="579438"/>
            <a:ext cx="524256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80963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289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5045" y="533400"/>
            <a:ext cx="39624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385129" y="1447802"/>
            <a:ext cx="39624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15163" y="930144"/>
            <a:ext cx="6168212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8534401" y="434162"/>
            <a:ext cx="3099473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12056"/>
            <a:ext cx="109728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8616949" y="533400"/>
            <a:ext cx="298704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1973" y="435768"/>
            <a:ext cx="790041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558129" y="434162"/>
            <a:ext cx="11075745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670560" y="4985590"/>
            <a:ext cx="1091184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0560" y="530352"/>
            <a:ext cx="1091184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5035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8083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31104" y="61118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9" r:id="rId1"/>
    <p:sldLayoutId id="2147484520" r:id="rId2"/>
    <p:sldLayoutId id="2147484521" r:id="rId3"/>
    <p:sldLayoutId id="2147484522" r:id="rId4"/>
    <p:sldLayoutId id="2147484523" r:id="rId5"/>
    <p:sldLayoutId id="2147484524" r:id="rId6"/>
    <p:sldLayoutId id="2147484525" r:id="rId7"/>
    <p:sldLayoutId id="2147484526" r:id="rId8"/>
    <p:sldLayoutId id="2147484527" r:id="rId9"/>
    <p:sldLayoutId id="2147484528" r:id="rId10"/>
    <p:sldLayoutId id="214748452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2" y="2057401"/>
            <a:ext cx="10320655" cy="1687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chemeClr val="tx1"/>
                </a:solidFill>
                <a:latin typeface="Tahoma"/>
                <a:cs typeface="Tahoma"/>
              </a:rPr>
              <a:t>Hand</a:t>
            </a:r>
            <a:r>
              <a:rPr sz="5400" b="1" spc="-13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5400" b="1" spc="-434" dirty="0">
                <a:solidFill>
                  <a:schemeClr val="tx1"/>
                </a:solidFill>
                <a:latin typeface="Tahoma"/>
                <a:cs typeface="Tahoma"/>
              </a:rPr>
              <a:t>Written</a:t>
            </a:r>
            <a:r>
              <a:rPr sz="5400" b="1" spc="-4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5400" b="1">
                <a:solidFill>
                  <a:schemeClr val="tx1"/>
                </a:solidFill>
                <a:latin typeface="Tahoma"/>
                <a:cs typeface="Tahoma"/>
              </a:rPr>
              <a:t>Model</a:t>
            </a:r>
            <a:r>
              <a:rPr sz="5400" b="1" spc="-75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5400" b="1" spc="-280" smtClean="0">
                <a:solidFill>
                  <a:schemeClr val="tx1"/>
                </a:solidFill>
                <a:latin typeface="Tahoma"/>
                <a:cs typeface="Tahoma"/>
              </a:rPr>
              <a:t>Using</a:t>
            </a:r>
            <a:r>
              <a:rPr sz="5400" b="1" spc="-100" smtClean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endParaRPr lang="en-US" sz="5400" b="1" spc="-100" dirty="0" smtClean="0">
              <a:solidFill>
                <a:schemeClr val="tx1"/>
              </a:solidFill>
              <a:latin typeface="Tahoma"/>
              <a:cs typeface="Tahoma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b="1" spc="170" smtClean="0">
                <a:solidFill>
                  <a:schemeClr val="tx1"/>
                </a:solidFill>
                <a:latin typeface="Tahoma"/>
                <a:cs typeface="Tahoma"/>
              </a:rPr>
              <a:t>GAN</a:t>
            </a:r>
            <a:endParaRPr sz="540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1400" y="4800600"/>
            <a:ext cx="4292703" cy="171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Done</a:t>
            </a: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25">
                <a:solidFill>
                  <a:schemeClr val="tx1"/>
                </a:solidFill>
                <a:latin typeface="Verdana"/>
                <a:cs typeface="Verdana"/>
              </a:rPr>
              <a:t>by</a:t>
            </a:r>
            <a:r>
              <a:rPr sz="1200" spc="-25" smtClean="0">
                <a:solidFill>
                  <a:schemeClr val="tx1"/>
                </a:solidFill>
                <a:latin typeface="Verdana"/>
                <a:cs typeface="Verdana"/>
              </a:rPr>
              <a:t>,</a:t>
            </a:r>
            <a:endParaRPr sz="1200" smtClean="0">
              <a:solidFill>
                <a:schemeClr val="tx1"/>
              </a:solidFill>
              <a:latin typeface="Verdana"/>
              <a:cs typeface="Verdana"/>
            </a:endParaRPr>
          </a:p>
          <a:p>
            <a:pPr marL="469900" marR="1178560" algn="l">
              <a:lnSpc>
                <a:spcPts val="2330"/>
              </a:lnSpc>
              <a:spcBef>
                <a:spcPts val="220"/>
              </a:spcBef>
            </a:pPr>
            <a:r>
              <a:rPr lang="en-US" sz="1200" spc="-55" dirty="0" smtClean="0">
                <a:solidFill>
                  <a:schemeClr val="tx1"/>
                </a:solidFill>
                <a:latin typeface="Verdana"/>
                <a:cs typeface="Verdana"/>
              </a:rPr>
              <a:t>NAVEEN KUMAR S </a:t>
            </a:r>
            <a:endParaRPr lang="en-US" sz="1200" spc="-55" dirty="0" smtClean="0">
              <a:solidFill>
                <a:schemeClr val="tx1"/>
              </a:solidFill>
              <a:latin typeface="Verdana"/>
              <a:cs typeface="Verdana"/>
            </a:endParaRPr>
          </a:p>
          <a:p>
            <a:pPr marL="469900" marR="1178560">
              <a:lnSpc>
                <a:spcPts val="2330"/>
              </a:lnSpc>
              <a:spcBef>
                <a:spcPts val="220"/>
              </a:spcBef>
            </a:pPr>
            <a:r>
              <a:rPr sz="1200" spc="-105" smtClean="0">
                <a:solidFill>
                  <a:schemeClr val="tx1"/>
                </a:solidFill>
                <a:latin typeface="Verdana"/>
                <a:cs typeface="Verdana"/>
              </a:rPr>
              <a:t>2109212050</a:t>
            </a:r>
            <a:r>
              <a:rPr lang="en-US" sz="1200" spc="-105" dirty="0" smtClean="0">
                <a:solidFill>
                  <a:schemeClr val="tx1"/>
                </a:solidFill>
                <a:latin typeface="Verdana"/>
                <a:cs typeface="Verdana"/>
              </a:rPr>
              <a:t>34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65"/>
              </a:spcBef>
            </a:pPr>
            <a:r>
              <a:rPr sz="1200" spc="-220" dirty="0">
                <a:solidFill>
                  <a:schemeClr val="tx1"/>
                </a:solidFill>
                <a:latin typeface="Verdana"/>
                <a:cs typeface="Verdana"/>
              </a:rPr>
              <a:t>IT</a:t>
            </a:r>
            <a:r>
              <a:rPr sz="1200" spc="-10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chemeClr val="tx1"/>
                </a:solidFill>
                <a:latin typeface="Verdana"/>
                <a:cs typeface="Verdana"/>
              </a:rPr>
              <a:t>3rd</a:t>
            </a:r>
            <a:r>
              <a:rPr sz="12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chemeClr val="tx1"/>
                </a:solidFill>
                <a:latin typeface="Verdana"/>
                <a:cs typeface="Verdana"/>
              </a:rPr>
              <a:t>Year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Loyola</a:t>
            </a:r>
            <a:r>
              <a:rPr sz="1200" spc="-1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chemeClr val="tx1"/>
                </a:solidFill>
                <a:latin typeface="Verdana"/>
                <a:cs typeface="Verdana"/>
              </a:rPr>
              <a:t>Institute</a:t>
            </a:r>
            <a:r>
              <a:rPr sz="12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of</a:t>
            </a:r>
            <a:r>
              <a:rPr sz="12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Technology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Palanchur</a:t>
            </a:r>
            <a:r>
              <a:rPr sz="12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chemeClr val="tx1"/>
                </a:solidFill>
                <a:latin typeface="Verdana"/>
                <a:cs typeface="Verdana"/>
              </a:rPr>
              <a:t>,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Chennai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123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901" y="740748"/>
            <a:ext cx="3606899" cy="64504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25" dirty="0"/>
              <a:t>ALGORITHM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0600" y="1447801"/>
            <a:ext cx="9692640" cy="4535216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45"/>
              </a:spcBef>
              <a:buClr>
                <a:srgbClr val="00C5BA"/>
              </a:buClr>
              <a:buFont typeface="Wingdings"/>
              <a:buChar char=""/>
              <a:tabLst>
                <a:tab pos="299085" algn="l"/>
              </a:tabLst>
            </a:pPr>
            <a:r>
              <a:rPr sz="1400" b="1" spc="-40" dirty="0">
                <a:solidFill>
                  <a:schemeClr val="tx1"/>
                </a:solidFill>
                <a:latin typeface="Tahoma"/>
                <a:cs typeface="Tahoma"/>
              </a:rPr>
              <a:t>Initialization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: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698500" algn="l"/>
              </a:tabLst>
            </a:pP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Initialize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generator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discriminator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networks</a:t>
            </a:r>
            <a:r>
              <a:rPr sz="1400" spc="-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with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random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weights.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299085" algn="l"/>
              </a:tabLst>
            </a:pPr>
            <a:r>
              <a:rPr sz="1400" b="1" spc="-90" dirty="0">
                <a:solidFill>
                  <a:schemeClr val="tx1"/>
                </a:solidFill>
                <a:latin typeface="Tahoma"/>
                <a:cs typeface="Tahoma"/>
              </a:rPr>
              <a:t>Training</a:t>
            </a:r>
            <a:r>
              <a:rPr sz="1400" b="1" spc="2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Tahoma"/>
                <a:cs typeface="Tahoma"/>
              </a:rPr>
              <a:t>Loop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: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698500" algn="l"/>
              </a:tabLst>
            </a:pP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chemeClr val="tx1"/>
                </a:solidFill>
                <a:latin typeface="Verdana"/>
                <a:cs typeface="Verdana"/>
              </a:rPr>
              <a:t>a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fixed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number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of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epochs</a:t>
            </a: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or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chemeClr val="tx1"/>
                </a:solidFill>
                <a:latin typeface="Verdana"/>
                <a:cs typeface="Verdana"/>
              </a:rPr>
              <a:t>until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convergence: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Sample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chemeClr val="tx1"/>
                </a:solidFill>
                <a:latin typeface="Verdana"/>
                <a:cs typeface="Verdana"/>
              </a:rPr>
              <a:t>a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batch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real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handwritten</a:t>
            </a:r>
            <a:r>
              <a:rPr sz="1400" spc="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text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images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from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dataset.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155700" algn="l"/>
              </a:tabLst>
            </a:pP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Generate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chemeClr val="tx1"/>
                </a:solidFill>
                <a:latin typeface="Verdana"/>
                <a:cs typeface="Verdana"/>
              </a:rPr>
              <a:t>a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batch</a:t>
            </a:r>
            <a:r>
              <a:rPr sz="1400" spc="-10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of</a:t>
            </a:r>
            <a:r>
              <a:rPr sz="14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fake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handwritten</a:t>
            </a:r>
            <a:r>
              <a:rPr sz="1400" spc="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images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using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generator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network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from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random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noise vectors.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120" dirty="0">
                <a:solidFill>
                  <a:schemeClr val="tx1"/>
                </a:solidFill>
                <a:latin typeface="Verdana"/>
                <a:cs typeface="Verdana"/>
              </a:rPr>
              <a:t>Train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discriminator: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Compute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the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discriminator</a:t>
            </a:r>
            <a:r>
              <a:rPr sz="1400" spc="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chemeClr val="tx1"/>
                </a:solidFill>
                <a:latin typeface="Verdana"/>
                <a:cs typeface="Verdana"/>
              </a:rPr>
              <a:t>loss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for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real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fake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images.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Update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discriminator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weights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minimize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 the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loss.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120" dirty="0">
                <a:solidFill>
                  <a:schemeClr val="tx1"/>
                </a:solidFill>
                <a:latin typeface="Verdana"/>
                <a:cs typeface="Verdana"/>
              </a:rPr>
              <a:t>Train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generator: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Generate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chemeClr val="tx1"/>
                </a:solidFill>
                <a:latin typeface="Verdana"/>
                <a:cs typeface="Verdana"/>
              </a:rPr>
              <a:t>a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new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batch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of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fake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images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using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current</a:t>
            </a:r>
            <a:r>
              <a:rPr sz="14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generator</a:t>
            </a:r>
            <a:r>
              <a:rPr sz="14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weights.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Compute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generator</a:t>
            </a:r>
            <a:r>
              <a:rPr sz="14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chemeClr val="tx1"/>
                </a:solidFill>
                <a:latin typeface="Verdana"/>
                <a:cs typeface="Verdana"/>
              </a:rPr>
              <a:t>loss</a:t>
            </a:r>
            <a:r>
              <a:rPr sz="14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based</a:t>
            </a: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discriminator's</a:t>
            </a:r>
            <a:r>
              <a:rPr sz="1400" spc="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response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generated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images.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Update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generator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weights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maximize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discriminator's</a:t>
            </a:r>
            <a:r>
              <a:rPr sz="1400" spc="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chemeClr val="tx1"/>
                </a:solidFill>
                <a:latin typeface="Verdana"/>
                <a:cs typeface="Verdana"/>
              </a:rPr>
              <a:t>error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on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generated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images.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85" dirty="0"/>
              <a:t>DEPLOYMENT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1" y="1371601"/>
            <a:ext cx="10172700" cy="3553537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9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50" dirty="0">
                <a:solidFill>
                  <a:schemeClr val="tx1"/>
                </a:solidFill>
                <a:latin typeface="Verdana"/>
                <a:cs typeface="Verdana"/>
              </a:rPr>
              <a:t>Model</a:t>
            </a:r>
            <a:r>
              <a:rPr sz="1800" spc="-1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Verdana"/>
                <a:cs typeface="Verdana"/>
              </a:rPr>
              <a:t>Serialization: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  <a:p>
            <a:pPr marL="755015" marR="658495" lvl="1" indent="-285750">
              <a:lnSpc>
                <a:spcPts val="1730"/>
              </a:lnSpc>
              <a:spcBef>
                <a:spcPts val="102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spc="-80" dirty="0">
                <a:solidFill>
                  <a:schemeClr val="tx1"/>
                </a:solidFill>
                <a:latin typeface="Verdana"/>
                <a:cs typeface="Verdana"/>
              </a:rPr>
              <a:t>Serialize</a:t>
            </a:r>
            <a:r>
              <a:rPr sz="1600" spc="-1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6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chemeClr val="tx1"/>
                </a:solidFill>
                <a:latin typeface="Verdana"/>
                <a:cs typeface="Verdana"/>
              </a:rPr>
              <a:t>trained</a:t>
            </a:r>
            <a:r>
              <a:rPr sz="1600" spc="-1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chemeClr val="tx1"/>
                </a:solidFill>
                <a:latin typeface="Verdana"/>
                <a:cs typeface="Verdana"/>
              </a:rPr>
              <a:t>model</a:t>
            </a:r>
            <a:r>
              <a:rPr sz="1600" spc="-1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chemeClr val="tx1"/>
                </a:solidFill>
                <a:latin typeface="Verdana"/>
                <a:cs typeface="Verdana"/>
              </a:rPr>
              <a:t>into</a:t>
            </a:r>
            <a:r>
              <a:rPr sz="1600" spc="-1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130" dirty="0">
                <a:solidFill>
                  <a:schemeClr val="tx1"/>
                </a:solidFill>
                <a:latin typeface="Verdana"/>
                <a:cs typeface="Verdana"/>
              </a:rPr>
              <a:t>a</a:t>
            </a:r>
            <a:r>
              <a:rPr sz="16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chemeClr val="tx1"/>
                </a:solidFill>
                <a:latin typeface="Verdana"/>
                <a:cs typeface="Verdana"/>
              </a:rPr>
              <a:t>file</a:t>
            </a:r>
            <a:r>
              <a:rPr sz="1600" spc="-1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chemeClr val="tx1"/>
                </a:solidFill>
                <a:latin typeface="Verdana"/>
                <a:cs typeface="Verdana"/>
              </a:rPr>
              <a:t>format</a:t>
            </a:r>
            <a:r>
              <a:rPr sz="1600" spc="-1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1"/>
                </a:solidFill>
                <a:latin typeface="Verdana"/>
                <a:cs typeface="Verdana"/>
              </a:rPr>
              <a:t>suitable</a:t>
            </a:r>
            <a:r>
              <a:rPr sz="1600" spc="-1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6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chemeClr val="tx1"/>
                </a:solidFill>
                <a:latin typeface="Verdana"/>
                <a:cs typeface="Verdana"/>
              </a:rPr>
              <a:t>deployment,</a:t>
            </a:r>
            <a:r>
              <a:rPr sz="1600" spc="-1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chemeClr val="tx1"/>
                </a:solidFill>
                <a:latin typeface="Verdana"/>
                <a:cs typeface="Verdana"/>
              </a:rPr>
              <a:t>such</a:t>
            </a:r>
            <a:r>
              <a:rPr sz="16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chemeClr val="tx1"/>
                </a:solidFill>
                <a:latin typeface="Verdana"/>
                <a:cs typeface="Verdana"/>
              </a:rPr>
              <a:t>as</a:t>
            </a:r>
            <a:r>
              <a:rPr sz="16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chemeClr val="tx1"/>
                </a:solidFill>
                <a:latin typeface="Verdana"/>
                <a:cs typeface="Verdana"/>
              </a:rPr>
              <a:t>TensorFlow's 	</a:t>
            </a:r>
            <a:r>
              <a:rPr sz="1600" dirty="0">
                <a:solidFill>
                  <a:schemeClr val="tx1"/>
                </a:solidFill>
                <a:latin typeface="Verdana"/>
                <a:cs typeface="Verdana"/>
              </a:rPr>
              <a:t>SavedModel</a:t>
            </a:r>
            <a:r>
              <a:rPr sz="1600" spc="-1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chemeClr val="tx1"/>
                </a:solidFill>
                <a:latin typeface="Verdana"/>
                <a:cs typeface="Verdana"/>
              </a:rPr>
              <a:t>format</a:t>
            </a:r>
            <a:r>
              <a:rPr sz="16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chemeClr val="tx1"/>
                </a:solidFill>
                <a:latin typeface="Verdana"/>
                <a:cs typeface="Verdana"/>
              </a:rPr>
              <a:t>or</a:t>
            </a:r>
            <a:r>
              <a:rPr sz="16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chemeClr val="tx1"/>
                </a:solidFill>
                <a:latin typeface="Verdana"/>
                <a:cs typeface="Verdana"/>
              </a:rPr>
              <a:t>PyTorch's</a:t>
            </a:r>
            <a:r>
              <a:rPr sz="1600" spc="-55" dirty="0">
                <a:solidFill>
                  <a:schemeClr val="tx1"/>
                </a:solidFill>
                <a:latin typeface="Verdana"/>
                <a:cs typeface="Verdana"/>
              </a:rPr>
              <a:t> .pt</a:t>
            </a:r>
            <a:r>
              <a:rPr sz="16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chemeClr val="tx1"/>
                </a:solidFill>
                <a:latin typeface="Verdana"/>
                <a:cs typeface="Verdana"/>
              </a:rPr>
              <a:t>format.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0"/>
              </a:spcBef>
              <a:buClr>
                <a:srgbClr val="00C5BA"/>
              </a:buClr>
              <a:buFont typeface="Wingdings"/>
              <a:buChar char=""/>
            </a:pP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25" dirty="0">
                <a:solidFill>
                  <a:schemeClr val="tx1"/>
                </a:solidFill>
                <a:latin typeface="Verdana"/>
                <a:cs typeface="Verdana"/>
              </a:rPr>
              <a:t>Deployment</a:t>
            </a:r>
            <a:r>
              <a:rPr sz="18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Environment</a:t>
            </a:r>
            <a:r>
              <a:rPr sz="18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Setup: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  <a:p>
            <a:pPr marL="755015" marR="169545" lvl="1" indent="-285750">
              <a:lnSpc>
                <a:spcPts val="1730"/>
              </a:lnSpc>
              <a:spcBef>
                <a:spcPts val="101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spc="-105" dirty="0">
                <a:solidFill>
                  <a:schemeClr val="tx1"/>
                </a:solidFill>
                <a:latin typeface="Verdana"/>
                <a:cs typeface="Verdana"/>
              </a:rPr>
              <a:t>Set</a:t>
            </a:r>
            <a:r>
              <a:rPr sz="16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chemeClr val="tx1"/>
                </a:solidFill>
                <a:latin typeface="Verdana"/>
                <a:cs typeface="Verdana"/>
              </a:rPr>
              <a:t>up</a:t>
            </a:r>
            <a:r>
              <a:rPr sz="16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6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chemeClr val="tx1"/>
                </a:solidFill>
                <a:latin typeface="Verdana"/>
                <a:cs typeface="Verdana"/>
              </a:rPr>
              <a:t>deployment</a:t>
            </a:r>
            <a:r>
              <a:rPr sz="1600" spc="-1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chemeClr val="tx1"/>
                </a:solidFill>
                <a:latin typeface="Verdana"/>
                <a:cs typeface="Verdana"/>
              </a:rPr>
              <a:t>environment</a:t>
            </a:r>
            <a:r>
              <a:rPr sz="1600" spc="-1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chemeClr val="tx1"/>
                </a:solidFill>
                <a:latin typeface="Verdana"/>
                <a:cs typeface="Verdana"/>
              </a:rPr>
              <a:t>with</a:t>
            </a:r>
            <a:r>
              <a:rPr sz="1600" spc="-1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6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1"/>
                </a:solidFill>
                <a:latin typeface="Verdana"/>
                <a:cs typeface="Verdana"/>
              </a:rPr>
              <a:t>necessary</a:t>
            </a:r>
            <a:r>
              <a:rPr sz="1600" spc="-11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1"/>
                </a:solidFill>
                <a:latin typeface="Verdana"/>
                <a:cs typeface="Verdana"/>
              </a:rPr>
              <a:t>software</a:t>
            </a:r>
            <a:r>
              <a:rPr sz="1600" spc="-1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chemeClr val="tx1"/>
                </a:solidFill>
                <a:latin typeface="Verdana"/>
                <a:cs typeface="Verdana"/>
              </a:rPr>
              <a:t>dependencies,</a:t>
            </a:r>
            <a:r>
              <a:rPr sz="1600" spc="-1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chemeClr val="tx1"/>
                </a:solidFill>
                <a:latin typeface="Verdana"/>
                <a:cs typeface="Verdana"/>
              </a:rPr>
              <a:t>including</a:t>
            </a:r>
            <a:r>
              <a:rPr sz="1600" spc="-1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chemeClr val="tx1"/>
                </a:solidFill>
                <a:latin typeface="Verdana"/>
                <a:cs typeface="Verdana"/>
              </a:rPr>
              <a:t>the 	</a:t>
            </a:r>
            <a:r>
              <a:rPr sz="1600" spc="100" dirty="0">
                <a:solidFill>
                  <a:schemeClr val="tx1"/>
                </a:solidFill>
                <a:latin typeface="Verdana"/>
                <a:cs typeface="Verdana"/>
              </a:rPr>
              <a:t>deep</a:t>
            </a:r>
            <a:r>
              <a:rPr sz="1600" spc="-1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chemeClr val="tx1"/>
                </a:solidFill>
                <a:latin typeface="Verdana"/>
                <a:cs typeface="Verdana"/>
              </a:rPr>
              <a:t>learning</a:t>
            </a:r>
            <a:r>
              <a:rPr sz="1600" spc="-1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chemeClr val="tx1"/>
                </a:solidFill>
                <a:latin typeface="Verdana"/>
                <a:cs typeface="Verdana"/>
              </a:rPr>
              <a:t>framework,</a:t>
            </a:r>
            <a:r>
              <a:rPr sz="1600" spc="-1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chemeClr val="tx1"/>
                </a:solidFill>
                <a:latin typeface="Verdana"/>
                <a:cs typeface="Verdana"/>
              </a:rPr>
              <a:t>Python</a:t>
            </a:r>
            <a:r>
              <a:rPr sz="1600" spc="-11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chemeClr val="tx1"/>
                </a:solidFill>
                <a:latin typeface="Verdana"/>
                <a:cs typeface="Verdana"/>
              </a:rPr>
              <a:t>runtime,</a:t>
            </a:r>
            <a:r>
              <a:rPr sz="1600" spc="-1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65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600" spc="-11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chemeClr val="tx1"/>
                </a:solidFill>
                <a:latin typeface="Verdana"/>
                <a:cs typeface="Verdana"/>
              </a:rPr>
              <a:t>any</a:t>
            </a:r>
            <a:r>
              <a:rPr sz="1600" spc="-11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chemeClr val="tx1"/>
                </a:solidFill>
                <a:latin typeface="Verdana"/>
                <a:cs typeface="Verdana"/>
              </a:rPr>
              <a:t>required</a:t>
            </a:r>
            <a:r>
              <a:rPr sz="1600" spc="-1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chemeClr val="tx1"/>
                </a:solidFill>
                <a:latin typeface="Verdana"/>
                <a:cs typeface="Verdana"/>
              </a:rPr>
              <a:t>libraries.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0"/>
              </a:spcBef>
              <a:buClr>
                <a:srgbClr val="00C5BA"/>
              </a:buClr>
              <a:buFont typeface="Wingdings"/>
              <a:buChar char=""/>
            </a:pP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35" dirty="0">
                <a:solidFill>
                  <a:schemeClr val="tx1"/>
                </a:solidFill>
                <a:latin typeface="Verdana"/>
                <a:cs typeface="Verdana"/>
              </a:rPr>
              <a:t>API</a:t>
            </a:r>
            <a:r>
              <a:rPr sz="18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Development: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  <a:p>
            <a:pPr marL="755015" marR="5080" lvl="1" indent="-285750">
              <a:lnSpc>
                <a:spcPts val="1730"/>
              </a:lnSpc>
              <a:spcBef>
                <a:spcPts val="1019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dirty="0">
                <a:solidFill>
                  <a:schemeClr val="tx1"/>
                </a:solidFill>
                <a:latin typeface="Verdana"/>
                <a:cs typeface="Verdana"/>
              </a:rPr>
              <a:t>Develop</a:t>
            </a:r>
            <a:r>
              <a:rPr sz="1600" spc="-1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chemeClr val="tx1"/>
                </a:solidFill>
                <a:latin typeface="Verdana"/>
                <a:cs typeface="Verdana"/>
              </a:rPr>
              <a:t>an</a:t>
            </a:r>
            <a:r>
              <a:rPr sz="16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chemeClr val="tx1"/>
                </a:solidFill>
                <a:latin typeface="Verdana"/>
                <a:cs typeface="Verdana"/>
              </a:rPr>
              <a:t>API</a:t>
            </a:r>
            <a:r>
              <a:rPr sz="16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chemeClr val="tx1"/>
                </a:solidFill>
                <a:latin typeface="Verdana"/>
                <a:cs typeface="Verdana"/>
              </a:rPr>
              <a:t>(Application</a:t>
            </a:r>
            <a:r>
              <a:rPr sz="1600" spc="-1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chemeClr val="tx1"/>
                </a:solidFill>
                <a:latin typeface="Verdana"/>
                <a:cs typeface="Verdana"/>
              </a:rPr>
              <a:t>Programming</a:t>
            </a:r>
            <a:r>
              <a:rPr sz="1600" spc="-1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1"/>
                </a:solidFill>
                <a:latin typeface="Verdana"/>
                <a:cs typeface="Verdana"/>
              </a:rPr>
              <a:t>Interface)</a:t>
            </a:r>
            <a:r>
              <a:rPr sz="1600" spc="-1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6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chemeClr val="tx1"/>
                </a:solidFill>
                <a:latin typeface="Verdana"/>
                <a:cs typeface="Verdana"/>
              </a:rPr>
              <a:t>interacting</a:t>
            </a:r>
            <a:r>
              <a:rPr sz="1600" spc="-1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chemeClr val="tx1"/>
                </a:solidFill>
                <a:latin typeface="Verdana"/>
                <a:cs typeface="Verdana"/>
              </a:rPr>
              <a:t>with</a:t>
            </a:r>
            <a:r>
              <a:rPr sz="1600" spc="-1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6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chemeClr val="tx1"/>
                </a:solidFill>
                <a:latin typeface="Verdana"/>
                <a:cs typeface="Verdana"/>
              </a:rPr>
              <a:t>trained</a:t>
            </a:r>
            <a:r>
              <a:rPr sz="1600" spc="-1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chemeClr val="tx1"/>
                </a:solidFill>
                <a:latin typeface="Verdana"/>
                <a:cs typeface="Verdana"/>
              </a:rPr>
              <a:t>model.</a:t>
            </a:r>
            <a:r>
              <a:rPr sz="1600" spc="-1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chemeClr val="tx1"/>
                </a:solidFill>
                <a:latin typeface="Verdana"/>
                <a:cs typeface="Verdana"/>
              </a:rPr>
              <a:t>This 	</a:t>
            </a:r>
            <a:r>
              <a:rPr sz="1600" spc="-105" dirty="0">
                <a:solidFill>
                  <a:schemeClr val="tx1"/>
                </a:solidFill>
                <a:latin typeface="Verdana"/>
                <a:cs typeface="Verdana"/>
              </a:rPr>
              <a:t>API</a:t>
            </a:r>
            <a:r>
              <a:rPr sz="16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chemeClr val="tx1"/>
                </a:solidFill>
                <a:latin typeface="Verdana"/>
                <a:cs typeface="Verdana"/>
              </a:rPr>
              <a:t>can</a:t>
            </a:r>
            <a:r>
              <a:rPr sz="16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chemeClr val="tx1"/>
                </a:solidFill>
                <a:latin typeface="Verdana"/>
                <a:cs typeface="Verdana"/>
              </a:rPr>
              <a:t>be</a:t>
            </a:r>
            <a:r>
              <a:rPr sz="1600" spc="-11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chemeClr val="tx1"/>
                </a:solidFill>
                <a:latin typeface="Verdana"/>
                <a:cs typeface="Verdana"/>
              </a:rPr>
              <a:t>implemented</a:t>
            </a:r>
            <a:r>
              <a:rPr sz="1600" spc="-1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chemeClr val="tx1"/>
                </a:solidFill>
                <a:latin typeface="Verdana"/>
                <a:cs typeface="Verdana"/>
              </a:rPr>
              <a:t>using</a:t>
            </a:r>
            <a:r>
              <a:rPr sz="1600" spc="-1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75" dirty="0">
                <a:solidFill>
                  <a:schemeClr val="tx1"/>
                </a:solidFill>
                <a:latin typeface="Verdana"/>
                <a:cs typeface="Verdana"/>
              </a:rPr>
              <a:t>web</a:t>
            </a:r>
            <a:r>
              <a:rPr sz="1600" spc="-1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chemeClr val="tx1"/>
                </a:solidFill>
                <a:latin typeface="Verdana"/>
                <a:cs typeface="Verdana"/>
              </a:rPr>
              <a:t>frameworks</a:t>
            </a:r>
            <a:r>
              <a:rPr sz="1600" spc="-1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chemeClr val="tx1"/>
                </a:solidFill>
                <a:latin typeface="Verdana"/>
                <a:cs typeface="Verdana"/>
              </a:rPr>
              <a:t>like</a:t>
            </a:r>
            <a:r>
              <a:rPr sz="1600" spc="-1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chemeClr val="tx1"/>
                </a:solidFill>
                <a:latin typeface="Verdana"/>
                <a:cs typeface="Verdana"/>
              </a:rPr>
              <a:t>Flask</a:t>
            </a:r>
            <a:r>
              <a:rPr sz="1600" spc="-1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chemeClr val="tx1"/>
                </a:solidFill>
                <a:latin typeface="Verdana"/>
                <a:cs typeface="Verdana"/>
              </a:rPr>
              <a:t>or</a:t>
            </a:r>
            <a:r>
              <a:rPr sz="16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chemeClr val="tx1"/>
                </a:solidFill>
                <a:latin typeface="Verdana"/>
                <a:cs typeface="Verdana"/>
              </a:rPr>
              <a:t>Django.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85" dirty="0"/>
              <a:t>DEPLOYMENT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1" y="1219200"/>
            <a:ext cx="10259060" cy="45140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Model</a:t>
            </a:r>
            <a:r>
              <a:rPr sz="1200" spc="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Serving: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Deploy</a:t>
            </a:r>
            <a:r>
              <a:rPr sz="1200" spc="-1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2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chemeClr val="tx1"/>
                </a:solidFill>
                <a:latin typeface="Verdana"/>
                <a:cs typeface="Verdana"/>
              </a:rPr>
              <a:t>serialized</a:t>
            </a:r>
            <a:r>
              <a:rPr sz="12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model</a:t>
            </a:r>
            <a:r>
              <a:rPr sz="12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on</a:t>
            </a:r>
            <a:r>
              <a:rPr sz="12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90" dirty="0">
                <a:solidFill>
                  <a:schemeClr val="tx1"/>
                </a:solidFill>
                <a:latin typeface="Verdana"/>
                <a:cs typeface="Verdana"/>
              </a:rPr>
              <a:t>a</a:t>
            </a:r>
            <a:r>
              <a:rPr sz="12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chemeClr val="tx1"/>
                </a:solidFill>
                <a:latin typeface="Verdana"/>
                <a:cs typeface="Verdana"/>
              </a:rPr>
              <a:t>server </a:t>
            </a:r>
            <a:r>
              <a:rPr sz="1200" spc="-55" dirty="0">
                <a:solidFill>
                  <a:schemeClr val="tx1"/>
                </a:solidFill>
                <a:latin typeface="Verdana"/>
                <a:cs typeface="Verdana"/>
              </a:rPr>
              <a:t>or</a:t>
            </a: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cloud-based</a:t>
            </a:r>
            <a:r>
              <a:rPr sz="12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platform</a:t>
            </a:r>
            <a:r>
              <a:rPr sz="12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60" dirty="0">
                <a:solidFill>
                  <a:schemeClr val="tx1"/>
                </a:solidFill>
                <a:latin typeface="Verdana"/>
                <a:cs typeface="Verdana"/>
              </a:rPr>
              <a:t>capable</a:t>
            </a:r>
            <a:r>
              <a:rPr sz="12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of</a:t>
            </a:r>
            <a:r>
              <a:rPr sz="12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handling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inference</a:t>
            </a:r>
            <a:r>
              <a:rPr sz="12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chemeClr val="tx1"/>
                </a:solidFill>
                <a:latin typeface="Verdana"/>
                <a:cs typeface="Verdana"/>
              </a:rPr>
              <a:t>requests.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45" dirty="0">
                <a:solidFill>
                  <a:schemeClr val="tx1"/>
                </a:solidFill>
                <a:latin typeface="Verdana"/>
                <a:cs typeface="Verdana"/>
              </a:rPr>
              <a:t>This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60" dirty="0">
                <a:solidFill>
                  <a:schemeClr val="tx1"/>
                </a:solidFill>
                <a:latin typeface="Verdana"/>
                <a:cs typeface="Verdana"/>
              </a:rPr>
              <a:t>can</a:t>
            </a:r>
            <a:r>
              <a:rPr sz="1200" spc="-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chemeClr val="tx1"/>
                </a:solidFill>
                <a:latin typeface="Verdana"/>
                <a:cs typeface="Verdana"/>
              </a:rPr>
              <a:t>be</a:t>
            </a:r>
            <a:r>
              <a:rPr sz="12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done</a:t>
            </a:r>
            <a:r>
              <a:rPr sz="12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using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platforms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chemeClr val="tx1"/>
                </a:solidFill>
                <a:latin typeface="Verdana"/>
                <a:cs typeface="Verdana"/>
              </a:rPr>
              <a:t>like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chemeClr val="tx1"/>
                </a:solidFill>
                <a:latin typeface="Verdana"/>
                <a:cs typeface="Verdana"/>
              </a:rPr>
              <a:t>AWS</a:t>
            </a:r>
            <a:r>
              <a:rPr sz="1200" spc="1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Lambda,</a:t>
            </a:r>
            <a:r>
              <a:rPr sz="1200" spc="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Google</a:t>
            </a:r>
            <a:r>
              <a:rPr sz="12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Cloud</a:t>
            </a:r>
            <a:r>
              <a:rPr sz="12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chemeClr val="tx1"/>
                </a:solidFill>
                <a:latin typeface="Verdana"/>
                <a:cs typeface="Verdana"/>
              </a:rPr>
              <a:t>Functions,</a:t>
            </a:r>
            <a:r>
              <a:rPr sz="1200" spc="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chemeClr val="tx1"/>
                </a:solidFill>
                <a:latin typeface="Verdana"/>
                <a:cs typeface="Verdana"/>
              </a:rPr>
              <a:t>or</a:t>
            </a:r>
            <a:r>
              <a:rPr sz="1200" spc="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dedicated</a:t>
            </a:r>
            <a:r>
              <a:rPr sz="1200" spc="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servers.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Scalability</a:t>
            </a:r>
            <a:r>
              <a:rPr sz="1200" spc="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200" spc="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Performance</a:t>
            </a:r>
            <a:r>
              <a:rPr sz="12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Optimization: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85" dirty="0">
                <a:solidFill>
                  <a:schemeClr val="tx1"/>
                </a:solidFill>
                <a:latin typeface="Verdana"/>
                <a:cs typeface="Verdana"/>
              </a:rPr>
              <a:t>Ensure</a:t>
            </a: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2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deployed</a:t>
            </a:r>
            <a:r>
              <a:rPr sz="1200" spc="-11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chemeClr val="tx1"/>
                </a:solidFill>
                <a:latin typeface="Verdana"/>
                <a:cs typeface="Verdana"/>
              </a:rPr>
              <a:t>system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chemeClr val="tx1"/>
                </a:solidFill>
                <a:latin typeface="Verdana"/>
                <a:cs typeface="Verdana"/>
              </a:rPr>
              <a:t>can</a:t>
            </a:r>
            <a:r>
              <a:rPr sz="12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handle</a:t>
            </a:r>
            <a:r>
              <a:rPr sz="12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varying</a:t>
            </a:r>
            <a:r>
              <a:rPr sz="1200" spc="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levels</a:t>
            </a:r>
            <a:r>
              <a:rPr sz="1200" spc="-1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of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demand</a:t>
            </a:r>
            <a:r>
              <a:rPr sz="1200" spc="-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by</a:t>
            </a:r>
            <a:r>
              <a:rPr sz="12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chemeClr val="tx1"/>
                </a:solidFill>
                <a:latin typeface="Verdana"/>
                <a:cs typeface="Verdana"/>
              </a:rPr>
              <a:t>scaling </a:t>
            </a: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resources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dynamically.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Optimize</a:t>
            </a:r>
            <a:r>
              <a:rPr sz="1200" spc="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2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performance</a:t>
            </a:r>
            <a:r>
              <a:rPr sz="12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of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2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inference</a:t>
            </a:r>
            <a:r>
              <a:rPr sz="12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process</a:t>
            </a:r>
            <a:r>
              <a:rPr sz="12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by</a:t>
            </a: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 optimizing</a:t>
            </a:r>
            <a:r>
              <a:rPr sz="1200" spc="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model</a:t>
            </a: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loading,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batching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 inference</a:t>
            </a:r>
            <a:r>
              <a:rPr sz="12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chemeClr val="tx1"/>
                </a:solidFill>
                <a:latin typeface="Verdana"/>
                <a:cs typeface="Verdana"/>
              </a:rPr>
              <a:t>requests,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2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utilizing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hardware</a:t>
            </a:r>
            <a:r>
              <a:rPr sz="1200" spc="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acceleration</a:t>
            </a:r>
            <a:r>
              <a:rPr sz="1200" spc="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where</a:t>
            </a:r>
            <a:r>
              <a:rPr sz="12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possible.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Monitoring</a:t>
            </a:r>
            <a:r>
              <a:rPr sz="1200" spc="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Maintenance: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Implement</a:t>
            </a:r>
            <a:r>
              <a:rPr sz="12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monitoring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tools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chemeClr val="tx1"/>
                </a:solidFill>
                <a:latin typeface="Verdana"/>
                <a:cs typeface="Verdana"/>
              </a:rPr>
              <a:t>track</a:t>
            </a:r>
            <a:r>
              <a:rPr sz="1200" spc="-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performance</a:t>
            </a:r>
            <a:r>
              <a:rPr sz="12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200" spc="-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health</a:t>
            </a:r>
            <a:r>
              <a:rPr sz="12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of</a:t>
            </a:r>
            <a:r>
              <a:rPr sz="12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deployed</a:t>
            </a:r>
            <a:r>
              <a:rPr sz="1200" spc="-1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system.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Continuously</a:t>
            </a:r>
            <a:r>
              <a:rPr sz="12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monitor</a:t>
            </a:r>
            <a:r>
              <a:rPr sz="12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chemeClr val="tx1"/>
                </a:solidFill>
                <a:latin typeface="Verdana"/>
                <a:cs typeface="Verdana"/>
              </a:rPr>
              <a:t>errors,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latency</a:t>
            </a:r>
            <a:r>
              <a:rPr sz="12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chemeClr val="tx1"/>
                </a:solidFill>
                <a:latin typeface="Verdana"/>
                <a:cs typeface="Verdana"/>
              </a:rPr>
              <a:t>issues,</a:t>
            </a:r>
            <a:r>
              <a:rPr sz="1200" spc="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other</a:t>
            </a:r>
            <a:r>
              <a:rPr sz="12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performance</a:t>
            </a:r>
            <a:r>
              <a:rPr sz="1200" spc="-55" dirty="0">
                <a:solidFill>
                  <a:schemeClr val="tx1"/>
                </a:solidFill>
                <a:latin typeface="Verdana"/>
                <a:cs typeface="Verdana"/>
              </a:rPr>
              <a:t> metrics</a:t>
            </a:r>
            <a:r>
              <a:rPr sz="12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chemeClr val="tx1"/>
                </a:solidFill>
                <a:latin typeface="Verdana"/>
                <a:cs typeface="Verdana"/>
              </a:rPr>
              <a:t>address</a:t>
            </a:r>
            <a:r>
              <a:rPr sz="1200" spc="-20" dirty="0">
                <a:solidFill>
                  <a:schemeClr val="tx1"/>
                </a:solidFill>
                <a:latin typeface="Verdana"/>
                <a:cs typeface="Verdana"/>
              </a:rPr>
              <a:t> them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chemeClr val="tx1"/>
                </a:solidFill>
                <a:latin typeface="Verdana"/>
                <a:cs typeface="Verdana"/>
              </a:rPr>
              <a:t>promptly</a:t>
            </a:r>
            <a:r>
              <a:rPr sz="12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through</a:t>
            </a:r>
            <a:r>
              <a:rPr sz="12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regular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maintenance</a:t>
            </a:r>
            <a:r>
              <a:rPr sz="1200" spc="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200" spc="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updates.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Integration</a:t>
            </a:r>
            <a:r>
              <a:rPr sz="12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chemeClr val="tx1"/>
                </a:solidFill>
                <a:latin typeface="Verdana"/>
                <a:cs typeface="Verdana"/>
              </a:rPr>
              <a:t>with</a:t>
            </a:r>
            <a:r>
              <a:rPr sz="12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Applications: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marR="22225" lvl="1" indent="-287020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35" dirty="0">
                <a:solidFill>
                  <a:schemeClr val="tx1"/>
                </a:solidFill>
                <a:latin typeface="Verdana"/>
                <a:cs typeface="Verdana"/>
              </a:rPr>
              <a:t>Integrate</a:t>
            </a:r>
            <a:r>
              <a:rPr sz="12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2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deployed</a:t>
            </a:r>
            <a:r>
              <a:rPr sz="1200" spc="-1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chemeClr val="tx1"/>
                </a:solidFill>
                <a:latin typeface="Verdana"/>
                <a:cs typeface="Verdana"/>
              </a:rPr>
              <a:t>Handwritten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chemeClr val="tx1"/>
                </a:solidFill>
                <a:latin typeface="Verdana"/>
                <a:cs typeface="Verdana"/>
              </a:rPr>
              <a:t>Text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Generation</a:t>
            </a:r>
            <a:r>
              <a:rPr sz="12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model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chemeClr val="tx1"/>
                </a:solidFill>
                <a:latin typeface="Verdana"/>
                <a:cs typeface="Verdana"/>
              </a:rPr>
              <a:t>with</a:t>
            </a:r>
            <a:r>
              <a:rPr sz="12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other</a:t>
            </a:r>
            <a:r>
              <a:rPr sz="12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applications</a:t>
            </a:r>
            <a:r>
              <a:rPr sz="1200" spc="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chemeClr val="tx1"/>
                </a:solidFill>
                <a:latin typeface="Verdana"/>
                <a:cs typeface="Verdana"/>
              </a:rPr>
              <a:t>or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chemeClr val="tx1"/>
                </a:solidFill>
                <a:latin typeface="Verdana"/>
                <a:cs typeface="Verdana"/>
              </a:rPr>
              <a:t>services</a:t>
            </a:r>
            <a:r>
              <a:rPr sz="12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as</a:t>
            </a:r>
            <a:r>
              <a:rPr sz="12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needed,</a:t>
            </a:r>
            <a:r>
              <a:rPr sz="12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chemeClr val="tx1"/>
                </a:solidFill>
                <a:latin typeface="Verdana"/>
                <a:cs typeface="Verdana"/>
              </a:rPr>
              <a:t>such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as</a:t>
            </a:r>
            <a:r>
              <a:rPr sz="12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OCR</a:t>
            </a:r>
            <a:r>
              <a:rPr sz="12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chemeClr val="tx1"/>
                </a:solidFill>
                <a:latin typeface="Verdana"/>
                <a:cs typeface="Verdana"/>
              </a:rPr>
              <a:t>systems,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document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chemeClr val="tx1"/>
                </a:solidFill>
                <a:latin typeface="Verdana"/>
                <a:cs typeface="Verdana"/>
              </a:rPr>
              <a:t>analysis</a:t>
            </a: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chemeClr val="tx1"/>
                </a:solidFill>
                <a:latin typeface="Verdana"/>
                <a:cs typeface="Verdana"/>
              </a:rPr>
              <a:t>tools, or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content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generation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platforms.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800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30" dirty="0"/>
              <a:t>RESULT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4802" y="1219200"/>
            <a:ext cx="11461751" cy="3741420"/>
            <a:chOff x="362711" y="2505519"/>
            <a:chExt cx="11461750" cy="37414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711" y="2505519"/>
              <a:ext cx="11461750" cy="37411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7575" y="2560320"/>
              <a:ext cx="11356848" cy="36362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800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30" dirty="0"/>
              <a:t>RESULT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90601" y="1295400"/>
            <a:ext cx="10133331" cy="4320540"/>
            <a:chOff x="1027175" y="2286063"/>
            <a:chExt cx="10133330" cy="43205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7175" y="2286063"/>
              <a:ext cx="10132822" cy="432028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039" y="2340864"/>
              <a:ext cx="10027920" cy="42153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5" dirty="0"/>
              <a:t>CONCLUSION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0602" y="1219202"/>
            <a:ext cx="10305415" cy="276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85" dirty="0">
                <a:solidFill>
                  <a:schemeClr val="tx1"/>
                </a:solidFill>
                <a:latin typeface="Verdana"/>
                <a:cs typeface="Verdana"/>
              </a:rPr>
              <a:t>In</a:t>
            </a:r>
            <a:r>
              <a:rPr sz="1800" spc="-1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Verdana"/>
                <a:cs typeface="Verdana"/>
              </a:rPr>
              <a:t>conclusion,</a:t>
            </a:r>
            <a:r>
              <a:rPr sz="1800" spc="-1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development</a:t>
            </a:r>
            <a:r>
              <a:rPr sz="18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of</a:t>
            </a:r>
            <a:r>
              <a:rPr sz="1800" spc="-11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chemeClr val="tx1"/>
                </a:solidFill>
                <a:latin typeface="Verdana"/>
                <a:cs typeface="Verdana"/>
              </a:rPr>
              <a:t>a</a:t>
            </a:r>
            <a:r>
              <a:rPr sz="1800" spc="-10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chemeClr val="tx1"/>
                </a:solidFill>
                <a:latin typeface="Verdana"/>
                <a:cs typeface="Verdana"/>
              </a:rPr>
              <a:t>Handwritten</a:t>
            </a:r>
            <a:r>
              <a:rPr sz="18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chemeClr val="tx1"/>
                </a:solidFill>
                <a:latin typeface="Verdana"/>
                <a:cs typeface="Verdana"/>
              </a:rPr>
              <a:t>Text</a:t>
            </a:r>
            <a:r>
              <a:rPr sz="18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Generation</a:t>
            </a:r>
            <a:r>
              <a:rPr sz="1800" spc="-1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chemeClr val="tx1"/>
                </a:solidFill>
                <a:latin typeface="Verdana"/>
                <a:cs typeface="Verdana"/>
              </a:rPr>
              <a:t>system</a:t>
            </a:r>
            <a:r>
              <a:rPr sz="18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using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Generative</a:t>
            </a:r>
            <a:r>
              <a:rPr sz="1800" spc="-1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chemeClr val="tx1"/>
                </a:solidFill>
                <a:latin typeface="Verdana"/>
                <a:cs typeface="Verdana"/>
              </a:rPr>
              <a:t>Adversarial</a:t>
            </a:r>
            <a:r>
              <a:rPr sz="18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chemeClr val="tx1"/>
                </a:solidFill>
                <a:latin typeface="Verdana"/>
                <a:cs typeface="Verdana"/>
              </a:rPr>
              <a:t>Networks</a:t>
            </a:r>
            <a:r>
              <a:rPr sz="1800" spc="-11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(GANs)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offers</a:t>
            </a:r>
            <a:r>
              <a:rPr sz="1800" spc="-1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chemeClr val="tx1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promising</a:t>
            </a:r>
            <a:r>
              <a:rPr sz="1800" spc="-1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solution</a:t>
            </a:r>
            <a:r>
              <a:rPr sz="1800" spc="-1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800" spc="-1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generating</a:t>
            </a:r>
            <a:r>
              <a:rPr sz="1800" spc="-1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realistic </a:t>
            </a:r>
            <a:r>
              <a:rPr sz="1800" spc="-40" dirty="0">
                <a:solidFill>
                  <a:schemeClr val="tx1"/>
                </a:solidFill>
                <a:latin typeface="Verdana"/>
                <a:cs typeface="Verdana"/>
              </a:rPr>
              <a:t>handwritten</a:t>
            </a:r>
            <a:r>
              <a:rPr sz="18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text.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  <a:p>
            <a:pPr marL="356870" marR="218440" indent="-344805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60" dirty="0">
                <a:solidFill>
                  <a:schemeClr val="tx1"/>
                </a:solidFill>
                <a:latin typeface="Verdana"/>
                <a:cs typeface="Verdana"/>
              </a:rPr>
              <a:t>By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chemeClr val="tx1"/>
                </a:solidFill>
                <a:latin typeface="Verdana"/>
                <a:cs typeface="Verdana"/>
              </a:rPr>
              <a:t>leveraging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chemeClr val="tx1"/>
                </a:solidFill>
                <a:latin typeface="Verdana"/>
                <a:cs typeface="Verdana"/>
              </a:rPr>
              <a:t>advanced</a:t>
            </a:r>
            <a:r>
              <a:rPr sz="18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chemeClr val="tx1"/>
                </a:solidFill>
                <a:latin typeface="Verdana"/>
                <a:cs typeface="Verdana"/>
              </a:rPr>
              <a:t>deep</a:t>
            </a:r>
            <a:r>
              <a:rPr sz="18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chemeClr val="tx1"/>
                </a:solidFill>
                <a:latin typeface="Verdana"/>
                <a:cs typeface="Verdana"/>
              </a:rPr>
              <a:t>learning</a:t>
            </a:r>
            <a:r>
              <a:rPr sz="1800" spc="-11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chemeClr val="tx1"/>
                </a:solidFill>
                <a:latin typeface="Verdana"/>
                <a:cs typeface="Verdana"/>
              </a:rPr>
              <a:t>techniques</a:t>
            </a:r>
            <a:r>
              <a:rPr sz="1800" spc="-1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8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optimizing</a:t>
            </a:r>
            <a:r>
              <a:rPr sz="1800" spc="-11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hardware</a:t>
            </a:r>
            <a:r>
              <a:rPr sz="18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chemeClr val="tx1"/>
                </a:solidFill>
                <a:latin typeface="Verdana"/>
                <a:cs typeface="Verdana"/>
              </a:rPr>
              <a:t>resources,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we</a:t>
            </a:r>
            <a:r>
              <a:rPr sz="18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chemeClr val="tx1"/>
                </a:solidFill>
                <a:latin typeface="Verdana"/>
                <a:cs typeface="Verdana"/>
              </a:rPr>
              <a:t>can</a:t>
            </a:r>
            <a:r>
              <a:rPr sz="18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create</a:t>
            </a:r>
            <a:r>
              <a:rPr sz="18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chemeClr val="tx1"/>
                </a:solidFill>
                <a:latin typeface="Verdana"/>
                <a:cs typeface="Verdana"/>
              </a:rPr>
              <a:t>systems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chemeClr val="tx1"/>
                </a:solidFill>
                <a:latin typeface="Verdana"/>
                <a:cs typeface="Verdana"/>
              </a:rPr>
              <a:t>that </a:t>
            </a:r>
            <a:r>
              <a:rPr sz="1800" spc="55" dirty="0">
                <a:solidFill>
                  <a:schemeClr val="tx1"/>
                </a:solidFill>
                <a:latin typeface="Verdana"/>
                <a:cs typeface="Verdana"/>
              </a:rPr>
              <a:t>enhance</a:t>
            </a:r>
            <a:r>
              <a:rPr sz="1800" spc="-10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optical</a:t>
            </a:r>
            <a:r>
              <a:rPr sz="18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character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recognition</a:t>
            </a:r>
            <a:r>
              <a:rPr sz="1800" spc="-10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chemeClr val="tx1"/>
                </a:solidFill>
                <a:latin typeface="Verdana"/>
                <a:cs typeface="Verdana"/>
              </a:rPr>
              <a:t>(OCR)</a:t>
            </a:r>
            <a:r>
              <a:rPr sz="18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chemeClr val="tx1"/>
                </a:solidFill>
                <a:latin typeface="Verdana"/>
                <a:cs typeface="Verdana"/>
              </a:rPr>
              <a:t>accuracy, </a:t>
            </a:r>
            <a:r>
              <a:rPr sz="1800" spc="-20" dirty="0">
                <a:solidFill>
                  <a:schemeClr val="tx1"/>
                </a:solidFill>
                <a:latin typeface="Verdana"/>
                <a:cs typeface="Verdana"/>
              </a:rPr>
              <a:t>facilitate</a:t>
            </a:r>
            <a:r>
              <a:rPr sz="1800" spc="-1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document</a:t>
            </a:r>
            <a:r>
              <a:rPr sz="18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analysis,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chemeClr val="tx1"/>
                </a:solidFill>
                <a:latin typeface="Verdana"/>
                <a:cs typeface="Verdana"/>
              </a:rPr>
              <a:t>drive</a:t>
            </a:r>
            <a:r>
              <a:rPr sz="18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chemeClr val="tx1"/>
                </a:solidFill>
                <a:latin typeface="Verdana"/>
                <a:cs typeface="Verdana"/>
              </a:rPr>
              <a:t>innovation</a:t>
            </a:r>
            <a:r>
              <a:rPr sz="18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chemeClr val="tx1"/>
                </a:solidFill>
                <a:latin typeface="Verdana"/>
                <a:cs typeface="Verdana"/>
              </a:rPr>
              <a:t>in 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various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domains.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  <a:p>
            <a:pPr marL="356870" marR="398145" indent="-344805" algn="just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20" dirty="0">
                <a:solidFill>
                  <a:schemeClr val="tx1"/>
                </a:solidFill>
                <a:latin typeface="Verdana"/>
                <a:cs typeface="Verdana"/>
              </a:rPr>
              <a:t>With</a:t>
            </a:r>
            <a:r>
              <a:rPr sz="18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continued</a:t>
            </a:r>
            <a:r>
              <a:rPr sz="18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chemeClr val="tx1"/>
                </a:solidFill>
                <a:latin typeface="Verdana"/>
                <a:cs typeface="Verdana"/>
              </a:rPr>
              <a:t>research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8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development,</a:t>
            </a:r>
            <a:r>
              <a:rPr sz="1800" spc="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chemeClr val="tx1"/>
                </a:solidFill>
                <a:latin typeface="Verdana"/>
                <a:cs typeface="Verdana"/>
              </a:rPr>
              <a:t>GAN-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based</a:t>
            </a:r>
            <a:r>
              <a:rPr sz="1800" spc="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chemeClr val="tx1"/>
                </a:solidFill>
                <a:latin typeface="Verdana"/>
                <a:cs typeface="Verdana"/>
              </a:rPr>
              <a:t>Handwritten</a:t>
            </a:r>
            <a:r>
              <a:rPr sz="18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chemeClr val="tx1"/>
                </a:solidFill>
                <a:latin typeface="Verdana"/>
                <a:cs typeface="Verdana"/>
              </a:rPr>
              <a:t>Text</a:t>
            </a:r>
            <a:r>
              <a:rPr sz="1800" spc="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Generation </a:t>
            </a:r>
            <a:r>
              <a:rPr sz="1800" spc="-155" dirty="0">
                <a:solidFill>
                  <a:schemeClr val="tx1"/>
                </a:solidFill>
                <a:latin typeface="Verdana"/>
                <a:cs typeface="Verdana"/>
              </a:rPr>
              <a:t>systems</a:t>
            </a:r>
            <a:r>
              <a:rPr sz="1800" spc="-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have</a:t>
            </a:r>
            <a:r>
              <a:rPr sz="1800" spc="-1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8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chemeClr val="tx1"/>
                </a:solidFill>
                <a:latin typeface="Verdana"/>
                <a:cs typeface="Verdana"/>
              </a:rPr>
              <a:t>potential</a:t>
            </a:r>
            <a:r>
              <a:rPr sz="18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8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revolutionize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how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chemeClr val="tx1"/>
                </a:solidFill>
                <a:latin typeface="Verdana"/>
                <a:cs typeface="Verdana"/>
              </a:rPr>
              <a:t>we</a:t>
            </a:r>
            <a:r>
              <a:rPr sz="18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Verdana"/>
                <a:cs typeface="Verdana"/>
              </a:rPr>
              <a:t>interact</a:t>
            </a:r>
            <a:r>
              <a:rPr sz="1800" spc="-1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chemeClr val="tx1"/>
                </a:solidFill>
                <a:latin typeface="Verdana"/>
                <a:cs typeface="Verdana"/>
              </a:rPr>
              <a:t>with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chemeClr val="tx1"/>
                </a:solidFill>
                <a:latin typeface="Verdana"/>
                <a:cs typeface="Verdana"/>
              </a:rPr>
              <a:t>text</a:t>
            </a:r>
            <a:r>
              <a:rPr sz="18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chemeClr val="tx1"/>
                </a:solidFill>
                <a:latin typeface="Verdana"/>
                <a:cs typeface="Verdana"/>
              </a:rPr>
              <a:t>data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enable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new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possibilities</a:t>
            </a:r>
            <a:r>
              <a:rPr sz="1800" spc="-1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800" spc="-10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chemeClr val="tx1"/>
                </a:solidFill>
                <a:latin typeface="Verdana"/>
                <a:cs typeface="Verdana"/>
              </a:rPr>
              <a:t>artificial</a:t>
            </a:r>
            <a:r>
              <a:rPr sz="1800" spc="-1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Verdana"/>
                <a:cs typeface="Verdana"/>
              </a:rPr>
              <a:t>intelligence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applications.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50" dirty="0"/>
              <a:t>REFERENCES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762000" y="914402"/>
            <a:ext cx="10871200" cy="3398170"/>
          </a:xfrm>
          <a:prstGeom prst="rect">
            <a:avLst/>
          </a:prstGeom>
        </p:spPr>
        <p:txBody>
          <a:bodyPr vert="horz" wrap="square" lIns="0" tIns="236026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2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spc="-10" dirty="0"/>
              <a:t>"Deep</a:t>
            </a:r>
            <a:r>
              <a:rPr sz="2000" spc="-114" dirty="0"/>
              <a:t> </a:t>
            </a:r>
            <a:r>
              <a:rPr sz="2000" spc="-70" dirty="0"/>
              <a:t>Learning"</a:t>
            </a:r>
            <a:r>
              <a:rPr sz="2000" spc="-140" dirty="0"/>
              <a:t> </a:t>
            </a:r>
            <a:r>
              <a:rPr sz="2000" dirty="0"/>
              <a:t>by</a:t>
            </a:r>
            <a:r>
              <a:rPr sz="2000" spc="-125" dirty="0"/>
              <a:t> </a:t>
            </a:r>
            <a:r>
              <a:rPr sz="2000" spc="-80" dirty="0"/>
              <a:t>Ian</a:t>
            </a:r>
            <a:r>
              <a:rPr sz="2000" spc="-155" dirty="0"/>
              <a:t> </a:t>
            </a:r>
            <a:r>
              <a:rPr sz="2000" dirty="0"/>
              <a:t>Goodfellow,</a:t>
            </a:r>
            <a:r>
              <a:rPr sz="2000" spc="-80" dirty="0"/>
              <a:t> </a:t>
            </a:r>
            <a:r>
              <a:rPr sz="2000" spc="-40" dirty="0"/>
              <a:t>Yoshua</a:t>
            </a:r>
            <a:r>
              <a:rPr sz="2000" spc="-120" dirty="0"/>
              <a:t> </a:t>
            </a:r>
            <a:r>
              <a:rPr sz="2000" spc="-45" dirty="0"/>
              <a:t>Bengio,</a:t>
            </a:r>
            <a:r>
              <a:rPr sz="2000" spc="-105" dirty="0"/>
              <a:t> </a:t>
            </a:r>
            <a:r>
              <a:rPr sz="2000" spc="65" dirty="0"/>
              <a:t>and</a:t>
            </a:r>
            <a:r>
              <a:rPr sz="2000" spc="-125" dirty="0"/>
              <a:t> </a:t>
            </a:r>
            <a:r>
              <a:rPr sz="2000" dirty="0"/>
              <a:t>Aaron</a:t>
            </a:r>
            <a:r>
              <a:rPr sz="2000" spc="-10" dirty="0"/>
              <a:t> Courville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spc="-30" dirty="0"/>
              <a:t>"Generative</a:t>
            </a:r>
            <a:r>
              <a:rPr sz="2000" spc="-95" dirty="0"/>
              <a:t> </a:t>
            </a:r>
            <a:r>
              <a:rPr sz="2000" spc="60" dirty="0"/>
              <a:t>Deep</a:t>
            </a:r>
            <a:r>
              <a:rPr sz="2000" spc="-95" dirty="0"/>
              <a:t> </a:t>
            </a:r>
            <a:r>
              <a:rPr sz="2000" spc="-70" dirty="0"/>
              <a:t>Learning:</a:t>
            </a:r>
            <a:r>
              <a:rPr sz="2000" spc="-145" dirty="0"/>
              <a:t> </a:t>
            </a:r>
            <a:r>
              <a:rPr sz="2000" spc="-10" dirty="0"/>
              <a:t>Teaching</a:t>
            </a:r>
            <a:r>
              <a:rPr sz="2000" spc="-125" dirty="0"/>
              <a:t> </a:t>
            </a:r>
            <a:r>
              <a:rPr sz="2000" dirty="0"/>
              <a:t>Machines</a:t>
            </a:r>
            <a:r>
              <a:rPr sz="2000" spc="-155" dirty="0"/>
              <a:t> </a:t>
            </a:r>
            <a:r>
              <a:rPr sz="2000" dirty="0"/>
              <a:t>to</a:t>
            </a:r>
            <a:r>
              <a:rPr sz="2000" spc="-75" dirty="0"/>
              <a:t> </a:t>
            </a:r>
            <a:r>
              <a:rPr sz="2000" spc="-60" dirty="0"/>
              <a:t>Paint,</a:t>
            </a:r>
            <a:r>
              <a:rPr sz="2000" spc="-120" dirty="0"/>
              <a:t> </a:t>
            </a:r>
            <a:r>
              <a:rPr sz="2000" spc="-114" dirty="0"/>
              <a:t>Write,</a:t>
            </a:r>
            <a:r>
              <a:rPr sz="2000" spc="-30" dirty="0"/>
              <a:t> </a:t>
            </a:r>
            <a:r>
              <a:rPr sz="2000" dirty="0"/>
              <a:t>Compose,</a:t>
            </a:r>
            <a:r>
              <a:rPr sz="2000" spc="-65" dirty="0"/>
              <a:t> </a:t>
            </a:r>
            <a:r>
              <a:rPr sz="2000" spc="65" dirty="0"/>
              <a:t>and</a:t>
            </a:r>
            <a:r>
              <a:rPr sz="2000" spc="-105" dirty="0"/>
              <a:t> </a:t>
            </a:r>
            <a:r>
              <a:rPr sz="2000" spc="-90" dirty="0"/>
              <a:t>Play"</a:t>
            </a:r>
            <a:r>
              <a:rPr sz="2000" spc="-75" dirty="0"/>
              <a:t> </a:t>
            </a:r>
            <a:r>
              <a:rPr sz="2000" spc="-25" dirty="0"/>
              <a:t>by</a:t>
            </a:r>
          </a:p>
          <a:p>
            <a:pPr marL="356870">
              <a:lnSpc>
                <a:spcPct val="100000"/>
              </a:lnSpc>
            </a:pPr>
            <a:r>
              <a:rPr sz="2000" dirty="0"/>
              <a:t>David</a:t>
            </a:r>
            <a:r>
              <a:rPr sz="2000" spc="-155" dirty="0"/>
              <a:t> </a:t>
            </a:r>
            <a:r>
              <a:rPr sz="2000" spc="-10" dirty="0"/>
              <a:t>Foster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spc="-105" dirty="0"/>
              <a:t>"Hands-</a:t>
            </a:r>
            <a:r>
              <a:rPr sz="2000" dirty="0"/>
              <a:t>On</a:t>
            </a:r>
            <a:r>
              <a:rPr sz="2000" spc="-75" dirty="0"/>
              <a:t> </a:t>
            </a:r>
            <a:r>
              <a:rPr sz="2000" dirty="0"/>
              <a:t>Generative</a:t>
            </a:r>
            <a:r>
              <a:rPr sz="2000" spc="-100" dirty="0"/>
              <a:t> </a:t>
            </a:r>
            <a:r>
              <a:rPr sz="2000" spc="-50" dirty="0"/>
              <a:t>Adversarial</a:t>
            </a:r>
            <a:r>
              <a:rPr sz="2000" spc="-20" dirty="0"/>
              <a:t> </a:t>
            </a:r>
            <a:r>
              <a:rPr sz="2000" spc="-80" dirty="0"/>
              <a:t>Networks</a:t>
            </a:r>
            <a:r>
              <a:rPr sz="2000" spc="-105" dirty="0"/>
              <a:t> </a:t>
            </a:r>
            <a:r>
              <a:rPr sz="2000" spc="-75" dirty="0"/>
              <a:t>with</a:t>
            </a:r>
            <a:r>
              <a:rPr sz="2000" spc="-60" dirty="0"/>
              <a:t> </a:t>
            </a:r>
            <a:r>
              <a:rPr sz="2000" spc="-70" dirty="0"/>
              <a:t>PyTorch</a:t>
            </a:r>
            <a:r>
              <a:rPr sz="2000" spc="-95" dirty="0"/>
              <a:t> </a:t>
            </a:r>
            <a:r>
              <a:rPr sz="2000" spc="-215" dirty="0"/>
              <a:t>1.x:</a:t>
            </a:r>
            <a:r>
              <a:rPr sz="2000" spc="-100" dirty="0"/>
              <a:t> </a:t>
            </a:r>
            <a:r>
              <a:rPr sz="2000" spc="-65" dirty="0"/>
              <a:t>Implement</a:t>
            </a:r>
            <a:r>
              <a:rPr sz="2000" spc="-85" dirty="0"/>
              <a:t> </a:t>
            </a:r>
            <a:r>
              <a:rPr sz="2000" spc="-100" dirty="0"/>
              <a:t>next-</a:t>
            </a:r>
            <a:r>
              <a:rPr sz="2000" spc="-10" dirty="0"/>
              <a:t>generation</a:t>
            </a:r>
          </a:p>
          <a:p>
            <a:pPr marL="356870">
              <a:lnSpc>
                <a:spcPct val="100000"/>
              </a:lnSpc>
            </a:pPr>
            <a:r>
              <a:rPr sz="2000" spc="-45" dirty="0"/>
              <a:t>neural</a:t>
            </a:r>
            <a:r>
              <a:rPr sz="2000" spc="-135" dirty="0"/>
              <a:t> </a:t>
            </a:r>
            <a:r>
              <a:rPr sz="2000" spc="-80" dirty="0"/>
              <a:t>networks</a:t>
            </a:r>
            <a:r>
              <a:rPr sz="2000" spc="-114" dirty="0"/>
              <a:t> </a:t>
            </a:r>
            <a:r>
              <a:rPr sz="2000" spc="-10" dirty="0"/>
              <a:t>to</a:t>
            </a:r>
            <a:r>
              <a:rPr sz="2000" spc="-114" dirty="0"/>
              <a:t> </a:t>
            </a:r>
            <a:r>
              <a:rPr sz="2000" spc="-30" dirty="0"/>
              <a:t>build</a:t>
            </a:r>
            <a:r>
              <a:rPr sz="2000" spc="-145" dirty="0"/>
              <a:t> </a:t>
            </a:r>
            <a:r>
              <a:rPr sz="2000" spc="-30" dirty="0"/>
              <a:t>powerful</a:t>
            </a:r>
            <a:r>
              <a:rPr sz="2000" spc="-110" dirty="0"/>
              <a:t> </a:t>
            </a:r>
            <a:r>
              <a:rPr sz="2000" dirty="0"/>
              <a:t>GAN</a:t>
            </a:r>
            <a:r>
              <a:rPr sz="2000" spc="-25" dirty="0"/>
              <a:t> </a:t>
            </a:r>
            <a:r>
              <a:rPr sz="2000" spc="-35" dirty="0"/>
              <a:t>models</a:t>
            </a:r>
            <a:r>
              <a:rPr sz="2000" spc="-70" dirty="0"/>
              <a:t> </a:t>
            </a:r>
            <a:r>
              <a:rPr sz="2000" spc="-80" dirty="0"/>
              <a:t>using</a:t>
            </a:r>
            <a:r>
              <a:rPr sz="2000" spc="-120" dirty="0"/>
              <a:t> </a:t>
            </a:r>
            <a:r>
              <a:rPr sz="2000" spc="-85" dirty="0"/>
              <a:t>Python"</a:t>
            </a:r>
            <a:r>
              <a:rPr sz="2000" spc="-114" dirty="0"/>
              <a:t> </a:t>
            </a:r>
            <a:r>
              <a:rPr sz="2000" dirty="0"/>
              <a:t>by</a:t>
            </a:r>
            <a:r>
              <a:rPr sz="2000" spc="-114" dirty="0"/>
              <a:t> </a:t>
            </a:r>
            <a:r>
              <a:rPr sz="2000" spc="-30" dirty="0"/>
              <a:t>Stefano</a:t>
            </a:r>
            <a:r>
              <a:rPr sz="2000" spc="-40" dirty="0"/>
              <a:t> </a:t>
            </a:r>
            <a:r>
              <a:rPr sz="2000" spc="-10" dirty="0"/>
              <a:t>Vanazzi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spc="-65" dirty="0"/>
              <a:t>"GANs</a:t>
            </a:r>
            <a:r>
              <a:rPr sz="2000" spc="-10" dirty="0"/>
              <a:t> </a:t>
            </a:r>
            <a:r>
              <a:rPr sz="2000" spc="-90" dirty="0"/>
              <a:t>in</a:t>
            </a:r>
            <a:r>
              <a:rPr sz="2000" spc="-165" dirty="0"/>
              <a:t> </a:t>
            </a:r>
            <a:r>
              <a:rPr sz="2000" spc="-30" dirty="0"/>
              <a:t>Action: </a:t>
            </a:r>
            <a:r>
              <a:rPr sz="2000" spc="60" dirty="0"/>
              <a:t>Deep</a:t>
            </a:r>
            <a:r>
              <a:rPr sz="2000" spc="-145" dirty="0"/>
              <a:t> </a:t>
            </a:r>
            <a:r>
              <a:rPr sz="2000" spc="-40" dirty="0"/>
              <a:t>learning</a:t>
            </a:r>
            <a:r>
              <a:rPr sz="2000" spc="-160" dirty="0"/>
              <a:t> </a:t>
            </a:r>
            <a:r>
              <a:rPr sz="2000" spc="-75" dirty="0"/>
              <a:t>with</a:t>
            </a:r>
            <a:r>
              <a:rPr sz="2000" spc="-145" dirty="0"/>
              <a:t> </a:t>
            </a:r>
            <a:r>
              <a:rPr sz="2000" dirty="0"/>
              <a:t>Generative</a:t>
            </a:r>
            <a:r>
              <a:rPr sz="2000" spc="-120" dirty="0"/>
              <a:t> </a:t>
            </a:r>
            <a:r>
              <a:rPr sz="2000" spc="-50" dirty="0"/>
              <a:t>Adversarial</a:t>
            </a:r>
            <a:r>
              <a:rPr sz="2000" spc="-55" dirty="0"/>
              <a:t> </a:t>
            </a:r>
            <a:r>
              <a:rPr sz="2000" spc="-100" dirty="0"/>
              <a:t>Networks"</a:t>
            </a:r>
            <a:r>
              <a:rPr sz="2000" spc="-110" dirty="0"/>
              <a:t> </a:t>
            </a:r>
            <a:r>
              <a:rPr sz="2000" dirty="0"/>
              <a:t>by</a:t>
            </a:r>
            <a:r>
              <a:rPr sz="2000" spc="-140" dirty="0"/>
              <a:t> </a:t>
            </a:r>
            <a:r>
              <a:rPr sz="2000" dirty="0"/>
              <a:t>Jakub</a:t>
            </a:r>
            <a:r>
              <a:rPr sz="2000" spc="-70" dirty="0"/>
              <a:t> </a:t>
            </a:r>
            <a:r>
              <a:rPr sz="2000" spc="-45" dirty="0"/>
              <a:t>Langr</a:t>
            </a:r>
            <a:r>
              <a:rPr sz="2000" spc="-135" dirty="0"/>
              <a:t> </a:t>
            </a:r>
            <a:r>
              <a:rPr sz="2000" spc="40" dirty="0"/>
              <a:t>and</a:t>
            </a:r>
          </a:p>
          <a:p>
            <a:pPr marL="356870">
              <a:lnSpc>
                <a:spcPct val="100000"/>
              </a:lnSpc>
            </a:pPr>
            <a:r>
              <a:rPr sz="2000" spc="-70" dirty="0"/>
              <a:t>Vladimir</a:t>
            </a:r>
            <a:r>
              <a:rPr sz="2000" spc="-35" dirty="0"/>
              <a:t> </a:t>
            </a:r>
            <a:r>
              <a:rPr sz="2000" spc="-25" dirty="0"/>
              <a:t>Bok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spc="-35" dirty="0"/>
              <a:t>Neural</a:t>
            </a:r>
            <a:r>
              <a:rPr sz="2000" spc="-114" dirty="0"/>
              <a:t> </a:t>
            </a:r>
            <a:r>
              <a:rPr sz="2000" spc="-80" dirty="0"/>
              <a:t>Networks</a:t>
            </a:r>
            <a:r>
              <a:rPr sz="2000" spc="-110" dirty="0"/>
              <a:t> </a:t>
            </a:r>
            <a:r>
              <a:rPr sz="2000" spc="65" dirty="0"/>
              <a:t>and</a:t>
            </a:r>
            <a:r>
              <a:rPr sz="2000" spc="-90" dirty="0"/>
              <a:t> </a:t>
            </a:r>
            <a:r>
              <a:rPr sz="2000" spc="60" dirty="0"/>
              <a:t>Deep</a:t>
            </a:r>
            <a:r>
              <a:rPr sz="2000" spc="-135" dirty="0"/>
              <a:t> </a:t>
            </a:r>
            <a:r>
              <a:rPr sz="2000" spc="-70" dirty="0"/>
              <a:t>Learning:</a:t>
            </a:r>
            <a:r>
              <a:rPr sz="2000" spc="-130" dirty="0"/>
              <a:t> </a:t>
            </a:r>
            <a:r>
              <a:rPr sz="2000" spc="95" dirty="0"/>
              <a:t>A</a:t>
            </a:r>
            <a:r>
              <a:rPr sz="2000" spc="-114" dirty="0"/>
              <a:t> </a:t>
            </a:r>
            <a:r>
              <a:rPr sz="2000" spc="-95" dirty="0"/>
              <a:t>Textbook"</a:t>
            </a:r>
            <a:r>
              <a:rPr sz="2000" spc="-85" dirty="0"/>
              <a:t> </a:t>
            </a:r>
            <a:r>
              <a:rPr sz="2000" dirty="0"/>
              <a:t>by</a:t>
            </a:r>
            <a:r>
              <a:rPr sz="2000" spc="-125" dirty="0"/>
              <a:t> </a:t>
            </a:r>
            <a:r>
              <a:rPr sz="2000" dirty="0"/>
              <a:t>Charu</a:t>
            </a:r>
            <a:r>
              <a:rPr sz="2000" spc="-125" dirty="0"/>
              <a:t> </a:t>
            </a:r>
            <a:r>
              <a:rPr sz="2000" dirty="0"/>
              <a:t>C.</a:t>
            </a:r>
            <a:r>
              <a:rPr sz="2000" spc="-135" dirty="0"/>
              <a:t> </a:t>
            </a:r>
            <a:r>
              <a:rPr sz="2000" spc="-10" dirty="0"/>
              <a:t>Aggarwal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2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67002" y="1905001"/>
            <a:ext cx="5865495" cy="30425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20" smtClean="0">
                <a:solidFill>
                  <a:schemeClr val="tx1"/>
                </a:solidFill>
                <a:latin typeface="Verdana"/>
                <a:cs typeface="Verdana"/>
              </a:rPr>
              <a:t>Proposed</a:t>
            </a:r>
            <a:r>
              <a:rPr sz="2800" spc="-190" smtClean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2800" spc="-80" dirty="0">
                <a:solidFill>
                  <a:schemeClr val="tx1"/>
                </a:solidFill>
                <a:latin typeface="Verdana"/>
                <a:cs typeface="Verdana"/>
              </a:rPr>
              <a:t>System/Solution</a:t>
            </a:r>
            <a:endParaRPr sz="2800">
              <a:solidFill>
                <a:schemeClr val="tx1"/>
              </a:solidFill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204" dirty="0">
                <a:solidFill>
                  <a:schemeClr val="tx1"/>
                </a:solidFill>
                <a:latin typeface="Verdana"/>
                <a:cs typeface="Verdana"/>
              </a:rPr>
              <a:t>System</a:t>
            </a:r>
            <a:r>
              <a:rPr sz="2800" spc="-1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Verdana"/>
                <a:cs typeface="Verdana"/>
              </a:rPr>
              <a:t>Development</a:t>
            </a:r>
            <a:r>
              <a:rPr sz="2800" spc="-2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2800" spc="85" dirty="0">
                <a:solidFill>
                  <a:schemeClr val="tx1"/>
                </a:solidFill>
                <a:latin typeface="Verdana"/>
                <a:cs typeface="Verdana"/>
              </a:rPr>
              <a:t>Approach</a:t>
            </a:r>
            <a:endParaRPr sz="2800">
              <a:solidFill>
                <a:schemeClr val="tx1"/>
              </a:solidFill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14" dirty="0">
                <a:solidFill>
                  <a:schemeClr val="tx1"/>
                </a:solidFill>
                <a:latin typeface="Verdana"/>
                <a:cs typeface="Verdana"/>
              </a:rPr>
              <a:t>Algorithms</a:t>
            </a:r>
            <a:r>
              <a:rPr sz="2800" spc="-2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2800" spc="80" dirty="0">
                <a:solidFill>
                  <a:schemeClr val="tx1"/>
                </a:solidFill>
                <a:latin typeface="Verdana"/>
                <a:cs typeface="Verdana"/>
              </a:rPr>
              <a:t>&amp;</a:t>
            </a:r>
            <a:r>
              <a:rPr sz="2800" spc="-1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Verdana"/>
                <a:cs typeface="Verdana"/>
              </a:rPr>
              <a:t>Deployment</a:t>
            </a:r>
            <a:endParaRPr sz="2800">
              <a:solidFill>
                <a:schemeClr val="tx1"/>
              </a:solidFill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chemeClr val="tx1"/>
                </a:solidFill>
                <a:latin typeface="Verdana"/>
                <a:cs typeface="Verdana"/>
              </a:rPr>
              <a:t>Result</a:t>
            </a:r>
            <a:endParaRPr sz="2800">
              <a:solidFill>
                <a:schemeClr val="tx1"/>
              </a:solidFill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0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lang="en-US" sz="2800" spc="-45" dirty="0" smtClean="0">
                <a:solidFill>
                  <a:schemeClr val="tx1"/>
                </a:solidFill>
                <a:latin typeface="Verdana"/>
                <a:cs typeface="Verdana"/>
              </a:rPr>
              <a:t>Problem</a:t>
            </a:r>
            <a:r>
              <a:rPr lang="en-US" sz="2800" spc="-200" dirty="0" smtClean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-US" sz="2800" spc="-10" dirty="0" smtClean="0">
                <a:solidFill>
                  <a:schemeClr val="tx1"/>
                </a:solidFill>
                <a:latin typeface="Verdana"/>
                <a:cs typeface="Verdana"/>
              </a:rPr>
              <a:t>Statement</a:t>
            </a:r>
            <a:endParaRPr lang="en-US" sz="2800" dirty="0" smtClean="0">
              <a:solidFill>
                <a:schemeClr val="tx1"/>
              </a:solidFill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smtClean="0">
                <a:solidFill>
                  <a:schemeClr val="tx1"/>
                </a:solidFill>
                <a:latin typeface="Verdana"/>
                <a:cs typeface="Verdana"/>
              </a:rPr>
              <a:t>Conclusion</a:t>
            </a:r>
            <a:endParaRPr sz="2800">
              <a:solidFill>
                <a:schemeClr val="tx1"/>
              </a:solidFill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chemeClr val="tx1"/>
                </a:solidFill>
                <a:latin typeface="Verdana"/>
                <a:cs typeface="Verdana"/>
              </a:rPr>
              <a:t>References</a:t>
            </a:r>
            <a:endParaRPr sz="280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05" dirty="0"/>
              <a:t>PROBLEM</a:t>
            </a:r>
            <a:r>
              <a:rPr spc="-50" dirty="0"/>
              <a:t> </a:t>
            </a:r>
            <a:r>
              <a:rPr spc="-390" dirty="0"/>
              <a:t>STATEMENT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816864" y="1600206"/>
            <a:ext cx="10871200" cy="2471099"/>
          </a:xfrm>
          <a:prstGeom prst="rect">
            <a:avLst/>
          </a:prstGeom>
        </p:spPr>
        <p:txBody>
          <a:bodyPr vert="horz" wrap="square" lIns="0" tIns="313601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1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800" dirty="0"/>
              <a:t>Developing</a:t>
            </a:r>
            <a:r>
              <a:rPr sz="2800" spc="-254" dirty="0"/>
              <a:t> </a:t>
            </a:r>
            <a:r>
              <a:rPr sz="2800" spc="215" dirty="0"/>
              <a:t>a</a:t>
            </a:r>
            <a:r>
              <a:rPr sz="2800" spc="-175" dirty="0"/>
              <a:t> </a:t>
            </a:r>
            <a:r>
              <a:rPr sz="2800" dirty="0"/>
              <a:t>Generative</a:t>
            </a:r>
            <a:r>
              <a:rPr sz="2800" spc="-229" dirty="0"/>
              <a:t> </a:t>
            </a:r>
            <a:r>
              <a:rPr sz="2800" spc="-70" dirty="0"/>
              <a:t>Adversarial</a:t>
            </a:r>
            <a:r>
              <a:rPr sz="2800" spc="-240" dirty="0"/>
              <a:t> </a:t>
            </a:r>
            <a:r>
              <a:rPr sz="2800" spc="-80" dirty="0"/>
              <a:t>Network</a:t>
            </a:r>
            <a:r>
              <a:rPr sz="2800" spc="-215" dirty="0"/>
              <a:t> </a:t>
            </a:r>
            <a:r>
              <a:rPr sz="2800" spc="-10" dirty="0"/>
              <a:t>(GAN) 	</a:t>
            </a:r>
            <a:r>
              <a:rPr sz="2800" spc="60" dirty="0"/>
              <a:t>based</a:t>
            </a:r>
            <a:r>
              <a:rPr sz="2800" spc="-170" dirty="0"/>
              <a:t> </a:t>
            </a:r>
            <a:r>
              <a:rPr sz="2800" dirty="0"/>
              <a:t>model</a:t>
            </a:r>
            <a:r>
              <a:rPr sz="2800" spc="-210" dirty="0"/>
              <a:t> </a:t>
            </a:r>
            <a:r>
              <a:rPr sz="2800" spc="-114" dirty="0"/>
              <a:t>for</a:t>
            </a:r>
            <a:r>
              <a:rPr sz="2800" spc="-195" dirty="0"/>
              <a:t> </a:t>
            </a:r>
            <a:r>
              <a:rPr sz="2800" spc="-20" dirty="0"/>
              <a:t>the</a:t>
            </a:r>
            <a:r>
              <a:rPr sz="2800" spc="-114" dirty="0"/>
              <a:t> </a:t>
            </a:r>
            <a:r>
              <a:rPr sz="2800" spc="-195" dirty="0"/>
              <a:t>synthesis</a:t>
            </a:r>
            <a:r>
              <a:rPr sz="2800" spc="-170" dirty="0"/>
              <a:t> </a:t>
            </a:r>
            <a:r>
              <a:rPr sz="2800" dirty="0"/>
              <a:t>of</a:t>
            </a:r>
            <a:r>
              <a:rPr sz="2800" spc="-180" dirty="0"/>
              <a:t> </a:t>
            </a:r>
            <a:r>
              <a:rPr sz="2800" spc="-95" dirty="0"/>
              <a:t>realistic</a:t>
            </a:r>
            <a:r>
              <a:rPr sz="2800" spc="-235" dirty="0"/>
              <a:t> </a:t>
            </a:r>
            <a:r>
              <a:rPr sz="2800" spc="-60" dirty="0"/>
              <a:t>handwritten</a:t>
            </a:r>
            <a:r>
              <a:rPr sz="2800" spc="-200" dirty="0"/>
              <a:t> </a:t>
            </a:r>
            <a:r>
              <a:rPr sz="2800" spc="-10" dirty="0"/>
              <a:t>text, 	</a:t>
            </a:r>
            <a:r>
              <a:rPr sz="2800" spc="-65" dirty="0"/>
              <a:t>addressing</a:t>
            </a:r>
            <a:r>
              <a:rPr sz="2800" spc="-210" dirty="0"/>
              <a:t> </a:t>
            </a:r>
            <a:r>
              <a:rPr sz="2800" dirty="0"/>
              <a:t>challenges</a:t>
            </a:r>
            <a:r>
              <a:rPr sz="2800" spc="-250" dirty="0"/>
              <a:t> </a:t>
            </a:r>
            <a:r>
              <a:rPr sz="2800" spc="-125" dirty="0"/>
              <a:t>in</a:t>
            </a:r>
            <a:r>
              <a:rPr sz="2800" spc="-180" dirty="0"/>
              <a:t> </a:t>
            </a:r>
            <a:r>
              <a:rPr sz="2800" spc="-100" dirty="0"/>
              <a:t>variability</a:t>
            </a:r>
            <a:r>
              <a:rPr sz="2800" spc="-235" dirty="0"/>
              <a:t> </a:t>
            </a:r>
            <a:r>
              <a:rPr sz="2800" dirty="0"/>
              <a:t>of</a:t>
            </a:r>
            <a:r>
              <a:rPr sz="2800" spc="-150" dirty="0"/>
              <a:t> </a:t>
            </a:r>
            <a:r>
              <a:rPr sz="2800" spc="-125" dirty="0"/>
              <a:t>writing</a:t>
            </a:r>
            <a:r>
              <a:rPr sz="2800" spc="-235" dirty="0"/>
              <a:t> </a:t>
            </a:r>
            <a:r>
              <a:rPr sz="2800" spc="-204" dirty="0"/>
              <a:t>styles,</a:t>
            </a:r>
            <a:r>
              <a:rPr sz="2800" spc="-180" dirty="0"/>
              <a:t> </a:t>
            </a:r>
            <a:r>
              <a:rPr sz="2800" spc="-10" dirty="0"/>
              <a:t>stroke 	</a:t>
            </a:r>
            <a:r>
              <a:rPr sz="2800" spc="-135" dirty="0"/>
              <a:t>thickness,</a:t>
            </a:r>
            <a:r>
              <a:rPr sz="2800" spc="-204" dirty="0"/>
              <a:t> </a:t>
            </a:r>
            <a:r>
              <a:rPr sz="2800" spc="95" dirty="0"/>
              <a:t>and</a:t>
            </a:r>
            <a:r>
              <a:rPr sz="2800" spc="-200" dirty="0"/>
              <a:t> </a:t>
            </a:r>
            <a:r>
              <a:rPr sz="2800" spc="-55" dirty="0"/>
              <a:t>spatial</a:t>
            </a:r>
            <a:r>
              <a:rPr sz="2800" spc="-229" dirty="0"/>
              <a:t> </a:t>
            </a:r>
            <a:r>
              <a:rPr sz="2800" spc="-50" dirty="0"/>
              <a:t>arrangement,</a:t>
            </a:r>
            <a:r>
              <a:rPr sz="2800" spc="-204" dirty="0"/>
              <a:t> </a:t>
            </a:r>
            <a:r>
              <a:rPr sz="2800" dirty="0"/>
              <a:t>to</a:t>
            </a:r>
            <a:r>
              <a:rPr sz="2800" spc="-160" dirty="0"/>
              <a:t> </a:t>
            </a:r>
            <a:r>
              <a:rPr sz="2800" spc="80" dirty="0"/>
              <a:t>enhance</a:t>
            </a:r>
            <a:r>
              <a:rPr sz="2800" spc="-185" dirty="0"/>
              <a:t> </a:t>
            </a:r>
            <a:r>
              <a:rPr sz="2800" spc="-25" dirty="0"/>
              <a:t>the 	</a:t>
            </a:r>
            <a:r>
              <a:rPr sz="2800" spc="100" dirty="0"/>
              <a:t>accuracy</a:t>
            </a:r>
            <a:r>
              <a:rPr sz="2800" spc="-225" dirty="0"/>
              <a:t> </a:t>
            </a:r>
            <a:r>
              <a:rPr sz="2800" spc="100" dirty="0"/>
              <a:t>and</a:t>
            </a:r>
            <a:r>
              <a:rPr sz="2800" spc="-165" dirty="0"/>
              <a:t> </a:t>
            </a:r>
            <a:r>
              <a:rPr sz="2800" spc="-145" dirty="0"/>
              <a:t>robustness</a:t>
            </a:r>
            <a:r>
              <a:rPr sz="2800" spc="-114" dirty="0"/>
              <a:t> </a:t>
            </a:r>
            <a:r>
              <a:rPr sz="2800" dirty="0"/>
              <a:t>of</a:t>
            </a:r>
            <a:r>
              <a:rPr sz="2800" spc="-175" dirty="0"/>
              <a:t> </a:t>
            </a:r>
            <a:r>
              <a:rPr sz="2800" spc="45" dirty="0"/>
              <a:t>optical</a:t>
            </a:r>
            <a:r>
              <a:rPr sz="2800" spc="-220" dirty="0"/>
              <a:t> </a:t>
            </a:r>
            <a:r>
              <a:rPr sz="2800" dirty="0"/>
              <a:t>character</a:t>
            </a:r>
            <a:r>
              <a:rPr sz="2800" spc="-165" dirty="0"/>
              <a:t> </a:t>
            </a:r>
            <a:r>
              <a:rPr sz="2800" spc="-10" dirty="0"/>
              <a:t>recognition 	</a:t>
            </a:r>
            <a:r>
              <a:rPr sz="2800" spc="-50" dirty="0"/>
              <a:t>(OCR)</a:t>
            </a:r>
            <a:r>
              <a:rPr sz="2800" spc="-170" dirty="0"/>
              <a:t> </a:t>
            </a:r>
            <a:r>
              <a:rPr sz="2800" spc="-70" dirty="0"/>
              <a:t>systems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40" dirty="0"/>
              <a:t>PROPOSED</a:t>
            </a:r>
            <a:r>
              <a:rPr spc="-50" dirty="0"/>
              <a:t> </a:t>
            </a:r>
            <a:r>
              <a:rPr spc="-340" dirty="0"/>
              <a:t>SOLUTION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816864" y="1600202"/>
            <a:ext cx="10871200" cy="417165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40" dirty="0">
                <a:latin typeface="Tahoma"/>
                <a:cs typeface="Tahoma"/>
              </a:rPr>
              <a:t>Problem</a:t>
            </a:r>
            <a:r>
              <a:rPr sz="1500" b="1" spc="-60" dirty="0">
                <a:latin typeface="Tahoma"/>
                <a:cs typeface="Tahoma"/>
              </a:rPr>
              <a:t> </a:t>
            </a:r>
            <a:r>
              <a:rPr sz="1500" b="1" spc="-10" dirty="0">
                <a:latin typeface="Tahoma"/>
                <a:cs typeface="Tahoma"/>
              </a:rPr>
              <a:t>Identification</a:t>
            </a:r>
            <a:r>
              <a:rPr sz="1500" spc="-10" dirty="0"/>
              <a:t>:</a:t>
            </a:r>
            <a:endParaRPr sz="15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65" dirty="0">
                <a:latin typeface="Verdana"/>
                <a:cs typeface="Verdana"/>
              </a:rPr>
              <a:t>Identify</a:t>
            </a:r>
            <a:r>
              <a:rPr sz="1500" spc="-130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the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spc="50" dirty="0">
                <a:latin typeface="Verdana"/>
                <a:cs typeface="Verdana"/>
              </a:rPr>
              <a:t>need</a:t>
            </a:r>
            <a:r>
              <a:rPr sz="1500" spc="-114" dirty="0">
                <a:latin typeface="Verdana"/>
                <a:cs typeface="Verdana"/>
              </a:rPr>
              <a:t> </a:t>
            </a:r>
            <a:r>
              <a:rPr sz="1500" spc="-60" dirty="0">
                <a:latin typeface="Verdana"/>
                <a:cs typeface="Verdana"/>
              </a:rPr>
              <a:t>for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generating</a:t>
            </a:r>
            <a:r>
              <a:rPr sz="1500" spc="-150" dirty="0">
                <a:latin typeface="Verdana"/>
                <a:cs typeface="Verdana"/>
              </a:rPr>
              <a:t> </a:t>
            </a:r>
            <a:r>
              <a:rPr sz="1500" spc="-50" dirty="0">
                <a:latin typeface="Verdana"/>
                <a:cs typeface="Verdana"/>
              </a:rPr>
              <a:t>realistic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handwritten</a:t>
            </a:r>
            <a:r>
              <a:rPr sz="1500" spc="-125" dirty="0">
                <a:latin typeface="Verdana"/>
                <a:cs typeface="Verdana"/>
              </a:rPr>
              <a:t> </a:t>
            </a:r>
            <a:r>
              <a:rPr sz="1500" spc="-65" dirty="0">
                <a:latin typeface="Verdana"/>
                <a:cs typeface="Verdana"/>
              </a:rPr>
              <a:t>text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spc="60" dirty="0">
                <a:latin typeface="Verdana"/>
                <a:cs typeface="Verdana"/>
              </a:rPr>
              <a:t>data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-60" dirty="0">
                <a:latin typeface="Verdana"/>
                <a:cs typeface="Verdana"/>
              </a:rPr>
              <a:t>for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-65" dirty="0">
                <a:latin typeface="Verdana"/>
                <a:cs typeface="Verdana"/>
              </a:rPr>
              <a:t>various</a:t>
            </a:r>
            <a:r>
              <a:rPr sz="1500" spc="-12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applications</a:t>
            </a:r>
            <a:r>
              <a:rPr sz="1500" spc="-150" dirty="0">
                <a:latin typeface="Verdana"/>
                <a:cs typeface="Verdana"/>
              </a:rPr>
              <a:t> </a:t>
            </a:r>
            <a:r>
              <a:rPr sz="1500" spc="-35" dirty="0">
                <a:latin typeface="Verdana"/>
                <a:cs typeface="Verdana"/>
              </a:rPr>
              <a:t>such</a:t>
            </a:r>
            <a:r>
              <a:rPr sz="1500" spc="-105" dirty="0">
                <a:latin typeface="Verdana"/>
                <a:cs typeface="Verdana"/>
              </a:rPr>
              <a:t> </a:t>
            </a:r>
            <a:r>
              <a:rPr sz="1500" spc="-45" dirty="0">
                <a:latin typeface="Verdana"/>
                <a:cs typeface="Verdana"/>
              </a:rPr>
              <a:t>as</a:t>
            </a:r>
            <a:r>
              <a:rPr sz="1500" spc="-100" dirty="0">
                <a:latin typeface="Verdana"/>
                <a:cs typeface="Verdana"/>
              </a:rPr>
              <a:t> </a:t>
            </a:r>
            <a:r>
              <a:rPr sz="1500" spc="35" dirty="0">
                <a:latin typeface="Verdana"/>
                <a:cs typeface="Verdana"/>
              </a:rPr>
              <a:t>OCR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500" spc="-120" dirty="0"/>
              <a:t>systems,</a:t>
            </a:r>
            <a:r>
              <a:rPr sz="1500" spc="-55" dirty="0"/>
              <a:t> </a:t>
            </a:r>
            <a:r>
              <a:rPr sz="1500" dirty="0"/>
              <a:t>document</a:t>
            </a:r>
            <a:r>
              <a:rPr sz="1500" spc="-75" dirty="0"/>
              <a:t> </a:t>
            </a:r>
            <a:r>
              <a:rPr sz="1500" spc="-80" dirty="0"/>
              <a:t>analysis,</a:t>
            </a:r>
            <a:r>
              <a:rPr sz="1500" spc="-105" dirty="0"/>
              <a:t> </a:t>
            </a:r>
            <a:r>
              <a:rPr sz="1500" spc="55" dirty="0"/>
              <a:t>and</a:t>
            </a:r>
            <a:r>
              <a:rPr sz="1500" spc="-60" dirty="0"/>
              <a:t> </a:t>
            </a:r>
            <a:r>
              <a:rPr sz="1500" spc="65" dirty="0"/>
              <a:t>data</a:t>
            </a:r>
            <a:r>
              <a:rPr sz="1500" spc="-35" dirty="0"/>
              <a:t> </a:t>
            </a:r>
            <a:r>
              <a:rPr sz="1500" spc="-10" dirty="0"/>
              <a:t>augmentation.</a:t>
            </a:r>
            <a:endParaRPr sz="1500"/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0" dirty="0">
                <a:latin typeface="Tahoma"/>
                <a:cs typeface="Tahoma"/>
              </a:rPr>
              <a:t>Data</a:t>
            </a:r>
            <a:r>
              <a:rPr sz="1500" b="1" spc="-75" dirty="0">
                <a:latin typeface="Tahoma"/>
                <a:cs typeface="Tahoma"/>
              </a:rPr>
              <a:t> </a:t>
            </a:r>
            <a:r>
              <a:rPr sz="1500" b="1" spc="-10" dirty="0">
                <a:latin typeface="Tahoma"/>
                <a:cs typeface="Tahoma"/>
              </a:rPr>
              <a:t>Collection</a:t>
            </a:r>
            <a:r>
              <a:rPr sz="1500" spc="-10" dirty="0"/>
              <a:t>:</a:t>
            </a:r>
            <a:endParaRPr sz="15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dirty="0">
                <a:latin typeface="Verdana"/>
                <a:cs typeface="Verdana"/>
              </a:rPr>
              <a:t>Gather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spc="125" dirty="0">
                <a:latin typeface="Verdana"/>
                <a:cs typeface="Verdana"/>
              </a:rPr>
              <a:t>a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-45" dirty="0">
                <a:latin typeface="Verdana"/>
                <a:cs typeface="Verdana"/>
              </a:rPr>
              <a:t>diverse</a:t>
            </a:r>
            <a:r>
              <a:rPr sz="1500" spc="-12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dataset</a:t>
            </a:r>
            <a:r>
              <a:rPr sz="1500" spc="-7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of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handwritten</a:t>
            </a:r>
            <a:r>
              <a:rPr sz="1500" spc="-105" dirty="0">
                <a:latin typeface="Verdana"/>
                <a:cs typeface="Verdana"/>
              </a:rPr>
              <a:t> </a:t>
            </a:r>
            <a:r>
              <a:rPr sz="1500" spc="-65" dirty="0">
                <a:latin typeface="Verdana"/>
                <a:cs typeface="Verdana"/>
              </a:rPr>
              <a:t>text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-45" dirty="0">
                <a:latin typeface="Verdana"/>
                <a:cs typeface="Verdana"/>
              </a:rPr>
              <a:t>samples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covering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different</a:t>
            </a:r>
            <a:r>
              <a:rPr sz="1500" spc="-16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languages,</a:t>
            </a:r>
            <a:r>
              <a:rPr sz="1500" spc="-110" dirty="0">
                <a:latin typeface="Verdana"/>
                <a:cs typeface="Verdana"/>
              </a:rPr>
              <a:t> styles,</a:t>
            </a:r>
            <a:r>
              <a:rPr sz="1500" spc="-105" dirty="0">
                <a:latin typeface="Verdana"/>
                <a:cs typeface="Verdana"/>
              </a:rPr>
              <a:t> </a:t>
            </a:r>
            <a:r>
              <a:rPr sz="1500" spc="30" dirty="0">
                <a:latin typeface="Verdana"/>
                <a:cs typeface="Verdana"/>
              </a:rPr>
              <a:t>and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spc="-10" dirty="0"/>
              <a:t>characters.</a:t>
            </a:r>
            <a:endParaRPr sz="1500"/>
          </a:p>
          <a:p>
            <a:pPr marL="756285" marR="121920" lvl="1" indent="-287020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100" dirty="0">
                <a:latin typeface="Verdana"/>
                <a:cs typeface="Verdana"/>
              </a:rPr>
              <a:t>Ensure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the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dataset</a:t>
            </a:r>
            <a:r>
              <a:rPr sz="1500" spc="-75" dirty="0">
                <a:latin typeface="Verdana"/>
                <a:cs typeface="Verdana"/>
              </a:rPr>
              <a:t> </a:t>
            </a:r>
            <a:r>
              <a:rPr sz="1500" spc="-25" dirty="0">
                <a:latin typeface="Verdana"/>
                <a:cs typeface="Verdana"/>
              </a:rPr>
              <a:t>includes</a:t>
            </a:r>
            <a:r>
              <a:rPr sz="1500" spc="-165" dirty="0">
                <a:latin typeface="Verdana"/>
                <a:cs typeface="Verdana"/>
              </a:rPr>
              <a:t> </a:t>
            </a:r>
            <a:r>
              <a:rPr sz="1500" spc="-50" dirty="0">
                <a:latin typeface="Verdana"/>
                <a:cs typeface="Verdana"/>
              </a:rPr>
              <a:t>variations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-60" dirty="0">
                <a:latin typeface="Verdana"/>
                <a:cs typeface="Verdana"/>
              </a:rPr>
              <a:t>in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-85" dirty="0">
                <a:latin typeface="Verdana"/>
                <a:cs typeface="Verdana"/>
              </a:rPr>
              <a:t>stroke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-75" dirty="0">
                <a:latin typeface="Verdana"/>
                <a:cs typeface="Verdana"/>
              </a:rPr>
              <a:t>thickness,</a:t>
            </a:r>
            <a:r>
              <a:rPr sz="1500" spc="-105" dirty="0">
                <a:latin typeface="Verdana"/>
                <a:cs typeface="Verdana"/>
              </a:rPr>
              <a:t> </a:t>
            </a:r>
            <a:r>
              <a:rPr sz="1500" spc="-80" dirty="0">
                <a:latin typeface="Verdana"/>
                <a:cs typeface="Verdana"/>
              </a:rPr>
              <a:t>slant,</a:t>
            </a:r>
            <a:r>
              <a:rPr sz="1500" spc="-105" dirty="0">
                <a:latin typeface="Verdana"/>
                <a:cs typeface="Verdana"/>
              </a:rPr>
              <a:t> </a:t>
            </a:r>
            <a:r>
              <a:rPr sz="1500" spc="55" dirty="0">
                <a:latin typeface="Verdana"/>
                <a:cs typeface="Verdana"/>
              </a:rPr>
              <a:t>and</a:t>
            </a:r>
            <a:r>
              <a:rPr sz="1500" spc="-75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spatial</a:t>
            </a:r>
            <a:r>
              <a:rPr sz="1500" spc="-114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arrangement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to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capture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-25" dirty="0">
                <a:latin typeface="Verdana"/>
                <a:cs typeface="Verdana"/>
              </a:rPr>
              <a:t>the </a:t>
            </a:r>
            <a:r>
              <a:rPr sz="1500" spc="-55" dirty="0">
                <a:latin typeface="Verdana"/>
                <a:cs typeface="Verdana"/>
              </a:rPr>
              <a:t>real-</a:t>
            </a:r>
            <a:r>
              <a:rPr sz="1500" spc="-30" dirty="0">
                <a:latin typeface="Verdana"/>
                <a:cs typeface="Verdana"/>
              </a:rPr>
              <a:t>world</a:t>
            </a:r>
            <a:r>
              <a:rPr sz="1500" spc="-14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variability.</a:t>
            </a:r>
            <a:endParaRPr sz="15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0" dirty="0">
                <a:latin typeface="Tahoma"/>
                <a:cs typeface="Tahoma"/>
              </a:rPr>
              <a:t>Data</a:t>
            </a:r>
            <a:r>
              <a:rPr sz="1500" b="1" spc="-95" dirty="0">
                <a:latin typeface="Tahoma"/>
                <a:cs typeface="Tahoma"/>
              </a:rPr>
              <a:t> </a:t>
            </a:r>
            <a:r>
              <a:rPr sz="1500" b="1" spc="-10" dirty="0">
                <a:latin typeface="Tahoma"/>
                <a:cs typeface="Tahoma"/>
              </a:rPr>
              <a:t>Preprocessing</a:t>
            </a:r>
            <a:r>
              <a:rPr sz="1500" spc="-10" dirty="0"/>
              <a:t>:</a:t>
            </a:r>
            <a:endParaRPr sz="15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40" dirty="0">
                <a:latin typeface="Verdana"/>
                <a:cs typeface="Verdana"/>
              </a:rPr>
              <a:t>Normalize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the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-105" dirty="0">
                <a:latin typeface="Verdana"/>
                <a:cs typeface="Verdana"/>
              </a:rPr>
              <a:t>size,</a:t>
            </a:r>
            <a:r>
              <a:rPr sz="1500" spc="-120" dirty="0">
                <a:latin typeface="Verdana"/>
                <a:cs typeface="Verdana"/>
              </a:rPr>
              <a:t> </a:t>
            </a:r>
            <a:r>
              <a:rPr sz="1500" spc="-40" dirty="0">
                <a:latin typeface="Verdana"/>
                <a:cs typeface="Verdana"/>
              </a:rPr>
              <a:t>orientation,</a:t>
            </a:r>
            <a:r>
              <a:rPr sz="1500" spc="-170" dirty="0">
                <a:latin typeface="Verdana"/>
                <a:cs typeface="Verdana"/>
              </a:rPr>
              <a:t> </a:t>
            </a:r>
            <a:r>
              <a:rPr sz="1500" spc="55" dirty="0">
                <a:latin typeface="Verdana"/>
                <a:cs typeface="Verdana"/>
              </a:rPr>
              <a:t>and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-35" dirty="0">
                <a:latin typeface="Verdana"/>
                <a:cs typeface="Verdana"/>
              </a:rPr>
              <a:t>contrast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of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the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handwritten</a:t>
            </a:r>
            <a:r>
              <a:rPr sz="1500" spc="-140" dirty="0">
                <a:latin typeface="Verdana"/>
                <a:cs typeface="Verdana"/>
              </a:rPr>
              <a:t> </a:t>
            </a:r>
            <a:r>
              <a:rPr sz="1500" spc="-60" dirty="0">
                <a:latin typeface="Verdana"/>
                <a:cs typeface="Verdana"/>
              </a:rPr>
              <a:t>text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images</a:t>
            </a:r>
            <a:r>
              <a:rPr sz="1500" spc="-14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to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spc="-55" dirty="0">
                <a:latin typeface="Verdana"/>
                <a:cs typeface="Verdana"/>
              </a:rPr>
              <a:t>ensure</a:t>
            </a:r>
            <a:r>
              <a:rPr sz="1500" spc="-75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consistency</a:t>
            </a:r>
            <a:r>
              <a:rPr sz="1500" spc="-13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across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spc="-20" dirty="0"/>
              <a:t>the</a:t>
            </a:r>
            <a:r>
              <a:rPr sz="1500" spc="-105" dirty="0"/>
              <a:t> </a:t>
            </a:r>
            <a:r>
              <a:rPr sz="1500" spc="-10" dirty="0"/>
              <a:t>dataset.</a:t>
            </a:r>
            <a:endParaRPr sz="1500"/>
          </a:p>
          <a:p>
            <a:pPr marL="756285" lvl="1" indent="-286385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30" dirty="0">
                <a:latin typeface="Verdana"/>
                <a:cs typeface="Verdana"/>
              </a:rPr>
              <a:t>Optionally,</a:t>
            </a:r>
            <a:r>
              <a:rPr sz="1500" spc="-15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apply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65" dirty="0">
                <a:latin typeface="Verdana"/>
                <a:cs typeface="Verdana"/>
              </a:rPr>
              <a:t>data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augmentation</a:t>
            </a:r>
            <a:r>
              <a:rPr sz="1500" spc="-13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techniques</a:t>
            </a:r>
            <a:r>
              <a:rPr sz="1500" spc="-120" dirty="0">
                <a:latin typeface="Verdana"/>
                <a:cs typeface="Verdana"/>
              </a:rPr>
              <a:t> </a:t>
            </a:r>
            <a:r>
              <a:rPr sz="1500" spc="-35" dirty="0">
                <a:latin typeface="Verdana"/>
                <a:cs typeface="Verdana"/>
              </a:rPr>
              <a:t>such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spc="-50" dirty="0">
                <a:latin typeface="Verdana"/>
                <a:cs typeface="Verdana"/>
              </a:rPr>
              <a:t>as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-50" dirty="0">
                <a:latin typeface="Verdana"/>
                <a:cs typeface="Verdana"/>
              </a:rPr>
              <a:t>rotation,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scaling,</a:t>
            </a:r>
            <a:r>
              <a:rPr sz="1500" spc="-150" dirty="0">
                <a:latin typeface="Verdana"/>
                <a:cs typeface="Verdana"/>
              </a:rPr>
              <a:t> </a:t>
            </a:r>
            <a:r>
              <a:rPr sz="1500" spc="55" dirty="0">
                <a:latin typeface="Verdana"/>
                <a:cs typeface="Verdana"/>
              </a:rPr>
              <a:t>and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cropping</a:t>
            </a:r>
            <a:r>
              <a:rPr sz="1500" spc="-12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to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increase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dirty="0"/>
              <a:t>dataset</a:t>
            </a:r>
            <a:r>
              <a:rPr sz="1500" spc="-75" dirty="0"/>
              <a:t> </a:t>
            </a:r>
            <a:r>
              <a:rPr sz="1500" spc="-10" dirty="0"/>
              <a:t>variability.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40" dirty="0"/>
              <a:t>PROPOSED</a:t>
            </a:r>
            <a:r>
              <a:rPr spc="-50" dirty="0"/>
              <a:t> </a:t>
            </a:r>
            <a:r>
              <a:rPr spc="-340" dirty="0"/>
              <a:t>SOLUTION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402" y="1600202"/>
            <a:ext cx="10346055" cy="3962623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20" dirty="0">
                <a:solidFill>
                  <a:schemeClr val="tx1"/>
                </a:solidFill>
                <a:latin typeface="Tahoma"/>
                <a:cs typeface="Tahoma"/>
              </a:rPr>
              <a:t>Generator </a:t>
            </a:r>
            <a:r>
              <a:rPr sz="1500" b="1" spc="-75" dirty="0">
                <a:solidFill>
                  <a:schemeClr val="tx1"/>
                </a:solidFill>
                <a:latin typeface="Tahoma"/>
                <a:cs typeface="Tahoma"/>
              </a:rPr>
              <a:t>Network</a:t>
            </a:r>
            <a:r>
              <a:rPr sz="1500" b="1" spc="-10" dirty="0">
                <a:solidFill>
                  <a:schemeClr val="tx1"/>
                </a:solidFill>
                <a:latin typeface="Tahoma"/>
                <a:cs typeface="Tahoma"/>
              </a:rPr>
              <a:t> Design</a:t>
            </a:r>
            <a:r>
              <a:rPr sz="1500" spc="-10" dirty="0">
                <a:solidFill>
                  <a:schemeClr val="tx1"/>
                </a:solidFill>
                <a:latin typeface="Verdana"/>
                <a:cs typeface="Verdana"/>
              </a:rPr>
              <a:t>:</a:t>
            </a:r>
            <a:endParaRPr sz="15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45" dirty="0">
                <a:solidFill>
                  <a:schemeClr val="tx1"/>
                </a:solidFill>
                <a:latin typeface="Verdana"/>
                <a:cs typeface="Verdana"/>
              </a:rPr>
              <a:t>Design</a:t>
            </a:r>
            <a:r>
              <a:rPr sz="1500" spc="-1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chemeClr val="tx1"/>
                </a:solidFill>
                <a:latin typeface="Verdana"/>
                <a:cs typeface="Verdana"/>
              </a:rPr>
              <a:t>a</a:t>
            </a:r>
            <a:r>
              <a:rPr sz="15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chemeClr val="tx1"/>
                </a:solidFill>
                <a:latin typeface="Verdana"/>
                <a:cs typeface="Verdana"/>
              </a:rPr>
              <a:t>generator</a:t>
            </a:r>
            <a:r>
              <a:rPr sz="15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chemeClr val="tx1"/>
                </a:solidFill>
                <a:latin typeface="Verdana"/>
                <a:cs typeface="Verdana"/>
              </a:rPr>
              <a:t>network</a:t>
            </a:r>
            <a:r>
              <a:rPr sz="1500" spc="-1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chemeClr val="tx1"/>
                </a:solidFill>
                <a:latin typeface="Verdana"/>
                <a:cs typeface="Verdana"/>
              </a:rPr>
              <a:t>architecture</a:t>
            </a:r>
            <a:r>
              <a:rPr sz="1500" spc="-1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chemeClr val="tx1"/>
                </a:solidFill>
                <a:latin typeface="Verdana"/>
                <a:cs typeface="Verdana"/>
              </a:rPr>
              <a:t>using</a:t>
            </a:r>
            <a:r>
              <a:rPr sz="15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chemeClr val="tx1"/>
                </a:solidFill>
                <a:latin typeface="Verdana"/>
                <a:cs typeface="Verdana"/>
              </a:rPr>
              <a:t>convolutional</a:t>
            </a:r>
            <a:r>
              <a:rPr sz="1500" spc="-1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chemeClr val="tx1"/>
                </a:solidFill>
                <a:latin typeface="Verdana"/>
                <a:cs typeface="Verdana"/>
              </a:rPr>
              <a:t>neural</a:t>
            </a:r>
            <a:r>
              <a:rPr sz="1500" spc="-10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chemeClr val="tx1"/>
                </a:solidFill>
                <a:latin typeface="Verdana"/>
                <a:cs typeface="Verdana"/>
              </a:rPr>
              <a:t>networks</a:t>
            </a:r>
            <a:r>
              <a:rPr sz="15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chemeClr val="tx1"/>
                </a:solidFill>
                <a:latin typeface="Verdana"/>
                <a:cs typeface="Verdana"/>
              </a:rPr>
              <a:t>(CNNs)</a:t>
            </a:r>
            <a:r>
              <a:rPr sz="15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5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chemeClr val="tx1"/>
                </a:solidFill>
                <a:latin typeface="Verdana"/>
                <a:cs typeface="Verdana"/>
              </a:rPr>
              <a:t>transform</a:t>
            </a:r>
            <a:endParaRPr sz="15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dirty="0">
                <a:solidFill>
                  <a:schemeClr val="tx1"/>
                </a:solidFill>
                <a:latin typeface="Verdana"/>
                <a:cs typeface="Verdana"/>
              </a:rPr>
              <a:t>random</a:t>
            </a:r>
            <a:r>
              <a:rPr sz="1500" spc="-1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chemeClr val="tx1"/>
                </a:solidFill>
                <a:latin typeface="Verdana"/>
                <a:cs typeface="Verdana"/>
              </a:rPr>
              <a:t>noise</a:t>
            </a:r>
            <a:r>
              <a:rPr sz="1500" spc="-10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chemeClr val="tx1"/>
                </a:solidFill>
                <a:latin typeface="Verdana"/>
                <a:cs typeface="Verdana"/>
              </a:rPr>
              <a:t>vectors</a:t>
            </a:r>
            <a:r>
              <a:rPr sz="15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chemeClr val="tx1"/>
                </a:solidFill>
                <a:latin typeface="Verdana"/>
                <a:cs typeface="Verdana"/>
              </a:rPr>
              <a:t>into</a:t>
            </a:r>
            <a:r>
              <a:rPr sz="15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chemeClr val="tx1"/>
                </a:solidFill>
                <a:latin typeface="Verdana"/>
                <a:cs typeface="Verdana"/>
              </a:rPr>
              <a:t>realistic</a:t>
            </a:r>
            <a:r>
              <a:rPr sz="1500" spc="-1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chemeClr val="tx1"/>
                </a:solidFill>
                <a:latin typeface="Verdana"/>
                <a:cs typeface="Verdana"/>
              </a:rPr>
              <a:t>handwritten</a:t>
            </a:r>
            <a:r>
              <a:rPr sz="1500" spc="-1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chemeClr val="tx1"/>
                </a:solidFill>
                <a:latin typeface="Verdana"/>
                <a:cs typeface="Verdana"/>
              </a:rPr>
              <a:t>text</a:t>
            </a:r>
            <a:r>
              <a:rPr sz="15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chemeClr val="tx1"/>
                </a:solidFill>
                <a:latin typeface="Verdana"/>
                <a:cs typeface="Verdana"/>
              </a:rPr>
              <a:t>images.</a:t>
            </a:r>
            <a:endParaRPr sz="15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marR="708660" lvl="1" indent="-28702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55" dirty="0">
                <a:solidFill>
                  <a:schemeClr val="tx1"/>
                </a:solidFill>
                <a:latin typeface="Verdana"/>
                <a:cs typeface="Verdana"/>
              </a:rPr>
              <a:t>Experiment</a:t>
            </a:r>
            <a:r>
              <a:rPr sz="1500" spc="-1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chemeClr val="tx1"/>
                </a:solidFill>
                <a:latin typeface="Verdana"/>
                <a:cs typeface="Verdana"/>
              </a:rPr>
              <a:t>with</a:t>
            </a:r>
            <a:r>
              <a:rPr sz="1500" spc="-10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chemeClr val="tx1"/>
                </a:solidFill>
                <a:latin typeface="Verdana"/>
                <a:cs typeface="Verdana"/>
              </a:rPr>
              <a:t>various</a:t>
            </a:r>
            <a:r>
              <a:rPr sz="15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chemeClr val="tx1"/>
                </a:solidFill>
                <a:latin typeface="Verdana"/>
                <a:cs typeface="Verdana"/>
              </a:rPr>
              <a:t>architectures</a:t>
            </a:r>
            <a:r>
              <a:rPr sz="1500" spc="-1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5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chemeClr val="tx1"/>
                </a:solidFill>
                <a:latin typeface="Verdana"/>
                <a:cs typeface="Verdana"/>
              </a:rPr>
              <a:t>hyperparameters</a:t>
            </a:r>
            <a:r>
              <a:rPr sz="1500" spc="-1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5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chemeClr val="tx1"/>
                </a:solidFill>
                <a:latin typeface="Verdana"/>
                <a:cs typeface="Verdana"/>
              </a:rPr>
              <a:t>optimize</a:t>
            </a:r>
            <a:r>
              <a:rPr sz="15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500" spc="-11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chemeClr val="tx1"/>
                </a:solidFill>
                <a:latin typeface="Verdana"/>
                <a:cs typeface="Verdana"/>
              </a:rPr>
              <a:t>generator's</a:t>
            </a:r>
            <a:r>
              <a:rPr sz="15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chemeClr val="tx1"/>
                </a:solidFill>
                <a:latin typeface="Verdana"/>
                <a:cs typeface="Verdana"/>
              </a:rPr>
              <a:t>ability</a:t>
            </a:r>
            <a:r>
              <a:rPr sz="1500" spc="-1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chemeClr val="tx1"/>
                </a:solidFill>
                <a:latin typeface="Verdana"/>
                <a:cs typeface="Verdana"/>
              </a:rPr>
              <a:t>to </a:t>
            </a:r>
            <a:r>
              <a:rPr sz="1500" dirty="0">
                <a:solidFill>
                  <a:schemeClr val="tx1"/>
                </a:solidFill>
                <a:latin typeface="Verdana"/>
                <a:cs typeface="Verdana"/>
              </a:rPr>
              <a:t>generate</a:t>
            </a:r>
            <a:r>
              <a:rPr sz="15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chemeClr val="tx1"/>
                </a:solidFill>
                <a:latin typeface="Verdana"/>
                <a:cs typeface="Verdana"/>
              </a:rPr>
              <a:t>diverse</a:t>
            </a:r>
            <a:r>
              <a:rPr sz="1500" spc="-1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5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chemeClr val="tx1"/>
                </a:solidFill>
                <a:latin typeface="Verdana"/>
                <a:cs typeface="Verdana"/>
              </a:rPr>
              <a:t>high-</a:t>
            </a:r>
            <a:r>
              <a:rPr sz="1500" spc="-35" dirty="0">
                <a:solidFill>
                  <a:schemeClr val="tx1"/>
                </a:solidFill>
                <a:latin typeface="Verdana"/>
                <a:cs typeface="Verdana"/>
              </a:rPr>
              <a:t>quality</a:t>
            </a:r>
            <a:r>
              <a:rPr sz="1500" spc="-1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chemeClr val="tx1"/>
                </a:solidFill>
                <a:latin typeface="Verdana"/>
                <a:cs typeface="Verdana"/>
              </a:rPr>
              <a:t>text</a:t>
            </a:r>
            <a:r>
              <a:rPr sz="15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chemeClr val="tx1"/>
                </a:solidFill>
                <a:latin typeface="Verdana"/>
                <a:cs typeface="Verdana"/>
              </a:rPr>
              <a:t>samples.</a:t>
            </a:r>
            <a:endParaRPr sz="1500">
              <a:solidFill>
                <a:schemeClr val="tx1"/>
              </a:solidFill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44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65" dirty="0">
                <a:solidFill>
                  <a:schemeClr val="tx1"/>
                </a:solidFill>
                <a:latin typeface="Tahoma"/>
                <a:cs typeface="Tahoma"/>
              </a:rPr>
              <a:t>Discriminator</a:t>
            </a:r>
            <a:r>
              <a:rPr sz="1400" b="1" spc="-3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400" b="1" spc="-65" dirty="0">
                <a:solidFill>
                  <a:schemeClr val="tx1"/>
                </a:solidFill>
                <a:latin typeface="Tahoma"/>
                <a:cs typeface="Tahoma"/>
              </a:rPr>
              <a:t>Network</a:t>
            </a:r>
            <a:r>
              <a:rPr sz="1400" b="1" spc="-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Tahoma"/>
                <a:cs typeface="Tahoma"/>
              </a:rPr>
              <a:t>Design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: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Develop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chemeClr val="tx1"/>
                </a:solidFill>
                <a:latin typeface="Verdana"/>
                <a:cs typeface="Verdana"/>
              </a:rPr>
              <a:t>a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discriminator</a:t>
            </a:r>
            <a:r>
              <a:rPr sz="1400" spc="-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network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 architecture</a:t>
            </a:r>
            <a:r>
              <a:rPr sz="14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using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CNNs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distinguish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between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real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handwritten</a:t>
            </a:r>
            <a:r>
              <a:rPr sz="1400" spc="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images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synthetic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ones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generated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by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generator.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20" dirty="0">
                <a:solidFill>
                  <a:schemeClr val="tx1"/>
                </a:solidFill>
                <a:latin typeface="Verdana"/>
                <a:cs typeface="Verdana"/>
              </a:rPr>
              <a:t>Train</a:t>
            </a:r>
            <a:r>
              <a:rPr sz="1400" spc="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discriminator</a:t>
            </a:r>
            <a:r>
              <a:rPr sz="1400" spc="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accurately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classify</a:t>
            </a: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between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real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synthetic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samples.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35" dirty="0">
                <a:solidFill>
                  <a:schemeClr val="tx1"/>
                </a:solidFill>
                <a:latin typeface="Tahoma"/>
                <a:cs typeface="Tahoma"/>
              </a:rPr>
              <a:t>Adversarial</a:t>
            </a:r>
            <a:r>
              <a:rPr sz="1400" b="1" spc="-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Tahoma"/>
                <a:cs typeface="Tahoma"/>
              </a:rPr>
              <a:t>Training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: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20" dirty="0">
                <a:solidFill>
                  <a:schemeClr val="tx1"/>
                </a:solidFill>
                <a:latin typeface="Verdana"/>
                <a:cs typeface="Verdana"/>
              </a:rPr>
              <a:t>Train</a:t>
            </a:r>
            <a:r>
              <a:rPr sz="1400" spc="-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generator</a:t>
            </a:r>
            <a:r>
              <a:rPr sz="1400" spc="-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discriminator</a:t>
            </a:r>
            <a:r>
              <a:rPr sz="1400" spc="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networks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simultaneously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in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adversarial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 manner.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0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generator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aims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produce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realistic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handwritten</a:t>
            </a:r>
            <a:r>
              <a:rPr sz="1400" spc="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fool</a:t>
            </a:r>
            <a:r>
              <a:rPr sz="1400" spc="-1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discriminator,</a:t>
            </a:r>
            <a:r>
              <a:rPr sz="1400" spc="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while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discriminator</a:t>
            </a:r>
            <a:r>
              <a:rPr sz="1400" spc="-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aims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distinguish</a:t>
            </a:r>
            <a:r>
              <a:rPr sz="1400" spc="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between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real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synthetic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samples.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40" dirty="0"/>
              <a:t>PROPOSED</a:t>
            </a:r>
            <a:r>
              <a:rPr spc="-50" dirty="0"/>
              <a:t> </a:t>
            </a:r>
            <a:r>
              <a:rPr spc="-340" dirty="0"/>
              <a:t>SOLUTION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1" y="1143001"/>
            <a:ext cx="10233660" cy="2773836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50" dirty="0">
                <a:solidFill>
                  <a:schemeClr val="tx1"/>
                </a:solidFill>
                <a:latin typeface="Tahoma"/>
                <a:cs typeface="Tahoma"/>
              </a:rPr>
              <a:t>Evaluation</a:t>
            </a:r>
            <a:r>
              <a:rPr sz="1400" b="1" spc="3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chemeClr val="tx1"/>
                </a:solidFill>
                <a:latin typeface="Tahoma"/>
                <a:cs typeface="Tahoma"/>
              </a:rPr>
              <a:t>and </a:t>
            </a:r>
            <a:r>
              <a:rPr sz="1400" b="1" spc="-10" dirty="0">
                <a:solidFill>
                  <a:schemeClr val="tx1"/>
                </a:solidFill>
                <a:latin typeface="Tahoma"/>
                <a:cs typeface="Tahoma"/>
              </a:rPr>
              <a:t>Validation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: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Evaluate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performance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of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trained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model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using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qualitative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quantitative</a:t>
            </a:r>
            <a:r>
              <a:rPr sz="1400" spc="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metrics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such</a:t>
            </a:r>
            <a:r>
              <a:rPr sz="1400" spc="-1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as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visual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inspection, </a:t>
            </a:r>
            <a:r>
              <a:rPr sz="1400" spc="-110" dirty="0">
                <a:solidFill>
                  <a:schemeClr val="tx1"/>
                </a:solidFill>
                <a:latin typeface="Verdana"/>
                <a:cs typeface="Verdana"/>
              </a:rPr>
              <a:t>similarity</a:t>
            </a:r>
            <a:r>
              <a:rPr sz="1400" spc="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real 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handwriting,</a:t>
            </a:r>
            <a:r>
              <a:rPr sz="1400" spc="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perceptual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quality.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Validate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model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on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chemeClr val="tx1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separate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test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dataset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assess</a:t>
            </a:r>
            <a:r>
              <a:rPr sz="1400" spc="-1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chemeClr val="tx1"/>
                </a:solidFill>
                <a:latin typeface="Verdana"/>
                <a:cs typeface="Verdana"/>
              </a:rPr>
              <a:t>its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generalization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ability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robustness.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</a:pP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0"/>
              </a:spcBef>
              <a:buClr>
                <a:srgbClr val="00C5BA"/>
              </a:buClr>
              <a:buFont typeface="Wingdings"/>
              <a:buChar char=""/>
            </a:pP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85" dirty="0">
                <a:solidFill>
                  <a:schemeClr val="tx1"/>
                </a:solidFill>
                <a:latin typeface="Tahoma"/>
                <a:cs typeface="Tahoma"/>
              </a:rPr>
              <a:t>Integration</a:t>
            </a:r>
            <a:r>
              <a:rPr sz="1400" b="1" spc="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400" b="1" spc="-130" dirty="0">
                <a:solidFill>
                  <a:schemeClr val="tx1"/>
                </a:solidFill>
                <a:latin typeface="Tahoma"/>
                <a:cs typeface="Tahoma"/>
              </a:rPr>
              <a:t>with</a:t>
            </a:r>
            <a:r>
              <a:rPr sz="1400" b="1" spc="4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chemeClr val="tx1"/>
                </a:solidFill>
                <a:latin typeface="Tahoma"/>
                <a:cs typeface="Tahoma"/>
              </a:rPr>
              <a:t>OCR</a:t>
            </a:r>
            <a:r>
              <a:rPr sz="1400" b="1" spc="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Tahoma"/>
                <a:cs typeface="Tahoma"/>
              </a:rPr>
              <a:t>Systems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: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Integrate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trained</a:t>
            </a:r>
            <a:r>
              <a:rPr sz="1400" spc="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GAN-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based model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with</a:t>
            </a:r>
            <a:r>
              <a:rPr sz="14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existing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 OCR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chemeClr val="tx1"/>
                </a:solidFill>
                <a:latin typeface="Verdana"/>
                <a:cs typeface="Verdana"/>
              </a:rPr>
              <a:t>systems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enhance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their</a:t>
            </a:r>
            <a:r>
              <a:rPr sz="1400" spc="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chemeClr val="tx1"/>
                </a:solidFill>
                <a:latin typeface="Verdana"/>
                <a:cs typeface="Verdana"/>
              </a:rPr>
              <a:t>accuracy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robustness.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marR="487680" lvl="1" indent="-28702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Use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synthetic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handwritten</a:t>
            </a:r>
            <a:r>
              <a:rPr sz="1400" spc="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text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generated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by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GAN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augment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training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models,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enabling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better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recognition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diverse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writing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styles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variations.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40" dirty="0"/>
              <a:t>PROPOSED</a:t>
            </a:r>
            <a:r>
              <a:rPr spc="-50" dirty="0"/>
              <a:t> </a:t>
            </a:r>
            <a:r>
              <a:rPr spc="-340" dirty="0"/>
              <a:t>SOLUTION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2" y="1371602"/>
            <a:ext cx="10305415" cy="3204723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Fine-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tuning</a:t>
            </a:r>
            <a:r>
              <a:rPr sz="1400" spc="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Optimization: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Fine-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tune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parameters</a:t>
            </a:r>
            <a:r>
              <a:rPr sz="1400" spc="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of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the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GAN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model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using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techniques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such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as</a:t>
            </a: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gradient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descent</a:t>
            </a: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adaptive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learning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rates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further</a:t>
            </a:r>
            <a:r>
              <a:rPr sz="1400" spc="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improve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chemeClr val="tx1"/>
                </a:solidFill>
                <a:latin typeface="Verdana"/>
                <a:cs typeface="Verdana"/>
              </a:rPr>
              <a:t>its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performance.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Optimize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model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efficient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deployment</a:t>
            </a: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various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platforms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devices,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ensuring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real-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time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processing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of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handwritten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text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images.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</a:pP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"/>
              </a:spcBef>
              <a:buClr>
                <a:srgbClr val="00C5BA"/>
              </a:buClr>
              <a:buFont typeface="Wingdings"/>
              <a:buChar char=""/>
            </a:pP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Deployment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chemeClr val="tx1"/>
                </a:solidFill>
                <a:latin typeface="Verdana"/>
                <a:cs typeface="Verdana"/>
              </a:rPr>
              <a:t>Further</a:t>
            </a:r>
            <a:r>
              <a:rPr sz="1400" spc="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Iterations: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Deploy</a:t>
            </a: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trained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GAN-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based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handwritten</a:t>
            </a:r>
            <a:r>
              <a:rPr sz="1400" spc="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text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generation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model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use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in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various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applications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such</a:t>
            </a:r>
            <a:r>
              <a:rPr sz="14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as</a:t>
            </a:r>
            <a:r>
              <a:rPr sz="1400" spc="-10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OCR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114" dirty="0">
                <a:solidFill>
                  <a:schemeClr val="tx1"/>
                </a:solidFill>
                <a:latin typeface="Verdana"/>
                <a:cs typeface="Verdana"/>
              </a:rPr>
              <a:t>systems,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document</a:t>
            </a:r>
            <a:r>
              <a:rPr sz="1400" spc="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analysis,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data</a:t>
            </a:r>
            <a:r>
              <a:rPr sz="1400" spc="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augmentation.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marR="294640" lvl="1" indent="-287020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Monitor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model's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performance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in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real-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world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scenarios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iterate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address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identified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issues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areas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improvement.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90" dirty="0"/>
              <a:t>SYSTEM</a:t>
            </a:r>
            <a:r>
              <a:rPr spc="-120" dirty="0"/>
              <a:t> </a:t>
            </a:r>
            <a:r>
              <a:rPr spc="-40" dirty="0"/>
              <a:t>APPROACH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0" y="1066801"/>
            <a:ext cx="10180320" cy="3556743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20" dirty="0">
                <a:solidFill>
                  <a:schemeClr val="tx1"/>
                </a:solidFill>
                <a:latin typeface="Verdana"/>
                <a:cs typeface="Verdana"/>
              </a:rPr>
              <a:t>Hardware</a:t>
            </a:r>
            <a:r>
              <a:rPr sz="18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Requirements: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marR="41275" lvl="1" indent="-28702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800" b="1" spc="-130" dirty="0">
                <a:solidFill>
                  <a:schemeClr val="tx1"/>
                </a:solidFill>
                <a:latin typeface="Tahoma"/>
                <a:cs typeface="Tahoma"/>
              </a:rPr>
              <a:t>GPU</a:t>
            </a:r>
            <a:r>
              <a:rPr sz="1800" spc="-130" dirty="0">
                <a:solidFill>
                  <a:schemeClr val="tx1"/>
                </a:solidFill>
                <a:latin typeface="Verdana"/>
                <a:cs typeface="Verdana"/>
              </a:rPr>
              <a:t>:</a:t>
            </a:r>
            <a:r>
              <a:rPr sz="18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chemeClr val="tx1"/>
                </a:solidFill>
                <a:latin typeface="Verdana"/>
                <a:cs typeface="Verdana"/>
              </a:rPr>
              <a:t>Utilize</a:t>
            </a:r>
            <a:r>
              <a:rPr sz="1800" spc="-10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Graphics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chemeClr val="tx1"/>
                </a:solidFill>
                <a:latin typeface="Verdana"/>
                <a:cs typeface="Verdana"/>
              </a:rPr>
              <a:t>Processing</a:t>
            </a:r>
            <a:r>
              <a:rPr sz="1800" spc="-1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chemeClr val="tx1"/>
                </a:solidFill>
                <a:latin typeface="Verdana"/>
                <a:cs typeface="Verdana"/>
              </a:rPr>
              <a:t>Units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chemeClr val="tx1"/>
                </a:solidFill>
                <a:latin typeface="Verdana"/>
                <a:cs typeface="Verdana"/>
              </a:rPr>
              <a:t>(GPUs)</a:t>
            </a:r>
            <a:r>
              <a:rPr sz="1800" spc="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800" spc="-1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accelerating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chemeClr val="tx1"/>
                </a:solidFill>
                <a:latin typeface="Verdana"/>
                <a:cs typeface="Verdana"/>
              </a:rPr>
              <a:t>training</a:t>
            </a:r>
            <a:r>
              <a:rPr sz="1800" spc="-1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chemeClr val="tx1"/>
                </a:solidFill>
                <a:latin typeface="Verdana"/>
                <a:cs typeface="Verdana"/>
              </a:rPr>
              <a:t>process</a:t>
            </a:r>
            <a:r>
              <a:rPr sz="18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Verdana"/>
                <a:cs typeface="Verdana"/>
              </a:rPr>
              <a:t>of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GAN</a:t>
            </a:r>
            <a:r>
              <a:rPr sz="1800" spc="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chemeClr val="tx1"/>
                </a:solidFill>
                <a:latin typeface="Verdana"/>
                <a:cs typeface="Verdana"/>
              </a:rPr>
              <a:t>models.</a:t>
            </a:r>
            <a:r>
              <a:rPr sz="18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Choose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GPUs</a:t>
            </a:r>
            <a:r>
              <a:rPr sz="18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with</a:t>
            </a:r>
            <a:r>
              <a:rPr sz="18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chemeClr val="tx1"/>
                </a:solidFill>
                <a:latin typeface="Verdana"/>
                <a:cs typeface="Verdana"/>
              </a:rPr>
              <a:t>high</a:t>
            </a:r>
            <a:r>
              <a:rPr sz="18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compute</a:t>
            </a:r>
            <a:r>
              <a:rPr sz="18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capabilities</a:t>
            </a:r>
            <a:r>
              <a:rPr sz="1800" spc="-1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8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memory</a:t>
            </a:r>
            <a:r>
              <a:rPr sz="18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bandwidth.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800" b="1" spc="-95" dirty="0">
                <a:solidFill>
                  <a:schemeClr val="tx1"/>
                </a:solidFill>
                <a:latin typeface="Tahoma"/>
                <a:cs typeface="Tahoma"/>
              </a:rPr>
              <a:t>Multi-</a:t>
            </a:r>
            <a:r>
              <a:rPr sz="1800" b="1" spc="-50" dirty="0">
                <a:solidFill>
                  <a:schemeClr val="tx1"/>
                </a:solidFill>
                <a:latin typeface="Tahoma"/>
                <a:cs typeface="Tahoma"/>
              </a:rPr>
              <a:t>GPU</a:t>
            </a:r>
            <a:r>
              <a:rPr sz="1800" b="1" spc="2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chemeClr val="tx1"/>
                </a:solidFill>
                <a:latin typeface="Tahoma"/>
                <a:cs typeface="Tahoma"/>
              </a:rPr>
              <a:t>Setup</a:t>
            </a:r>
            <a:r>
              <a:rPr sz="1800" spc="-125" dirty="0">
                <a:solidFill>
                  <a:schemeClr val="tx1"/>
                </a:solidFill>
                <a:latin typeface="Verdana"/>
                <a:cs typeface="Verdana"/>
              </a:rPr>
              <a:t>:</a:t>
            </a:r>
            <a:r>
              <a:rPr sz="1800" spc="-10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chemeClr val="tx1"/>
                </a:solidFill>
                <a:latin typeface="Verdana"/>
                <a:cs typeface="Verdana"/>
              </a:rPr>
              <a:t>Employ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chemeClr val="tx1"/>
                </a:solidFill>
                <a:latin typeface="Verdana"/>
                <a:cs typeface="Verdana"/>
              </a:rPr>
              <a:t>multiple</a:t>
            </a:r>
            <a:r>
              <a:rPr sz="18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GPUs</a:t>
            </a:r>
            <a:r>
              <a:rPr sz="18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8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distributed</a:t>
            </a:r>
            <a:r>
              <a:rPr sz="1800" spc="-11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training</a:t>
            </a:r>
            <a:r>
              <a:rPr sz="1800" spc="-1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8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reduce</a:t>
            </a:r>
            <a:r>
              <a:rPr sz="18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training</a:t>
            </a:r>
            <a:r>
              <a:rPr sz="1800" spc="-1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time.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70" dirty="0">
                <a:solidFill>
                  <a:schemeClr val="tx1"/>
                </a:solidFill>
                <a:latin typeface="Tahoma"/>
                <a:cs typeface="Tahoma"/>
              </a:rPr>
              <a:t>High-</a:t>
            </a:r>
            <a:r>
              <a:rPr sz="1800" b="1" spc="-45" dirty="0">
                <a:solidFill>
                  <a:schemeClr val="tx1"/>
                </a:solidFill>
                <a:latin typeface="Tahoma"/>
                <a:cs typeface="Tahoma"/>
              </a:rPr>
              <a:t>Performance</a:t>
            </a:r>
            <a:r>
              <a:rPr sz="1800" b="1" spc="-7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b="1" spc="-25" dirty="0">
                <a:solidFill>
                  <a:schemeClr val="tx1"/>
                </a:solidFill>
                <a:latin typeface="Tahoma"/>
                <a:cs typeface="Tahoma"/>
              </a:rPr>
              <a:t>Computing</a:t>
            </a:r>
            <a:r>
              <a:rPr sz="1800" b="1" spc="-3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b="1" spc="-80" dirty="0">
                <a:solidFill>
                  <a:schemeClr val="tx1"/>
                </a:solidFill>
                <a:latin typeface="Tahoma"/>
                <a:cs typeface="Tahoma"/>
              </a:rPr>
              <a:t>(HPC)</a:t>
            </a:r>
            <a:r>
              <a:rPr sz="1800" b="1" spc="5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chemeClr val="tx1"/>
                </a:solidFill>
                <a:latin typeface="Tahoma"/>
                <a:cs typeface="Tahoma"/>
              </a:rPr>
              <a:t>Systems</a:t>
            </a:r>
            <a:r>
              <a:rPr sz="1800" spc="-125" dirty="0">
                <a:solidFill>
                  <a:schemeClr val="tx1"/>
                </a:solidFill>
                <a:latin typeface="Verdana"/>
                <a:cs typeface="Verdana"/>
              </a:rPr>
              <a:t>:</a:t>
            </a:r>
            <a:r>
              <a:rPr sz="1800" spc="-1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chemeClr val="tx1"/>
                </a:solidFill>
                <a:latin typeface="Verdana"/>
                <a:cs typeface="Verdana"/>
              </a:rPr>
              <a:t>Utilize</a:t>
            </a:r>
            <a:r>
              <a:rPr sz="1800" spc="-1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HPC</a:t>
            </a:r>
            <a:r>
              <a:rPr sz="1800" spc="-90" dirty="0">
                <a:solidFill>
                  <a:schemeClr val="tx1"/>
                </a:solidFill>
                <a:latin typeface="Verdana"/>
                <a:cs typeface="Verdana"/>
              </a:rPr>
              <a:t> clusters</a:t>
            </a:r>
            <a:r>
              <a:rPr sz="18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or</a:t>
            </a:r>
            <a:r>
              <a:rPr sz="1800" spc="-10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cloud-based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platforms</a:t>
            </a:r>
            <a:r>
              <a:rPr sz="18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with</a:t>
            </a:r>
            <a:r>
              <a:rPr sz="18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chemeClr val="tx1"/>
                </a:solidFill>
                <a:latin typeface="Verdana"/>
                <a:cs typeface="Verdana"/>
              </a:rPr>
              <a:t>powerful</a:t>
            </a:r>
            <a:r>
              <a:rPr sz="1800" spc="-11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GPUs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800" spc="-1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chemeClr val="tx1"/>
                </a:solidFill>
                <a:latin typeface="Verdana"/>
                <a:cs typeface="Verdana"/>
              </a:rPr>
              <a:t>large-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scale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model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training.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95" dirty="0">
                <a:solidFill>
                  <a:schemeClr val="tx1"/>
                </a:solidFill>
                <a:latin typeface="Tahoma"/>
                <a:cs typeface="Tahoma"/>
              </a:rPr>
              <a:t>Sufficient</a:t>
            </a:r>
            <a:r>
              <a:rPr sz="1800" b="1" spc="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b="1" spc="-70" dirty="0">
                <a:solidFill>
                  <a:schemeClr val="tx1"/>
                </a:solidFill>
                <a:latin typeface="Tahoma"/>
                <a:cs typeface="Tahoma"/>
              </a:rPr>
              <a:t>Memory</a:t>
            </a:r>
            <a:r>
              <a:rPr sz="1800" spc="-70" dirty="0">
                <a:solidFill>
                  <a:schemeClr val="tx1"/>
                </a:solidFill>
                <a:latin typeface="Verdana"/>
                <a:cs typeface="Verdana"/>
              </a:rPr>
              <a:t>:</a:t>
            </a:r>
            <a:r>
              <a:rPr sz="1800" spc="-1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chemeClr val="tx1"/>
                </a:solidFill>
                <a:latin typeface="Verdana"/>
                <a:cs typeface="Verdana"/>
              </a:rPr>
              <a:t>Ensure 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GPUs</a:t>
            </a:r>
            <a:r>
              <a:rPr sz="18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have</a:t>
            </a:r>
            <a:r>
              <a:rPr sz="18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chemeClr val="tx1"/>
                </a:solidFill>
                <a:latin typeface="Verdana"/>
                <a:cs typeface="Verdana"/>
              </a:rPr>
              <a:t>sufficient</a:t>
            </a:r>
            <a:r>
              <a:rPr sz="1800" spc="-1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memory</a:t>
            </a:r>
            <a:r>
              <a:rPr sz="18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chemeClr val="tx1"/>
                </a:solidFill>
                <a:latin typeface="Verdana"/>
                <a:cs typeface="Verdana"/>
              </a:rPr>
              <a:t>capacity</a:t>
            </a:r>
            <a:r>
              <a:rPr sz="1800" spc="-1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8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chemeClr val="tx1"/>
                </a:solidFill>
                <a:latin typeface="Verdana"/>
                <a:cs typeface="Verdana"/>
              </a:rPr>
              <a:t>accommodate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25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800" spc="-114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mtClean="0">
                <a:solidFill>
                  <a:schemeClr val="tx1"/>
                </a:solidFill>
                <a:latin typeface="Verdana"/>
                <a:cs typeface="Verdana"/>
              </a:rPr>
              <a:t>mod</a:t>
            </a:r>
            <a:r>
              <a:rPr lang="en-US" sz="1800" dirty="0" smtClean="0">
                <a:solidFill>
                  <a:schemeClr val="tx1"/>
                </a:solidFill>
                <a:latin typeface="Verdana"/>
                <a:cs typeface="Verdana"/>
              </a:rPr>
              <a:t>A</a:t>
            </a:r>
            <a:r>
              <a:rPr sz="1800" smtClean="0">
                <a:solidFill>
                  <a:schemeClr val="tx1"/>
                </a:solidFill>
                <a:latin typeface="Verdana"/>
                <a:cs typeface="Verdana"/>
              </a:rPr>
              <a:t>el</a:t>
            </a:r>
            <a:r>
              <a:rPr sz="1800" spc="-70" smtClean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architecture</a:t>
            </a:r>
            <a:r>
              <a:rPr sz="1800" spc="-1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800" spc="-1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dataset</a:t>
            </a:r>
            <a:r>
              <a:rPr sz="18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size.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70" dirty="0">
                <a:solidFill>
                  <a:schemeClr val="tx1"/>
                </a:solidFill>
                <a:latin typeface="Tahoma"/>
                <a:cs typeface="Tahoma"/>
              </a:rPr>
              <a:t>High-</a:t>
            </a:r>
            <a:r>
              <a:rPr sz="1800" b="1" dirty="0">
                <a:solidFill>
                  <a:schemeClr val="tx1"/>
                </a:solidFill>
                <a:latin typeface="Tahoma"/>
                <a:cs typeface="Tahoma"/>
              </a:rPr>
              <a:t>Speed</a:t>
            </a:r>
            <a:r>
              <a:rPr sz="1800" b="1" spc="-5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b="1" spc="-90" dirty="0">
                <a:solidFill>
                  <a:schemeClr val="tx1"/>
                </a:solidFill>
                <a:latin typeface="Tahoma"/>
                <a:cs typeface="Tahoma"/>
              </a:rPr>
              <a:t>Storage</a:t>
            </a:r>
            <a:r>
              <a:rPr sz="1800" spc="-90" dirty="0">
                <a:solidFill>
                  <a:schemeClr val="tx1"/>
                </a:solidFill>
                <a:latin typeface="Verdana"/>
                <a:cs typeface="Verdana"/>
              </a:rPr>
              <a:t>:</a:t>
            </a:r>
            <a:r>
              <a:rPr sz="1800" spc="-110" dirty="0">
                <a:solidFill>
                  <a:schemeClr val="tx1"/>
                </a:solidFill>
                <a:latin typeface="Verdana"/>
                <a:cs typeface="Verdana"/>
              </a:rPr>
              <a:t> Utilize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NVMe</a:t>
            </a:r>
            <a:r>
              <a:rPr sz="18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254" dirty="0">
                <a:solidFill>
                  <a:schemeClr val="tx1"/>
                </a:solidFill>
                <a:latin typeface="Verdana"/>
                <a:cs typeface="Verdana"/>
              </a:rPr>
              <a:t>SSDs</a:t>
            </a:r>
            <a:r>
              <a:rPr sz="18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8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fast</a:t>
            </a:r>
            <a:r>
              <a:rPr sz="18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chemeClr val="tx1"/>
                </a:solidFill>
                <a:latin typeface="Verdana"/>
                <a:cs typeface="Verdana"/>
              </a:rPr>
              <a:t>data</a:t>
            </a:r>
            <a:r>
              <a:rPr sz="18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loading</a:t>
            </a:r>
            <a:r>
              <a:rPr sz="18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8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chemeClr val="tx1"/>
                </a:solidFill>
                <a:latin typeface="Verdana"/>
                <a:cs typeface="Verdana"/>
              </a:rPr>
              <a:t>efficient</a:t>
            </a:r>
            <a:r>
              <a:rPr sz="1800" spc="-1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storage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50" dirty="0">
                <a:solidFill>
                  <a:schemeClr val="tx1"/>
                </a:solidFill>
                <a:latin typeface="Verdana"/>
                <a:cs typeface="Verdana"/>
              </a:rPr>
              <a:t>during</a:t>
            </a:r>
            <a:r>
              <a:rPr sz="1800" spc="-1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training.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90" dirty="0"/>
              <a:t>SYSTEM</a:t>
            </a:r>
            <a:r>
              <a:rPr spc="-120" dirty="0"/>
              <a:t> </a:t>
            </a:r>
            <a:r>
              <a:rPr spc="-40" dirty="0"/>
              <a:t>APPROACH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2" y="1371601"/>
            <a:ext cx="10308591" cy="3693319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2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600" spc="-45" dirty="0">
                <a:solidFill>
                  <a:schemeClr val="tx1"/>
                </a:solidFill>
                <a:latin typeface="Verdana"/>
                <a:cs typeface="Verdana"/>
              </a:rPr>
              <a:t>Software</a:t>
            </a:r>
            <a:r>
              <a:rPr sz="1600" spc="-1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chemeClr val="tx1"/>
                </a:solidFill>
                <a:latin typeface="Verdana"/>
                <a:cs typeface="Verdana"/>
              </a:rPr>
              <a:t>Requirements: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4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Deep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Learning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Framework:</a:t>
            </a:r>
            <a:r>
              <a:rPr sz="1400" spc="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Choose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chemeClr val="tx1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chemeClr val="tx1"/>
                </a:solidFill>
                <a:latin typeface="Verdana"/>
                <a:cs typeface="Verdana"/>
              </a:rPr>
              <a:t>deep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learning 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framework</a:t>
            </a:r>
            <a:r>
              <a:rPr sz="14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such</a:t>
            </a: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as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TensorFlow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or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PyTorch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building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training</a:t>
            </a:r>
            <a:r>
              <a:rPr sz="1400" spc="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GAN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models.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GPU-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Accelerated</a:t>
            </a:r>
            <a:r>
              <a:rPr sz="1400" spc="1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chemeClr val="tx1"/>
                </a:solidFill>
                <a:latin typeface="Verdana"/>
                <a:cs typeface="Verdana"/>
              </a:rPr>
              <a:t>Libraries:</a:t>
            </a:r>
            <a:r>
              <a:rPr sz="1400" spc="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chemeClr val="tx1"/>
                </a:solidFill>
                <a:latin typeface="Verdana"/>
                <a:cs typeface="Verdana"/>
              </a:rPr>
              <a:t>Utilize</a:t>
            </a:r>
            <a:r>
              <a:rPr sz="1400" spc="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libraries</a:t>
            </a:r>
            <a:r>
              <a:rPr sz="1400" spc="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like</a:t>
            </a:r>
            <a:r>
              <a:rPr sz="1400" spc="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cuDNN</a:t>
            </a:r>
            <a:r>
              <a:rPr sz="1400" spc="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 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cuBLAS</a:t>
            </a:r>
            <a:r>
              <a:rPr sz="1400" spc="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400" spc="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GPU-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accelerated</a:t>
            </a:r>
            <a:r>
              <a:rPr sz="1400" spc="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chemeClr val="tx1"/>
                </a:solidFill>
                <a:latin typeface="Verdana"/>
                <a:cs typeface="Verdana"/>
              </a:rPr>
              <a:t>deep</a:t>
            </a:r>
            <a:r>
              <a:rPr sz="1400" spc="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learning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operations.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Python: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Use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Python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programming</a:t>
            </a:r>
            <a:r>
              <a:rPr sz="1400" spc="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language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implementing</a:t>
            </a:r>
            <a:r>
              <a:rPr sz="1400" spc="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running</a:t>
            </a:r>
            <a:r>
              <a:rPr sz="1400" spc="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machine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learning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chemeClr val="tx1"/>
                </a:solidFill>
                <a:latin typeface="Verdana"/>
                <a:cs typeface="Verdana"/>
              </a:rPr>
              <a:t>code.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Operating</a:t>
            </a:r>
            <a:r>
              <a:rPr sz="1400" spc="-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chemeClr val="tx1"/>
                </a:solidFill>
                <a:latin typeface="Verdana"/>
                <a:cs typeface="Verdana"/>
              </a:rPr>
              <a:t>System: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Support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for Windows,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chemeClr val="tx1"/>
                </a:solidFill>
                <a:latin typeface="Verdana"/>
                <a:cs typeface="Verdana"/>
              </a:rPr>
              <a:t>Linux,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or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macOS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depending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development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environment.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Development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Environment:</a:t>
            </a:r>
            <a:r>
              <a:rPr sz="1400" spc="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chemeClr val="tx1"/>
                </a:solidFill>
                <a:latin typeface="Verdana"/>
                <a:cs typeface="Verdana"/>
              </a:rPr>
              <a:t>Set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up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development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such</a:t>
            </a:r>
            <a:r>
              <a:rPr sz="14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as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chemeClr val="tx1"/>
                </a:solidFill>
                <a:latin typeface="Verdana"/>
                <a:cs typeface="Verdana"/>
              </a:rPr>
              <a:t>Anaconda</a:t>
            </a:r>
            <a:r>
              <a:rPr sz="1400" spc="-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or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Docker</a:t>
            </a:r>
            <a:r>
              <a:rPr sz="14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managing</a:t>
            </a:r>
            <a:r>
              <a:rPr sz="14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software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dependencies</a:t>
            </a:r>
            <a:r>
              <a:rPr sz="1400" spc="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1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environments.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Data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Preprocessing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chemeClr val="tx1"/>
                </a:solidFill>
                <a:latin typeface="Verdana"/>
                <a:cs typeface="Verdana"/>
              </a:rPr>
              <a:t>Tools: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Use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like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55" dirty="0">
                <a:solidFill>
                  <a:schemeClr val="tx1"/>
                </a:solidFill>
                <a:latin typeface="Verdana"/>
                <a:cs typeface="Verdana"/>
              </a:rPr>
              <a:t>OpenCV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or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chemeClr val="tx1"/>
                </a:solidFill>
                <a:latin typeface="Verdana"/>
                <a:cs typeface="Verdana"/>
              </a:rPr>
              <a:t>PIL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preprocessing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handwritten</a:t>
            </a:r>
            <a:r>
              <a:rPr sz="1400" spc="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text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images.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Version Control: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Use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version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control</a:t>
            </a:r>
            <a:r>
              <a:rPr sz="14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chemeClr val="tx1"/>
                </a:solidFill>
                <a:latin typeface="Verdana"/>
                <a:cs typeface="Verdana"/>
              </a:rPr>
              <a:t>systems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like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Git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for 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tracking</a:t>
            </a:r>
            <a:r>
              <a:rPr sz="1400" spc="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changes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collaboration.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Monitoring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chemeClr val="tx1"/>
                </a:solidFill>
                <a:latin typeface="Verdana"/>
                <a:cs typeface="Verdana"/>
              </a:rPr>
              <a:t>Tools: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chemeClr val="tx1"/>
                </a:solidFill>
                <a:latin typeface="Verdana"/>
                <a:cs typeface="Verdana"/>
              </a:rPr>
              <a:t>Utilize</a:t>
            </a:r>
            <a:r>
              <a:rPr sz="14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monitoring</a:t>
            </a:r>
            <a:r>
              <a:rPr sz="1400" spc="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GPU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usage,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temperature,</a:t>
            </a:r>
            <a:r>
              <a:rPr sz="1400" spc="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memory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consumption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during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training.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43</TotalTime>
  <Words>1211</Words>
  <Application>Microsoft Office PowerPoint</Application>
  <PresentationFormat>Custom</PresentationFormat>
  <Paragraphs>146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Aspect</vt:lpstr>
      <vt:lpstr>Slide 1</vt:lpstr>
      <vt:lpstr>AGENDA</vt:lpstr>
      <vt:lpstr>PROBLEM STATEMENT</vt:lpstr>
      <vt:lpstr>PROPOSED SOLUTION</vt:lpstr>
      <vt:lpstr>PROPOSED SOLUTION</vt:lpstr>
      <vt:lpstr>PROPOSED SOLUTION</vt:lpstr>
      <vt:lpstr>PROPOSED SOLUTION</vt:lpstr>
      <vt:lpstr>SYSTEM APPROACH</vt:lpstr>
      <vt:lpstr>SYSTEM APPROACH</vt:lpstr>
      <vt:lpstr>ALGORITHM</vt:lpstr>
      <vt:lpstr>DEPLOYMENT</vt:lpstr>
      <vt:lpstr>DEPLOYMENT</vt:lpstr>
      <vt:lpstr>RESULT</vt:lpstr>
      <vt:lpstr>RESULT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9</cp:revision>
  <dcterms:created xsi:type="dcterms:W3CDTF">2024-04-02T08:21:10Z</dcterms:created>
  <dcterms:modified xsi:type="dcterms:W3CDTF">2024-04-04T08:12:33Z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2024-04-02T00:00:00Z</vt:filetime>
  </property>
  <property fmtid="{D5CDD505-2E9C-101B-9397-08002B2CF9AE}" pid="5" name="Producer">
    <vt:lpwstr>www.ilovepdf.com</vt:lpwstr>
  </property>
</Properties>
</file>