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DD3E0-248E-49C5-B747-3DFA48572606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0309-909B-4B71-A161-EA0381DB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1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82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8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27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8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8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2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21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4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65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57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40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90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4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14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21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9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0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41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767A-47C9-4A13-AFF9-6ACD36053717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41D7-195E-4EF7-9F9D-564ACD13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5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95A3-9A95-4841-940F-16ACA3AA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1" y="0"/>
            <a:ext cx="9077740" cy="120594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Street Light Automation</a:t>
            </a:r>
          </a:p>
        </p:txBody>
      </p:sp>
    </p:spTree>
    <p:extLst>
      <p:ext uri="{BB962C8B-B14F-4D97-AF65-F5344CB8AC3E}">
        <p14:creationId xmlns:p14="http://schemas.microsoft.com/office/powerpoint/2010/main" val="2612292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AE65-9C5D-499F-99C6-48DED089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76" y="2467048"/>
            <a:ext cx="9404723" cy="1071282"/>
          </a:xfrm>
        </p:spPr>
        <p:txBody>
          <a:bodyPr/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05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3274-25C6-4681-92B0-19541E13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Materials used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02A6-D739-4C62-B3D5-EFA89612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Arduino uno R3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Light diode resistance(LDR)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Light emitting diode(LED)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Infrared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Jumper wire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Interfacing 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FFFFFF"/>
                </a:solidFill>
              </a:rPr>
              <a:t>4.7kΩ resistor</a:t>
            </a:r>
          </a:p>
        </p:txBody>
      </p:sp>
    </p:spTree>
    <p:extLst>
      <p:ext uri="{BB962C8B-B14F-4D97-AF65-F5344CB8AC3E}">
        <p14:creationId xmlns:p14="http://schemas.microsoft.com/office/powerpoint/2010/main" val="11188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37F5-9003-4F4D-87D6-7BED0D50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Arduino UNO R3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94A87-C5C3-4BCC-9529-A6E95ABFD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C176A-92CA-4857-9EC9-FCF0608B7743}"/>
              </a:ext>
            </a:extLst>
          </p:cNvPr>
          <p:cNvSpPr txBox="1"/>
          <p:nvPr/>
        </p:nvSpPr>
        <p:spPr>
          <a:xfrm>
            <a:off x="7734853" y="1594792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Specification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67B9FE-8E27-486F-A050-5F7C2D2C6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10384"/>
              </p:ext>
            </p:extLst>
          </p:nvPr>
        </p:nvGraphicFramePr>
        <p:xfrm>
          <a:off x="6232940" y="2170826"/>
          <a:ext cx="5428974" cy="461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3792655757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2566648143"/>
                    </a:ext>
                  </a:extLst>
                </a:gridCol>
              </a:tblGrid>
              <a:tr h="787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Board 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Arduino Uno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1507"/>
                  </a:ext>
                </a:extLst>
              </a:tr>
              <a:tr h="44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0perating Volt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13030"/>
                  </a:ext>
                </a:extLst>
              </a:tr>
              <a:tr h="45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75573"/>
                  </a:ext>
                </a:extLst>
              </a:tr>
              <a:tr h="45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Digital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15537"/>
                  </a:ext>
                </a:extLst>
              </a:tr>
              <a:tr h="45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Analog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86423"/>
                  </a:ext>
                </a:extLst>
              </a:tr>
              <a:tr h="623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Pulse width modulation(PWM)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47089"/>
                  </a:ext>
                </a:extLst>
              </a:tr>
              <a:tr h="89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u="none" dirty="0"/>
                        <a:t>Universal asynchronous receiver-transmitter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(UART)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08161"/>
                  </a:ext>
                </a:extLst>
              </a:tr>
              <a:tr h="45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Programming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USB via ATMega16U2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2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3C2-CE80-443E-AFFF-5A8DFF43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Light dependant resistor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E13067-0930-4B0C-83AB-FDD87E14BF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B8ECBC-EA22-4447-955D-DFAF20AB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An LDR is a component that has a (variable) resistance that changes with the light intensity that falls upon it. This allows them to be used in light sensing circuits.</a:t>
            </a:r>
          </a:p>
        </p:txBody>
      </p:sp>
    </p:spTree>
    <p:extLst>
      <p:ext uri="{BB962C8B-B14F-4D97-AF65-F5344CB8AC3E}">
        <p14:creationId xmlns:p14="http://schemas.microsoft.com/office/powerpoint/2010/main" val="11808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672F-5C8A-47FD-946A-8536D9A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Infrared sensor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8A292D-03A1-4DF6-BB38-69DB146F5F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8" b="192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9464-DC2B-4AD7-AEF4-51FC3ADA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 </a:t>
            </a:r>
            <a:r>
              <a:rPr lang="en-US" sz="2000" b="1">
                <a:solidFill>
                  <a:srgbClr val="FFFFFF"/>
                </a:solidFill>
              </a:rPr>
              <a:t>infrared sensor</a:t>
            </a:r>
            <a:r>
              <a:rPr lang="en-US" sz="2000">
                <a:solidFill>
                  <a:srgbClr val="FFFFFF"/>
                </a:solidFill>
              </a:rPr>
              <a:t> is an electronic instrument which is used to sense certain characteristics of its surroundings by either emitting and/or detecting </a:t>
            </a:r>
            <a:r>
              <a:rPr lang="en-US" sz="2000" b="1">
                <a:solidFill>
                  <a:srgbClr val="FFFFFF"/>
                </a:solidFill>
              </a:rPr>
              <a:t>infrared</a:t>
            </a:r>
            <a:r>
              <a:rPr lang="en-US" sz="2000">
                <a:solidFill>
                  <a:srgbClr val="FFFFFF"/>
                </a:solidFill>
              </a:rPr>
              <a:t> radiation.</a:t>
            </a:r>
          </a:p>
          <a:p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b="1">
                <a:solidFill>
                  <a:srgbClr val="FFFFFF"/>
                </a:solidFill>
              </a:rPr>
              <a:t>Infrared sensors</a:t>
            </a:r>
            <a:r>
              <a:rPr lang="en-US" sz="2000">
                <a:solidFill>
                  <a:srgbClr val="FFFFFF"/>
                </a:solidFill>
              </a:rPr>
              <a:t> are also capable of measuring the heat being emitted by an object and detecting motion</a:t>
            </a:r>
          </a:p>
        </p:txBody>
      </p:sp>
    </p:spTree>
    <p:extLst>
      <p:ext uri="{BB962C8B-B14F-4D97-AF65-F5344CB8AC3E}">
        <p14:creationId xmlns:p14="http://schemas.microsoft.com/office/powerpoint/2010/main" val="409308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864C-E846-48C5-B90D-B68A4AB9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 of Led and LDR Interfacing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E99E-CA25-419B-A8E9-2DE5C4D8F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773264"/>
            <a:ext cx="3835488" cy="337522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15A551-321F-41BA-BE47-9F6870DF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/>
              <a:t>Hardware Connections.-</a:t>
            </a:r>
          </a:p>
          <a:p>
            <a:r>
              <a:rPr lang="en-US" sz="1800"/>
              <a:t>Arduino 3rd pin connected to LED +ve</a:t>
            </a:r>
          </a:p>
          <a:p>
            <a:r>
              <a:rPr lang="en-US" sz="1800"/>
              <a:t>Arduino GND connected to LED -ve through 4.7k</a:t>
            </a:r>
          </a:p>
          <a:p>
            <a:r>
              <a:rPr lang="en-US" sz="1800"/>
              <a:t>Arduino +5v is connected to LDR One End</a:t>
            </a:r>
          </a:p>
          <a:p>
            <a:r>
              <a:rPr lang="en-US" sz="1800"/>
              <a:t>Arduino A0 pin is connected to LDR other end</a:t>
            </a:r>
          </a:p>
          <a:p>
            <a:r>
              <a:rPr lang="en-US" sz="1800"/>
              <a:t>Arduino GND is connected to LDR other end with 4.7k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702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6139-B9C7-47C1-9F5B-E0898299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 Concept of IR Sensor interfacing</a:t>
            </a:r>
          </a:p>
        </p:txBody>
      </p:sp>
      <p:pic>
        <p:nvPicPr>
          <p:cNvPr id="3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3BA06AB3-8F7D-4E5E-B547-4685C42A2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9F1FEFB6-35BD-4C02-8E68-651EC445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IR  sensor has three pins GND, </a:t>
            </a:r>
            <a:r>
              <a:rPr lang="en-US" sz="2000" dirty="0" err="1">
                <a:solidFill>
                  <a:srgbClr val="FFFFFF"/>
                </a:solidFill>
              </a:rPr>
              <a:t>Vcc</a:t>
            </a:r>
            <a:r>
              <a:rPr lang="en-US" sz="2000" dirty="0">
                <a:solidFill>
                  <a:srgbClr val="FFFFFF"/>
                </a:solidFill>
              </a:rPr>
              <a:t>, out.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GND pin is connected </a:t>
            </a:r>
            <a:r>
              <a:rPr lang="en-US" sz="2000" dirty="0" err="1">
                <a:solidFill>
                  <a:srgbClr val="FFFFFF"/>
                </a:solidFill>
              </a:rPr>
              <a:t>gnd</a:t>
            </a:r>
            <a:r>
              <a:rPr lang="en-US" sz="2000" dirty="0">
                <a:solidFill>
                  <a:srgbClr val="FFFFFF"/>
                </a:solidFill>
              </a:rPr>
              <a:t> slot of Arduino for grounding.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Vcc</a:t>
            </a:r>
            <a:r>
              <a:rPr lang="en-US" sz="2000" dirty="0">
                <a:solidFill>
                  <a:srgbClr val="FFFFFF"/>
                </a:solidFill>
              </a:rPr>
              <a:t> is connected to 5v </a:t>
            </a:r>
            <a:r>
              <a:rPr lang="en-US" sz="2000" dirty="0" err="1">
                <a:solidFill>
                  <a:srgbClr val="FFFFFF"/>
                </a:solidFill>
              </a:rPr>
              <a:t>pinof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arduino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Out pin is connected to one of the input slot of Arduino to read sensed data. </a:t>
            </a:r>
          </a:p>
        </p:txBody>
      </p:sp>
    </p:spTree>
    <p:extLst>
      <p:ext uri="{BB962C8B-B14F-4D97-AF65-F5344CB8AC3E}">
        <p14:creationId xmlns:p14="http://schemas.microsoft.com/office/powerpoint/2010/main" val="17118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D8DC5D-32AB-4997-94AD-C3D82018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231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Circuit designing</a:t>
            </a:r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0BC5E9-CB35-4CF3-BD9E-D164D7511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2" r="57023" b="3575"/>
          <a:stretch/>
        </p:blipFill>
        <p:spPr>
          <a:xfrm>
            <a:off x="4541681" y="1971779"/>
            <a:ext cx="2651190" cy="401453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0B070-D96D-4059-BC68-4A2F7526FEBA}"/>
              </a:ext>
            </a:extLst>
          </p:cNvPr>
          <p:cNvCxnSpPr>
            <a:cxnSpLocks/>
          </p:cNvCxnSpPr>
          <p:nvPr/>
        </p:nvCxnSpPr>
        <p:spPr>
          <a:xfrm>
            <a:off x="3677980" y="3518452"/>
            <a:ext cx="863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31591-0EDC-4B78-90B6-86412AA55CC0}"/>
              </a:ext>
            </a:extLst>
          </p:cNvPr>
          <p:cNvCxnSpPr>
            <a:cxnSpLocks/>
          </p:cNvCxnSpPr>
          <p:nvPr/>
        </p:nvCxnSpPr>
        <p:spPr>
          <a:xfrm flipV="1">
            <a:off x="3677980" y="1418328"/>
            <a:ext cx="0" cy="210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2C01B7-6462-40B7-B6D2-C667956AFFA4}"/>
              </a:ext>
            </a:extLst>
          </p:cNvPr>
          <p:cNvCxnSpPr>
            <a:cxnSpLocks/>
          </p:cNvCxnSpPr>
          <p:nvPr/>
        </p:nvCxnSpPr>
        <p:spPr>
          <a:xfrm>
            <a:off x="5774511" y="1418328"/>
            <a:ext cx="0" cy="55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198B23-BCD1-4835-91A7-BC30838419EB}"/>
              </a:ext>
            </a:extLst>
          </p:cNvPr>
          <p:cNvCxnSpPr>
            <a:cxnSpLocks/>
          </p:cNvCxnSpPr>
          <p:nvPr/>
        </p:nvCxnSpPr>
        <p:spPr>
          <a:xfrm>
            <a:off x="5950226" y="5906543"/>
            <a:ext cx="0" cy="63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985F07-D19B-4F7B-85D4-297B41ADFEAE}"/>
              </a:ext>
            </a:extLst>
          </p:cNvPr>
          <p:cNvCxnSpPr>
            <a:cxnSpLocks/>
          </p:cNvCxnSpPr>
          <p:nvPr/>
        </p:nvCxnSpPr>
        <p:spPr>
          <a:xfrm>
            <a:off x="7192871" y="3152054"/>
            <a:ext cx="1015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4EB7EC-CA18-49B2-B5E5-5A48B882AE81}"/>
              </a:ext>
            </a:extLst>
          </p:cNvPr>
          <p:cNvCxnSpPr>
            <a:cxnSpLocks/>
          </p:cNvCxnSpPr>
          <p:nvPr/>
        </p:nvCxnSpPr>
        <p:spPr>
          <a:xfrm>
            <a:off x="5950226" y="6539765"/>
            <a:ext cx="225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A8A8DF-ADBB-43E9-A20F-19ABDDFB591E}"/>
              </a:ext>
            </a:extLst>
          </p:cNvPr>
          <p:cNvCxnSpPr>
            <a:cxnSpLocks/>
          </p:cNvCxnSpPr>
          <p:nvPr/>
        </p:nvCxnSpPr>
        <p:spPr>
          <a:xfrm flipV="1">
            <a:off x="8208004" y="3264943"/>
            <a:ext cx="0" cy="32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Lightbulb">
            <a:extLst>
              <a:ext uri="{FF2B5EF4-FFF2-40B4-BE49-F238E27FC236}">
                <a16:creationId xmlns:a16="http://schemas.microsoft.com/office/drawing/2014/main" id="{86A58357-9FBD-4E33-B2E5-EA72528F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121731" y="2982721"/>
            <a:ext cx="366392" cy="451556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483F5F-B640-4764-8631-7EB6028E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06602"/>
              </p:ext>
            </p:extLst>
          </p:nvPr>
        </p:nvGraphicFramePr>
        <p:xfrm>
          <a:off x="8537950" y="3056415"/>
          <a:ext cx="75742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23">
                  <a:extLst>
                    <a:ext uri="{9D8B030D-6E8A-4147-A177-3AD203B41FA5}">
                      <a16:colId xmlns:a16="http://schemas.microsoft.com/office/drawing/2014/main" val="3776397690"/>
                    </a:ext>
                  </a:extLst>
                </a:gridCol>
              </a:tblGrid>
              <a:tr h="197058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1020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3A7529-F8BB-46CC-A55F-4F2FEFC8C1D3}"/>
              </a:ext>
            </a:extLst>
          </p:cNvPr>
          <p:cNvCxnSpPr>
            <a:cxnSpLocks/>
          </p:cNvCxnSpPr>
          <p:nvPr/>
        </p:nvCxnSpPr>
        <p:spPr>
          <a:xfrm>
            <a:off x="3677980" y="1418328"/>
            <a:ext cx="1940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9835972-55A9-42F4-8A19-1B6BA1DBA422}"/>
              </a:ext>
            </a:extLst>
          </p:cNvPr>
          <p:cNvSpPr/>
          <p:nvPr/>
        </p:nvSpPr>
        <p:spPr>
          <a:xfrm>
            <a:off x="5616605" y="1336770"/>
            <a:ext cx="161361" cy="147473"/>
          </a:xfrm>
          <a:custGeom>
            <a:avLst/>
            <a:gdLst>
              <a:gd name="connsiteX0" fmla="*/ 2317 w 161361"/>
              <a:gd name="connsiteY0" fmla="*/ 94465 h 147473"/>
              <a:gd name="connsiteX1" fmla="*/ 15569 w 161361"/>
              <a:gd name="connsiteY1" fmla="*/ 1699 h 147473"/>
              <a:gd name="connsiteX2" fmla="*/ 28821 w 161361"/>
              <a:gd name="connsiteY2" fmla="*/ 107717 h 147473"/>
              <a:gd name="connsiteX3" fmla="*/ 42073 w 161361"/>
              <a:gd name="connsiteY3" fmla="*/ 147473 h 147473"/>
              <a:gd name="connsiteX4" fmla="*/ 55325 w 161361"/>
              <a:gd name="connsiteY4" fmla="*/ 107717 h 147473"/>
              <a:gd name="connsiteX5" fmla="*/ 68578 w 161361"/>
              <a:gd name="connsiteY5" fmla="*/ 41456 h 147473"/>
              <a:gd name="connsiteX6" fmla="*/ 95082 w 161361"/>
              <a:gd name="connsiteY6" fmla="*/ 81212 h 147473"/>
              <a:gd name="connsiteX7" fmla="*/ 108334 w 161361"/>
              <a:gd name="connsiteY7" fmla="*/ 120969 h 147473"/>
              <a:gd name="connsiteX8" fmla="*/ 148091 w 161361"/>
              <a:gd name="connsiteY8" fmla="*/ 41456 h 147473"/>
              <a:gd name="connsiteX9" fmla="*/ 161343 w 161361"/>
              <a:gd name="connsiteY9" fmla="*/ 107717 h 1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361" h="147473">
                <a:moveTo>
                  <a:pt x="2317" y="94465"/>
                </a:moveTo>
                <a:cubicBezTo>
                  <a:pt x="6734" y="63543"/>
                  <a:pt x="-12369" y="-12270"/>
                  <a:pt x="15569" y="1699"/>
                </a:cubicBezTo>
                <a:cubicBezTo>
                  <a:pt x="47423" y="17626"/>
                  <a:pt x="22450" y="72677"/>
                  <a:pt x="28821" y="107717"/>
                </a:cubicBezTo>
                <a:cubicBezTo>
                  <a:pt x="31320" y="121461"/>
                  <a:pt x="37656" y="134221"/>
                  <a:pt x="42073" y="147473"/>
                </a:cubicBezTo>
                <a:cubicBezTo>
                  <a:pt x="46490" y="134221"/>
                  <a:pt x="51937" y="121269"/>
                  <a:pt x="55325" y="107717"/>
                </a:cubicBezTo>
                <a:cubicBezTo>
                  <a:pt x="60788" y="85865"/>
                  <a:pt x="49837" y="53950"/>
                  <a:pt x="68578" y="41456"/>
                </a:cubicBezTo>
                <a:cubicBezTo>
                  <a:pt x="81830" y="32621"/>
                  <a:pt x="86247" y="67960"/>
                  <a:pt x="95082" y="81212"/>
                </a:cubicBezTo>
                <a:cubicBezTo>
                  <a:pt x="99499" y="94464"/>
                  <a:pt x="94365" y="120969"/>
                  <a:pt x="108334" y="120969"/>
                </a:cubicBezTo>
                <a:cubicBezTo>
                  <a:pt x="125458" y="120969"/>
                  <a:pt x="144823" y="51259"/>
                  <a:pt x="148091" y="41456"/>
                </a:cubicBezTo>
                <a:cubicBezTo>
                  <a:pt x="162414" y="98750"/>
                  <a:pt x="161343" y="76252"/>
                  <a:pt x="161343" y="107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EA37547-E987-4FCC-96C9-5D9D89FB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2475"/>
              </p:ext>
            </p:extLst>
          </p:nvPr>
        </p:nvGraphicFramePr>
        <p:xfrm>
          <a:off x="5400943" y="930244"/>
          <a:ext cx="7471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35">
                  <a:extLst>
                    <a:ext uri="{9D8B030D-6E8A-4147-A177-3AD203B41FA5}">
                      <a16:colId xmlns:a16="http://schemas.microsoft.com/office/drawing/2014/main" val="2014160024"/>
                    </a:ext>
                  </a:extLst>
                </a:gridCol>
              </a:tblGrid>
              <a:tr h="24478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LDR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06976"/>
                  </a:ext>
                </a:extLst>
              </a:tr>
            </a:tbl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939D88-5E68-4F79-99F5-3BAD6F619354}"/>
              </a:ext>
            </a:extLst>
          </p:cNvPr>
          <p:cNvCxnSpPr>
            <a:cxnSpLocks/>
          </p:cNvCxnSpPr>
          <p:nvPr/>
        </p:nvCxnSpPr>
        <p:spPr>
          <a:xfrm>
            <a:off x="4041913" y="3518452"/>
            <a:ext cx="0" cy="302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2A1F6B-DC54-4EFB-B9CB-1F0EA88DEA57}"/>
              </a:ext>
            </a:extLst>
          </p:cNvPr>
          <p:cNvCxnSpPr>
            <a:cxnSpLocks/>
          </p:cNvCxnSpPr>
          <p:nvPr/>
        </p:nvCxnSpPr>
        <p:spPr>
          <a:xfrm flipH="1">
            <a:off x="4320209" y="6539765"/>
            <a:ext cx="1630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9D5EF0A-9A6B-42AA-B158-D979CE21200A}"/>
              </a:ext>
            </a:extLst>
          </p:cNvPr>
          <p:cNvSpPr/>
          <p:nvPr/>
        </p:nvSpPr>
        <p:spPr>
          <a:xfrm>
            <a:off x="4055165" y="6438023"/>
            <a:ext cx="265044" cy="135055"/>
          </a:xfrm>
          <a:custGeom>
            <a:avLst/>
            <a:gdLst>
              <a:gd name="connsiteX0" fmla="*/ 0 w 265044"/>
              <a:gd name="connsiteY0" fmla="*/ 95299 h 135055"/>
              <a:gd name="connsiteX1" fmla="*/ 13252 w 265044"/>
              <a:gd name="connsiteY1" fmla="*/ 2533 h 135055"/>
              <a:gd name="connsiteX2" fmla="*/ 39757 w 265044"/>
              <a:gd name="connsiteY2" fmla="*/ 29038 h 135055"/>
              <a:gd name="connsiteX3" fmla="*/ 66261 w 265044"/>
              <a:gd name="connsiteY3" fmla="*/ 108551 h 135055"/>
              <a:gd name="connsiteX4" fmla="*/ 92765 w 265044"/>
              <a:gd name="connsiteY4" fmla="*/ 82046 h 135055"/>
              <a:gd name="connsiteX5" fmla="*/ 106018 w 265044"/>
              <a:gd name="connsiteY5" fmla="*/ 29038 h 135055"/>
              <a:gd name="connsiteX6" fmla="*/ 132522 w 265044"/>
              <a:gd name="connsiteY6" fmla="*/ 108551 h 135055"/>
              <a:gd name="connsiteX7" fmla="*/ 159026 w 265044"/>
              <a:gd name="connsiteY7" fmla="*/ 55542 h 135055"/>
              <a:gd name="connsiteX8" fmla="*/ 198783 w 265044"/>
              <a:gd name="connsiteY8" fmla="*/ 135055 h 135055"/>
              <a:gd name="connsiteX9" fmla="*/ 212035 w 265044"/>
              <a:gd name="connsiteY9" fmla="*/ 95299 h 135055"/>
              <a:gd name="connsiteX10" fmla="*/ 265044 w 265044"/>
              <a:gd name="connsiteY10" fmla="*/ 121803 h 1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044" h="135055">
                <a:moveTo>
                  <a:pt x="0" y="95299"/>
                </a:moveTo>
                <a:cubicBezTo>
                  <a:pt x="4417" y="64377"/>
                  <a:pt x="-2819" y="29318"/>
                  <a:pt x="13252" y="2533"/>
                </a:cubicBezTo>
                <a:cubicBezTo>
                  <a:pt x="19680" y="-8181"/>
                  <a:pt x="34169" y="17863"/>
                  <a:pt x="39757" y="29038"/>
                </a:cubicBezTo>
                <a:cubicBezTo>
                  <a:pt x="52251" y="54026"/>
                  <a:pt x="66261" y="108551"/>
                  <a:pt x="66261" y="108551"/>
                </a:cubicBezTo>
                <a:cubicBezTo>
                  <a:pt x="75096" y="99716"/>
                  <a:pt x="87177" y="93221"/>
                  <a:pt x="92765" y="82046"/>
                </a:cubicBezTo>
                <a:cubicBezTo>
                  <a:pt x="100910" y="65756"/>
                  <a:pt x="90864" y="18935"/>
                  <a:pt x="106018" y="29038"/>
                </a:cubicBezTo>
                <a:cubicBezTo>
                  <a:pt x="129264" y="44535"/>
                  <a:pt x="132522" y="108551"/>
                  <a:pt x="132522" y="108551"/>
                </a:cubicBezTo>
                <a:cubicBezTo>
                  <a:pt x="141357" y="90881"/>
                  <a:pt x="139861" y="60333"/>
                  <a:pt x="159026" y="55542"/>
                </a:cubicBezTo>
                <a:cubicBezTo>
                  <a:pt x="174836" y="51590"/>
                  <a:pt x="196670" y="128717"/>
                  <a:pt x="198783" y="135055"/>
                </a:cubicBezTo>
                <a:cubicBezTo>
                  <a:pt x="203200" y="121803"/>
                  <a:pt x="199541" y="101546"/>
                  <a:pt x="212035" y="95299"/>
                </a:cubicBezTo>
                <a:cubicBezTo>
                  <a:pt x="232337" y="85148"/>
                  <a:pt x="253264" y="110024"/>
                  <a:pt x="265044" y="1218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A21BB8E-DEDE-4975-8D82-AA7B8EF9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32723"/>
              </p:ext>
            </p:extLst>
          </p:nvPr>
        </p:nvGraphicFramePr>
        <p:xfrm>
          <a:off x="2346410" y="6356421"/>
          <a:ext cx="1544551" cy="36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51">
                  <a:extLst>
                    <a:ext uri="{9D8B030D-6E8A-4147-A177-3AD203B41FA5}">
                      <a16:colId xmlns:a16="http://schemas.microsoft.com/office/drawing/2014/main" val="2395975971"/>
                    </a:ext>
                  </a:extLst>
                </a:gridCol>
              </a:tblGrid>
              <a:tr h="361622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Resistor(4.7</a:t>
                      </a:r>
                      <a:r>
                        <a:rPr lang="el-GR" sz="1600" b="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7347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132CF3-166A-4552-B205-697CB45FABFF}"/>
              </a:ext>
            </a:extLst>
          </p:cNvPr>
          <p:cNvCxnSpPr>
            <a:cxnSpLocks/>
          </p:cNvCxnSpPr>
          <p:nvPr/>
        </p:nvCxnSpPr>
        <p:spPr>
          <a:xfrm flipH="1">
            <a:off x="3415410" y="3670852"/>
            <a:ext cx="1126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DBD1CF-D66E-46D6-8763-70195FEF5D95}"/>
              </a:ext>
            </a:extLst>
          </p:cNvPr>
          <p:cNvCxnSpPr/>
          <p:nvPr/>
        </p:nvCxnSpPr>
        <p:spPr>
          <a:xfrm flipH="1">
            <a:off x="3246783" y="3843130"/>
            <a:ext cx="1294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BBDD4D-4E19-4DE2-A611-76FC02FE32FB}"/>
              </a:ext>
            </a:extLst>
          </p:cNvPr>
          <p:cNvCxnSpPr>
            <a:cxnSpLocks/>
          </p:cNvCxnSpPr>
          <p:nvPr/>
        </p:nvCxnSpPr>
        <p:spPr>
          <a:xfrm flipH="1">
            <a:off x="3415411" y="4022289"/>
            <a:ext cx="112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D1199CF-D02D-4FE7-AAF3-9054A9A1739A}"/>
              </a:ext>
            </a:extLst>
          </p:cNvPr>
          <p:cNvSpPr/>
          <p:nvPr/>
        </p:nvSpPr>
        <p:spPr>
          <a:xfrm>
            <a:off x="2902226" y="3615044"/>
            <a:ext cx="513184" cy="4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5C0C2E-1AF3-4C06-A2DA-10D00CD85EF5}"/>
              </a:ext>
            </a:extLst>
          </p:cNvPr>
          <p:cNvSpPr/>
          <p:nvPr/>
        </p:nvSpPr>
        <p:spPr>
          <a:xfrm>
            <a:off x="3104677" y="3743611"/>
            <a:ext cx="128855" cy="1990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12CE8E-3E1D-47BF-938A-CC5E203FDBF7}"/>
              </a:ext>
            </a:extLst>
          </p:cNvPr>
          <p:cNvSpPr txBox="1"/>
          <p:nvPr/>
        </p:nvSpPr>
        <p:spPr>
          <a:xfrm>
            <a:off x="2928895" y="4024595"/>
            <a:ext cx="11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IR sensor</a:t>
            </a:r>
          </a:p>
        </p:txBody>
      </p:sp>
    </p:spTree>
    <p:extLst>
      <p:ext uri="{BB962C8B-B14F-4D97-AF65-F5344CB8AC3E}">
        <p14:creationId xmlns:p14="http://schemas.microsoft.com/office/powerpoint/2010/main" val="6088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6A057-37FD-441F-A90F-C8E13C1EAFA5}"/>
              </a:ext>
            </a:extLst>
          </p:cNvPr>
          <p:cNvSpPr txBox="1"/>
          <p:nvPr/>
        </p:nvSpPr>
        <p:spPr>
          <a:xfrm>
            <a:off x="0" y="-1"/>
            <a:ext cx="508882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 &lt;SoftwareSerial.h&gt;</a:t>
            </a:r>
          </a:p>
          <a:p>
            <a:endParaRPr lang="en-IN" dirty="0"/>
          </a:p>
          <a:p>
            <a:r>
              <a:rPr lang="en-IN" dirty="0"/>
              <a:t>int sensorPin = A0; // select the input pin for the LDR</a:t>
            </a:r>
          </a:p>
          <a:p>
            <a:r>
              <a:rPr lang="en-IN" dirty="0"/>
              <a:t>int sensorValue = 0; // variable to store the value coming from the sensor</a:t>
            </a:r>
          </a:p>
          <a:p>
            <a:r>
              <a:rPr lang="en-IN" dirty="0"/>
              <a:t>int led = 3;</a:t>
            </a:r>
          </a:p>
          <a:p>
            <a:endParaRPr lang="en-IN" dirty="0"/>
          </a:p>
          <a:p>
            <a:r>
              <a:rPr lang="en-IN" dirty="0"/>
              <a:t>void setup() { </a:t>
            </a:r>
          </a:p>
          <a:p>
            <a:r>
              <a:rPr lang="en-IN" dirty="0"/>
              <a:t>// declare the ledPin as an OUTPUT:</a:t>
            </a:r>
          </a:p>
          <a:p>
            <a:r>
              <a:rPr lang="en-IN" dirty="0"/>
              <a:t>pinMode(led, OUTPUT);</a:t>
            </a:r>
          </a:p>
          <a:p>
            <a:r>
              <a:rPr lang="en-IN" dirty="0"/>
              <a:t>pinMode(5,OUTPUT);</a:t>
            </a:r>
          </a:p>
          <a:p>
            <a:r>
              <a:rPr lang="en-IN" dirty="0"/>
              <a:t>Serial.begin(9600); </a:t>
            </a:r>
          </a:p>
          <a:p>
            <a:r>
              <a:rPr lang="en-IN" dirty="0"/>
              <a:t>pinMode(A1,INPUT);</a:t>
            </a:r>
          </a:p>
          <a:p>
            <a:r>
              <a:rPr lang="en-IN" dirty="0"/>
              <a:t>pinMode(A2,OUTPUT);</a:t>
            </a:r>
          </a:p>
          <a:p>
            <a:r>
              <a:rPr lang="en-IN" dirty="0"/>
              <a:t>pinMode(A3,OUTPUT);</a:t>
            </a:r>
          </a:p>
          <a:p>
            <a:r>
              <a:rPr lang="en-IN" dirty="0"/>
              <a:t>digitalWrite(A2,HIGH);</a:t>
            </a:r>
          </a:p>
          <a:p>
            <a:r>
              <a:rPr lang="en-IN" dirty="0"/>
              <a:t>digitalWrite(A2,LOW);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Serial.println("Darkness");</a:t>
            </a:r>
          </a:p>
          <a:p>
            <a:r>
              <a:rPr lang="en-IN" dirty="0"/>
              <a:t>sensorValue = analogRead(sensorPin);</a:t>
            </a:r>
          </a:p>
          <a:p>
            <a:r>
              <a:rPr lang="en-IN" dirty="0"/>
              <a:t>Serial.println(sensorValue);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4FEE0-6CF6-4ED9-AE27-68F5D7A8B4C3}"/>
              </a:ext>
            </a:extLst>
          </p:cNvPr>
          <p:cNvSpPr txBox="1"/>
          <p:nvPr/>
        </p:nvSpPr>
        <p:spPr>
          <a:xfrm>
            <a:off x="5088823" y="0"/>
            <a:ext cx="4426981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/*if (sensorValue &lt; 100)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Serial.println("LED Dim");</a:t>
            </a:r>
          </a:p>
          <a:p>
            <a:r>
              <a:rPr lang="en-IN" dirty="0"/>
              <a:t>analogWrite(led,5);</a:t>
            </a:r>
          </a:p>
          <a:p>
            <a:r>
              <a:rPr lang="en-IN" dirty="0"/>
              <a:t>//delay(10000);</a:t>
            </a:r>
          </a:p>
          <a:p>
            <a:r>
              <a:rPr lang="en-IN" dirty="0"/>
              <a:t>}*/</a:t>
            </a:r>
          </a:p>
          <a:p>
            <a:r>
              <a:rPr lang="en-IN" dirty="0"/>
              <a:t>if(sensorValue&lt;100 &amp;&amp; analogRead(A1)&lt;500)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Serial.println("LED bright");</a:t>
            </a:r>
          </a:p>
          <a:p>
            <a:r>
              <a:rPr lang="en-IN" dirty="0"/>
              <a:t>  for(int </a:t>
            </a:r>
            <a:r>
              <a:rPr lang="en-IN" dirty="0" err="1"/>
              <a:t>i</a:t>
            </a:r>
            <a:r>
              <a:rPr lang="en-IN" dirty="0"/>
              <a:t>=0;i&lt;255;i++){</a:t>
            </a:r>
          </a:p>
          <a:p>
            <a:r>
              <a:rPr lang="en-IN" dirty="0"/>
              <a:t>  analogWrite(led,i);</a:t>
            </a:r>
          </a:p>
          <a:p>
            <a:r>
              <a:rPr lang="en-IN" dirty="0"/>
              <a:t>  analogWrite(5,i);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delay(10000);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 if(sensorValue &lt; 100)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Serial.println("LED Dim");</a:t>
            </a:r>
          </a:p>
          <a:p>
            <a:r>
              <a:rPr lang="en-IN" dirty="0"/>
              <a:t>analogWrite(led,5);</a:t>
            </a:r>
          </a:p>
          <a:p>
            <a:r>
              <a:rPr lang="en-IN" dirty="0"/>
              <a:t>analogWrite(5,5);</a:t>
            </a:r>
          </a:p>
          <a:p>
            <a:r>
              <a:rPr lang="en-IN" dirty="0"/>
              <a:t>//delay(10000);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{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B160E8-6060-45F7-8633-342F5B8B7E14}"/>
              </a:ext>
            </a:extLst>
          </p:cNvPr>
          <p:cNvCxnSpPr>
            <a:cxnSpLocks/>
          </p:cNvCxnSpPr>
          <p:nvPr/>
        </p:nvCxnSpPr>
        <p:spPr>
          <a:xfrm>
            <a:off x="508882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A58056-65A2-4BBF-AFD8-6CB3A8A1FACD}"/>
              </a:ext>
            </a:extLst>
          </p:cNvPr>
          <p:cNvSpPr txBox="1"/>
          <p:nvPr/>
        </p:nvSpPr>
        <p:spPr>
          <a:xfrm>
            <a:off x="9766852" y="0"/>
            <a:ext cx="24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digitalWrite(led,LOW);</a:t>
            </a:r>
          </a:p>
          <a:p>
            <a:r>
              <a:rPr lang="en-IN" dirty="0"/>
              <a:t>digitalWrite(5,LOW);</a:t>
            </a:r>
          </a:p>
          <a:p>
            <a:r>
              <a:rPr lang="en-IN" dirty="0"/>
              <a:t>//delay(sensorValue);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BA7C4-F45A-4C95-A53B-E091E818A4FB}"/>
              </a:ext>
            </a:extLst>
          </p:cNvPr>
          <p:cNvCxnSpPr/>
          <p:nvPr/>
        </p:nvCxnSpPr>
        <p:spPr>
          <a:xfrm>
            <a:off x="9515804" y="0"/>
            <a:ext cx="0" cy="685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60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534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Ion</vt:lpstr>
      <vt:lpstr>Office Theme</vt:lpstr>
      <vt:lpstr>Street Light Automation</vt:lpstr>
      <vt:lpstr>Materials used</vt:lpstr>
      <vt:lpstr>Arduino UNO R3</vt:lpstr>
      <vt:lpstr>Light dependant resistor</vt:lpstr>
      <vt:lpstr>Infrared sensor</vt:lpstr>
      <vt:lpstr>Concept of Led and LDR Interfacing</vt:lpstr>
      <vt:lpstr> Concept of IR Sensor interfacing</vt:lpstr>
      <vt:lpstr>Circuit designing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light automation</dc:title>
  <dc:creator>Naveen Kumar</dc:creator>
  <cp:lastModifiedBy>Naveen Kumar</cp:lastModifiedBy>
  <cp:revision>24</cp:revision>
  <dcterms:created xsi:type="dcterms:W3CDTF">2018-04-15T04:53:06Z</dcterms:created>
  <dcterms:modified xsi:type="dcterms:W3CDTF">2018-05-09T10:12:46Z</dcterms:modified>
</cp:coreProperties>
</file>