
<file path=[Content_Types].xml><?xml version="1.0" encoding="utf-8"?>
<Types xmlns="http://schemas.openxmlformats.org/package/2006/content-types">
  <Default Extension="jpeg" ContentType="image/jpeg"/>
  <Default Extension="JPG" ContentType="image/.jpg"/>
  <Default Extension="xlsx" ContentType="application/vnd.openxmlformats-officedocument.spreadsheetml.sheet"/>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316" r:id="rId17"/>
    <p:sldId id="270" r:id="rId18"/>
    <p:sldId id="271" r:id="rId19"/>
    <p:sldId id="272" r:id="rId20"/>
    <p:sldId id="274" r:id="rId21"/>
    <p:sldId id="275" r:id="rId22"/>
    <p:sldId id="276" r:id="rId23"/>
    <p:sldId id="277" r:id="rId24"/>
    <p:sldId id="278" r:id="rId25"/>
    <p:sldId id="279" r:id="rId26"/>
    <p:sldId id="287" r:id="rId27"/>
    <p:sldId id="280" r:id="rId28"/>
    <p:sldId id="281" r:id="rId29"/>
    <p:sldId id="282" r:id="rId30"/>
    <p:sldId id="292" r:id="rId31"/>
    <p:sldId id="294" r:id="rId32"/>
    <p:sldId id="295" r:id="rId33"/>
    <p:sldId id="296" r:id="rId34"/>
    <p:sldId id="297" r:id="rId35"/>
    <p:sldId id="298" r:id="rId36"/>
    <p:sldId id="299" r:id="rId37"/>
    <p:sldId id="300" r:id="rId38"/>
    <p:sldId id="301" r:id="rId40"/>
    <p:sldId id="302" r:id="rId41"/>
    <p:sldId id="303" r:id="rId42"/>
    <p:sldId id="304" r:id="rId43"/>
    <p:sldId id="307" r:id="rId44"/>
    <p:sldId id="308" r:id="rId45"/>
    <p:sldId id="309" r:id="rId46"/>
    <p:sldId id="310" r:id="rId47"/>
    <p:sldId id="306" r:id="rId48"/>
    <p:sldId id="311" r:id="rId49"/>
    <p:sldId id="313" r:id="rId50"/>
    <p:sldId id="314" r:id="rId51"/>
    <p:sldId id="286"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5" Type="http://schemas.openxmlformats.org/officeDocument/2006/relationships/tableStyles" Target="tableStyles.xml"/><Relationship Id="rId54" Type="http://schemas.openxmlformats.org/officeDocument/2006/relationships/viewProps" Target="viewProps.xml"/><Relationship Id="rId53" Type="http://schemas.openxmlformats.org/officeDocument/2006/relationships/presProps" Target="presProps.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_rels/chart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Workbook10.xlsx"/></Relationships>
</file>

<file path=ppt/charts/_rels/chart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Workbook11.xlsx"/></Relationships>
</file>

<file path=ppt/charts/_rels/chart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Workbook12.xlsx"/></Relationships>
</file>

<file path=ppt/charts/_rels/chart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Workbook13.xlsx"/></Relationships>
</file>

<file path=ppt/charts/_rels/chart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Workbook14.xlsx"/></Relationships>
</file>

<file path=ppt/charts/_rels/chart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Workbook15.xlsx"/></Relationships>
</file>

<file path=ppt/charts/_rels/chart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Workbook16.xlsx"/></Relationships>
</file>

<file path=ppt/charts/_rels/chart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Workbook17.xlsx"/></Relationships>
</file>

<file path=ppt/charts/_rels/chart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Workbook18.xlsx"/></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Workbook5.xlsx"/></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Workbook6.xlsx"/></Relationships>
</file>

<file path=ppt/charts/_rels/chart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Workbook7.xlsx"/></Relationships>
</file>

<file path=ppt/charts/_rels/chart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Workbook8.xlsx"/></Relationships>
</file>

<file path=ppt/charts/_rels/chart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Workbook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Sheet1!$A$2:$A$4</c:f>
              <c:strCache>
                <c:ptCount val="3"/>
                <c:pt idx="0">
                  <c:v>YES</c:v>
                </c:pt>
                <c:pt idx="1">
                  <c:v>NO</c:v>
                </c:pt>
                <c:pt idx="2">
                  <c:v>OTHER</c:v>
                </c:pt>
              </c:strCache>
            </c:strRef>
          </c:cat>
          <c:val>
            <c:numRef>
              <c:f>Sheet1!$B$2:$B$4</c:f>
              <c:numCache>
                <c:formatCode>General</c:formatCode>
                <c:ptCount val="3"/>
                <c:pt idx="0">
                  <c:v>25</c:v>
                </c:pt>
                <c:pt idx="1">
                  <c:v>70.83</c:v>
                </c:pt>
                <c:pt idx="2">
                  <c:v>4.16</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504593090956139"/>
          <c:y val="0.15743108837738"/>
          <c:w val="0.987061715616509"/>
          <c:h val="0.691957942597329"/>
        </c:manualLayout>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Sheet1!$A$2:$A$6</c:f>
              <c:strCache>
                <c:ptCount val="5"/>
                <c:pt idx="0">
                  <c:v>Extremely</c:v>
                </c:pt>
                <c:pt idx="1">
                  <c:v>Very</c:v>
                </c:pt>
                <c:pt idx="2">
                  <c:v>Minimum</c:v>
                </c:pt>
                <c:pt idx="3">
                  <c:v>Not Well</c:v>
                </c:pt>
                <c:pt idx="4">
                  <c:v>Badly</c:v>
                </c:pt>
              </c:strCache>
            </c:strRef>
          </c:cat>
          <c:val>
            <c:numRef>
              <c:f>Sheet1!$B$2:$B$6</c:f>
              <c:numCache>
                <c:formatCode>0.00%</c:formatCode>
                <c:ptCount val="5"/>
                <c:pt idx="0">
                  <c:v>0.4584</c:v>
                </c:pt>
                <c:pt idx="1" c:formatCode="0%">
                  <c:v>0.25</c:v>
                </c:pt>
                <c:pt idx="2">
                  <c:v>0.1668</c:v>
                </c:pt>
                <c:pt idx="3">
                  <c:v>0.0834</c:v>
                </c:pt>
                <c:pt idx="4">
                  <c:v>0.0417</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324499729583559"/>
          <c:y val="0.12987012987013"/>
          <c:w val="0.990481341265549"/>
          <c:h val="0.721989874532247"/>
        </c:manualLayout>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Sheet1!$A$2:$A$5</c:f>
              <c:strCache>
                <c:ptCount val="4"/>
                <c:pt idx="0">
                  <c:v>Extremely</c:v>
                </c:pt>
                <c:pt idx="1">
                  <c:v>Very</c:v>
                </c:pt>
                <c:pt idx="2">
                  <c:v>Slightly</c:v>
                </c:pt>
                <c:pt idx="3">
                  <c:v>Not at all</c:v>
                </c:pt>
              </c:strCache>
            </c:strRef>
          </c:cat>
          <c:val>
            <c:numRef>
              <c:f>Sheet1!$B$2:$B$5</c:f>
              <c:numCache>
                <c:formatCode>0.00%</c:formatCode>
                <c:ptCount val="4"/>
                <c:pt idx="0">
                  <c:v>0.1667</c:v>
                </c:pt>
                <c:pt idx="1" c:formatCode="0%">
                  <c:v>0.25</c:v>
                </c:pt>
                <c:pt idx="2" c:formatCode="0%">
                  <c:v>0.5</c:v>
                </c:pt>
                <c:pt idx="3">
                  <c:v>0.0833</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131760078662734"/>
          <c:y val="0.15767878077374"/>
          <c:w val="0.976204523107178"/>
          <c:h val="0.738276670574443"/>
        </c:manualLayout>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6">
                      <a:lumMod val="60000"/>
                      <a:satMod val="103000"/>
                      <a:lumMod val="102000"/>
                      <a:tint val="94000"/>
                    </a:schemeClr>
                  </a:gs>
                  <a:gs pos="50000">
                    <a:schemeClr val="accent6">
                      <a:lumMod val="60000"/>
                      <a:satMod val="110000"/>
                      <a:lumMod val="100000"/>
                      <a:shade val="100000"/>
                    </a:schemeClr>
                  </a:gs>
                  <a:gs pos="100000">
                    <a:schemeClr val="accent6">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4"/>
            <c:bubble3D val="0"/>
            <c:spPr>
              <a:gradFill rotWithShape="1">
                <a:gsLst>
                  <a:gs pos="0">
                    <a:schemeClr val="accent5">
                      <a:lumMod val="60000"/>
                      <a:satMod val="103000"/>
                      <a:lumMod val="102000"/>
                      <a:tint val="94000"/>
                    </a:schemeClr>
                  </a:gs>
                  <a:gs pos="50000">
                    <a:schemeClr val="accent5">
                      <a:lumMod val="60000"/>
                      <a:satMod val="110000"/>
                      <a:lumMod val="100000"/>
                      <a:shade val="100000"/>
                    </a:schemeClr>
                  </a:gs>
                  <a:gs pos="100000">
                    <a:schemeClr val="accent5">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Sheet1!$A$2:$A$6</c:f>
              <c:strCache>
                <c:ptCount val="5"/>
                <c:pt idx="0">
                  <c:v>Extremely</c:v>
                </c:pt>
                <c:pt idx="1">
                  <c:v>Very</c:v>
                </c:pt>
                <c:pt idx="2">
                  <c:v>Acceptab</c:v>
                </c:pt>
                <c:pt idx="3">
                  <c:v>Not at all</c:v>
                </c:pt>
                <c:pt idx="4">
                  <c:v>Slowly</c:v>
                </c:pt>
              </c:strCache>
            </c:strRef>
          </c:cat>
          <c:val>
            <c:numRef>
              <c:f>Sheet1!$B$2:$B$6</c:f>
              <c:numCache>
                <c:formatCode>0.00%</c:formatCode>
                <c:ptCount val="5"/>
                <c:pt idx="0">
                  <c:v>0.1667</c:v>
                </c:pt>
                <c:pt idx="1">
                  <c:v>0.3333</c:v>
                </c:pt>
                <c:pt idx="2">
                  <c:v>0.2917</c:v>
                </c:pt>
                <c:pt idx="3">
                  <c:v>0.1083</c:v>
                </c:pt>
                <c:pt idx="4" c:formatCode="0%">
                  <c:v>0.1</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572246065808298"/>
          <c:y val="0.194589308996089"/>
          <c:w val="0.986266094420601"/>
          <c:h val="0.651564537157758"/>
        </c:manualLayout>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Sheet1!$A$2:$A$5</c:f>
              <c:strCache>
                <c:ptCount val="4"/>
                <c:pt idx="0">
                  <c:v>Extremely</c:v>
                </c:pt>
                <c:pt idx="1">
                  <c:v>Very well</c:v>
                </c:pt>
                <c:pt idx="2">
                  <c:v>Well</c:v>
                </c:pt>
                <c:pt idx="3">
                  <c:v>Notwell</c:v>
                </c:pt>
              </c:strCache>
            </c:strRef>
          </c:cat>
          <c:val>
            <c:numRef>
              <c:f>Sheet1!$B$2:$B$5</c:f>
              <c:numCache>
                <c:formatCode>0.00%</c:formatCode>
                <c:ptCount val="4"/>
                <c:pt idx="0">
                  <c:v>0.1833</c:v>
                </c:pt>
                <c:pt idx="1">
                  <c:v>0.3167</c:v>
                </c:pt>
                <c:pt idx="2">
                  <c:v>0.125</c:v>
                </c:pt>
                <c:pt idx="3">
                  <c:v>0.375</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528820729772607"/>
          <c:y val="0.141239739598075"/>
          <c:w val="0.99034902168165"/>
          <c:h val="0.668270591565242"/>
        </c:manualLayout>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Sheet1!$A$2:$A$5</c:f>
              <c:strCache>
                <c:ptCount val="4"/>
                <c:pt idx="0">
                  <c:v>Extremely</c:v>
                </c:pt>
                <c:pt idx="1">
                  <c:v>Very</c:v>
                </c:pt>
                <c:pt idx="2">
                  <c:v>Normal</c:v>
                </c:pt>
                <c:pt idx="3">
                  <c:v>Slightly</c:v>
                </c:pt>
              </c:strCache>
            </c:strRef>
          </c:cat>
          <c:val>
            <c:numRef>
              <c:f>Sheet1!$B$2:$B$5</c:f>
              <c:numCache>
                <c:formatCode>0.00%</c:formatCode>
                <c:ptCount val="4"/>
                <c:pt idx="0">
                  <c:v>0.1667</c:v>
                </c:pt>
                <c:pt idx="1">
                  <c:v>0.3333</c:v>
                </c:pt>
                <c:pt idx="2" c:formatCode="0%">
                  <c:v>0.25</c:v>
                </c:pt>
                <c:pt idx="3" c:formatCode="0%">
                  <c:v>0.25</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3125"/>
          <c:y val="0.11607858861267"/>
          <c:w val="0.99375"/>
          <c:h val="0.748997594226143"/>
        </c:manualLayout>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Sheet1!$A$2:$A$4</c:f>
              <c:strCache>
                <c:ptCount val="3"/>
                <c:pt idx="0">
                  <c:v>Male</c:v>
                </c:pt>
                <c:pt idx="1">
                  <c:v>Female</c:v>
                </c:pt>
                <c:pt idx="2">
                  <c:v>Others</c:v>
                </c:pt>
              </c:strCache>
            </c:strRef>
          </c:cat>
          <c:val>
            <c:numRef>
              <c:f>Sheet1!$B$2:$B$4</c:f>
              <c:numCache>
                <c:formatCode>0%</c:formatCode>
                <c:ptCount val="3"/>
                <c:pt idx="0">
                  <c:v>0.65</c:v>
                </c:pt>
                <c:pt idx="1" c:formatCode="0.00%">
                  <c:v>0.2667</c:v>
                </c:pt>
                <c:pt idx="2" c:formatCode="0.00%">
                  <c:v>0.0833</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355745286374956"/>
          <c:y val="0.151882016288796"/>
          <c:w val="0.992885094272501"/>
          <c:h val="0.699977988113581"/>
        </c:manualLayout>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Sheet1!$A$2:$A$5</c:f>
              <c:strCache>
                <c:ptCount val="4"/>
                <c:pt idx="0">
                  <c:v>Below 25</c:v>
                </c:pt>
                <c:pt idx="1">
                  <c:v>25 - 35</c:v>
                </c:pt>
                <c:pt idx="2">
                  <c:v>36 - 45</c:v>
                </c:pt>
                <c:pt idx="3">
                  <c:v>Above 46</c:v>
                </c:pt>
              </c:strCache>
            </c:strRef>
          </c:cat>
          <c:val>
            <c:numRef>
              <c:f>Sheet1!$B$2:$B$5</c:f>
              <c:numCache>
                <c:formatCode>0.00%</c:formatCode>
                <c:ptCount val="4"/>
                <c:pt idx="0">
                  <c:v>0.2167</c:v>
                </c:pt>
                <c:pt idx="1">
                  <c:v>0.2833</c:v>
                </c:pt>
                <c:pt idx="2">
                  <c:v>0.3583</c:v>
                </c:pt>
                <c:pt idx="3">
                  <c:v>0.1417</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44026653974298"/>
          <c:y val="0.13761667028435"/>
          <c:w val="0.992027605901951"/>
          <c:h val="0.716301280659865"/>
        </c:manualLayout>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Sheet1!$A$2:$A$5</c:f>
              <c:strCache>
                <c:ptCount val="4"/>
                <c:pt idx="0">
                  <c:v>Finance</c:v>
                </c:pt>
                <c:pt idx="1">
                  <c:v>Marketing</c:v>
                </c:pt>
                <c:pt idx="2">
                  <c:v>Production</c:v>
                </c:pt>
                <c:pt idx="3">
                  <c:v>H.R</c:v>
                </c:pt>
              </c:strCache>
            </c:strRef>
          </c:cat>
          <c:val>
            <c:numRef>
              <c:f>Sheet1!$B$2:$B$5</c:f>
              <c:numCache>
                <c:formatCode>0%</c:formatCode>
                <c:ptCount val="4"/>
                <c:pt idx="0">
                  <c:v>0.25</c:v>
                </c:pt>
                <c:pt idx="1">
                  <c:v>0.25</c:v>
                </c:pt>
                <c:pt idx="2">
                  <c:v>0.25</c:v>
                </c:pt>
                <c:pt idx="3">
                  <c:v>0.25</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Sheet1!$A$2:$A$4</c:f>
              <c:strCache>
                <c:ptCount val="3"/>
                <c:pt idx="0">
                  <c:v>12th STD</c:v>
                </c:pt>
                <c:pt idx="1">
                  <c:v>Diploma</c:v>
                </c:pt>
                <c:pt idx="2">
                  <c:v>Degree</c:v>
                </c:pt>
              </c:strCache>
            </c:strRef>
          </c:cat>
          <c:val>
            <c:numRef>
              <c:f>Sheet1!$B$2:$B$4</c:f>
              <c:numCache>
                <c:formatCode>0.00%</c:formatCode>
                <c:ptCount val="3"/>
                <c:pt idx="0">
                  <c:v>0.375</c:v>
                </c:pt>
                <c:pt idx="1">
                  <c:v>0.0833</c:v>
                </c:pt>
                <c:pt idx="2">
                  <c:v>0.5417</c:v>
                </c:pt>
              </c:numCache>
            </c:numRef>
          </c:val>
        </c:ser>
        <c:dLbls>
          <c:showLegendKey val="0"/>
          <c:showVal val="0"/>
          <c:showCatName val="0"/>
          <c:showSerName val="0"/>
          <c:showPercent val="0"/>
          <c:showBubbleSize val="0"/>
        </c:dLbls>
      </c:pie3DChart>
      <c:spPr>
        <a:noFill/>
        <a:ln>
          <a:noFill/>
        </a:ln>
        <a:effectLst/>
      </c:spPr>
    </c:plotArea>
    <c:legend>
      <c:legendPos val="b"/>
      <c:layout>
        <c:manualLayout>
          <c:xMode val="edge"/>
          <c:yMode val="edge"/>
          <c:x val="0.328594387439733"/>
          <c:y val="0.832808739122385"/>
          <c:w val="0.375200890097663"/>
          <c:h val="0.144973153119793"/>
        </c:manualLayout>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plotArea>
      <c:layout/>
      <c:pieChart>
        <c:varyColors val="1"/>
        <c:ser>
          <c:idx val="0"/>
          <c:order val="0"/>
          <c:tx>
            <c:strRef>
              <c:f>Sheet1!$B$1</c:f>
              <c:strCache>
                <c:ptCount val="1"/>
                <c:pt idx="0">
                  <c:v>Column2</c:v>
                </c:pt>
              </c:strCache>
            </c:strRef>
          </c:tx>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dPt>
          <c:dLbls>
            <c:spPr>
              <a:noFill/>
              <a:ln>
                <a:noFill/>
              </a:ln>
              <a:effectLst/>
            </c:spPr>
            <c:txPr>
              <a:bodyPr rot="0" spcFirstLastPara="0" vertOverflow="ellipsis" vert="horz" wrap="square" lIns="38100" tIns="19050" rIns="38100" bIns="19050" anchor="ctr" anchorCtr="1"/>
              <a:lstStyle/>
              <a:p>
                <a:pPr>
                  <a:defRPr lang="en-US" sz="900" b="0" i="0" u="none" strike="noStrike" kern="1200" baseline="0">
                    <a:solidFill>
                      <a:schemeClr val="lt1">
                        <a:lumMod val="85000"/>
                      </a:schemeClr>
                    </a:solidFill>
                    <a:latin typeface="+mn-lt"/>
                    <a:ea typeface="+mn-ea"/>
                    <a:cs typeface="+mn-cs"/>
                  </a:defRPr>
                </a:pPr>
              </a:p>
            </c:txPr>
            <c:dLblPos val="bestFit"/>
            <c:showLegendKey val="0"/>
            <c:showVal val="1"/>
            <c:showCatName val="0"/>
            <c:showSerName val="0"/>
            <c:showPercent val="0"/>
            <c:showBubbleSize val="0"/>
            <c:showLeaderLines val="1"/>
            <c:extLst>
              <c:ext xmlns:c15="http://schemas.microsoft.com/office/drawing/2012/chart" uri="{CE6537A1-D6FC-4f65-9D91-7224C49458BB}">
                <c15:layout/>
                <c15:showLeaderLines val="1"/>
                <c15:leaderLines>
                  <c:spPr>
                    <a:ln w="9525">
                      <a:solidFill>
                        <a:schemeClr val="lt1">
                          <a:lumMod val="95000"/>
                          <a:alpha val="54000"/>
                        </a:schemeClr>
                      </a:solidFill>
                    </a:ln>
                    <a:effectLst/>
                  </c:spPr>
                </c15:leaderLines>
              </c:ext>
            </c:extLst>
          </c:dLbls>
          <c:cat>
            <c:strRef>
              <c:f>Sheet1!$A$2:$A$6</c:f>
              <c:strCache>
                <c:ptCount val="5"/>
                <c:pt idx="0">
                  <c:v>INSECURE</c:v>
                </c:pt>
                <c:pt idx="1">
                  <c:v>ROUGH</c:v>
                </c:pt>
                <c:pt idx="2">
                  <c:v>U.W.A</c:v>
                </c:pt>
                <c:pt idx="3">
                  <c:v>SALARY</c:v>
                </c:pt>
                <c:pt idx="4">
                  <c:v>ALL</c:v>
                </c:pt>
              </c:strCache>
            </c:strRef>
          </c:cat>
          <c:val>
            <c:numRef>
              <c:f>Sheet1!$B$2:$B$6</c:f>
              <c:numCache>
                <c:formatCode>General</c:formatCode>
                <c:ptCount val="5"/>
                <c:pt idx="0">
                  <c:v>25</c:v>
                </c:pt>
                <c:pt idx="1">
                  <c:v>18.33</c:v>
                </c:pt>
                <c:pt idx="2">
                  <c:v>43.33</c:v>
                </c:pt>
                <c:pt idx="3">
                  <c:v>10</c:v>
                </c:pt>
                <c:pt idx="4">
                  <c:v>3.34</c:v>
                </c:pt>
              </c:numCache>
            </c:numRef>
          </c:val>
        </c:ser>
        <c:dLbls>
          <c:showLegendKey val="0"/>
          <c:showVal val="1"/>
          <c:showCatName val="0"/>
          <c:showSerName val="0"/>
          <c:showPercent val="0"/>
          <c:showBubbleSize val="0"/>
          <c:showLeaderLines val="1"/>
        </c:dLbls>
        <c:firstSliceAng val="0"/>
      </c:pie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462360930501373"/>
          <c:y val="0.200853832079691"/>
          <c:w val="0.931223811587921"/>
          <c:h val="0.791421020532629"/>
        </c:manualLayout>
      </c:layout>
      <c:pie3DChart>
        <c:varyColors val="1"/>
        <c:ser>
          <c:idx val="0"/>
          <c:order val="0"/>
          <c:tx>
            <c:strRef>
              <c:f>Sheet1!$B$1</c:f>
              <c:strCache>
                <c:ptCount val="1"/>
                <c:pt idx="0">
                  <c:v>percentage</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Sheet1!$A$2:$A$5</c:f>
              <c:strCache>
                <c:ptCount val="4"/>
                <c:pt idx="0">
                  <c:v>less 3 yrs</c:v>
                </c:pt>
                <c:pt idx="1">
                  <c:v>3-5 yrs</c:v>
                </c:pt>
                <c:pt idx="2">
                  <c:v>more 5yr</c:v>
                </c:pt>
              </c:strCache>
            </c:strRef>
          </c:cat>
          <c:val>
            <c:numRef>
              <c:f>Sheet1!$B$2:$B$5</c:f>
              <c:numCache>
                <c:formatCode>0.00%</c:formatCode>
                <c:ptCount val="4"/>
                <c:pt idx="0">
                  <c:v>0.2083</c:v>
                </c:pt>
                <c:pt idx="1">
                  <c:v>0.2917</c:v>
                </c:pt>
                <c:pt idx="2" c:formatCode="0%">
                  <c:v>0.5</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433651344319167"/>
          <c:y val="0.242329545454545"/>
          <c:w val="0.936397802833189"/>
          <c:h val="0.749147727272727"/>
        </c:manualLayout>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Sheet1!$A$2:$A$5</c:f>
              <c:strCache>
                <c:ptCount val="4"/>
                <c:pt idx="0">
                  <c:v>Excellent</c:v>
                </c:pt>
                <c:pt idx="1">
                  <c:v>Good</c:v>
                </c:pt>
                <c:pt idx="2">
                  <c:v>Satisfact</c:v>
                </c:pt>
                <c:pt idx="3">
                  <c:v>Not Satis</c:v>
                </c:pt>
              </c:strCache>
            </c:strRef>
          </c:cat>
          <c:val>
            <c:numRef>
              <c:f>Sheet1!$B$2:$B$5</c:f>
              <c:numCache>
                <c:formatCode>0%</c:formatCode>
                <c:ptCount val="4"/>
                <c:pt idx="0">
                  <c:v>0.25</c:v>
                </c:pt>
                <c:pt idx="1" c:formatCode="0.00%">
                  <c:v>0.583</c:v>
                </c:pt>
                <c:pt idx="2" c:formatCode="0.00%">
                  <c:v>0.125</c:v>
                </c:pt>
                <c:pt idx="3" c:formatCode="0.00%">
                  <c:v>0.042</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467355898597932"/>
          <c:y val="0.15880439202928"/>
          <c:w val="0.932162583203512"/>
          <c:h val="0.834078893859292"/>
        </c:manualLayout>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Sheet1!$A$2:$A$5</c:f>
              <c:strCache>
                <c:ptCount val="4"/>
                <c:pt idx="0">
                  <c:v>High</c:v>
                </c:pt>
                <c:pt idx="1">
                  <c:v>Secure</c:v>
                </c:pt>
                <c:pt idx="2">
                  <c:v>Insecure</c:v>
                </c:pt>
              </c:strCache>
            </c:strRef>
          </c:cat>
          <c:val>
            <c:numRef>
              <c:f>Sheet1!$B$2:$B$5</c:f>
              <c:numCache>
                <c:formatCode>0.00%</c:formatCode>
                <c:ptCount val="4"/>
                <c:pt idx="0">
                  <c:v>0.3834</c:v>
                </c:pt>
                <c:pt idx="1">
                  <c:v>0.3083</c:v>
                </c:pt>
                <c:pt idx="2">
                  <c:v>0.3083</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46882325363338"/>
          <c:y val="0.175120430716917"/>
          <c:w val="0.989685888420066"/>
          <c:h val="0.721734202323604"/>
        </c:manualLayout>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Sheet1!$A$2:$A$6</c:f>
              <c:strCache>
                <c:ptCount val="5"/>
                <c:pt idx="0">
                  <c:v>V.High</c:v>
                </c:pt>
                <c:pt idx="1">
                  <c:v>High</c:v>
                </c:pt>
                <c:pt idx="2">
                  <c:v>Medium</c:v>
                </c:pt>
                <c:pt idx="3">
                  <c:v>Low</c:v>
                </c:pt>
                <c:pt idx="4">
                  <c:v>V.Low</c:v>
                </c:pt>
              </c:strCache>
            </c:strRef>
          </c:cat>
          <c:val>
            <c:numRef>
              <c:f>Sheet1!$B$2:$B$6</c:f>
              <c:numCache>
                <c:formatCode>0.00%</c:formatCode>
                <c:ptCount val="5"/>
                <c:pt idx="0">
                  <c:v>0.3334</c:v>
                </c:pt>
                <c:pt idx="1">
                  <c:v>0.1667</c:v>
                </c:pt>
                <c:pt idx="2" c:formatCode="0%">
                  <c:v>0.25</c:v>
                </c:pt>
                <c:pt idx="3">
                  <c:v>0.1667</c:v>
                </c:pt>
                <c:pt idx="4">
                  <c:v>0.0833</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a:outerShdw blurRad="50800" dist="38100" dir="16200000" rotWithShape="0">
        <a:prstClr val="black">
          <a:alpha val="40000"/>
        </a:prstClr>
      </a:outerShdw>
      <a:softEdge rad="12700"/>
    </a:effectLst>
  </c:spPr>
  <c:txPr>
    <a:bodyPr/>
    <a:lstStyle/>
    <a:p>
      <a:pPr>
        <a:defRPr lang="en-US"/>
      </a:pPr>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416435313714603"/>
          <c:y val="0.167657887284056"/>
          <c:w val="0.991671293725708"/>
          <c:h val="0.679694137638063"/>
        </c:manualLayout>
      </c:layout>
      <c:pie3DChart>
        <c:varyColors val="1"/>
        <c:ser>
          <c:idx val="0"/>
          <c:order val="0"/>
          <c:tx>
            <c:strRef>
              <c:f>Sheet1!$B$1</c:f>
              <c:strCache>
                <c:ptCount val="1"/>
                <c:pt idx="0">
                  <c:v>Perceent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4"/>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Sheet1!$A$2:$A$6</c:f>
              <c:strCache>
                <c:ptCount val="5"/>
                <c:pt idx="0">
                  <c:v>Extremely</c:v>
                </c:pt>
                <c:pt idx="1">
                  <c:v>Very</c:v>
                </c:pt>
                <c:pt idx="2">
                  <c:v>Hardwork</c:v>
                </c:pt>
                <c:pt idx="3">
                  <c:v>Slightly</c:v>
                </c:pt>
                <c:pt idx="4">
                  <c:v>Not all</c:v>
                </c:pt>
              </c:strCache>
            </c:strRef>
          </c:cat>
          <c:val>
            <c:numRef>
              <c:f>Sheet1!$B$2:$B$6</c:f>
              <c:numCache>
                <c:formatCode>0.00%</c:formatCode>
                <c:ptCount val="5"/>
                <c:pt idx="0">
                  <c:v>0.4584</c:v>
                </c:pt>
                <c:pt idx="1">
                  <c:v>0.3334</c:v>
                </c:pt>
                <c:pt idx="2">
                  <c:v>0.0834</c:v>
                </c:pt>
                <c:pt idx="3">
                  <c:v>0.0834</c:v>
                </c:pt>
                <c:pt idx="4">
                  <c:v>0.0416</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manualLayout>
          <c:layoutTarget val="inner"/>
          <c:xMode val="edge"/>
          <c:yMode val="edge"/>
          <c:x val="0.00425350914504466"/>
          <c:y val="0.185516888433982"/>
          <c:w val="0.991492981709911"/>
          <c:h val="0.695496417604913"/>
        </c:manualLayout>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Sheet1!$A$2:$A$5</c:f>
              <c:strCache>
                <c:ptCount val="4"/>
                <c:pt idx="0">
                  <c:v>very</c:v>
                </c:pt>
                <c:pt idx="1">
                  <c:v>moderate</c:v>
                </c:pt>
                <c:pt idx="2">
                  <c:v>Not Very</c:v>
                </c:pt>
                <c:pt idx="3">
                  <c:v>Not all</c:v>
                </c:pt>
              </c:strCache>
            </c:strRef>
          </c:cat>
          <c:val>
            <c:numRef>
              <c:f>Sheet1!$B$2:$B$5</c:f>
              <c:numCache>
                <c:formatCode>0.00%</c:formatCode>
                <c:ptCount val="4"/>
                <c:pt idx="0">
                  <c:v>0.2917</c:v>
                </c:pt>
                <c:pt idx="1">
                  <c:v>0.2083</c:v>
                </c:pt>
                <c:pt idx="2">
                  <c:v>0.375</c:v>
                </c:pt>
                <c:pt idx="3">
                  <c:v>0.2083</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0" vertOverflow="ellipsis" vert="horz" wrap="square" anchor="ctr" anchorCtr="1"/>
        <a:lstStyle/>
        <a:p>
          <a:pPr>
            <a:defRPr lang="en-US"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p>
      </c:txPr>
    </c:title>
    <c:autoTitleDeleted val="0"/>
    <c:view3D>
      <c:rotX val="30"/>
      <c:rotY val="0"/>
      <c:depthPercent val="100"/>
      <c:rAngAx val="0"/>
    </c:view3D>
    <c:floor>
      <c:thickness val="0"/>
      <c:spPr>
        <a:noFill/>
        <a:effectLst/>
      </c:spPr>
    </c:floor>
    <c:sideWall>
      <c:thickness val="0"/>
      <c:spPr>
        <a:noFill/>
        <a:effectLst/>
      </c:spPr>
    </c:sideWall>
    <c:backWall>
      <c:thickness val="0"/>
      <c:spPr>
        <a:noFill/>
        <a:effectLst/>
      </c:spPr>
    </c:backWall>
    <c:plotArea>
      <c:layout/>
      <c:pie3DChart>
        <c:varyColors val="1"/>
        <c:ser>
          <c:idx val="0"/>
          <c:order val="0"/>
          <c:tx>
            <c:strRef>
              <c:f>Sheet1!$B$1</c:f>
              <c:strCache>
                <c:ptCount val="1"/>
                <c:pt idx="0">
                  <c:v>Percent</c:v>
                </c:pt>
              </c:strCache>
            </c:strRef>
          </c:tx>
          <c:spPr>
            <a:scene3d>
              <a:camera prst="orthographicFront"/>
              <a:lightRig rig="threePt" dir="t"/>
            </a:scene3d>
            <a:sp3d contourW="9525"/>
          </c:spPr>
          <c:explosion val="0"/>
          <c:dPt>
            <c:idx val="0"/>
            <c:bubble3D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1"/>
            <c:bubble3D val="0"/>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2"/>
            <c:bubble3D val="0"/>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3"/>
            <c:bubble3D val="0"/>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Pt>
            <c:idx val="4"/>
            <c:bubble3D val="0"/>
            <c:spPr>
              <a:gradFill rotWithShape="1">
                <a:gsLst>
                  <a:gs pos="0">
                    <a:schemeClr val="accent3">
                      <a:lumMod val="60000"/>
                      <a:satMod val="103000"/>
                      <a:lumMod val="102000"/>
                      <a:tint val="94000"/>
                    </a:schemeClr>
                  </a:gs>
                  <a:gs pos="50000">
                    <a:schemeClr val="accent3">
                      <a:lumMod val="60000"/>
                      <a:satMod val="110000"/>
                      <a:lumMod val="100000"/>
                      <a:shade val="100000"/>
                    </a:schemeClr>
                  </a:gs>
                  <a:gs pos="100000">
                    <a:schemeClr val="accent3">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lightRig rig="threePt" dir="t"/>
              </a:scene3d>
              <a:sp3d contourW="9525"/>
            </c:spPr>
          </c:dPt>
          <c:dLbls>
            <c:delete val="1"/>
          </c:dLbls>
          <c:cat>
            <c:strRef>
              <c:f>Sheet1!$A$2:$A$6</c:f>
              <c:strCache>
                <c:ptCount val="5"/>
                <c:pt idx="0">
                  <c:v>Always</c:v>
                </c:pt>
                <c:pt idx="1">
                  <c:v>Most</c:v>
                </c:pt>
                <c:pt idx="2">
                  <c:v>Half</c:v>
                </c:pt>
                <c:pt idx="3">
                  <c:v>Once</c:v>
                </c:pt>
                <c:pt idx="4">
                  <c:v>Never</c:v>
                </c:pt>
              </c:strCache>
            </c:strRef>
          </c:cat>
          <c:val>
            <c:numRef>
              <c:f>Sheet1!$B$2:$B$6</c:f>
              <c:numCache>
                <c:formatCode>0.00%</c:formatCode>
                <c:ptCount val="5"/>
                <c:pt idx="0">
                  <c:v>0.0417</c:v>
                </c:pt>
                <c:pt idx="1">
                  <c:v>0.0833</c:v>
                </c:pt>
                <c:pt idx="2" c:formatCode="0%">
                  <c:v>0.25</c:v>
                </c:pt>
                <c:pt idx="3" c:formatCode="0%">
                  <c:v>0.25</c:v>
                </c:pt>
                <c:pt idx="4">
                  <c:v>0.375</c:v>
                </c:pt>
              </c:numCache>
            </c:numRef>
          </c:val>
        </c:ser>
        <c:dLbls>
          <c:showLegendKey val="0"/>
          <c:showVal val="0"/>
          <c:showCatName val="0"/>
          <c:showSerName val="0"/>
          <c:showPercent val="0"/>
          <c:showBubbleSize val="0"/>
        </c:dLbls>
      </c:pie3DChart>
      <c:spPr>
        <a:noFill/>
        <a:ln>
          <a:noFill/>
        </a:ln>
        <a:effectLst/>
      </c:spPr>
    </c:plotArea>
    <c:legend>
      <c:legendPos val="b"/>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lt1">
                  <a:lumMod val="85000"/>
                </a:schemeClr>
              </a:solidFill>
              <a:latin typeface="+mn-lt"/>
              <a:ea typeface="+mn-ea"/>
              <a:cs typeface="+mn-cs"/>
            </a:defRPr>
          </a:pPr>
        </a:p>
      </c:txPr>
    </c:legend>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a:ln>
      <a:noFill/>
    </a:ln>
    <a:effectLst/>
  </c:spPr>
  <c:txPr>
    <a:bodyPr/>
    <a:lstStyle/>
    <a:p>
      <a:pPr>
        <a:defRPr lang="en-US"/>
      </a:pPr>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68">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5.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6.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7.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8.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9.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chart" Target="../charts/chart1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1.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4.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5.xml"/></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6.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7.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635" y="1739265"/>
            <a:ext cx="12192000" cy="3625850"/>
          </a:xfrm>
        </p:spPr>
        <p:txBody>
          <a:bodyPr/>
          <a:p>
            <a:r>
              <a:rPr lang="en-IN" altLang="en-US" b="1" i="1"/>
              <a:t> </a:t>
            </a:r>
            <a:r>
              <a:rPr lang="en-US" b="1" i="1"/>
              <a:t>A STUDY OF</a:t>
            </a:r>
            <a:r>
              <a:rPr lang="en-IN" altLang="en-US" b="1" i="1"/>
              <a:t> </a:t>
            </a:r>
            <a:r>
              <a:rPr lang="en-US" b="1" i="1"/>
              <a:t> </a:t>
            </a:r>
            <a:r>
              <a:rPr lang="en-IN" altLang="en-US" b="1" i="1"/>
              <a:t>WORKERS SATISFACTION &amp; PERFORMANCE</a:t>
            </a:r>
            <a:r>
              <a:rPr lang="en-US" b="1" i="1"/>
              <a:t> IN OSAKAI ENGINEERING INDUSTRIES PVT LTD.</a:t>
            </a:r>
            <a:endParaRPr lang="en-US" b="1" i="1"/>
          </a:p>
        </p:txBody>
      </p:sp>
      <p:sp>
        <p:nvSpPr>
          <p:cNvPr id="3" name="Subtitle 2"/>
          <p:cNvSpPr>
            <a:spLocks noGrp="1"/>
          </p:cNvSpPr>
          <p:nvPr>
            <p:ph type="subTitle" idx="1"/>
          </p:nvPr>
        </p:nvSpPr>
        <p:spPr>
          <a:xfrm>
            <a:off x="-635" y="757555"/>
            <a:ext cx="11576685" cy="829945"/>
          </a:xfrm>
        </p:spPr>
        <p:txBody>
          <a:bodyPr/>
          <a:p>
            <a:pPr algn="l"/>
            <a:r>
              <a:rPr lang="en-IN" altLang="en-US" b="1" u="sng"/>
              <a:t>TITLE OF THE PROJECT</a:t>
            </a:r>
            <a:r>
              <a:rPr lang="en-IN" altLang="en-US" b="1"/>
              <a:t>:</a:t>
            </a:r>
            <a:endParaRPr lang="en-I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5 LIT., REVIEW :</a:t>
            </a:r>
            <a:endParaRPr lang="en-IN" altLang="en-US" b="1" u="sng"/>
          </a:p>
        </p:txBody>
      </p:sp>
      <p:sp>
        <p:nvSpPr>
          <p:cNvPr id="3" name="Content Placeholder 2"/>
          <p:cNvSpPr>
            <a:spLocks noGrp="1"/>
          </p:cNvSpPr>
          <p:nvPr>
            <p:ph idx="1"/>
          </p:nvPr>
        </p:nvSpPr>
        <p:spPr>
          <a:xfrm>
            <a:off x="0" y="914400"/>
            <a:ext cx="12192000" cy="5943600"/>
          </a:xfrm>
        </p:spPr>
        <p:txBody>
          <a:bodyPr/>
          <a:p>
            <a:r>
              <a:rPr lang="en-IN" altLang="en-US" sz="2800" b="1"/>
              <a:t>Theo Van der Voordt, Per Anker Jensen(2023)., The impact of healthy workplaces on employee satisfaction,Productivity and Costs.</a:t>
            </a:r>
            <a:endParaRPr lang="en-IN" altLang="en-US" sz="2800" b="1"/>
          </a:p>
          <a:p>
            <a:pPr marL="0" indent="0">
              <a:buNone/>
            </a:pPr>
            <a:r>
              <a:rPr lang="en-IN" altLang="en-US" sz="2800" b="1" i="1"/>
              <a:t>Journal of corporate Real Estate 25(1),29-49,2023 in Emerald Publishing.</a:t>
            </a:r>
            <a:endParaRPr lang="en-IN" altLang="en-US" sz="2800" i="1"/>
          </a:p>
          <a:p>
            <a:pPr marL="0" indent="0">
              <a:buNone/>
            </a:pPr>
            <a:r>
              <a:rPr lang="en-IN" altLang="en-US" sz="2800"/>
              <a:t>This paper aims to explore the added value of healthy workplaces for employees and organizations,in particular regarding employee satisfaction,labour productivityand facility cost.The paper is based on a narrative review of journal papers and other sources covering the fields of building research,Corporate real estate management,facilities management,environmental psychology and ergonomics.The review supports the assumption of positive impacts of appropriate building characteristics on health,Satisfaction and productivity.It indicate that investing in healthy work environment is cost-effective.</a:t>
            </a:r>
            <a:endParaRPr lang="en-IN" altLang="en-US" sz="2800"/>
          </a:p>
          <a:p>
            <a:pPr marL="0" indent="0">
              <a:buNone/>
            </a:pPr>
            <a:endParaRPr lang="en-IN" altLang="en-US" sz="28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6 LIT., REVIEW:</a:t>
            </a:r>
            <a:endParaRPr lang="en-IN" altLang="en-US" b="1" u="sng"/>
          </a:p>
        </p:txBody>
      </p:sp>
      <p:sp>
        <p:nvSpPr>
          <p:cNvPr id="3" name="Content Placeholder 2"/>
          <p:cNvSpPr>
            <a:spLocks noGrp="1"/>
          </p:cNvSpPr>
          <p:nvPr>
            <p:ph idx="1"/>
          </p:nvPr>
        </p:nvSpPr>
        <p:spPr>
          <a:xfrm>
            <a:off x="0" y="944880"/>
            <a:ext cx="12192000" cy="5913120"/>
          </a:xfrm>
        </p:spPr>
        <p:txBody>
          <a:bodyPr/>
          <a:p>
            <a:r>
              <a:rPr lang="en-IN" altLang="en-US" sz="2800" b="1"/>
              <a:t>Samreen Naz,Hariom Sharma(2017)., Job Satisfaction among different working organizations: A literature review.</a:t>
            </a:r>
            <a:endParaRPr lang="en-IN" altLang="en-US" sz="2800" b="1"/>
          </a:p>
          <a:p>
            <a:pPr marL="0" indent="0">
              <a:buNone/>
            </a:pPr>
            <a:r>
              <a:rPr lang="en-IN" altLang="en-US" sz="2800" b="1" i="1"/>
              <a:t>Research Journal of Social Science and Management 7(6),29-37,2017.</a:t>
            </a:r>
            <a:endParaRPr lang="en-IN" altLang="en-US" sz="2800" b="1"/>
          </a:p>
          <a:p>
            <a:pPr marL="0" indent="0">
              <a:buNone/>
            </a:pPr>
            <a:r>
              <a:rPr lang="en-IN" altLang="en-US" sz="2800"/>
              <a:t>Job satisfaction denotes to the workers’ perception of their workplace settings,relationships amid fellows,salary as well as endorsement opportunities.In healthcare services environment with tension and division of labour,the basic challenge is to perform well in these kinds of settings.Teachers,Bank employees,Corporate managers,Salespeople and all the occupation workers are not highly pleased with their occupation.Other researchers showed that job satisfaction is significant for each and every level of employee in every organization and in both private and Government sector.</a:t>
            </a:r>
            <a:endParaRPr lang="en-IN" altLang="en-US" sz="28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b="1"/>
              <a:t>RESEARCH METHODOLOGY</a:t>
            </a:r>
            <a:endParaRPr lang="en-IN" b="1"/>
          </a:p>
        </p:txBody>
      </p:sp>
      <p:sp>
        <p:nvSpPr>
          <p:cNvPr id="3" name="Content Placeholder 2"/>
          <p:cNvSpPr>
            <a:spLocks noGrp="1"/>
          </p:cNvSpPr>
          <p:nvPr>
            <p:ph idx="1"/>
          </p:nvPr>
        </p:nvSpPr>
        <p:spPr>
          <a:xfrm>
            <a:off x="-635" y="772795"/>
            <a:ext cx="12192635" cy="6085205"/>
          </a:xfrm>
        </p:spPr>
        <p:txBody>
          <a:bodyPr/>
          <a:p>
            <a:pPr marL="971550" lvl="1" indent="-514350">
              <a:buFont typeface="+mj-lt"/>
              <a:buAutoNum type="alphaUcPeriod"/>
            </a:pPr>
            <a:r>
              <a:rPr lang="en-US" u="sng"/>
              <a:t>RESEARCH DESIGN</a:t>
            </a:r>
            <a:r>
              <a:rPr lang="en-IN" altLang="en-US" u="sng"/>
              <a:t>:</a:t>
            </a:r>
            <a:endParaRPr lang="en-IN" altLang="en-US" u="sng"/>
          </a:p>
          <a:p>
            <a:pPr marL="971550" lvl="1" indent="-514350">
              <a:buFont typeface="+mj-lt"/>
              <a:buAutoNum type="romanLcPeriod"/>
            </a:pPr>
            <a:r>
              <a:rPr lang="en-IN" altLang="en-US"/>
              <a:t>The research design followed in this study is descriptive research design.</a:t>
            </a:r>
            <a:endParaRPr lang="en-IN" altLang="en-US"/>
          </a:p>
          <a:p>
            <a:pPr marL="971550" lvl="1" indent="-514350">
              <a:buFont typeface="+mj-lt"/>
              <a:buAutoNum type="romanLcPeriod"/>
            </a:pPr>
            <a:r>
              <a:rPr lang="en-IN" altLang="en-US"/>
              <a:t>The problem of the study is to find out the satisfaction of employee &amp; strategies for increasing the performance of the employees without any mental pressure.</a:t>
            </a:r>
            <a:endParaRPr lang="en-IN" altLang="en-US"/>
          </a:p>
          <a:p>
            <a:pPr marL="457200" lvl="1" indent="0">
              <a:buFont typeface="+mj-lt"/>
              <a:buNone/>
            </a:pPr>
            <a:endParaRPr lang="en-IN" altLang="en-US"/>
          </a:p>
          <a:p>
            <a:pPr marL="457200" lvl="1" indent="0">
              <a:buFont typeface="+mj-lt"/>
              <a:buNone/>
            </a:pPr>
            <a:r>
              <a:rPr lang="en-IN" altLang="en-US"/>
              <a:t>B.  </a:t>
            </a:r>
            <a:r>
              <a:rPr lang="en-IN" altLang="en-US" u="sng"/>
              <a:t>SAMPLING TECHNIQUE:</a:t>
            </a:r>
            <a:endParaRPr lang="en-IN" altLang="en-US" u="sng"/>
          </a:p>
          <a:p>
            <a:pPr marL="971550" lvl="1" indent="-514350">
              <a:buFont typeface="+mj-lt"/>
              <a:buAutoNum type="romanLcPeriod"/>
            </a:pPr>
            <a:r>
              <a:rPr lang="en-IN" altLang="en-US"/>
              <a:t>Sampling type is random sampling method is used.</a:t>
            </a:r>
            <a:endParaRPr lang="en-IN" altLang="en-US"/>
          </a:p>
          <a:p>
            <a:pPr marL="457200" lvl="1" indent="0">
              <a:buFont typeface="+mj-lt"/>
              <a:buNone/>
            </a:pPr>
            <a:endParaRPr lang="en-IN" altLang="en-US"/>
          </a:p>
          <a:p>
            <a:pPr marL="457200" lvl="1" indent="0">
              <a:buFont typeface="+mj-lt"/>
              <a:buNone/>
            </a:pPr>
            <a:r>
              <a:rPr lang="en-IN" altLang="en-US"/>
              <a:t>C.  </a:t>
            </a:r>
            <a:r>
              <a:rPr lang="en-IN" altLang="en-US" u="sng"/>
              <a:t>SOURCE OF DATA:</a:t>
            </a:r>
            <a:endParaRPr lang="en-IN" altLang="en-US" u="sng"/>
          </a:p>
          <a:p>
            <a:pPr marL="457200" lvl="1" indent="0">
              <a:buFont typeface="+mj-lt"/>
              <a:buNone/>
            </a:pPr>
            <a:r>
              <a:rPr lang="en-IN" altLang="en-US"/>
              <a:t>The Two sources data were collected are primary &amp; secondary Data.</a:t>
            </a:r>
            <a:endParaRPr lang="en-IN" altLang="en-US"/>
          </a:p>
          <a:p>
            <a:pPr lvl="1">
              <a:buFont typeface="Arial" panose="020B0604020202020204" pitchFamily="34" charset="0"/>
              <a:buChar char="•"/>
            </a:pPr>
            <a:endParaRPr lang="en-I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continuation:</a:t>
            </a:r>
            <a:endParaRPr lang="en-IN" altLang="en-US" b="1" u="sng"/>
          </a:p>
        </p:txBody>
      </p:sp>
      <p:sp>
        <p:nvSpPr>
          <p:cNvPr id="3" name="Content Placeholder 2"/>
          <p:cNvSpPr>
            <a:spLocks noGrp="1"/>
          </p:cNvSpPr>
          <p:nvPr>
            <p:ph idx="1"/>
          </p:nvPr>
        </p:nvSpPr>
        <p:spPr>
          <a:xfrm>
            <a:off x="0" y="883285"/>
            <a:ext cx="12192000" cy="5974715"/>
          </a:xfrm>
        </p:spPr>
        <p:txBody>
          <a:bodyPr/>
          <a:p>
            <a:pPr>
              <a:buFont typeface="Wingdings" panose="05000000000000000000" charset="0"/>
              <a:buChar char="Ø"/>
            </a:pPr>
            <a:r>
              <a:rPr lang="en-IN" altLang="en-US" u="sng"/>
              <a:t>Primary Data:</a:t>
            </a:r>
            <a:endParaRPr lang="en-IN" altLang="en-US" u="sng"/>
          </a:p>
          <a:p>
            <a:pPr>
              <a:buFont typeface="Wingdings" panose="05000000000000000000" charset="0"/>
              <a:buChar char="§"/>
            </a:pPr>
            <a:r>
              <a:rPr lang="en-IN" altLang="en-US"/>
              <a:t> Primary are collected through questionnaire.</a:t>
            </a:r>
            <a:endParaRPr lang="en-IN" altLang="en-US"/>
          </a:p>
          <a:p>
            <a:pPr>
              <a:buFont typeface="Wingdings" panose="05000000000000000000" charset="0"/>
              <a:buChar char="Ø"/>
            </a:pPr>
            <a:r>
              <a:rPr lang="en-IN" altLang="en-US" u="sng"/>
              <a:t>Second Data:</a:t>
            </a:r>
            <a:endParaRPr lang="en-IN" altLang="en-US" u="sng"/>
          </a:p>
          <a:p>
            <a:pPr>
              <a:buFont typeface="Wingdings" panose="05000000000000000000" charset="0"/>
              <a:buChar char="§"/>
            </a:pPr>
            <a:r>
              <a:rPr lang="en-IN" altLang="en-US"/>
              <a:t>Secondary data are collected from internet.</a:t>
            </a:r>
            <a:endParaRPr lang="en-IN" altLang="en-US"/>
          </a:p>
          <a:p>
            <a:pPr marL="0" indent="0">
              <a:buFont typeface="Wingdings" panose="05000000000000000000" charset="0"/>
              <a:buNone/>
            </a:pPr>
            <a:endParaRPr lang="en-IN" altLang="en-US"/>
          </a:p>
          <a:p>
            <a:pPr marL="0" indent="0">
              <a:buFont typeface="Wingdings" panose="05000000000000000000" charset="0"/>
              <a:buNone/>
            </a:pPr>
            <a:r>
              <a:rPr lang="en-IN" altLang="en-US"/>
              <a:t>D. </a:t>
            </a:r>
            <a:r>
              <a:rPr lang="en-IN" altLang="en-US" u="sng"/>
              <a:t>SAMPLING SIZE:</a:t>
            </a:r>
            <a:endParaRPr lang="en-IN" altLang="en-US"/>
          </a:p>
          <a:p>
            <a:pPr marL="0" indent="0">
              <a:buFont typeface="Wingdings" panose="05000000000000000000" charset="0"/>
              <a:buNone/>
            </a:pPr>
            <a:r>
              <a:rPr lang="en-IN" altLang="en-US"/>
              <a:t>A sampling of 120 respondent were consideration for the study and data was collected.</a:t>
            </a:r>
            <a:endParaRPr lang="en-IN" altLang="en-US"/>
          </a:p>
          <a:p>
            <a:pPr marL="0" indent="0">
              <a:buFont typeface="Wingdings" panose="05000000000000000000" charset="0"/>
              <a:buNone/>
            </a:pPr>
            <a:endParaRPr lang="en-IN" altLang="en-US"/>
          </a:p>
          <a:p>
            <a:pPr marL="0" indent="0">
              <a:buFont typeface="Wingdings" panose="05000000000000000000" charset="0"/>
              <a:buNone/>
            </a:pPr>
            <a:endParaRPr lang="en-IN" altLang="en-US"/>
          </a:p>
          <a:p>
            <a:pPr marL="0" indent="0">
              <a:buFont typeface="Wingdings" panose="05000000000000000000" charset="0"/>
              <a:buNone/>
            </a:pPr>
            <a:endParaRPr lang="en-I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CONTINUATION:</a:t>
            </a:r>
            <a:endParaRPr lang="en-IN" altLang="en-US" b="1" u="sng"/>
          </a:p>
        </p:txBody>
      </p:sp>
      <p:sp>
        <p:nvSpPr>
          <p:cNvPr id="3" name="Content Placeholder 2"/>
          <p:cNvSpPr>
            <a:spLocks noGrp="1"/>
          </p:cNvSpPr>
          <p:nvPr>
            <p:ph idx="1"/>
          </p:nvPr>
        </p:nvSpPr>
        <p:spPr>
          <a:xfrm>
            <a:off x="0" y="1174750"/>
            <a:ext cx="11582400" cy="5682615"/>
          </a:xfrm>
        </p:spPr>
        <p:txBody>
          <a:bodyPr/>
          <a:p>
            <a:pPr marL="0" indent="0">
              <a:buNone/>
            </a:pPr>
            <a:r>
              <a:rPr lang="en-IN" altLang="en-US"/>
              <a:t>E. </a:t>
            </a:r>
            <a:r>
              <a:rPr lang="en-IN" altLang="en-US" u="sng"/>
              <a:t>PERIOD OF THE STUDY:</a:t>
            </a:r>
            <a:endParaRPr lang="en-IN" altLang="en-US" u="sng"/>
          </a:p>
          <a:p>
            <a:pPr marL="0" indent="457200">
              <a:buNone/>
            </a:pPr>
            <a:r>
              <a:rPr lang="en-IN" altLang="en-US"/>
              <a:t>This study was done for a period of 2 months.</a:t>
            </a:r>
            <a:endParaRPr lang="en-IN" altLang="en-US"/>
          </a:p>
          <a:p>
            <a:pPr marL="0" indent="457200">
              <a:buNone/>
            </a:pPr>
            <a:endParaRPr lang="en-IN" altLang="en-US"/>
          </a:p>
          <a:p>
            <a:pPr marL="0" indent="457200" algn="ctr">
              <a:buNone/>
            </a:pPr>
            <a:r>
              <a:rPr lang="en-IN" altLang="en-US" u="sng"/>
              <a:t>ANALYTICAL TOOLS:</a:t>
            </a:r>
            <a:endParaRPr lang="en-IN" altLang="en-US" u="sng"/>
          </a:p>
          <a:p>
            <a:pPr marL="0" indent="457200">
              <a:buNone/>
            </a:pPr>
            <a:r>
              <a:rPr lang="en-IN" altLang="en-US"/>
              <a:t>This study uses the following statistical tool for analyzing the collected data.</a:t>
            </a:r>
            <a:endParaRPr lang="en-IN" altLang="en-US"/>
          </a:p>
          <a:p>
            <a:pPr marL="0" indent="457200">
              <a:buNone/>
            </a:pPr>
            <a:r>
              <a:rPr lang="en-IN" altLang="en-US"/>
              <a:t>1. Percentage</a:t>
            </a:r>
            <a:endParaRPr lang="en-IN" altLang="en-US"/>
          </a:p>
          <a:p>
            <a:pPr marL="0" indent="457200">
              <a:buNone/>
            </a:pPr>
            <a:r>
              <a:rPr lang="en-IN" altLang="en-US"/>
              <a:t>2. Chi-square</a:t>
            </a:r>
            <a:endParaRPr lang="en-IN" altLang="en-US"/>
          </a:p>
          <a:p>
            <a:pPr marL="0" indent="457200">
              <a:buNone/>
            </a:pPr>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sz="2800" b="1" u="sng"/>
              <a:t>ANALYSIS:</a:t>
            </a:r>
            <a:endParaRPr lang="en-IN" sz="2800" b="1" u="sng"/>
          </a:p>
        </p:txBody>
      </p:sp>
      <p:sp>
        <p:nvSpPr>
          <p:cNvPr id="3" name="Content Placeholder 2"/>
          <p:cNvSpPr>
            <a:spLocks noGrp="1"/>
          </p:cNvSpPr>
          <p:nvPr>
            <p:ph idx="1"/>
          </p:nvPr>
        </p:nvSpPr>
        <p:spPr/>
        <p:txBody>
          <a:bodyPr/>
          <a:p>
            <a:r>
              <a:rPr lang="en-IN" altLang="en-US"/>
              <a:t>The percentage canbe calculated as No.of respondents divided by the No.of employees and it can be multiplying by the 100.</a:t>
            </a:r>
            <a:endParaRPr lang="en-IN" altLang="en-US"/>
          </a:p>
          <a:p>
            <a:pPr marL="0" indent="0">
              <a:buNone/>
            </a:pPr>
            <a:r>
              <a:rPr lang="en-IN" altLang="en-US"/>
              <a:t> </a:t>
            </a:r>
            <a:r>
              <a:rPr lang="en-IN" altLang="en-US" b="1"/>
              <a:t>PERCENTAGE =</a:t>
            </a:r>
            <a:r>
              <a:rPr lang="en-IN" altLang="en-US" b="1" u="sng"/>
              <a:t> No.of Respondents    </a:t>
            </a:r>
            <a:r>
              <a:rPr lang="en-IN" altLang="en-US" b="1"/>
              <a:t>x  100</a:t>
            </a:r>
            <a:endParaRPr lang="en-IN" altLang="en-US" b="1"/>
          </a:p>
          <a:p>
            <a:pPr marL="0" indent="0">
              <a:buNone/>
            </a:pPr>
            <a:endParaRPr lang="en-IN" altLang="en-US" b="1" u="sng"/>
          </a:p>
          <a:p>
            <a:pPr marL="3200400" lvl="7" indent="457200">
              <a:buNone/>
            </a:pPr>
            <a:r>
              <a:rPr lang="en-IN" altLang="en-US" sz="2800" b="1"/>
              <a:t>No.of Employees</a:t>
            </a:r>
            <a:endParaRPr lang="en-IN" altLang="en-US" sz="2800" b="1"/>
          </a:p>
          <a:p>
            <a:pPr marL="3200400" lvl="7" indent="457200">
              <a:buNone/>
            </a:pPr>
            <a:endParaRPr lang="en-IN" altLang="en-US" sz="28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9600" y="190500"/>
            <a:ext cx="10972800" cy="843915"/>
          </a:xfrm>
        </p:spPr>
        <p:txBody>
          <a:bodyPr/>
          <a:p>
            <a:r>
              <a:rPr lang="en-IN" altLang="en-US" b="1" u="sng"/>
              <a:t>PREPARATION OF QUESTIONNAIRE:</a:t>
            </a:r>
            <a:endParaRPr lang="en-IN" altLang="en-US" b="1" u="sng"/>
          </a:p>
        </p:txBody>
      </p:sp>
      <p:sp>
        <p:nvSpPr>
          <p:cNvPr id="3" name="Content Placeholder 2"/>
          <p:cNvSpPr>
            <a:spLocks noGrp="1"/>
          </p:cNvSpPr>
          <p:nvPr>
            <p:ph idx="1"/>
          </p:nvPr>
        </p:nvSpPr>
        <p:spPr>
          <a:xfrm>
            <a:off x="0" y="1034415"/>
            <a:ext cx="12192635" cy="5822950"/>
          </a:xfrm>
        </p:spPr>
        <p:txBody>
          <a:bodyPr/>
          <a:p>
            <a:pPr marL="0" indent="0">
              <a:buNone/>
            </a:pPr>
            <a:r>
              <a:rPr lang="en-IN" altLang="en-US" sz="2800" b="1"/>
              <a:t>A. NAME OF THE EMPLOYEE: ___________________________</a:t>
            </a:r>
            <a:endParaRPr lang="en-IN" altLang="en-US" sz="2800" b="1"/>
          </a:p>
          <a:p>
            <a:pPr marL="0" indent="0">
              <a:buNone/>
            </a:pPr>
            <a:endParaRPr lang="en-IN" altLang="en-US" sz="2800" b="1"/>
          </a:p>
          <a:p>
            <a:pPr marL="0" indent="0">
              <a:buNone/>
            </a:pPr>
            <a:r>
              <a:rPr lang="en-IN" altLang="en-US" sz="2800" b="1"/>
              <a:t>B. AGE OF THE EMPLOYEE</a:t>
            </a:r>
            <a:endParaRPr lang="en-IN" altLang="en-US" sz="2800" b="1"/>
          </a:p>
          <a:p>
            <a:pPr>
              <a:buFont typeface="Wingdings" panose="05000000000000000000" charset="0"/>
              <a:buChar char="Ø"/>
            </a:pPr>
            <a:r>
              <a:rPr lang="en-IN" altLang="en-US" sz="2800" b="1"/>
              <a:t>BELOW 25</a:t>
            </a:r>
            <a:endParaRPr lang="en-IN" altLang="en-US" sz="2800" b="1"/>
          </a:p>
          <a:p>
            <a:pPr>
              <a:buFont typeface="Wingdings" panose="05000000000000000000" charset="0"/>
              <a:buChar char="Ø"/>
            </a:pPr>
            <a:r>
              <a:rPr lang="en-IN" altLang="en-US" sz="2800" b="1"/>
              <a:t>25 YR- 35 YR</a:t>
            </a:r>
            <a:endParaRPr lang="en-IN" altLang="en-US" sz="2800" b="1"/>
          </a:p>
          <a:p>
            <a:pPr>
              <a:buFont typeface="Wingdings" panose="05000000000000000000" charset="0"/>
              <a:buChar char="Ø"/>
            </a:pPr>
            <a:r>
              <a:rPr lang="en-IN" altLang="en-US" sz="2800" b="1"/>
              <a:t>36 YR- 45 YR</a:t>
            </a:r>
            <a:endParaRPr lang="en-IN" altLang="en-US" sz="2800" b="1"/>
          </a:p>
          <a:p>
            <a:pPr>
              <a:buFont typeface="Wingdings" panose="05000000000000000000" charset="0"/>
              <a:buChar char="Ø"/>
            </a:pPr>
            <a:r>
              <a:rPr lang="en-IN" altLang="en-US" sz="2800" b="1"/>
              <a:t>ABOVE 46</a:t>
            </a:r>
            <a:endParaRPr lang="en-IN" altLang="en-US" sz="2800" b="1"/>
          </a:p>
          <a:p>
            <a:pPr marL="0" indent="0">
              <a:buFont typeface="Wingdings" panose="05000000000000000000" charset="0"/>
              <a:buNone/>
            </a:pPr>
            <a:endParaRPr lang="en-IN" altLang="en-US" sz="2800" b="1"/>
          </a:p>
          <a:p>
            <a:pPr marL="0" indent="0">
              <a:buFont typeface="Wingdings" panose="05000000000000000000" charset="0"/>
              <a:buNone/>
            </a:pPr>
            <a:r>
              <a:rPr lang="en-IN" altLang="en-US" sz="2800" b="1"/>
              <a:t>C. GENDER OF THE EMPLOYEE</a:t>
            </a:r>
            <a:endParaRPr lang="en-IN" altLang="en-US" sz="2800" b="1"/>
          </a:p>
          <a:p>
            <a:pPr marL="0" indent="457200">
              <a:buFont typeface="Wingdings" panose="05000000000000000000" charset="0"/>
              <a:buNone/>
            </a:pPr>
            <a:r>
              <a:rPr lang="en-IN" altLang="en-US" sz="2800" b="1"/>
              <a:t>I) MALE   II) FEMALE   III) OTHER</a:t>
            </a:r>
            <a:endParaRPr lang="en-IN" altLang="en-US" sz="2800" b="1"/>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1582400" cy="773430"/>
          </a:xfrm>
        </p:spPr>
        <p:txBody>
          <a:bodyPr/>
          <a:p>
            <a:r>
              <a:rPr lang="en-IN" altLang="en-US" sz="2800" b="1"/>
              <a:t>D. MARTIAL STATUS OF THE EMPLOYEE</a:t>
            </a:r>
            <a:endParaRPr lang="en-IN" altLang="en-US" sz="2800" b="1"/>
          </a:p>
        </p:txBody>
      </p:sp>
      <p:sp>
        <p:nvSpPr>
          <p:cNvPr id="3" name="Content Placeholder 2"/>
          <p:cNvSpPr>
            <a:spLocks noGrp="1"/>
          </p:cNvSpPr>
          <p:nvPr>
            <p:ph idx="1"/>
          </p:nvPr>
        </p:nvSpPr>
        <p:spPr>
          <a:xfrm>
            <a:off x="0" y="625475"/>
            <a:ext cx="12192635" cy="6232525"/>
          </a:xfrm>
        </p:spPr>
        <p:txBody>
          <a:bodyPr/>
          <a:p>
            <a:r>
              <a:rPr lang="en-IN" altLang="en-US" sz="2800" b="1"/>
              <a:t>MARRIED</a:t>
            </a:r>
            <a:endParaRPr lang="en-IN" altLang="en-US" sz="2800" b="1"/>
          </a:p>
          <a:p>
            <a:r>
              <a:rPr lang="en-IN" altLang="en-US" sz="2800" b="1"/>
              <a:t>UNMARRIED</a:t>
            </a:r>
            <a:endParaRPr lang="en-IN" altLang="en-US" sz="2800" b="1"/>
          </a:p>
          <a:p>
            <a:r>
              <a:rPr lang="en-IN" altLang="en-US" sz="2800" b="1"/>
              <a:t>SEPARATED</a:t>
            </a:r>
            <a:endParaRPr lang="en-IN" altLang="en-US" sz="2800" b="1"/>
          </a:p>
          <a:p>
            <a:pPr marL="0" indent="0">
              <a:buNone/>
            </a:pPr>
            <a:endParaRPr lang="en-IN" altLang="en-US" sz="2800" b="1"/>
          </a:p>
          <a:p>
            <a:pPr marL="0" indent="0">
              <a:buNone/>
            </a:pPr>
            <a:r>
              <a:rPr lang="en-IN" altLang="en-US" sz="2800" b="1"/>
              <a:t>E. DEPARTMENT OF THE EMPLOYEE</a:t>
            </a:r>
            <a:endParaRPr lang="en-IN" altLang="en-US" sz="2800" b="1"/>
          </a:p>
          <a:p>
            <a:pPr>
              <a:buFont typeface="Arial" panose="020B0604020202020204" pitchFamily="34" charset="0"/>
              <a:buChar char="•"/>
            </a:pPr>
            <a:r>
              <a:rPr lang="en-IN" altLang="en-US" sz="2800" b="1"/>
              <a:t>FINANCE &amp; ACCOUNTING </a:t>
            </a:r>
            <a:endParaRPr lang="en-IN" altLang="en-US" sz="2800" b="1"/>
          </a:p>
          <a:p>
            <a:pPr>
              <a:buFont typeface="Arial" panose="020B0604020202020204" pitchFamily="34" charset="0"/>
              <a:buChar char="•"/>
            </a:pPr>
            <a:r>
              <a:rPr lang="en-IN" altLang="en-US" sz="2800" b="1"/>
              <a:t>SALES &amp; MARKETING</a:t>
            </a:r>
            <a:endParaRPr lang="en-IN" altLang="en-US" sz="2800" b="1"/>
          </a:p>
          <a:p>
            <a:pPr>
              <a:buFont typeface="Arial" panose="020B0604020202020204" pitchFamily="34" charset="0"/>
              <a:buChar char="•"/>
            </a:pPr>
            <a:r>
              <a:rPr lang="en-IN" altLang="en-US" sz="2800" b="1"/>
              <a:t>HUMAN RESOURCES</a:t>
            </a:r>
            <a:endParaRPr lang="en-IN" altLang="en-US" sz="2800" b="1"/>
          </a:p>
          <a:p>
            <a:pPr>
              <a:buFont typeface="Arial" panose="020B0604020202020204" pitchFamily="34" charset="0"/>
              <a:buChar char="•"/>
            </a:pPr>
            <a:r>
              <a:rPr lang="en-IN" altLang="en-US" sz="2800" b="1"/>
              <a:t>MANUFACTURING</a:t>
            </a:r>
            <a:endParaRPr lang="en-IN" altLang="en-US" sz="2800" b="1"/>
          </a:p>
          <a:p>
            <a:pPr marL="0" indent="0">
              <a:buFont typeface="Arial" panose="020B0604020202020204" pitchFamily="34" charset="0"/>
              <a:buNone/>
            </a:pPr>
            <a:endParaRPr lang="en-IN" altLang="en-US" sz="2800" b="1"/>
          </a:p>
          <a:p>
            <a:pPr marL="0" indent="0">
              <a:buFont typeface="Arial" panose="020B0604020202020204" pitchFamily="34" charset="0"/>
              <a:buNone/>
            </a:pPr>
            <a:r>
              <a:rPr lang="en-IN" altLang="en-US" sz="2800" b="1"/>
              <a:t>F. EDUCATIONAL QUALIFICATION</a:t>
            </a:r>
            <a:endParaRPr lang="en-IN" altLang="en-US" sz="2800" b="1"/>
          </a:p>
          <a:p>
            <a:pPr marL="0" indent="0">
              <a:buFont typeface="Arial" panose="020B0604020202020204" pitchFamily="34" charset="0"/>
              <a:buNone/>
            </a:pPr>
            <a:r>
              <a:rPr lang="en-IN" altLang="en-US" sz="2800" b="1"/>
              <a:t>I) 12TH STD   II) DIPLOMA COURSES   III) DEGREE COURSE</a:t>
            </a:r>
            <a:endParaRPr lang="en-IN" altLang="en-US" sz="2800" b="1"/>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IN" sz="2800" b="1"/>
              <a:t>G. HAVE YOU SATISFIED IN YOUR JOB?</a:t>
            </a:r>
            <a:endParaRPr lang="en-IN" sz="2800" b="1"/>
          </a:p>
        </p:txBody>
      </p:sp>
      <p:sp>
        <p:nvSpPr>
          <p:cNvPr id="3" name="Content Placeholder 2"/>
          <p:cNvSpPr>
            <a:spLocks noGrp="1"/>
          </p:cNvSpPr>
          <p:nvPr>
            <p:ph idx="1"/>
          </p:nvPr>
        </p:nvSpPr>
        <p:spPr>
          <a:xfrm>
            <a:off x="0" y="774065"/>
            <a:ext cx="12192635" cy="6083300"/>
          </a:xfrm>
        </p:spPr>
        <p:txBody>
          <a:bodyPr/>
          <a:p>
            <a:r>
              <a:rPr lang="en-IN" altLang="en-US" sz="2800" b="1"/>
              <a:t>YES</a:t>
            </a:r>
            <a:endParaRPr lang="en-IN" altLang="en-US" sz="2800" b="1"/>
          </a:p>
          <a:p>
            <a:r>
              <a:rPr lang="en-IN" altLang="en-US" sz="2800" b="1"/>
              <a:t>NO</a:t>
            </a:r>
            <a:endParaRPr lang="en-IN" altLang="en-US" sz="2800" b="1"/>
          </a:p>
          <a:p>
            <a:r>
              <a:rPr lang="en-IN" altLang="en-US" sz="2800" b="1"/>
              <a:t>OTHER</a:t>
            </a:r>
            <a:endParaRPr lang="en-IN" altLang="en-US" sz="2800" b="1"/>
          </a:p>
          <a:p>
            <a:endParaRPr lang="en-IN" altLang="en-US" sz="2800"/>
          </a:p>
          <a:p>
            <a:pPr marL="0" indent="0">
              <a:buNone/>
            </a:pPr>
            <a:r>
              <a:rPr lang="en-IN" altLang="en-US" sz="2800" b="1"/>
              <a:t>H. IF IT IS NO, WHAT IS THE REASON?</a:t>
            </a:r>
            <a:endParaRPr lang="en-IN" altLang="en-US" sz="2800" b="1"/>
          </a:p>
          <a:p>
            <a:pPr>
              <a:buFont typeface="Arial" panose="020B0604020202020204" pitchFamily="34" charset="0"/>
              <a:buChar char="•"/>
            </a:pPr>
            <a:r>
              <a:rPr lang="en-IN" altLang="en-US" sz="2800" b="1"/>
              <a:t>INSECURE FEELING</a:t>
            </a:r>
            <a:endParaRPr lang="en-IN" altLang="en-US" sz="2800" b="1"/>
          </a:p>
          <a:p>
            <a:pPr>
              <a:buFont typeface="Arial" panose="020B0604020202020204" pitchFamily="34" charset="0"/>
              <a:buChar char="•"/>
            </a:pPr>
            <a:r>
              <a:rPr lang="en-IN" altLang="en-US" sz="2800" b="1"/>
              <a:t>ROUGH RELATIONSHIP WITH CO-WORKERS</a:t>
            </a:r>
            <a:endParaRPr lang="en-IN" altLang="en-US" sz="2800" b="1"/>
          </a:p>
          <a:p>
            <a:pPr>
              <a:buFont typeface="Arial" panose="020B0604020202020204" pitchFamily="34" charset="0"/>
              <a:buChar char="•"/>
            </a:pPr>
            <a:r>
              <a:rPr lang="en-IN" altLang="en-US" sz="2800" b="1"/>
              <a:t>UNHEALTHY WORKING ENVIRONMENT</a:t>
            </a:r>
            <a:endParaRPr lang="en-IN" altLang="en-US" sz="2800" b="1"/>
          </a:p>
          <a:p>
            <a:pPr>
              <a:buFont typeface="Arial" panose="020B0604020202020204" pitchFamily="34" charset="0"/>
              <a:buChar char="•"/>
            </a:pPr>
            <a:r>
              <a:rPr lang="en-IN" altLang="en-US" sz="2800" b="1"/>
              <a:t>SALARY ISSUES</a:t>
            </a:r>
            <a:endParaRPr lang="en-IN" altLang="en-US" sz="2800" b="1"/>
          </a:p>
          <a:p>
            <a:pPr>
              <a:buFont typeface="Arial" panose="020B0604020202020204" pitchFamily="34" charset="0"/>
              <a:buChar char="•"/>
            </a:pPr>
            <a:r>
              <a:rPr lang="en-IN" altLang="en-US" sz="2800" b="1"/>
              <a:t>ALL OF THE ABOVE</a:t>
            </a:r>
            <a:endParaRPr lang="en-IN" altLang="en-US" sz="2800"/>
          </a:p>
          <a:p>
            <a:pPr marL="0" indent="0">
              <a:buNone/>
            </a:pPr>
            <a:endParaRPr lang="en-IN" altLang="en-US"/>
          </a:p>
          <a:p>
            <a:pPr marL="0" indent="0">
              <a:buNone/>
            </a:pPr>
            <a:endParaRPr lang="en-I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0"/>
            <a:ext cx="12192635" cy="773430"/>
          </a:xfrm>
        </p:spPr>
        <p:txBody>
          <a:bodyPr/>
          <a:p>
            <a:r>
              <a:rPr lang="en-IN" altLang="en-US" sz="2800" b="1"/>
              <a:t>I. HOW LONG YOU HAVE BEEN WORKING IN THE INDUSTRY?</a:t>
            </a:r>
            <a:endParaRPr lang="en-IN" altLang="en-US" sz="2800" b="1"/>
          </a:p>
        </p:txBody>
      </p:sp>
      <p:sp>
        <p:nvSpPr>
          <p:cNvPr id="5" name="Content Placeholder 4"/>
          <p:cNvSpPr>
            <a:spLocks noGrp="1"/>
          </p:cNvSpPr>
          <p:nvPr>
            <p:ph idx="1"/>
          </p:nvPr>
        </p:nvSpPr>
        <p:spPr>
          <a:xfrm>
            <a:off x="0" y="774065"/>
            <a:ext cx="12192635" cy="6083935"/>
          </a:xfrm>
        </p:spPr>
        <p:txBody>
          <a:bodyPr/>
          <a:p>
            <a:r>
              <a:rPr lang="en-IN" altLang="en-US" sz="2800" b="1"/>
              <a:t>LESS THAN 3 YEARS</a:t>
            </a:r>
            <a:endParaRPr lang="en-IN" altLang="en-US" sz="2800" b="1"/>
          </a:p>
          <a:p>
            <a:r>
              <a:rPr lang="en-IN" altLang="en-US" sz="2800" b="1"/>
              <a:t>3-5 YEARS</a:t>
            </a:r>
            <a:endParaRPr lang="en-IN" altLang="en-US" sz="2800" b="1"/>
          </a:p>
          <a:p>
            <a:r>
              <a:rPr lang="en-IN" altLang="en-US" sz="2800" b="1"/>
              <a:t>MORE THAN 5 YEARS</a:t>
            </a:r>
            <a:endParaRPr lang="en-IN" altLang="en-US" sz="2800" b="1"/>
          </a:p>
          <a:p>
            <a:pPr marL="0" indent="0">
              <a:buNone/>
            </a:pPr>
            <a:endParaRPr lang="en-IN" altLang="en-US" sz="2800" b="1"/>
          </a:p>
          <a:p>
            <a:pPr marL="0" indent="0">
              <a:buNone/>
            </a:pPr>
            <a:r>
              <a:rPr lang="en-IN" altLang="en-US" sz="2800" b="1"/>
              <a:t>J. HOW DO YOU FEEL THE WORKING ENVIRONMENT?</a:t>
            </a:r>
            <a:endParaRPr lang="en-IN" altLang="en-US" sz="2800" b="1"/>
          </a:p>
          <a:p>
            <a:pPr>
              <a:buFont typeface="Arial" panose="020B0604020202020204" pitchFamily="34" charset="0"/>
              <a:buChar char="•"/>
            </a:pPr>
            <a:r>
              <a:rPr lang="en-IN" altLang="en-US" sz="2800" b="1"/>
              <a:t>EXCELLENT</a:t>
            </a:r>
            <a:endParaRPr lang="en-IN" altLang="en-US" sz="2800" b="1"/>
          </a:p>
          <a:p>
            <a:pPr>
              <a:buFont typeface="Arial" panose="020B0604020202020204" pitchFamily="34" charset="0"/>
              <a:buChar char="•"/>
            </a:pPr>
            <a:r>
              <a:rPr lang="en-IN" altLang="en-US" sz="2800" b="1"/>
              <a:t>GOOD</a:t>
            </a:r>
            <a:endParaRPr lang="en-IN" altLang="en-US" sz="2800" b="1"/>
          </a:p>
          <a:p>
            <a:pPr>
              <a:buFont typeface="Arial" panose="020B0604020202020204" pitchFamily="34" charset="0"/>
              <a:buChar char="•"/>
            </a:pPr>
            <a:r>
              <a:rPr lang="en-IN" altLang="en-US" sz="2800" b="1"/>
              <a:t>SATISFACTORY</a:t>
            </a:r>
            <a:endParaRPr lang="en-IN" altLang="en-US" sz="2800" b="1"/>
          </a:p>
          <a:p>
            <a:pPr>
              <a:buFont typeface="Arial" panose="020B0604020202020204" pitchFamily="34" charset="0"/>
              <a:buChar char="•"/>
            </a:pPr>
            <a:r>
              <a:rPr lang="en-IN" altLang="en-US" sz="2800" b="1"/>
              <a:t>NOT SATISFACTORY</a:t>
            </a:r>
            <a:endParaRPr lang="en-IN" altLang="en-US" sz="2800" b="1"/>
          </a:p>
          <a:p>
            <a:pPr>
              <a:buFont typeface="Arial" panose="020B0604020202020204" pitchFamily="34" charset="0"/>
              <a:buChar char="•"/>
            </a:pPr>
            <a:r>
              <a:rPr lang="en-IN" altLang="en-US" sz="2800" b="1"/>
              <a:t>NONE OF THE ABOVE</a:t>
            </a:r>
            <a:endParaRPr lang="en-IN" altLang="en-US" sz="2800"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INTRODUCTION :</a:t>
            </a:r>
            <a:endParaRPr lang="en-IN" altLang="en-US" u="sng"/>
          </a:p>
        </p:txBody>
      </p:sp>
      <p:sp>
        <p:nvSpPr>
          <p:cNvPr id="3" name="Content Placeholder 2"/>
          <p:cNvSpPr>
            <a:spLocks noGrp="1"/>
          </p:cNvSpPr>
          <p:nvPr>
            <p:ph idx="1"/>
          </p:nvPr>
        </p:nvSpPr>
        <p:spPr>
          <a:xfrm>
            <a:off x="0" y="1174750"/>
            <a:ext cx="12192635" cy="5682615"/>
          </a:xfrm>
        </p:spPr>
        <p:txBody>
          <a:bodyPr/>
          <a:p>
            <a:pPr marL="0" indent="0">
              <a:lnSpc>
                <a:spcPct val="150000"/>
              </a:lnSpc>
              <a:buNone/>
            </a:pPr>
            <a:r>
              <a:rPr lang="en-US"/>
              <a:t>An Employee/worker satisfaction is a factor in motivation,retention and goal achievement in the place of work and commitment is a factor that include no excess work load,treating employee with respect,provide recognition &amp; rewards,fringe benefits and positive management.Employee performance is the value of a series of employee behaviour that contribute positively to the achievement of organizational goals.</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IN" altLang="en-US" sz="2800" b="1"/>
              <a:t>K.HOW SECURE DO YOU FEEL IN YOUR JOB</a:t>
            </a:r>
            <a:endParaRPr lang="en-IN" altLang="en-US" sz="2800" b="1"/>
          </a:p>
        </p:txBody>
      </p:sp>
      <p:sp>
        <p:nvSpPr>
          <p:cNvPr id="3" name="Content Placeholder 2"/>
          <p:cNvSpPr>
            <a:spLocks noGrp="1"/>
          </p:cNvSpPr>
          <p:nvPr>
            <p:ph idx="1"/>
          </p:nvPr>
        </p:nvSpPr>
        <p:spPr>
          <a:xfrm>
            <a:off x="0" y="772795"/>
            <a:ext cx="12192000" cy="6085205"/>
          </a:xfrm>
        </p:spPr>
        <p:txBody>
          <a:bodyPr/>
          <a:p>
            <a:r>
              <a:rPr lang="en-IN" altLang="en-US" sz="2800" b="1"/>
              <a:t>HIGH SECURE</a:t>
            </a:r>
            <a:endParaRPr lang="en-IN" altLang="en-US" sz="2800" b="1"/>
          </a:p>
          <a:p>
            <a:r>
              <a:rPr lang="en-IN" altLang="en-US" sz="2800" b="1"/>
              <a:t>SECURE</a:t>
            </a:r>
            <a:endParaRPr lang="en-IN" altLang="en-US" sz="2800" b="1"/>
          </a:p>
          <a:p>
            <a:r>
              <a:rPr lang="en-IN" altLang="en-US" sz="2800" b="1"/>
              <a:t>INSECURE</a:t>
            </a:r>
            <a:endParaRPr lang="en-IN" altLang="en-US" sz="2800" b="1"/>
          </a:p>
          <a:p>
            <a:pPr marL="0" indent="0">
              <a:buNone/>
            </a:pPr>
            <a:endParaRPr lang="en-IN" altLang="en-US" sz="2800" b="1"/>
          </a:p>
          <a:p>
            <a:pPr marL="0" indent="0">
              <a:buNone/>
            </a:pPr>
            <a:r>
              <a:rPr lang="en-IN" altLang="en-US" sz="2800" b="1"/>
              <a:t>L. HOW DO YOU FEEL THE SMOOTH RELATIONSHIP WITH YOUR EMPLOYERS &amp; CO-WORKERS?</a:t>
            </a:r>
            <a:endParaRPr lang="en-IN" altLang="en-US" sz="2800" b="1"/>
          </a:p>
          <a:p>
            <a:pPr>
              <a:buFont typeface="Arial" panose="020B0604020202020204" pitchFamily="34" charset="0"/>
              <a:buChar char="•"/>
            </a:pPr>
            <a:r>
              <a:rPr lang="en-IN" altLang="en-US" sz="2800" b="1"/>
              <a:t>VERY HIGH</a:t>
            </a:r>
            <a:endParaRPr lang="en-IN" altLang="en-US" sz="2800" b="1"/>
          </a:p>
          <a:p>
            <a:pPr>
              <a:buFont typeface="Arial" panose="020B0604020202020204" pitchFamily="34" charset="0"/>
              <a:buChar char="•"/>
            </a:pPr>
            <a:r>
              <a:rPr lang="en-IN" altLang="en-US" sz="2800" b="1"/>
              <a:t>HIGH</a:t>
            </a:r>
            <a:endParaRPr lang="en-IN" altLang="en-US" sz="2800" b="1"/>
          </a:p>
          <a:p>
            <a:pPr>
              <a:buFont typeface="Arial" panose="020B0604020202020204" pitchFamily="34" charset="0"/>
              <a:buChar char="•"/>
            </a:pPr>
            <a:r>
              <a:rPr lang="en-IN" altLang="en-US" sz="2800" b="1"/>
              <a:t>MEDIUM</a:t>
            </a:r>
            <a:endParaRPr lang="en-IN" altLang="en-US" sz="2800" b="1"/>
          </a:p>
          <a:p>
            <a:pPr>
              <a:buFont typeface="Arial" panose="020B0604020202020204" pitchFamily="34" charset="0"/>
              <a:buChar char="•"/>
            </a:pPr>
            <a:r>
              <a:rPr lang="en-IN" altLang="en-US" sz="2800" b="1"/>
              <a:t>LOW</a:t>
            </a:r>
            <a:endParaRPr lang="en-IN" altLang="en-US" sz="2800" b="1"/>
          </a:p>
          <a:p>
            <a:pPr>
              <a:buFont typeface="Arial" panose="020B0604020202020204" pitchFamily="34" charset="0"/>
              <a:buChar char="•"/>
            </a:pPr>
            <a:r>
              <a:rPr lang="en-IN" altLang="en-US" sz="2800" b="1"/>
              <a:t>VERY LOW</a:t>
            </a:r>
            <a:endParaRPr lang="en-IN" altLang="en-US" sz="2800"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pPr algn="ctr"/>
            <a:r>
              <a:rPr lang="en-IN" sz="2800" b="1" u="sng"/>
              <a:t>QUESTIONNAIRE FOR WORKERS PERFORMANCE:</a:t>
            </a:r>
            <a:endParaRPr lang="en-IN" sz="2800" b="1" u="sng"/>
          </a:p>
        </p:txBody>
      </p:sp>
      <p:sp>
        <p:nvSpPr>
          <p:cNvPr id="3" name="Content Placeholder 2"/>
          <p:cNvSpPr>
            <a:spLocks noGrp="1"/>
          </p:cNvSpPr>
          <p:nvPr>
            <p:ph idx="1"/>
          </p:nvPr>
        </p:nvSpPr>
        <p:spPr>
          <a:xfrm>
            <a:off x="0" y="666115"/>
            <a:ext cx="12192635" cy="6191885"/>
          </a:xfrm>
        </p:spPr>
        <p:txBody>
          <a:bodyPr/>
          <a:p>
            <a:pPr marL="0" indent="0">
              <a:buNone/>
            </a:pPr>
            <a:r>
              <a:rPr lang="en-IN" altLang="en-US" sz="2800" b="1"/>
              <a:t>1. How hard working is your worker?</a:t>
            </a:r>
            <a:endParaRPr lang="en-IN" altLang="en-US" sz="2800" b="1"/>
          </a:p>
          <a:p>
            <a:pPr>
              <a:buFont typeface="Wingdings" panose="05000000000000000000" charset="0"/>
              <a:buChar char="Ø"/>
            </a:pPr>
            <a:r>
              <a:rPr lang="en-IN" altLang="en-US" sz="2800" b="1"/>
              <a:t>Extremely Hardworking</a:t>
            </a:r>
            <a:endParaRPr lang="en-IN" altLang="en-US" sz="2800" b="1"/>
          </a:p>
          <a:p>
            <a:pPr>
              <a:buFont typeface="Wingdings" panose="05000000000000000000" charset="0"/>
              <a:buChar char="Ø"/>
            </a:pPr>
            <a:r>
              <a:rPr lang="en-IN" altLang="en-US" sz="2800" b="1"/>
              <a:t>Very Hardworking</a:t>
            </a:r>
            <a:endParaRPr lang="en-IN" altLang="en-US" sz="2800" b="1"/>
          </a:p>
          <a:p>
            <a:pPr>
              <a:buFont typeface="Wingdings" panose="05000000000000000000" charset="0"/>
              <a:buChar char="Ø"/>
            </a:pPr>
            <a:r>
              <a:rPr lang="en-IN" altLang="en-US" sz="2800" b="1"/>
              <a:t>Hardworking</a:t>
            </a:r>
            <a:endParaRPr lang="en-IN" altLang="en-US" sz="2800" b="1"/>
          </a:p>
          <a:p>
            <a:pPr>
              <a:buFont typeface="Wingdings" panose="05000000000000000000" charset="0"/>
              <a:buChar char="Ø"/>
            </a:pPr>
            <a:r>
              <a:rPr lang="en-IN" altLang="en-US" sz="2800" b="1"/>
              <a:t>Slightly Hardworking</a:t>
            </a:r>
            <a:endParaRPr lang="en-IN" altLang="en-US" sz="2800" b="1"/>
          </a:p>
          <a:p>
            <a:pPr>
              <a:buFont typeface="Wingdings" panose="05000000000000000000" charset="0"/>
              <a:buChar char="Ø"/>
            </a:pPr>
            <a:r>
              <a:rPr lang="en-IN" altLang="en-US" sz="2800" b="1"/>
              <a:t>Not at all Hardworking</a:t>
            </a:r>
            <a:endParaRPr lang="en-IN" altLang="en-US" sz="2800" b="1"/>
          </a:p>
          <a:p>
            <a:pPr>
              <a:buFont typeface="Wingdings" panose="05000000000000000000" charset="0"/>
              <a:buChar char="Ø"/>
            </a:pPr>
            <a:endParaRPr lang="en-IN" altLang="en-US" sz="2800" b="1"/>
          </a:p>
          <a:p>
            <a:pPr marL="0" indent="0">
              <a:buFont typeface="Wingdings" panose="05000000000000000000" charset="0"/>
              <a:buNone/>
            </a:pPr>
            <a:r>
              <a:rPr lang="en-IN" altLang="en-US" sz="2800" b="1"/>
              <a:t>2.How effective at his/her job is your worker?</a:t>
            </a:r>
            <a:endParaRPr lang="en-IN" altLang="en-US" sz="2800" b="1"/>
          </a:p>
          <a:p>
            <a:pPr>
              <a:buFont typeface="Wingdings" panose="05000000000000000000" charset="0"/>
              <a:buChar char="Ø"/>
            </a:pPr>
            <a:r>
              <a:rPr lang="en-IN" altLang="en-US" sz="2800" b="1"/>
              <a:t>Very Effective</a:t>
            </a:r>
            <a:endParaRPr lang="en-IN" altLang="en-US" sz="2800" b="1"/>
          </a:p>
          <a:p>
            <a:pPr>
              <a:buFont typeface="Wingdings" panose="05000000000000000000" charset="0"/>
              <a:buChar char="Ø"/>
            </a:pPr>
            <a:r>
              <a:rPr lang="en-IN" altLang="en-US" sz="2800" b="1"/>
              <a:t>Moderately Effective</a:t>
            </a:r>
            <a:endParaRPr lang="en-IN" altLang="en-US" sz="2800" b="1"/>
          </a:p>
          <a:p>
            <a:pPr>
              <a:buFont typeface="Wingdings" panose="05000000000000000000" charset="0"/>
              <a:buChar char="Ø"/>
            </a:pPr>
            <a:r>
              <a:rPr lang="en-IN" altLang="en-US" sz="2800" b="1"/>
              <a:t>Not Very Efffective</a:t>
            </a:r>
            <a:endParaRPr lang="en-IN" altLang="en-US" sz="2800" b="1"/>
          </a:p>
          <a:p>
            <a:pPr>
              <a:buFont typeface="Wingdings" panose="05000000000000000000" charset="0"/>
              <a:buChar char="Ø"/>
            </a:pPr>
            <a:r>
              <a:rPr lang="en-IN" altLang="en-US" sz="2800" b="1"/>
              <a:t>Not at all Effective</a:t>
            </a:r>
            <a:endParaRPr lang="en-IN" altLang="en-US" sz="2800" b="1"/>
          </a:p>
          <a:p>
            <a:pPr>
              <a:buFont typeface="Wingdings" panose="05000000000000000000" charset="0"/>
              <a:buChar char="Ø"/>
            </a:pPr>
            <a:endParaRPr lang="en-IN" altLang="en-US" sz="2800"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1582400" cy="773430"/>
          </a:xfrm>
        </p:spPr>
        <p:txBody>
          <a:bodyPr/>
          <a:p>
            <a:r>
              <a:rPr lang="en-IN" altLang="en-US" sz="2800" b="1"/>
              <a:t>3. How often does your employee meet his/her deadlines?</a:t>
            </a:r>
            <a:endParaRPr lang="en-IN" altLang="en-US" sz="2800" b="1"/>
          </a:p>
        </p:txBody>
      </p:sp>
      <p:sp>
        <p:nvSpPr>
          <p:cNvPr id="3" name="Content Placeholder 2"/>
          <p:cNvSpPr>
            <a:spLocks noGrp="1"/>
          </p:cNvSpPr>
          <p:nvPr>
            <p:ph idx="1"/>
          </p:nvPr>
        </p:nvSpPr>
        <p:spPr>
          <a:xfrm>
            <a:off x="0" y="772795"/>
            <a:ext cx="12192000" cy="6084570"/>
          </a:xfrm>
        </p:spPr>
        <p:txBody>
          <a:bodyPr/>
          <a:p>
            <a:pPr>
              <a:buFont typeface="Wingdings" panose="05000000000000000000" charset="0"/>
              <a:buChar char="Ø"/>
            </a:pPr>
            <a:r>
              <a:rPr lang="en-IN" altLang="en-US" sz="2800" b="1"/>
              <a:t>Always</a:t>
            </a:r>
            <a:endParaRPr lang="en-IN" altLang="en-US" sz="2800" b="1"/>
          </a:p>
          <a:p>
            <a:pPr>
              <a:buFont typeface="Wingdings" panose="05000000000000000000" charset="0"/>
              <a:buChar char="Ø"/>
            </a:pPr>
            <a:r>
              <a:rPr lang="en-IN" altLang="en-US" sz="2800" b="1"/>
              <a:t>Most of the time</a:t>
            </a:r>
            <a:endParaRPr lang="en-IN" altLang="en-US" sz="2800" b="1"/>
          </a:p>
          <a:p>
            <a:pPr>
              <a:buFont typeface="Wingdings" panose="05000000000000000000" charset="0"/>
              <a:buChar char="Ø"/>
            </a:pPr>
            <a:r>
              <a:rPr lang="en-IN" altLang="en-US" sz="2800" b="1"/>
              <a:t>About half the time</a:t>
            </a:r>
            <a:endParaRPr lang="en-IN" altLang="en-US" sz="2800" b="1"/>
          </a:p>
          <a:p>
            <a:pPr>
              <a:buFont typeface="Wingdings" panose="05000000000000000000" charset="0"/>
              <a:buChar char="Ø"/>
            </a:pPr>
            <a:r>
              <a:rPr lang="en-IN" altLang="en-US" sz="2800" b="1"/>
              <a:t>Once in a while</a:t>
            </a:r>
            <a:endParaRPr lang="en-IN" altLang="en-US" sz="2800" b="1"/>
          </a:p>
          <a:p>
            <a:pPr>
              <a:buFont typeface="Wingdings" panose="05000000000000000000" charset="0"/>
              <a:buChar char="Ø"/>
            </a:pPr>
            <a:r>
              <a:rPr lang="en-IN" altLang="en-US" sz="2800" b="1"/>
              <a:t>Never</a:t>
            </a:r>
            <a:endParaRPr lang="en-IN" altLang="en-US" sz="2800" b="1"/>
          </a:p>
          <a:p>
            <a:pPr marL="0" indent="0">
              <a:buFont typeface="Wingdings" panose="05000000000000000000" charset="0"/>
              <a:buNone/>
            </a:pPr>
            <a:endParaRPr lang="en-IN" altLang="en-US" sz="2800" b="1"/>
          </a:p>
          <a:p>
            <a:pPr marL="0" indent="0">
              <a:buFont typeface="Wingdings" panose="05000000000000000000" charset="0"/>
              <a:buNone/>
            </a:pPr>
            <a:r>
              <a:rPr lang="en-IN" altLang="en-US" sz="2800" b="1"/>
              <a:t>4. How well does your employee work with other employees?</a:t>
            </a:r>
            <a:endParaRPr lang="en-IN" altLang="en-US" sz="2800" b="1"/>
          </a:p>
          <a:p>
            <a:pPr>
              <a:buFont typeface="Wingdings" panose="05000000000000000000" charset="0"/>
              <a:buChar char="Ø"/>
            </a:pPr>
            <a:r>
              <a:rPr lang="en-IN" altLang="en-US" sz="2800" b="1"/>
              <a:t>Extremely Well</a:t>
            </a:r>
            <a:endParaRPr lang="en-IN" altLang="en-US" sz="2800" b="1"/>
          </a:p>
          <a:p>
            <a:pPr>
              <a:buFont typeface="Wingdings" panose="05000000000000000000" charset="0"/>
              <a:buChar char="Ø"/>
            </a:pPr>
            <a:r>
              <a:rPr lang="en-IN" altLang="en-US" sz="2800" b="1"/>
              <a:t>Very Well</a:t>
            </a:r>
            <a:endParaRPr lang="en-IN" altLang="en-US" sz="2800" b="1"/>
          </a:p>
          <a:p>
            <a:pPr>
              <a:buFont typeface="Wingdings" panose="05000000000000000000" charset="0"/>
              <a:buChar char="Ø"/>
            </a:pPr>
            <a:r>
              <a:rPr lang="en-IN" altLang="en-US" sz="2800" b="1"/>
              <a:t>Minimum in the team</a:t>
            </a:r>
            <a:endParaRPr lang="en-IN" altLang="en-US" sz="2800" b="1"/>
          </a:p>
          <a:p>
            <a:pPr>
              <a:buFont typeface="Wingdings" panose="05000000000000000000" charset="0"/>
              <a:buChar char="Ø"/>
            </a:pPr>
            <a:r>
              <a:rPr lang="en-IN" altLang="en-US" sz="2800" b="1"/>
              <a:t>Not Well</a:t>
            </a:r>
            <a:endParaRPr lang="en-IN" altLang="en-US" sz="2800" b="1"/>
          </a:p>
          <a:p>
            <a:pPr>
              <a:buFont typeface="Wingdings" panose="05000000000000000000" charset="0"/>
              <a:buChar char="Ø"/>
            </a:pPr>
            <a:r>
              <a:rPr lang="en-IN" altLang="en-US" sz="2800" b="1"/>
              <a:t>Badly</a:t>
            </a:r>
            <a:endParaRPr lang="en-IN" altLang="en-US" sz="28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IN" altLang="en-US" sz="2800" b="1"/>
              <a:t>5. How well does your employee share responsibility with other workers for tasks?</a:t>
            </a:r>
            <a:endParaRPr lang="en-IN" altLang="en-US" sz="2800" b="1"/>
          </a:p>
        </p:txBody>
      </p:sp>
      <p:sp>
        <p:nvSpPr>
          <p:cNvPr id="3" name="Content Placeholder 2"/>
          <p:cNvSpPr>
            <a:spLocks noGrp="1"/>
          </p:cNvSpPr>
          <p:nvPr>
            <p:ph idx="1"/>
          </p:nvPr>
        </p:nvSpPr>
        <p:spPr>
          <a:xfrm>
            <a:off x="0" y="774065"/>
            <a:ext cx="12191365" cy="6083935"/>
          </a:xfrm>
        </p:spPr>
        <p:txBody>
          <a:bodyPr/>
          <a:p>
            <a:pPr>
              <a:buFont typeface="Wingdings" panose="05000000000000000000" charset="0"/>
              <a:buChar char="Ø"/>
            </a:pPr>
            <a:r>
              <a:rPr lang="en-IN" altLang="en-US" sz="2800" b="1"/>
              <a:t>Extemely Well</a:t>
            </a:r>
            <a:endParaRPr lang="en-IN" altLang="en-US" sz="2800" b="1"/>
          </a:p>
          <a:p>
            <a:pPr>
              <a:buFont typeface="Wingdings" panose="05000000000000000000" charset="0"/>
              <a:buChar char="Ø"/>
            </a:pPr>
            <a:r>
              <a:rPr lang="en-IN" altLang="en-US" sz="2800" b="1"/>
              <a:t>Very Well</a:t>
            </a:r>
            <a:endParaRPr lang="en-IN" altLang="en-US" sz="2800" b="1"/>
          </a:p>
          <a:p>
            <a:pPr>
              <a:buFont typeface="Wingdings" panose="05000000000000000000" charset="0"/>
              <a:buChar char="Ø"/>
            </a:pPr>
            <a:r>
              <a:rPr lang="en-IN" altLang="en-US" sz="2800" b="1"/>
              <a:t>Slightly Well</a:t>
            </a:r>
            <a:endParaRPr lang="en-IN" altLang="en-US" sz="2800" b="1"/>
          </a:p>
          <a:p>
            <a:pPr>
              <a:buFont typeface="Wingdings" panose="05000000000000000000" charset="0"/>
              <a:buChar char="Ø"/>
            </a:pPr>
            <a:r>
              <a:rPr lang="en-IN" altLang="en-US" sz="2800" b="1"/>
              <a:t>Not at all Well</a:t>
            </a:r>
            <a:endParaRPr lang="en-IN" altLang="en-US" sz="2800" b="1"/>
          </a:p>
          <a:p>
            <a:pPr marL="0" indent="0">
              <a:buFont typeface="Wingdings" panose="05000000000000000000" charset="0"/>
              <a:buNone/>
            </a:pPr>
            <a:endParaRPr lang="en-IN" altLang="en-US" sz="2800" b="1"/>
          </a:p>
          <a:p>
            <a:pPr marL="0" indent="0">
              <a:buFont typeface="Wingdings" panose="05000000000000000000" charset="0"/>
              <a:buNone/>
            </a:pPr>
            <a:r>
              <a:rPr lang="en-IN" altLang="en-US" sz="2800" b="1"/>
              <a:t>6. How quickly does your employee follow up on requests?</a:t>
            </a:r>
            <a:endParaRPr lang="en-IN" altLang="en-US" sz="2800" b="1"/>
          </a:p>
          <a:p>
            <a:pPr>
              <a:buFont typeface="Wingdings" panose="05000000000000000000" charset="0"/>
              <a:buChar char="Ø"/>
            </a:pPr>
            <a:r>
              <a:rPr lang="en-IN" altLang="en-US" sz="2800" b="1"/>
              <a:t>Extremely quickly</a:t>
            </a:r>
            <a:endParaRPr lang="en-IN" altLang="en-US" sz="2800" b="1"/>
          </a:p>
          <a:p>
            <a:pPr>
              <a:buFont typeface="Wingdings" panose="05000000000000000000" charset="0"/>
              <a:buChar char="Ø"/>
            </a:pPr>
            <a:r>
              <a:rPr lang="en-IN" altLang="en-US" sz="2800" b="1"/>
              <a:t>Very quickly</a:t>
            </a:r>
            <a:endParaRPr lang="en-IN" altLang="en-US" sz="2800" b="1"/>
          </a:p>
          <a:p>
            <a:pPr>
              <a:buFont typeface="Wingdings" panose="05000000000000000000" charset="0"/>
              <a:buChar char="Ø"/>
            </a:pPr>
            <a:r>
              <a:rPr lang="en-IN" altLang="en-US" sz="2800" b="1"/>
              <a:t>Within acceptable limits</a:t>
            </a:r>
            <a:endParaRPr lang="en-IN" altLang="en-US" sz="2800" b="1"/>
          </a:p>
          <a:p>
            <a:pPr>
              <a:buFont typeface="Wingdings" panose="05000000000000000000" charset="0"/>
              <a:buChar char="Ø"/>
            </a:pPr>
            <a:r>
              <a:rPr lang="en-IN" altLang="en-US" sz="2800" b="1"/>
              <a:t>Not at all quickly</a:t>
            </a:r>
            <a:endParaRPr lang="en-IN" altLang="en-US" sz="2800" b="1"/>
          </a:p>
          <a:p>
            <a:pPr>
              <a:buFont typeface="Wingdings" panose="05000000000000000000" charset="0"/>
              <a:buChar char="Ø"/>
            </a:pPr>
            <a:r>
              <a:rPr lang="en-IN" altLang="en-US" sz="2800" b="1"/>
              <a:t>Slowly</a:t>
            </a:r>
            <a:endParaRPr lang="en-IN" altLang="en-US" sz="2800"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IN" altLang="en-US" sz="2800" b="1"/>
              <a:t>7. How well does your employee handle criticism of his/her work?</a:t>
            </a:r>
            <a:endParaRPr lang="en-IN" altLang="en-US" sz="2800" b="1"/>
          </a:p>
        </p:txBody>
      </p:sp>
      <p:sp>
        <p:nvSpPr>
          <p:cNvPr id="3" name="Content Placeholder 2"/>
          <p:cNvSpPr>
            <a:spLocks noGrp="1"/>
          </p:cNvSpPr>
          <p:nvPr>
            <p:ph idx="1"/>
          </p:nvPr>
        </p:nvSpPr>
        <p:spPr>
          <a:xfrm>
            <a:off x="0" y="772795"/>
            <a:ext cx="12192000" cy="6085205"/>
          </a:xfrm>
        </p:spPr>
        <p:txBody>
          <a:bodyPr/>
          <a:p>
            <a:pPr>
              <a:buFont typeface="Wingdings" panose="05000000000000000000" charset="0"/>
              <a:buChar char="Ø"/>
            </a:pPr>
            <a:r>
              <a:rPr lang="en-IN" altLang="en-US" sz="2800" b="1"/>
              <a:t>Extremely Well</a:t>
            </a:r>
            <a:endParaRPr lang="en-IN" altLang="en-US" sz="2800" b="1"/>
          </a:p>
          <a:p>
            <a:pPr>
              <a:buFont typeface="Wingdings" panose="05000000000000000000" charset="0"/>
              <a:buChar char="Ø"/>
            </a:pPr>
            <a:r>
              <a:rPr lang="en-IN" altLang="en-US" sz="2800" b="1"/>
              <a:t>Very Well</a:t>
            </a:r>
            <a:endParaRPr lang="en-IN" altLang="en-US" sz="2800" b="1"/>
          </a:p>
          <a:p>
            <a:pPr>
              <a:buFont typeface="Wingdings" panose="05000000000000000000" charset="0"/>
              <a:buChar char="Ø"/>
            </a:pPr>
            <a:r>
              <a:rPr lang="en-IN" altLang="en-US" sz="2800" b="1"/>
              <a:t>Well Enough</a:t>
            </a:r>
            <a:endParaRPr lang="en-IN" altLang="en-US" sz="2800" b="1"/>
          </a:p>
          <a:p>
            <a:pPr>
              <a:buFont typeface="Wingdings" panose="05000000000000000000" charset="0"/>
              <a:buChar char="Ø"/>
            </a:pPr>
            <a:r>
              <a:rPr lang="en-IN" altLang="en-US" sz="2800" b="1"/>
              <a:t>Not Well</a:t>
            </a:r>
            <a:endParaRPr lang="en-IN" altLang="en-US" sz="2800" b="1"/>
          </a:p>
          <a:p>
            <a:pPr>
              <a:buFont typeface="Wingdings" panose="05000000000000000000" charset="0"/>
              <a:buChar char="Ø"/>
            </a:pPr>
            <a:r>
              <a:rPr lang="en-IN" altLang="en-US" sz="2800" b="1"/>
              <a:t>Not at all Well</a:t>
            </a:r>
            <a:endParaRPr lang="en-IN" altLang="en-US" sz="2800" b="1"/>
          </a:p>
          <a:p>
            <a:pPr marL="0" indent="0">
              <a:buFont typeface="Wingdings" panose="05000000000000000000" charset="0"/>
              <a:buNone/>
            </a:pPr>
            <a:endParaRPr lang="en-IN" altLang="en-US" sz="2800" b="1"/>
          </a:p>
          <a:p>
            <a:pPr marL="0" indent="0">
              <a:buFont typeface="Wingdings" panose="05000000000000000000" charset="0"/>
              <a:buNone/>
            </a:pPr>
            <a:r>
              <a:rPr lang="en-IN" altLang="en-US" sz="2800" b="1"/>
              <a:t>8. How knowledgable is your employee about the company’s goals?</a:t>
            </a:r>
            <a:endParaRPr lang="en-IN" altLang="en-US" sz="2800" b="1"/>
          </a:p>
          <a:p>
            <a:pPr>
              <a:buFont typeface="Wingdings" panose="05000000000000000000" charset="0"/>
              <a:buChar char="Ø"/>
            </a:pPr>
            <a:r>
              <a:rPr lang="en-IN" altLang="en-US" sz="2800" b="1"/>
              <a:t>Extremely knowledgeable</a:t>
            </a:r>
            <a:endParaRPr lang="en-IN" altLang="en-US" sz="2800" b="1"/>
          </a:p>
          <a:p>
            <a:pPr>
              <a:buFont typeface="Wingdings" panose="05000000000000000000" charset="0"/>
              <a:buChar char="Ø"/>
            </a:pPr>
            <a:r>
              <a:rPr lang="en-IN" altLang="en-US" sz="2800" b="1"/>
              <a:t>Very knowledgeable</a:t>
            </a:r>
            <a:endParaRPr lang="en-IN" altLang="en-US" sz="2800" b="1"/>
          </a:p>
          <a:p>
            <a:pPr>
              <a:buFont typeface="Wingdings" panose="05000000000000000000" charset="0"/>
              <a:buChar char="Ø"/>
            </a:pPr>
            <a:r>
              <a:rPr lang="en-IN" altLang="en-US" sz="2800" b="1"/>
              <a:t>Moderately knowledgeable</a:t>
            </a:r>
            <a:endParaRPr lang="en-IN" altLang="en-US" sz="2800" b="1"/>
          </a:p>
          <a:p>
            <a:pPr>
              <a:buFont typeface="Wingdings" panose="05000000000000000000" charset="0"/>
              <a:buChar char="Ø"/>
            </a:pPr>
            <a:r>
              <a:rPr lang="en-IN" altLang="en-US" sz="2800" b="1"/>
              <a:t>Slightly knowledgeable</a:t>
            </a:r>
            <a:endParaRPr lang="en-IN" altLang="en-US" sz="2800" b="1"/>
          </a:p>
          <a:p>
            <a:pPr>
              <a:buFont typeface="Wingdings" panose="05000000000000000000" charset="0"/>
              <a:buChar char="Ø"/>
            </a:pPr>
            <a:r>
              <a:rPr lang="en-IN" altLang="en-US" sz="2800" b="1"/>
              <a:t>Not at all Knowledgeable</a:t>
            </a:r>
            <a:endParaRPr lang="en-IN" altLang="en-US" sz="2800"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IN" altLang="en-US" sz="2800" b="1"/>
              <a:t>9. In your words, what is the reason for decreasing the performance of employees in your company?</a:t>
            </a:r>
            <a:endParaRPr lang="en-IN" altLang="en-US" sz="2800" b="1"/>
          </a:p>
        </p:txBody>
      </p:sp>
      <p:sp>
        <p:nvSpPr>
          <p:cNvPr id="3" name="Content Placeholder 2"/>
          <p:cNvSpPr>
            <a:spLocks noGrp="1"/>
          </p:cNvSpPr>
          <p:nvPr>
            <p:ph idx="1"/>
          </p:nvPr>
        </p:nvSpPr>
        <p:spPr>
          <a:xfrm>
            <a:off x="0" y="772795"/>
            <a:ext cx="12192635" cy="6085205"/>
          </a:xfrm>
        </p:spPr>
        <p:txBody>
          <a:bodyPr/>
          <a:p>
            <a:pPr marL="0" indent="0">
              <a:buNone/>
            </a:pPr>
            <a:endParaRPr lang="en-US" sz="2800"/>
          </a:p>
          <a:p>
            <a:pPr marL="0" indent="0">
              <a:buNone/>
            </a:pPr>
            <a:endParaRPr lang="en-US" sz="2800"/>
          </a:p>
          <a:p>
            <a:pPr marL="0" indent="0">
              <a:buNone/>
            </a:pPr>
            <a:r>
              <a:rPr lang="en-IN" altLang="en-US" sz="2800"/>
              <a:t>Type One or Few Words (Max., 500 words)</a:t>
            </a:r>
            <a:endParaRPr lang="en-IN" altLang="en-US"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IN" altLang="en-US" sz="2800" b="1"/>
              <a:t>10. In your own words,what would your employee need to do to improve his/her performance?</a:t>
            </a:r>
            <a:endParaRPr lang="en-IN" altLang="en-US" sz="2800" b="1"/>
          </a:p>
        </p:txBody>
      </p:sp>
      <p:sp>
        <p:nvSpPr>
          <p:cNvPr id="3" name="Content Placeholder 2"/>
          <p:cNvSpPr>
            <a:spLocks noGrp="1"/>
          </p:cNvSpPr>
          <p:nvPr>
            <p:ph idx="1"/>
          </p:nvPr>
        </p:nvSpPr>
        <p:spPr>
          <a:xfrm>
            <a:off x="0" y="772795"/>
            <a:ext cx="12192000" cy="6084570"/>
          </a:xfrm>
        </p:spPr>
        <p:txBody>
          <a:bodyPr/>
          <a:p>
            <a:pPr marL="0" indent="0">
              <a:buNone/>
            </a:pPr>
            <a:endParaRPr lang="en-US" sz="2400"/>
          </a:p>
          <a:p>
            <a:pPr marL="0" indent="0">
              <a:buNone/>
            </a:pPr>
            <a:r>
              <a:rPr lang="en-IN" altLang="en-US" sz="2400"/>
              <a:t>Type one or Few words (max. 500 words)</a:t>
            </a:r>
            <a:endParaRPr lang="en-IN" alt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u="sng"/>
              <a:t>ANALYSIS:</a:t>
            </a:r>
            <a:endParaRPr lang="en-IN" altLang="en-US" b="1" u="sng"/>
          </a:p>
        </p:txBody>
      </p:sp>
      <p:sp>
        <p:nvSpPr>
          <p:cNvPr id="5" name="Content Placeholder 4"/>
          <p:cNvSpPr>
            <a:spLocks noGrp="1"/>
          </p:cNvSpPr>
          <p:nvPr>
            <p:ph idx="1"/>
          </p:nvPr>
        </p:nvSpPr>
        <p:spPr>
          <a:xfrm>
            <a:off x="0" y="772795"/>
            <a:ext cx="12192635" cy="6085205"/>
          </a:xfrm>
        </p:spPr>
        <p:txBody>
          <a:bodyPr/>
          <a:p>
            <a:pPr marL="0" indent="0">
              <a:buNone/>
            </a:pPr>
            <a:r>
              <a:rPr lang="en-IN" altLang="en-US" sz="2800" b="1"/>
              <a:t>1. Have You Satisfied In Your Job?</a:t>
            </a:r>
            <a:endParaRPr lang="en-IN" altLang="en-US" sz="2800" b="1"/>
          </a:p>
          <a:p>
            <a:pPr marL="0" indent="0">
              <a:buNone/>
            </a:pPr>
            <a:endParaRPr lang="en-IN" altLang="en-US" sz="2800" b="1"/>
          </a:p>
          <a:p>
            <a:pPr marL="0" indent="0">
              <a:buNone/>
            </a:pPr>
            <a:endParaRPr lang="en-IN" altLang="en-US" sz="2800" b="1"/>
          </a:p>
          <a:p>
            <a:pPr marL="0" indent="0">
              <a:buNone/>
            </a:pPr>
            <a:endParaRPr lang="en-IN" altLang="en-US" sz="2800" b="1"/>
          </a:p>
          <a:p>
            <a:pPr marL="0" indent="0">
              <a:buNone/>
            </a:pPr>
            <a:endParaRPr lang="en-IN" altLang="en-US" sz="2800" b="1"/>
          </a:p>
          <a:p>
            <a:pPr marL="0" indent="0">
              <a:buNone/>
            </a:pPr>
            <a:endParaRPr lang="en-IN" altLang="en-US" sz="2800" b="1"/>
          </a:p>
          <a:p>
            <a:pPr marL="0" indent="0" algn="ctr">
              <a:buNone/>
            </a:pPr>
            <a:endParaRPr lang="en-IN" altLang="en-US" sz="2800" b="1"/>
          </a:p>
          <a:p>
            <a:pPr marL="0" indent="0" algn="ctr">
              <a:buNone/>
            </a:pPr>
            <a:endParaRPr lang="en-IN" altLang="en-US" sz="2800" b="1"/>
          </a:p>
          <a:p>
            <a:pPr marL="0" indent="0" algn="r">
              <a:buNone/>
            </a:pPr>
            <a:r>
              <a:rPr lang="en-IN" altLang="en-US" sz="2800" b="1"/>
              <a:t> </a:t>
            </a:r>
            <a:endParaRPr lang="en-IN" altLang="en-US" sz="2800" b="1"/>
          </a:p>
          <a:p>
            <a:pPr marL="0" indent="0" algn="r">
              <a:buNone/>
            </a:pPr>
            <a:endParaRPr lang="en-IN" altLang="en-US" sz="2800" b="1"/>
          </a:p>
        </p:txBody>
      </p:sp>
      <p:graphicFrame>
        <p:nvGraphicFramePr>
          <p:cNvPr id="6" name="Table 5"/>
          <p:cNvGraphicFramePr/>
          <p:nvPr/>
        </p:nvGraphicFramePr>
        <p:xfrm>
          <a:off x="-1905" y="1399540"/>
          <a:ext cx="12193905" cy="3108960"/>
        </p:xfrm>
        <a:graphic>
          <a:graphicData uri="http://schemas.openxmlformats.org/drawingml/2006/table">
            <a:tbl>
              <a:tblPr firstRow="1" bandRow="1">
                <a:tableStyleId>{5C22544A-7EE6-4342-B048-85BDC9FD1C3A}</a:tableStyleId>
              </a:tblPr>
              <a:tblGrid>
                <a:gridCol w="4064635"/>
                <a:gridCol w="4064635"/>
                <a:gridCol w="4064635"/>
              </a:tblGrid>
              <a:tr h="753745">
                <a:tc>
                  <a:txBody>
                    <a:bodyPr/>
                    <a:p>
                      <a:pPr algn="ctr">
                        <a:buNone/>
                      </a:pPr>
                      <a:r>
                        <a:rPr lang="en-IN" altLang="en-US"/>
                        <a:t>OPINION</a:t>
                      </a:r>
                      <a:endParaRPr lang="en-IN" altLang="en-US"/>
                    </a:p>
                  </a:txBody>
                  <a:tcPr/>
                </a:tc>
                <a:tc>
                  <a:txBody>
                    <a:bodyPr/>
                    <a:p>
                      <a:pPr algn="ctr">
                        <a:buNone/>
                      </a:pPr>
                      <a:r>
                        <a:rPr lang="en-IN" altLang="en-US"/>
                        <a:t>NO.OF RESPONDENTS</a:t>
                      </a:r>
                      <a:endParaRPr lang="en-IN" altLang="en-US"/>
                    </a:p>
                  </a:txBody>
                  <a:tcPr/>
                </a:tc>
                <a:tc>
                  <a:txBody>
                    <a:bodyPr/>
                    <a:p>
                      <a:pPr algn="ctr">
                        <a:buNone/>
                      </a:pPr>
                      <a:r>
                        <a:rPr lang="en-IN" altLang="en-US"/>
                        <a:t>PERCENTAGE</a:t>
                      </a:r>
                      <a:endParaRPr lang="en-IN" altLang="en-US"/>
                    </a:p>
                  </a:txBody>
                  <a:tcPr/>
                </a:tc>
              </a:tr>
              <a:tr h="784860">
                <a:tc>
                  <a:txBody>
                    <a:bodyPr/>
                    <a:p>
                      <a:pPr algn="ctr">
                        <a:buNone/>
                      </a:pPr>
                      <a:r>
                        <a:rPr lang="en-IN" altLang="en-US"/>
                        <a:t>YES</a:t>
                      </a:r>
                      <a:endParaRPr lang="en-IN" altLang="en-US"/>
                    </a:p>
                  </a:txBody>
                  <a:tcPr/>
                </a:tc>
                <a:tc>
                  <a:txBody>
                    <a:bodyPr/>
                    <a:p>
                      <a:pPr algn="ctr">
                        <a:buNone/>
                      </a:pPr>
                      <a:r>
                        <a:rPr lang="en-IN" altLang="en-US"/>
                        <a:t>3O WORKERS</a:t>
                      </a:r>
                      <a:endParaRPr lang="en-IN" altLang="en-US"/>
                    </a:p>
                  </a:txBody>
                  <a:tcPr/>
                </a:tc>
                <a:tc>
                  <a:txBody>
                    <a:bodyPr/>
                    <a:p>
                      <a:pPr algn="ctr">
                        <a:buNone/>
                      </a:pPr>
                      <a:r>
                        <a:rPr lang="en-IN" altLang="en-US"/>
                        <a:t>25%</a:t>
                      </a:r>
                      <a:endParaRPr lang="en-IN" altLang="en-US"/>
                    </a:p>
                  </a:txBody>
                  <a:tcPr/>
                </a:tc>
              </a:tr>
              <a:tr h="784860">
                <a:tc>
                  <a:txBody>
                    <a:bodyPr/>
                    <a:p>
                      <a:pPr algn="ctr">
                        <a:buNone/>
                      </a:pPr>
                      <a:r>
                        <a:rPr lang="en-IN" altLang="en-US"/>
                        <a:t>NO</a:t>
                      </a:r>
                      <a:endParaRPr lang="en-IN" altLang="en-US"/>
                    </a:p>
                  </a:txBody>
                  <a:tcPr/>
                </a:tc>
                <a:tc>
                  <a:txBody>
                    <a:bodyPr/>
                    <a:p>
                      <a:pPr algn="ctr">
                        <a:buNone/>
                      </a:pPr>
                      <a:r>
                        <a:rPr lang="en-IN" altLang="en-US"/>
                        <a:t>85 WORKERS</a:t>
                      </a:r>
                      <a:endParaRPr lang="en-IN" altLang="en-US"/>
                    </a:p>
                  </a:txBody>
                  <a:tcPr/>
                </a:tc>
                <a:tc>
                  <a:txBody>
                    <a:bodyPr/>
                    <a:p>
                      <a:pPr algn="ctr">
                        <a:buNone/>
                      </a:pPr>
                      <a:r>
                        <a:rPr lang="en-IN" altLang="en-US"/>
                        <a:t>70.83%</a:t>
                      </a:r>
                      <a:endParaRPr lang="en-IN" altLang="en-US"/>
                    </a:p>
                  </a:txBody>
                  <a:tcPr/>
                </a:tc>
              </a:tr>
              <a:tr h="785495">
                <a:tc>
                  <a:txBody>
                    <a:bodyPr/>
                    <a:p>
                      <a:pPr algn="ctr">
                        <a:buNone/>
                      </a:pPr>
                      <a:r>
                        <a:rPr lang="en-IN" altLang="en-US"/>
                        <a:t>OTHER</a:t>
                      </a:r>
                      <a:endParaRPr lang="en-IN" altLang="en-US"/>
                    </a:p>
                  </a:txBody>
                  <a:tcPr/>
                </a:tc>
                <a:tc>
                  <a:txBody>
                    <a:bodyPr/>
                    <a:p>
                      <a:pPr algn="ctr">
                        <a:buNone/>
                      </a:pPr>
                      <a:r>
                        <a:rPr lang="en-IN" altLang="en-US"/>
                        <a:t>5 WORKERS</a:t>
                      </a:r>
                      <a:endParaRPr lang="en-IN" altLang="en-US"/>
                    </a:p>
                  </a:txBody>
                  <a:tcPr/>
                </a:tc>
                <a:tc>
                  <a:txBody>
                    <a:bodyPr/>
                    <a:p>
                      <a:pPr algn="ctr">
                        <a:buNone/>
                      </a:pPr>
                      <a:r>
                        <a:rPr lang="en-IN" altLang="en-US"/>
                        <a:t>4.16%</a:t>
                      </a:r>
                      <a:endParaRPr lang="en-IN" altLang="en-US"/>
                    </a:p>
                  </a:txBody>
                  <a:tcPr/>
                </a:tc>
              </a:tr>
            </a:tbl>
          </a:graphicData>
        </a:graphic>
      </p:graphicFrame>
      <p:graphicFrame>
        <p:nvGraphicFramePr>
          <p:cNvPr id="7" name="Chart 6"/>
          <p:cNvGraphicFramePr/>
          <p:nvPr/>
        </p:nvGraphicFramePr>
        <p:xfrm>
          <a:off x="0" y="4508500"/>
          <a:ext cx="4549140" cy="23495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IN" altLang="en-US" sz="2800" b="1"/>
              <a:t>2. </a:t>
            </a:r>
            <a:r>
              <a:rPr lang="en-IN" altLang="en-US" sz="2800" b="1">
                <a:sym typeface="+mn-ea"/>
              </a:rPr>
              <a:t>IF IT IS NO, WHAT IS THE REASON?</a:t>
            </a:r>
            <a:endParaRPr lang="en-IN" altLang="en-US" sz="2800" b="1"/>
          </a:p>
        </p:txBody>
      </p:sp>
      <p:graphicFrame>
        <p:nvGraphicFramePr>
          <p:cNvPr id="4" name="Content Placeholder 3"/>
          <p:cNvGraphicFramePr/>
          <p:nvPr>
            <p:ph idx="1"/>
          </p:nvPr>
        </p:nvGraphicFramePr>
        <p:xfrm>
          <a:off x="0" y="774065"/>
          <a:ext cx="12192000" cy="4114800"/>
        </p:xfrm>
        <a:graphic>
          <a:graphicData uri="http://schemas.openxmlformats.org/drawingml/2006/table">
            <a:tbl>
              <a:tblPr firstRow="1" bandRow="1">
                <a:tableStyleId>{5C22544A-7EE6-4342-B048-85BDC9FD1C3A}</a:tableStyleId>
              </a:tblPr>
              <a:tblGrid>
                <a:gridCol w="4064000"/>
                <a:gridCol w="4064000"/>
                <a:gridCol w="4064000"/>
              </a:tblGrid>
              <a:tr h="365760">
                <a:tc>
                  <a:txBody>
                    <a:bodyPr/>
                    <a:p>
                      <a:pPr algn="ctr">
                        <a:buNone/>
                      </a:pPr>
                      <a:r>
                        <a:rPr lang="en-IN" altLang="en-US"/>
                        <a:t>TOPIC</a:t>
                      </a:r>
                      <a:endParaRPr lang="en-IN" altLang="en-US"/>
                    </a:p>
                  </a:txBody>
                  <a:tcPr/>
                </a:tc>
                <a:tc>
                  <a:txBody>
                    <a:bodyPr/>
                    <a:p>
                      <a:pPr algn="ctr">
                        <a:buNone/>
                      </a:pPr>
                      <a:r>
                        <a:rPr lang="en-IN" altLang="en-US"/>
                        <a:t>NO.OF RESPONDENTS</a:t>
                      </a:r>
                      <a:endParaRPr lang="en-IN" altLang="en-US"/>
                    </a:p>
                  </a:txBody>
                  <a:tcPr/>
                </a:tc>
                <a:tc>
                  <a:txBody>
                    <a:bodyPr/>
                    <a:p>
                      <a:pPr algn="ctr">
                        <a:buNone/>
                      </a:pPr>
                      <a:r>
                        <a:rPr lang="en-IN" altLang="en-US"/>
                        <a:t>PERCENTAGE</a:t>
                      </a:r>
                      <a:endParaRPr lang="en-IN" altLang="en-US"/>
                    </a:p>
                  </a:txBody>
                  <a:tcPr/>
                </a:tc>
              </a:tr>
              <a:tr h="640080">
                <a:tc>
                  <a:txBody>
                    <a:bodyPr/>
                    <a:p>
                      <a:pPr algn="ctr">
                        <a:buNone/>
                      </a:pPr>
                      <a:r>
                        <a:rPr lang="en-IN" altLang="en-US" sz="1800" b="1">
                          <a:sym typeface="+mn-ea"/>
                        </a:rPr>
                        <a:t>INSECURE FEELING</a:t>
                      </a:r>
                      <a:endParaRPr lang="en-IN" altLang="en-US" sz="1800" b="1"/>
                    </a:p>
                    <a:p>
                      <a:pPr algn="ctr">
                        <a:buNone/>
                      </a:pPr>
                      <a:endParaRPr lang="en-US"/>
                    </a:p>
                  </a:txBody>
                  <a:tcPr/>
                </a:tc>
                <a:tc>
                  <a:txBody>
                    <a:bodyPr/>
                    <a:p>
                      <a:pPr algn="ctr">
                        <a:buNone/>
                      </a:pPr>
                      <a:r>
                        <a:rPr lang="en-US" b="1"/>
                        <a:t>30</a:t>
                      </a:r>
                      <a:endParaRPr lang="en-US" b="1"/>
                    </a:p>
                  </a:txBody>
                  <a:tcPr/>
                </a:tc>
                <a:tc>
                  <a:txBody>
                    <a:bodyPr/>
                    <a:p>
                      <a:pPr algn="ctr">
                        <a:buNone/>
                      </a:pPr>
                      <a:r>
                        <a:rPr lang="en-US" altLang="en-US" b="1"/>
                        <a:t>25%</a:t>
                      </a:r>
                      <a:endParaRPr lang="en-US" altLang="en-US" b="1"/>
                    </a:p>
                  </a:txBody>
                  <a:tcPr/>
                </a:tc>
              </a:tr>
              <a:tr h="914400">
                <a:tc>
                  <a:txBody>
                    <a:bodyPr/>
                    <a:p>
                      <a:pPr algn="ctr">
                        <a:buNone/>
                      </a:pPr>
                      <a:r>
                        <a:rPr lang="en-IN" altLang="en-US" sz="1800" b="1">
                          <a:sym typeface="+mn-ea"/>
                        </a:rPr>
                        <a:t>ROUGH RELATIONSHIP WITH CO-WORKERS</a:t>
                      </a:r>
                      <a:endParaRPr lang="en-IN" altLang="en-US" sz="1800" b="1"/>
                    </a:p>
                    <a:p>
                      <a:pPr algn="ctr">
                        <a:buNone/>
                      </a:pPr>
                      <a:endParaRPr lang="en-US"/>
                    </a:p>
                  </a:txBody>
                  <a:tcPr/>
                </a:tc>
                <a:tc>
                  <a:txBody>
                    <a:bodyPr/>
                    <a:p>
                      <a:pPr algn="ctr">
                        <a:buNone/>
                      </a:pPr>
                      <a:r>
                        <a:rPr lang="en-US" altLang="en-US" b="1"/>
                        <a:t>22</a:t>
                      </a:r>
                      <a:endParaRPr lang="en-US" altLang="en-US" b="1"/>
                    </a:p>
                  </a:txBody>
                  <a:tcPr/>
                </a:tc>
                <a:tc>
                  <a:txBody>
                    <a:bodyPr/>
                    <a:p>
                      <a:pPr algn="ctr">
                        <a:buNone/>
                      </a:pPr>
                      <a:r>
                        <a:rPr lang="en-US" altLang="en-US"/>
                        <a:t>18.33%</a:t>
                      </a:r>
                      <a:endParaRPr lang="en-US" altLang="en-US"/>
                    </a:p>
                  </a:txBody>
                  <a:tcPr/>
                </a:tc>
              </a:tr>
              <a:tr h="914400">
                <a:tc>
                  <a:txBody>
                    <a:bodyPr/>
                    <a:p>
                      <a:pPr algn="ctr">
                        <a:buNone/>
                      </a:pPr>
                      <a:r>
                        <a:rPr lang="en-IN" altLang="en-US" sz="1800" b="1">
                          <a:sym typeface="+mn-ea"/>
                        </a:rPr>
                        <a:t>UNHEALTHY WORKING ENVIRONMENT</a:t>
                      </a:r>
                      <a:endParaRPr lang="en-IN" altLang="en-US" sz="1800" b="1"/>
                    </a:p>
                    <a:p>
                      <a:pPr algn="ctr">
                        <a:buNone/>
                      </a:pPr>
                      <a:endParaRPr lang="en-US"/>
                    </a:p>
                  </a:txBody>
                  <a:tcPr/>
                </a:tc>
                <a:tc>
                  <a:txBody>
                    <a:bodyPr/>
                    <a:p>
                      <a:pPr algn="ctr">
                        <a:buNone/>
                      </a:pPr>
                      <a:r>
                        <a:rPr lang="en-US" altLang="en-US" b="1"/>
                        <a:t>52</a:t>
                      </a:r>
                      <a:endParaRPr lang="en-US" altLang="en-US" b="1"/>
                    </a:p>
                  </a:txBody>
                  <a:tcPr/>
                </a:tc>
                <a:tc>
                  <a:txBody>
                    <a:bodyPr/>
                    <a:p>
                      <a:pPr algn="ctr">
                        <a:buNone/>
                      </a:pPr>
                      <a:r>
                        <a:rPr lang="en-US" altLang="en-US"/>
                        <a:t>43.33%</a:t>
                      </a:r>
                      <a:endParaRPr lang="en-US" altLang="en-US"/>
                    </a:p>
                  </a:txBody>
                  <a:tcPr/>
                </a:tc>
              </a:tr>
              <a:tr h="640080">
                <a:tc>
                  <a:txBody>
                    <a:bodyPr/>
                    <a:p>
                      <a:pPr algn="ctr">
                        <a:buNone/>
                      </a:pPr>
                      <a:r>
                        <a:rPr lang="en-IN" altLang="en-US" sz="1800" b="1">
                          <a:sym typeface="+mn-ea"/>
                        </a:rPr>
                        <a:t>SALARY ISSUES</a:t>
                      </a:r>
                      <a:endParaRPr lang="en-IN" altLang="en-US" sz="1800" b="1"/>
                    </a:p>
                    <a:p>
                      <a:pPr algn="ctr">
                        <a:buNone/>
                      </a:pPr>
                      <a:endParaRPr lang="en-US"/>
                    </a:p>
                  </a:txBody>
                  <a:tcPr/>
                </a:tc>
                <a:tc>
                  <a:txBody>
                    <a:bodyPr/>
                    <a:p>
                      <a:pPr algn="ctr">
                        <a:buNone/>
                      </a:pPr>
                      <a:r>
                        <a:rPr lang="en-US" altLang="en-US" b="1"/>
                        <a:t>12</a:t>
                      </a:r>
                      <a:endParaRPr lang="en-US" altLang="en-US" b="1"/>
                    </a:p>
                  </a:txBody>
                  <a:tcPr/>
                </a:tc>
                <a:tc>
                  <a:txBody>
                    <a:bodyPr/>
                    <a:p>
                      <a:pPr algn="ctr">
                        <a:buNone/>
                      </a:pPr>
                      <a:r>
                        <a:rPr lang="en-US" altLang="en-US"/>
                        <a:t>10%</a:t>
                      </a:r>
                      <a:endParaRPr lang="en-US" altLang="en-US"/>
                    </a:p>
                  </a:txBody>
                  <a:tcPr/>
                </a:tc>
              </a:tr>
              <a:tr h="640080">
                <a:tc>
                  <a:txBody>
                    <a:bodyPr/>
                    <a:p>
                      <a:pPr algn="ctr">
                        <a:buNone/>
                      </a:pPr>
                      <a:r>
                        <a:rPr lang="en-IN" altLang="en-US" sz="1800" b="1">
                          <a:sym typeface="+mn-ea"/>
                        </a:rPr>
                        <a:t>ALL OF THE ABOVE</a:t>
                      </a:r>
                      <a:endParaRPr lang="en-IN" altLang="en-US" sz="1800"/>
                    </a:p>
                    <a:p>
                      <a:pPr algn="ctr">
                        <a:buNone/>
                      </a:pPr>
                      <a:endParaRPr lang="en-US"/>
                    </a:p>
                  </a:txBody>
                  <a:tcPr/>
                </a:tc>
                <a:tc>
                  <a:txBody>
                    <a:bodyPr/>
                    <a:p>
                      <a:pPr algn="ctr">
                        <a:buNone/>
                      </a:pPr>
                      <a:r>
                        <a:rPr lang="en-US" altLang="en-US" b="1"/>
                        <a:t>4</a:t>
                      </a:r>
                      <a:endParaRPr lang="en-US" altLang="en-US" b="1"/>
                    </a:p>
                  </a:txBody>
                  <a:tcPr/>
                </a:tc>
                <a:tc>
                  <a:txBody>
                    <a:bodyPr/>
                    <a:p>
                      <a:pPr algn="ctr">
                        <a:buNone/>
                      </a:pPr>
                      <a:r>
                        <a:rPr lang="en-US" altLang="en-US"/>
                        <a:t>3.34%</a:t>
                      </a:r>
                      <a:endParaRPr lang="en-US" altLang="en-US"/>
                    </a:p>
                  </a:txBody>
                  <a:tcPr/>
                </a:tc>
              </a:tr>
            </a:tbl>
          </a:graphicData>
        </a:graphic>
      </p:graphicFrame>
      <p:graphicFrame>
        <p:nvGraphicFramePr>
          <p:cNvPr id="5" name="Chart 4"/>
          <p:cNvGraphicFramePr/>
          <p:nvPr/>
        </p:nvGraphicFramePr>
        <p:xfrm>
          <a:off x="0" y="4888230"/>
          <a:ext cx="4127500" cy="196977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0" y="-635"/>
            <a:ext cx="12192635" cy="985520"/>
          </a:xfrm>
        </p:spPr>
        <p:txBody>
          <a:bodyPr/>
          <a:p>
            <a:r>
              <a:rPr lang="en-US" altLang="en-US" sz="2800" b="1"/>
              <a:t>3. </a:t>
            </a:r>
            <a:r>
              <a:rPr lang="en-IN" altLang="en-US" sz="2800" b="1"/>
              <a:t>HOW LONG YOU HAVE BEEN WORK IN THE INDUSTRY?</a:t>
            </a:r>
            <a:endParaRPr lang="en-IN" altLang="en-US" sz="2800" b="1"/>
          </a:p>
        </p:txBody>
      </p:sp>
      <p:graphicFrame>
        <p:nvGraphicFramePr>
          <p:cNvPr id="8" name="Content Placeholder 7"/>
          <p:cNvGraphicFramePr/>
          <p:nvPr>
            <p:ph idx="1"/>
          </p:nvPr>
        </p:nvGraphicFramePr>
        <p:xfrm>
          <a:off x="0" y="1174750"/>
          <a:ext cx="12193905" cy="2255520"/>
        </p:xfrm>
        <a:graphic>
          <a:graphicData uri="http://schemas.openxmlformats.org/drawingml/2006/table">
            <a:tbl>
              <a:tblPr firstRow="1" bandRow="1">
                <a:tableStyleId>{5C22544A-7EE6-4342-B048-85BDC9FD1C3A}</a:tableStyleId>
              </a:tblPr>
              <a:tblGrid>
                <a:gridCol w="4064635"/>
                <a:gridCol w="4064635"/>
                <a:gridCol w="4064635"/>
              </a:tblGrid>
              <a:tr h="563880">
                <a:tc>
                  <a:txBody>
                    <a:bodyPr/>
                    <a:p>
                      <a:pPr algn="ctr">
                        <a:buNone/>
                      </a:pPr>
                      <a:r>
                        <a:rPr lang="en-IN" altLang="en-US" sz="1800">
                          <a:sym typeface="+mn-ea"/>
                        </a:rPr>
                        <a:t>TOPIC</a:t>
                      </a:r>
                      <a:endParaRPr lang="en-IN" altLang="en-US" sz="1800"/>
                    </a:p>
                    <a:p>
                      <a:pPr algn="ctr">
                        <a:buNone/>
                      </a:pPr>
                      <a:endParaRPr lang="en-US"/>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563880">
                <a:tc>
                  <a:txBody>
                    <a:bodyPr/>
                    <a:p>
                      <a:pPr>
                        <a:buNone/>
                      </a:pPr>
                      <a:r>
                        <a:rPr lang="en-IN" altLang="en-US" sz="1800" b="1">
                          <a:sym typeface="+mn-ea"/>
                        </a:rPr>
                        <a:t>LESS THAN 3 YEARS</a:t>
                      </a:r>
                      <a:endParaRPr lang="en-IN" altLang="en-US" sz="1800" b="1"/>
                    </a:p>
                    <a:p>
                      <a:pPr>
                        <a:buNone/>
                      </a:pPr>
                      <a:endParaRPr lang="en-US"/>
                    </a:p>
                  </a:txBody>
                  <a:tcPr/>
                </a:tc>
                <a:tc>
                  <a:txBody>
                    <a:bodyPr/>
                    <a:p>
                      <a:pPr algn="ctr">
                        <a:buNone/>
                      </a:pPr>
                      <a:r>
                        <a:rPr lang="en-IN" altLang="en-US" b="1"/>
                        <a:t>25</a:t>
                      </a:r>
                      <a:endParaRPr lang="en-IN" altLang="en-US" b="1"/>
                    </a:p>
                  </a:txBody>
                  <a:tcPr/>
                </a:tc>
                <a:tc>
                  <a:txBody>
                    <a:bodyPr/>
                    <a:p>
                      <a:pPr algn="ctr">
                        <a:buNone/>
                      </a:pPr>
                      <a:r>
                        <a:rPr lang="en-IN" altLang="en-US" b="1"/>
                        <a:t>20.83%</a:t>
                      </a:r>
                      <a:endParaRPr lang="en-IN" altLang="en-US" b="1"/>
                    </a:p>
                  </a:txBody>
                  <a:tcPr/>
                </a:tc>
              </a:tr>
              <a:tr h="563880">
                <a:tc>
                  <a:txBody>
                    <a:bodyPr/>
                    <a:p>
                      <a:pPr>
                        <a:buNone/>
                      </a:pPr>
                      <a:r>
                        <a:rPr lang="en-IN" altLang="en-US" sz="1800" b="1">
                          <a:sym typeface="+mn-ea"/>
                        </a:rPr>
                        <a:t>3-5 YEARS</a:t>
                      </a:r>
                      <a:endParaRPr lang="en-IN" altLang="en-US" sz="1800" b="1"/>
                    </a:p>
                    <a:p>
                      <a:pPr>
                        <a:buNone/>
                      </a:pPr>
                      <a:endParaRPr lang="en-US"/>
                    </a:p>
                  </a:txBody>
                  <a:tcPr/>
                </a:tc>
                <a:tc>
                  <a:txBody>
                    <a:bodyPr/>
                    <a:p>
                      <a:pPr algn="ctr">
                        <a:buNone/>
                      </a:pPr>
                      <a:r>
                        <a:rPr lang="en-IN" altLang="en-US" b="1"/>
                        <a:t>35</a:t>
                      </a:r>
                      <a:endParaRPr lang="en-IN" altLang="en-US" b="1"/>
                    </a:p>
                  </a:txBody>
                  <a:tcPr/>
                </a:tc>
                <a:tc>
                  <a:txBody>
                    <a:bodyPr/>
                    <a:p>
                      <a:pPr algn="ctr">
                        <a:buNone/>
                      </a:pPr>
                      <a:r>
                        <a:rPr lang="en-IN" altLang="en-US" b="1"/>
                        <a:t>29.17%</a:t>
                      </a:r>
                      <a:endParaRPr lang="en-IN" altLang="en-US" b="1"/>
                    </a:p>
                  </a:txBody>
                  <a:tcPr/>
                </a:tc>
              </a:tr>
              <a:tr h="563880">
                <a:tc>
                  <a:txBody>
                    <a:bodyPr/>
                    <a:p>
                      <a:pPr>
                        <a:buNone/>
                      </a:pPr>
                      <a:r>
                        <a:rPr lang="en-IN" altLang="en-US" sz="1800" b="1">
                          <a:sym typeface="+mn-ea"/>
                        </a:rPr>
                        <a:t>MORE THAN 5 YEARS</a:t>
                      </a:r>
                      <a:endParaRPr lang="en-IN" altLang="en-US" sz="1800" b="1"/>
                    </a:p>
                    <a:p>
                      <a:pPr>
                        <a:buNone/>
                      </a:pPr>
                      <a:endParaRPr lang="en-US"/>
                    </a:p>
                  </a:txBody>
                  <a:tcPr/>
                </a:tc>
                <a:tc>
                  <a:txBody>
                    <a:bodyPr/>
                    <a:p>
                      <a:pPr algn="ctr">
                        <a:buNone/>
                      </a:pPr>
                      <a:r>
                        <a:rPr lang="en-IN" altLang="en-US" b="1"/>
                        <a:t>60</a:t>
                      </a:r>
                      <a:endParaRPr lang="en-IN" altLang="en-US" b="1"/>
                    </a:p>
                  </a:txBody>
                  <a:tcPr/>
                </a:tc>
                <a:tc>
                  <a:txBody>
                    <a:bodyPr/>
                    <a:p>
                      <a:pPr algn="ctr">
                        <a:buNone/>
                      </a:pPr>
                      <a:r>
                        <a:rPr lang="en-IN" altLang="en-US" b="1"/>
                        <a:t>50%</a:t>
                      </a:r>
                      <a:endParaRPr lang="en-IN" altLang="en-US" b="1"/>
                    </a:p>
                  </a:txBody>
                  <a:tcPr/>
                </a:tc>
              </a:tr>
            </a:tbl>
          </a:graphicData>
        </a:graphic>
      </p:graphicFrame>
      <p:sp>
        <p:nvSpPr>
          <p:cNvPr id="11" name="Text Box 10"/>
          <p:cNvSpPr txBox="1"/>
          <p:nvPr/>
        </p:nvSpPr>
        <p:spPr>
          <a:xfrm flipV="1">
            <a:off x="186690" y="4015740"/>
            <a:ext cx="4064000" cy="886460"/>
          </a:xfrm>
          <a:prstGeom prst="rect">
            <a:avLst/>
          </a:prstGeom>
          <a:noFill/>
        </p:spPr>
        <p:txBody>
          <a:bodyPr wrap="square" rtlCol="0">
            <a:noAutofit/>
          </a:bodyPr>
          <a:p>
            <a:endParaRPr lang="en-US"/>
          </a:p>
        </p:txBody>
      </p:sp>
      <p:graphicFrame>
        <p:nvGraphicFramePr>
          <p:cNvPr id="13" name="Chart 12"/>
          <p:cNvGraphicFramePr/>
          <p:nvPr/>
        </p:nvGraphicFramePr>
        <p:xfrm>
          <a:off x="0" y="3735070"/>
          <a:ext cx="4394835" cy="31235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INTRODUCTION (continuation):</a:t>
            </a:r>
            <a:endParaRPr lang="en-IN" altLang="en-US" u="sng"/>
          </a:p>
        </p:txBody>
      </p:sp>
      <p:sp>
        <p:nvSpPr>
          <p:cNvPr id="3" name="Content Placeholder 2"/>
          <p:cNvSpPr>
            <a:spLocks noGrp="1"/>
          </p:cNvSpPr>
          <p:nvPr>
            <p:ph idx="1"/>
          </p:nvPr>
        </p:nvSpPr>
        <p:spPr>
          <a:xfrm>
            <a:off x="0" y="1174750"/>
            <a:ext cx="12192000" cy="5683250"/>
          </a:xfrm>
        </p:spPr>
        <p:txBody>
          <a:bodyPr/>
          <a:p>
            <a:pPr marL="0" indent="0">
              <a:buNone/>
            </a:pPr>
            <a:r>
              <a:rPr lang="en-IN" altLang="en-US"/>
              <a:t>T</a:t>
            </a:r>
            <a:r>
              <a:rPr lang="en-US"/>
              <a:t>he employee satisfaction effects commitments of management and staff. Factors affecting employee satisfaction and commitment are rewards,leave,benefits and compensation given to the staff by the management which are important to improve the motivation level and employee satisfaction &amp; employees are required with their positive atmosphere of the working environment and as long as they identity the responsibility with positive leader behaviour,and lead with the excellent organization communication,which in turn influences the overall performance of the organization.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IN" altLang="en-US" sz="2800" b="1"/>
              <a:t>4. </a:t>
            </a:r>
            <a:r>
              <a:rPr lang="en-IN" altLang="en-US" sz="2800" b="1">
                <a:sym typeface="+mn-ea"/>
              </a:rPr>
              <a:t>HOW DO YOU FEEL THE WORKING ENVIRONMENT?</a:t>
            </a:r>
            <a:endParaRPr lang="en-IN" altLang="en-US" sz="2800" b="1"/>
          </a:p>
        </p:txBody>
      </p:sp>
      <p:graphicFrame>
        <p:nvGraphicFramePr>
          <p:cNvPr id="4" name="Content Placeholder 3"/>
          <p:cNvGraphicFramePr/>
          <p:nvPr>
            <p:ph idx="1"/>
          </p:nvPr>
        </p:nvGraphicFramePr>
        <p:xfrm>
          <a:off x="0" y="772795"/>
          <a:ext cx="12192000" cy="3840480"/>
        </p:xfrm>
        <a:graphic>
          <a:graphicData uri="http://schemas.openxmlformats.org/drawingml/2006/table">
            <a:tbl>
              <a:tblPr firstRow="1" bandRow="1">
                <a:tableStyleId>{5C22544A-7EE6-4342-B048-85BDC9FD1C3A}</a:tableStyleId>
              </a:tblPr>
              <a:tblGrid>
                <a:gridCol w="4064000"/>
                <a:gridCol w="4064000"/>
                <a:gridCol w="4064000"/>
              </a:tblGrid>
              <a:tr h="640080">
                <a:tc>
                  <a:txBody>
                    <a:bodyPr/>
                    <a:p>
                      <a:pPr algn="ctr">
                        <a:buNone/>
                      </a:pPr>
                      <a:r>
                        <a:rPr lang="en-IN" altLang="en-US" sz="1800">
                          <a:sym typeface="+mn-ea"/>
                        </a:rPr>
                        <a:t>TOPIC</a:t>
                      </a:r>
                      <a:endParaRPr lang="en-IN" altLang="en-US" sz="1800"/>
                    </a:p>
                    <a:p>
                      <a:pPr algn="ctr">
                        <a:buNone/>
                      </a:pPr>
                      <a:endParaRPr lang="en-US" b="0"/>
                    </a:p>
                  </a:txBody>
                  <a:tcPr/>
                </a:tc>
                <a:tc>
                  <a:txBody>
                    <a:bodyPr/>
                    <a:p>
                      <a:pPr algn="ctr">
                        <a:buNone/>
                      </a:pPr>
                      <a:r>
                        <a:rPr lang="en-IN" altLang="en-US" sz="1800">
                          <a:sym typeface="+mn-ea"/>
                        </a:rPr>
                        <a:t>NO.OF RESPONDENTS</a:t>
                      </a:r>
                      <a:endParaRPr lang="en-IN" altLang="en-US" sz="1800"/>
                    </a:p>
                    <a:p>
                      <a:pPr algn="ctr">
                        <a:buNone/>
                      </a:pPr>
                      <a:endParaRPr lang="en-US" b="1"/>
                    </a:p>
                  </a:txBody>
                  <a:tcPr/>
                </a:tc>
                <a:tc>
                  <a:txBody>
                    <a:bodyPr/>
                    <a:p>
                      <a:pPr algn="ctr">
                        <a:buNone/>
                      </a:pPr>
                      <a:r>
                        <a:rPr lang="en-IN" altLang="en-US" sz="1800">
                          <a:sym typeface="+mn-ea"/>
                        </a:rPr>
                        <a:t>PERCENTAGE</a:t>
                      </a:r>
                      <a:endParaRPr lang="en-IN" altLang="en-US" sz="1800"/>
                    </a:p>
                    <a:p>
                      <a:pPr algn="ctr">
                        <a:buNone/>
                      </a:pPr>
                      <a:endParaRPr lang="en-US" b="1"/>
                    </a:p>
                  </a:txBody>
                  <a:tcPr/>
                </a:tc>
              </a:tr>
              <a:tr h="640080">
                <a:tc>
                  <a:txBody>
                    <a:bodyPr/>
                    <a:p>
                      <a:pPr algn="ctr">
                        <a:buNone/>
                      </a:pPr>
                      <a:r>
                        <a:rPr lang="en-IN" altLang="en-US" sz="1800" b="1">
                          <a:sym typeface="+mn-ea"/>
                        </a:rPr>
                        <a:t>EXCELLENT</a:t>
                      </a:r>
                      <a:endParaRPr lang="en-IN" altLang="en-US" sz="1800" b="1"/>
                    </a:p>
                    <a:p>
                      <a:pPr algn="ctr">
                        <a:buNone/>
                      </a:pPr>
                      <a:endParaRPr lang="en-US"/>
                    </a:p>
                  </a:txBody>
                  <a:tcPr/>
                </a:tc>
                <a:tc>
                  <a:txBody>
                    <a:bodyPr/>
                    <a:p>
                      <a:pPr algn="ctr">
                        <a:buNone/>
                      </a:pPr>
                      <a:r>
                        <a:rPr lang="en-US" altLang="en-US" b="1"/>
                        <a:t>30</a:t>
                      </a:r>
                      <a:endParaRPr lang="en-US" altLang="en-US" b="1"/>
                    </a:p>
                  </a:txBody>
                  <a:tcPr/>
                </a:tc>
                <a:tc>
                  <a:txBody>
                    <a:bodyPr/>
                    <a:p>
                      <a:pPr algn="ctr">
                        <a:buNone/>
                      </a:pPr>
                      <a:r>
                        <a:rPr lang="en-IN" altLang="en-US" b="1"/>
                        <a:t>25%</a:t>
                      </a:r>
                      <a:endParaRPr lang="en-IN" altLang="en-US" b="1"/>
                    </a:p>
                  </a:txBody>
                  <a:tcPr/>
                </a:tc>
              </a:tr>
              <a:tr h="640080">
                <a:tc>
                  <a:txBody>
                    <a:bodyPr/>
                    <a:p>
                      <a:pPr algn="ctr">
                        <a:buNone/>
                      </a:pPr>
                      <a:r>
                        <a:rPr lang="en-IN" altLang="en-US" sz="1800" b="1">
                          <a:sym typeface="+mn-ea"/>
                        </a:rPr>
                        <a:t>GOOD</a:t>
                      </a:r>
                      <a:endParaRPr lang="en-IN" altLang="en-US" sz="1800" b="1"/>
                    </a:p>
                    <a:p>
                      <a:pPr algn="ctr">
                        <a:buNone/>
                      </a:pPr>
                      <a:endParaRPr lang="en-US"/>
                    </a:p>
                  </a:txBody>
                  <a:tcPr/>
                </a:tc>
                <a:tc>
                  <a:txBody>
                    <a:bodyPr/>
                    <a:p>
                      <a:pPr algn="ctr">
                        <a:buNone/>
                      </a:pPr>
                      <a:r>
                        <a:rPr lang="en-US" altLang="en-US" b="1"/>
                        <a:t>70</a:t>
                      </a:r>
                      <a:endParaRPr lang="en-US" altLang="en-US" b="1"/>
                    </a:p>
                  </a:txBody>
                  <a:tcPr/>
                </a:tc>
                <a:tc>
                  <a:txBody>
                    <a:bodyPr/>
                    <a:p>
                      <a:pPr algn="ctr">
                        <a:buNone/>
                      </a:pPr>
                      <a:r>
                        <a:rPr lang="en-IN" altLang="en-US" b="1"/>
                        <a:t>58.3%</a:t>
                      </a:r>
                      <a:endParaRPr lang="en-IN" altLang="en-US" b="1"/>
                    </a:p>
                  </a:txBody>
                  <a:tcPr/>
                </a:tc>
              </a:tr>
              <a:tr h="640080">
                <a:tc>
                  <a:txBody>
                    <a:bodyPr/>
                    <a:p>
                      <a:pPr algn="ctr">
                        <a:buNone/>
                      </a:pPr>
                      <a:r>
                        <a:rPr lang="en-IN" altLang="en-US" sz="1800" b="1">
                          <a:sym typeface="+mn-ea"/>
                        </a:rPr>
                        <a:t>SATISFACTORY</a:t>
                      </a:r>
                      <a:endParaRPr lang="en-IN" altLang="en-US" sz="1800" b="1"/>
                    </a:p>
                    <a:p>
                      <a:pPr algn="ctr">
                        <a:buNone/>
                      </a:pPr>
                      <a:endParaRPr lang="en-US"/>
                    </a:p>
                  </a:txBody>
                  <a:tcPr/>
                </a:tc>
                <a:tc>
                  <a:txBody>
                    <a:bodyPr/>
                    <a:p>
                      <a:pPr algn="ctr">
                        <a:buNone/>
                      </a:pPr>
                      <a:r>
                        <a:rPr lang="en-US" altLang="en-US" b="1"/>
                        <a:t>15</a:t>
                      </a:r>
                      <a:endParaRPr lang="en-US" altLang="en-US" b="1"/>
                    </a:p>
                  </a:txBody>
                  <a:tcPr/>
                </a:tc>
                <a:tc>
                  <a:txBody>
                    <a:bodyPr/>
                    <a:p>
                      <a:pPr algn="ctr">
                        <a:buNone/>
                      </a:pPr>
                      <a:r>
                        <a:rPr lang="en-IN" altLang="en-US" b="1"/>
                        <a:t>12.5%</a:t>
                      </a:r>
                      <a:endParaRPr lang="en-IN" altLang="en-US" b="1"/>
                    </a:p>
                  </a:txBody>
                  <a:tcPr/>
                </a:tc>
              </a:tr>
              <a:tr h="640080">
                <a:tc>
                  <a:txBody>
                    <a:bodyPr/>
                    <a:p>
                      <a:pPr algn="ctr">
                        <a:buNone/>
                      </a:pPr>
                      <a:r>
                        <a:rPr lang="en-IN" altLang="en-US" sz="1800" b="1">
                          <a:sym typeface="+mn-ea"/>
                        </a:rPr>
                        <a:t>NOT SATISFACTORY</a:t>
                      </a:r>
                      <a:endParaRPr lang="en-IN" altLang="en-US" sz="1800" b="1"/>
                    </a:p>
                    <a:p>
                      <a:pPr algn="ctr">
                        <a:buNone/>
                      </a:pPr>
                      <a:endParaRPr lang="en-US"/>
                    </a:p>
                  </a:txBody>
                  <a:tcPr/>
                </a:tc>
                <a:tc>
                  <a:txBody>
                    <a:bodyPr/>
                    <a:p>
                      <a:pPr algn="ctr">
                        <a:buNone/>
                      </a:pPr>
                      <a:r>
                        <a:rPr lang="en-US" altLang="en-US" b="1"/>
                        <a:t>5</a:t>
                      </a:r>
                      <a:endParaRPr lang="en-US" altLang="en-US" b="1"/>
                    </a:p>
                  </a:txBody>
                  <a:tcPr/>
                </a:tc>
                <a:tc>
                  <a:txBody>
                    <a:bodyPr/>
                    <a:p>
                      <a:pPr algn="ctr">
                        <a:buNone/>
                      </a:pPr>
                      <a:r>
                        <a:rPr lang="en-IN" altLang="en-US" b="1"/>
                        <a:t>4.2%</a:t>
                      </a:r>
                      <a:endParaRPr lang="en-IN" altLang="en-US" b="1"/>
                    </a:p>
                  </a:txBody>
                  <a:tcPr/>
                </a:tc>
              </a:tr>
              <a:tr h="640080">
                <a:tc>
                  <a:txBody>
                    <a:bodyPr/>
                    <a:p>
                      <a:pPr algn="ctr">
                        <a:buNone/>
                      </a:pPr>
                      <a:r>
                        <a:rPr lang="en-IN" altLang="en-US" sz="1800" b="1">
                          <a:sym typeface="+mn-ea"/>
                        </a:rPr>
                        <a:t>NONE OF THE ABOVE</a:t>
                      </a:r>
                      <a:endParaRPr lang="en-IN" altLang="en-US" sz="1800" b="1"/>
                    </a:p>
                    <a:p>
                      <a:pPr algn="ctr">
                        <a:buNone/>
                      </a:pPr>
                      <a:endParaRPr lang="en-US"/>
                    </a:p>
                  </a:txBody>
                  <a:tcPr/>
                </a:tc>
                <a:tc>
                  <a:txBody>
                    <a:bodyPr/>
                    <a:p>
                      <a:pPr algn="ctr">
                        <a:buNone/>
                      </a:pPr>
                      <a:r>
                        <a:rPr lang="en-IN" altLang="en-US" b="1"/>
                        <a:t>NIL</a:t>
                      </a:r>
                      <a:endParaRPr lang="en-IN" altLang="en-US" b="1"/>
                    </a:p>
                  </a:txBody>
                  <a:tcPr/>
                </a:tc>
                <a:tc>
                  <a:txBody>
                    <a:bodyPr/>
                    <a:p>
                      <a:pPr algn="ctr">
                        <a:buNone/>
                      </a:pPr>
                      <a:r>
                        <a:rPr lang="en-IN" altLang="en-US" b="1"/>
                        <a:t>NIL</a:t>
                      </a:r>
                      <a:endParaRPr lang="en-IN" altLang="en-US" b="1"/>
                    </a:p>
                  </a:txBody>
                  <a:tcPr/>
                </a:tc>
              </a:tr>
            </a:tbl>
          </a:graphicData>
        </a:graphic>
      </p:graphicFrame>
      <p:graphicFrame>
        <p:nvGraphicFramePr>
          <p:cNvPr id="6" name="Chart 5"/>
          <p:cNvGraphicFramePr/>
          <p:nvPr/>
        </p:nvGraphicFramePr>
        <p:xfrm>
          <a:off x="0" y="4613275"/>
          <a:ext cx="5441315" cy="22447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1175385"/>
          </a:xfrm>
        </p:spPr>
        <p:txBody>
          <a:bodyPr/>
          <a:p>
            <a:r>
              <a:rPr lang="en-IN" altLang="en-US" sz="2800" b="1"/>
              <a:t>5. </a:t>
            </a:r>
            <a:r>
              <a:rPr lang="en-IN" altLang="en-US" sz="2800" b="1">
                <a:sym typeface="+mn-ea"/>
              </a:rPr>
              <a:t>HOW SECURE DO YOU FEEL IN YOUR JOB</a:t>
            </a:r>
            <a:endParaRPr lang="en-IN" altLang="en-US" sz="2800" b="1"/>
          </a:p>
        </p:txBody>
      </p:sp>
      <p:graphicFrame>
        <p:nvGraphicFramePr>
          <p:cNvPr id="4" name="Content Placeholder 3"/>
          <p:cNvGraphicFramePr/>
          <p:nvPr>
            <p:ph idx="1"/>
          </p:nvPr>
        </p:nvGraphicFramePr>
        <p:xfrm>
          <a:off x="0" y="1174750"/>
          <a:ext cx="12192000" cy="2255520"/>
        </p:xfrm>
        <a:graphic>
          <a:graphicData uri="http://schemas.openxmlformats.org/drawingml/2006/table">
            <a:tbl>
              <a:tblPr firstRow="1" bandRow="1">
                <a:tableStyleId>{5C22544A-7EE6-4342-B048-85BDC9FD1C3A}</a:tableStyleId>
              </a:tblPr>
              <a:tblGrid>
                <a:gridCol w="4064000"/>
                <a:gridCol w="4064000"/>
                <a:gridCol w="4064000"/>
              </a:tblGrid>
              <a:tr h="563880">
                <a:tc>
                  <a:txBody>
                    <a:bodyPr/>
                    <a:p>
                      <a:pPr algn="ctr">
                        <a:buNone/>
                      </a:pPr>
                      <a:r>
                        <a:rPr lang="en-IN" altLang="en-US" sz="1800">
                          <a:sym typeface="+mn-ea"/>
                        </a:rPr>
                        <a:t>TOPIC</a:t>
                      </a:r>
                      <a:endParaRPr lang="en-IN" altLang="en-US" sz="1800"/>
                    </a:p>
                    <a:p>
                      <a:pPr algn="ctr">
                        <a:buNone/>
                      </a:pPr>
                      <a:endParaRPr lang="en-US"/>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563880">
                <a:tc>
                  <a:txBody>
                    <a:bodyPr/>
                    <a:p>
                      <a:pPr algn="ctr">
                        <a:buNone/>
                      </a:pPr>
                      <a:r>
                        <a:rPr lang="en-IN" altLang="en-US" sz="1800" b="1">
                          <a:sym typeface="+mn-ea"/>
                        </a:rPr>
                        <a:t>HIGH SECURE</a:t>
                      </a:r>
                      <a:endParaRPr lang="en-IN" altLang="en-US" sz="1800" b="1"/>
                    </a:p>
                    <a:p>
                      <a:pPr algn="ctr">
                        <a:buNone/>
                      </a:pPr>
                      <a:endParaRPr lang="en-US"/>
                    </a:p>
                  </a:txBody>
                  <a:tcPr/>
                </a:tc>
                <a:tc>
                  <a:txBody>
                    <a:bodyPr/>
                    <a:p>
                      <a:pPr algn="ctr">
                        <a:buNone/>
                      </a:pPr>
                      <a:r>
                        <a:rPr lang="en-IN" altLang="en-US" b="1"/>
                        <a:t>46</a:t>
                      </a:r>
                      <a:endParaRPr lang="en-IN" altLang="en-US" b="1"/>
                    </a:p>
                  </a:txBody>
                  <a:tcPr/>
                </a:tc>
                <a:tc>
                  <a:txBody>
                    <a:bodyPr/>
                    <a:p>
                      <a:pPr algn="ctr">
                        <a:buNone/>
                      </a:pPr>
                      <a:r>
                        <a:rPr lang="en-IN" altLang="en-US" b="1"/>
                        <a:t>38.34%</a:t>
                      </a:r>
                      <a:endParaRPr lang="en-IN" altLang="en-US" b="1"/>
                    </a:p>
                  </a:txBody>
                  <a:tcPr/>
                </a:tc>
              </a:tr>
              <a:tr h="563880">
                <a:tc>
                  <a:txBody>
                    <a:bodyPr/>
                    <a:p>
                      <a:pPr algn="ctr">
                        <a:buNone/>
                      </a:pPr>
                      <a:r>
                        <a:rPr lang="en-IN" altLang="en-US" sz="1800" b="1">
                          <a:sym typeface="+mn-ea"/>
                        </a:rPr>
                        <a:t>SECURE</a:t>
                      </a:r>
                      <a:endParaRPr lang="en-IN" altLang="en-US" sz="1800" b="1"/>
                    </a:p>
                    <a:p>
                      <a:pPr algn="ctr">
                        <a:buNone/>
                      </a:pPr>
                      <a:endParaRPr lang="en-US"/>
                    </a:p>
                  </a:txBody>
                  <a:tcPr/>
                </a:tc>
                <a:tc>
                  <a:txBody>
                    <a:bodyPr/>
                    <a:p>
                      <a:pPr algn="ctr">
                        <a:buNone/>
                      </a:pPr>
                      <a:r>
                        <a:rPr lang="en-IN" altLang="en-US" b="1"/>
                        <a:t>37</a:t>
                      </a:r>
                      <a:endParaRPr lang="en-IN" altLang="en-US" b="1"/>
                    </a:p>
                  </a:txBody>
                  <a:tcPr/>
                </a:tc>
                <a:tc>
                  <a:txBody>
                    <a:bodyPr/>
                    <a:p>
                      <a:pPr algn="ctr">
                        <a:buNone/>
                      </a:pPr>
                      <a:r>
                        <a:rPr lang="en-IN" altLang="en-US" b="1"/>
                        <a:t>30.83%</a:t>
                      </a:r>
                      <a:endParaRPr lang="en-IN" altLang="en-US" b="1"/>
                    </a:p>
                  </a:txBody>
                  <a:tcPr/>
                </a:tc>
              </a:tr>
              <a:tr h="563880">
                <a:tc>
                  <a:txBody>
                    <a:bodyPr/>
                    <a:p>
                      <a:pPr algn="ctr">
                        <a:buNone/>
                      </a:pPr>
                      <a:r>
                        <a:rPr lang="en-IN" altLang="en-US" sz="1800" b="1">
                          <a:sym typeface="+mn-ea"/>
                        </a:rPr>
                        <a:t>INSECURE</a:t>
                      </a:r>
                      <a:endParaRPr lang="en-IN" altLang="en-US" sz="1800" b="1"/>
                    </a:p>
                    <a:p>
                      <a:pPr algn="ctr">
                        <a:buNone/>
                      </a:pPr>
                      <a:endParaRPr lang="en-US"/>
                    </a:p>
                  </a:txBody>
                  <a:tcPr/>
                </a:tc>
                <a:tc>
                  <a:txBody>
                    <a:bodyPr/>
                    <a:p>
                      <a:pPr algn="ctr">
                        <a:buNone/>
                      </a:pPr>
                      <a:r>
                        <a:rPr lang="en-IN" altLang="en-US" b="1"/>
                        <a:t>37</a:t>
                      </a:r>
                      <a:endParaRPr lang="en-IN" altLang="en-US" b="1"/>
                    </a:p>
                  </a:txBody>
                  <a:tcPr/>
                </a:tc>
                <a:tc>
                  <a:txBody>
                    <a:bodyPr/>
                    <a:p>
                      <a:pPr algn="ctr">
                        <a:buNone/>
                      </a:pPr>
                      <a:r>
                        <a:rPr lang="en-IN" altLang="en-US" b="1"/>
                        <a:t>30.83%</a:t>
                      </a:r>
                      <a:endParaRPr lang="en-IN" altLang="en-US" b="1"/>
                    </a:p>
                  </a:txBody>
                  <a:tcPr/>
                </a:tc>
              </a:tr>
            </a:tbl>
          </a:graphicData>
        </a:graphic>
      </p:graphicFrame>
      <p:graphicFrame>
        <p:nvGraphicFramePr>
          <p:cNvPr id="3" name="Chart 2"/>
          <p:cNvGraphicFramePr/>
          <p:nvPr/>
        </p:nvGraphicFramePr>
        <p:xfrm>
          <a:off x="-635" y="3735070"/>
          <a:ext cx="4483735" cy="312293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IN" altLang="en-US" sz="2800" b="1"/>
              <a:t>6. </a:t>
            </a:r>
            <a:r>
              <a:rPr lang="en-IN" altLang="en-US" sz="2800" b="1">
                <a:sym typeface="+mn-ea"/>
              </a:rPr>
              <a:t>HOW DO YOU FEEL THE SMOOTH RELATIONSHIP WITH YOUR EMPLOYERS &amp; CO-WORKERS?</a:t>
            </a:r>
            <a:endParaRPr lang="en-IN" altLang="en-US" sz="2800" b="1"/>
          </a:p>
        </p:txBody>
      </p:sp>
      <p:graphicFrame>
        <p:nvGraphicFramePr>
          <p:cNvPr id="4" name="Content Placeholder 3"/>
          <p:cNvGraphicFramePr/>
          <p:nvPr>
            <p:ph idx="1"/>
          </p:nvPr>
        </p:nvGraphicFramePr>
        <p:xfrm>
          <a:off x="0" y="774065"/>
          <a:ext cx="12192000" cy="3840480"/>
        </p:xfrm>
        <a:graphic>
          <a:graphicData uri="http://schemas.openxmlformats.org/drawingml/2006/table">
            <a:tbl>
              <a:tblPr firstRow="1" bandRow="1">
                <a:tableStyleId>{5C22544A-7EE6-4342-B048-85BDC9FD1C3A}</a:tableStyleId>
              </a:tblPr>
              <a:tblGrid>
                <a:gridCol w="4064000"/>
                <a:gridCol w="4064000"/>
                <a:gridCol w="4064000"/>
              </a:tblGrid>
              <a:tr h="640080">
                <a:tc>
                  <a:txBody>
                    <a:bodyPr/>
                    <a:p>
                      <a:pPr algn="ctr">
                        <a:buNone/>
                      </a:pPr>
                      <a:r>
                        <a:rPr lang="en-IN" altLang="en-US" sz="1800">
                          <a:sym typeface="+mn-ea"/>
                        </a:rPr>
                        <a:t>TOPIC</a:t>
                      </a:r>
                      <a:endParaRPr lang="en-IN" altLang="en-US" sz="1800"/>
                    </a:p>
                    <a:p>
                      <a:pPr algn="ctr">
                        <a:buNone/>
                      </a:pPr>
                      <a:endParaRPr lang="en-US"/>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640080">
                <a:tc>
                  <a:txBody>
                    <a:bodyPr/>
                    <a:p>
                      <a:pPr algn="ctr">
                        <a:buNone/>
                      </a:pPr>
                      <a:r>
                        <a:rPr lang="en-IN" altLang="en-US" sz="1800" b="1">
                          <a:sym typeface="+mn-ea"/>
                        </a:rPr>
                        <a:t>VERY HIGH</a:t>
                      </a:r>
                      <a:endParaRPr lang="en-IN" altLang="en-US" sz="1800" b="1"/>
                    </a:p>
                    <a:p>
                      <a:pPr algn="ctr">
                        <a:buNone/>
                      </a:pPr>
                      <a:endParaRPr lang="en-US"/>
                    </a:p>
                  </a:txBody>
                  <a:tcPr/>
                </a:tc>
                <a:tc>
                  <a:txBody>
                    <a:bodyPr/>
                    <a:p>
                      <a:pPr algn="ctr">
                        <a:buNone/>
                      </a:pPr>
                      <a:r>
                        <a:rPr lang="en-IN" altLang="en-US" b="1"/>
                        <a:t>40</a:t>
                      </a:r>
                      <a:endParaRPr lang="en-IN" altLang="en-US" b="1"/>
                    </a:p>
                  </a:txBody>
                  <a:tcPr/>
                </a:tc>
                <a:tc>
                  <a:txBody>
                    <a:bodyPr/>
                    <a:p>
                      <a:pPr algn="ctr">
                        <a:buNone/>
                      </a:pPr>
                      <a:r>
                        <a:rPr lang="en-IN" altLang="en-US" b="1"/>
                        <a:t>33.34%</a:t>
                      </a:r>
                      <a:endParaRPr lang="en-IN" altLang="en-US" b="1"/>
                    </a:p>
                  </a:txBody>
                  <a:tcPr/>
                </a:tc>
              </a:tr>
              <a:tr h="640080">
                <a:tc>
                  <a:txBody>
                    <a:bodyPr/>
                    <a:p>
                      <a:pPr algn="ctr">
                        <a:buNone/>
                      </a:pPr>
                      <a:r>
                        <a:rPr lang="en-IN" altLang="en-US" sz="1800" b="1">
                          <a:sym typeface="+mn-ea"/>
                        </a:rPr>
                        <a:t>HIGH</a:t>
                      </a:r>
                      <a:endParaRPr lang="en-IN" altLang="en-US" sz="1800" b="1"/>
                    </a:p>
                    <a:p>
                      <a:pPr algn="ctr">
                        <a:buNone/>
                      </a:pPr>
                      <a:endParaRPr lang="en-US"/>
                    </a:p>
                  </a:txBody>
                  <a:tcPr/>
                </a:tc>
                <a:tc>
                  <a:txBody>
                    <a:bodyPr/>
                    <a:p>
                      <a:pPr algn="ctr">
                        <a:buNone/>
                      </a:pPr>
                      <a:r>
                        <a:rPr lang="en-IN" altLang="en-US" b="1"/>
                        <a:t>20</a:t>
                      </a:r>
                      <a:endParaRPr lang="en-IN" altLang="en-US" b="1"/>
                    </a:p>
                  </a:txBody>
                  <a:tcPr/>
                </a:tc>
                <a:tc>
                  <a:txBody>
                    <a:bodyPr/>
                    <a:p>
                      <a:pPr algn="ctr">
                        <a:buNone/>
                      </a:pPr>
                      <a:r>
                        <a:rPr lang="en-IN" altLang="en-US" b="1"/>
                        <a:t>16.67%</a:t>
                      </a:r>
                      <a:endParaRPr lang="en-IN" altLang="en-US" b="1"/>
                    </a:p>
                  </a:txBody>
                  <a:tcPr/>
                </a:tc>
              </a:tr>
              <a:tr h="640080">
                <a:tc>
                  <a:txBody>
                    <a:bodyPr/>
                    <a:p>
                      <a:pPr algn="ctr">
                        <a:buNone/>
                      </a:pPr>
                      <a:r>
                        <a:rPr lang="en-IN" altLang="en-US" sz="1800" b="1">
                          <a:sym typeface="+mn-ea"/>
                        </a:rPr>
                        <a:t>MEDIUM</a:t>
                      </a:r>
                      <a:endParaRPr lang="en-IN" altLang="en-US" sz="1800" b="1"/>
                    </a:p>
                    <a:p>
                      <a:pPr algn="ctr">
                        <a:buNone/>
                      </a:pPr>
                      <a:endParaRPr lang="en-US"/>
                    </a:p>
                  </a:txBody>
                  <a:tcPr/>
                </a:tc>
                <a:tc>
                  <a:txBody>
                    <a:bodyPr/>
                    <a:p>
                      <a:pPr algn="ctr">
                        <a:buNone/>
                      </a:pPr>
                      <a:r>
                        <a:rPr lang="en-IN" altLang="en-US" sz="1800" b="1"/>
                        <a:t>30</a:t>
                      </a:r>
                      <a:endParaRPr lang="en-IN" altLang="en-US" sz="1800" b="1"/>
                    </a:p>
                    <a:p>
                      <a:pPr algn="ctr">
                        <a:buNone/>
                      </a:pPr>
                      <a:endParaRPr lang="en-US"/>
                    </a:p>
                  </a:txBody>
                  <a:tcPr/>
                </a:tc>
                <a:tc>
                  <a:txBody>
                    <a:bodyPr/>
                    <a:p>
                      <a:pPr algn="ctr">
                        <a:buNone/>
                      </a:pPr>
                      <a:r>
                        <a:rPr lang="en-IN" altLang="en-US" b="1"/>
                        <a:t>25%</a:t>
                      </a:r>
                      <a:endParaRPr lang="en-IN" altLang="en-US" b="1"/>
                    </a:p>
                  </a:txBody>
                  <a:tcPr/>
                </a:tc>
              </a:tr>
              <a:tr h="640080">
                <a:tc>
                  <a:txBody>
                    <a:bodyPr/>
                    <a:p>
                      <a:pPr algn="ctr">
                        <a:buNone/>
                      </a:pPr>
                      <a:r>
                        <a:rPr lang="en-IN" altLang="en-US" sz="1800" b="1">
                          <a:sym typeface="+mn-ea"/>
                        </a:rPr>
                        <a:t>LOW</a:t>
                      </a:r>
                      <a:endParaRPr lang="en-IN" altLang="en-US" sz="1800" b="1"/>
                    </a:p>
                    <a:p>
                      <a:pPr algn="ctr">
                        <a:buNone/>
                      </a:pPr>
                      <a:endParaRPr lang="en-US"/>
                    </a:p>
                  </a:txBody>
                  <a:tcPr/>
                </a:tc>
                <a:tc>
                  <a:txBody>
                    <a:bodyPr/>
                    <a:p>
                      <a:pPr algn="ctr">
                        <a:buNone/>
                      </a:pPr>
                      <a:r>
                        <a:rPr lang="en-IN" altLang="en-US" b="1"/>
                        <a:t>20</a:t>
                      </a:r>
                      <a:endParaRPr lang="en-IN" altLang="en-US" b="1"/>
                    </a:p>
                  </a:txBody>
                  <a:tcPr/>
                </a:tc>
                <a:tc>
                  <a:txBody>
                    <a:bodyPr/>
                    <a:p>
                      <a:pPr algn="ctr">
                        <a:buNone/>
                      </a:pPr>
                      <a:r>
                        <a:rPr lang="en-IN" altLang="en-US" b="1"/>
                        <a:t>16.67%</a:t>
                      </a:r>
                      <a:endParaRPr lang="en-IN" altLang="en-US" b="1"/>
                    </a:p>
                  </a:txBody>
                  <a:tcPr/>
                </a:tc>
              </a:tr>
              <a:tr h="640080">
                <a:tc>
                  <a:txBody>
                    <a:bodyPr/>
                    <a:p>
                      <a:pPr algn="ctr">
                        <a:buNone/>
                      </a:pPr>
                      <a:r>
                        <a:rPr lang="en-IN" altLang="en-US" sz="1800" b="1">
                          <a:sym typeface="+mn-ea"/>
                        </a:rPr>
                        <a:t>VERY LOW</a:t>
                      </a:r>
                      <a:endParaRPr lang="en-IN" altLang="en-US" sz="1800" b="1"/>
                    </a:p>
                    <a:p>
                      <a:pPr algn="ctr">
                        <a:buNone/>
                      </a:pPr>
                      <a:endParaRPr lang="en-US"/>
                    </a:p>
                  </a:txBody>
                  <a:tcPr/>
                </a:tc>
                <a:tc>
                  <a:txBody>
                    <a:bodyPr/>
                    <a:p>
                      <a:pPr algn="ctr">
                        <a:buNone/>
                      </a:pPr>
                      <a:r>
                        <a:rPr lang="en-IN" altLang="en-US" b="1"/>
                        <a:t>10</a:t>
                      </a:r>
                      <a:endParaRPr lang="en-IN" altLang="en-US" b="1"/>
                    </a:p>
                  </a:txBody>
                  <a:tcPr/>
                </a:tc>
                <a:tc>
                  <a:txBody>
                    <a:bodyPr/>
                    <a:p>
                      <a:pPr algn="ctr">
                        <a:buNone/>
                      </a:pPr>
                      <a:r>
                        <a:rPr lang="en-IN" altLang="en-US" b="1"/>
                        <a:t>8.33%</a:t>
                      </a:r>
                      <a:endParaRPr lang="en-IN" altLang="en-US" b="1"/>
                    </a:p>
                  </a:txBody>
                  <a:tcPr/>
                </a:tc>
              </a:tr>
            </a:tbl>
          </a:graphicData>
        </a:graphic>
      </p:graphicFrame>
      <p:graphicFrame>
        <p:nvGraphicFramePr>
          <p:cNvPr id="3" name="Chart 2"/>
          <p:cNvGraphicFramePr/>
          <p:nvPr/>
        </p:nvGraphicFramePr>
        <p:xfrm>
          <a:off x="635" y="4614545"/>
          <a:ext cx="4236085" cy="22256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635" cy="773430"/>
          </a:xfrm>
        </p:spPr>
        <p:txBody>
          <a:bodyPr/>
          <a:p>
            <a:r>
              <a:rPr lang="en-IN" altLang="en-US" sz="2800" b="1"/>
              <a:t>7. </a:t>
            </a:r>
            <a:r>
              <a:rPr lang="en-IN" altLang="en-US" sz="2800" b="1">
                <a:sym typeface="+mn-ea"/>
              </a:rPr>
              <a:t>How hard working is your worker?</a:t>
            </a:r>
            <a:endParaRPr lang="en-IN" altLang="en-US" sz="2800" b="1"/>
          </a:p>
        </p:txBody>
      </p:sp>
      <p:graphicFrame>
        <p:nvGraphicFramePr>
          <p:cNvPr id="4" name="Content Placeholder 3"/>
          <p:cNvGraphicFramePr/>
          <p:nvPr>
            <p:ph idx="1"/>
          </p:nvPr>
        </p:nvGraphicFramePr>
        <p:xfrm>
          <a:off x="0" y="774065"/>
          <a:ext cx="12192000" cy="2655570"/>
        </p:xfrm>
        <a:graphic>
          <a:graphicData uri="http://schemas.openxmlformats.org/drawingml/2006/table">
            <a:tbl>
              <a:tblPr firstRow="1" bandRow="1">
                <a:tableStyleId>{5C22544A-7EE6-4342-B048-85BDC9FD1C3A}</a:tableStyleId>
              </a:tblPr>
              <a:tblGrid>
                <a:gridCol w="4064000"/>
                <a:gridCol w="4064000"/>
                <a:gridCol w="4064000"/>
              </a:tblGrid>
              <a:tr h="442595">
                <a:tc>
                  <a:txBody>
                    <a:bodyPr/>
                    <a:p>
                      <a:pPr algn="ctr">
                        <a:buNone/>
                      </a:pPr>
                      <a:r>
                        <a:rPr lang="en-IN" altLang="en-US" sz="1800">
                          <a:sym typeface="+mn-ea"/>
                        </a:rPr>
                        <a:t>TOPIC</a:t>
                      </a:r>
                      <a:endParaRPr lang="en-IN" altLang="en-US" sz="1800"/>
                    </a:p>
                    <a:p>
                      <a:pPr algn="ctr">
                        <a:buNone/>
                      </a:pPr>
                      <a:endParaRPr lang="en-US" b="1"/>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442595">
                <a:tc>
                  <a:txBody>
                    <a:bodyPr/>
                    <a:p>
                      <a:pPr algn="ctr">
                        <a:buNone/>
                      </a:pPr>
                      <a:r>
                        <a:rPr lang="en-IN" altLang="en-US" sz="1800" b="1">
                          <a:sym typeface="+mn-ea"/>
                        </a:rPr>
                        <a:t>Extremely Hardworking</a:t>
                      </a:r>
                      <a:endParaRPr lang="en-IN" altLang="en-US" sz="1800" b="1"/>
                    </a:p>
                    <a:p>
                      <a:pPr algn="ctr">
                        <a:buNone/>
                      </a:pPr>
                      <a:endParaRPr lang="en-US" b="1"/>
                    </a:p>
                  </a:txBody>
                  <a:tcPr/>
                </a:tc>
                <a:tc>
                  <a:txBody>
                    <a:bodyPr/>
                    <a:p>
                      <a:pPr algn="ctr">
                        <a:buNone/>
                      </a:pPr>
                      <a:r>
                        <a:rPr lang="en-IN" altLang="en-US" b="1"/>
                        <a:t>55</a:t>
                      </a:r>
                      <a:endParaRPr lang="en-IN" altLang="en-US" b="1"/>
                    </a:p>
                  </a:txBody>
                  <a:tcPr/>
                </a:tc>
                <a:tc>
                  <a:txBody>
                    <a:bodyPr/>
                    <a:p>
                      <a:pPr algn="ctr">
                        <a:buNone/>
                      </a:pPr>
                      <a:r>
                        <a:rPr lang="en-IN" altLang="en-US" b="1"/>
                        <a:t>45.84%</a:t>
                      </a:r>
                      <a:endParaRPr lang="en-IN" altLang="en-US" b="1"/>
                    </a:p>
                  </a:txBody>
                  <a:tcPr/>
                </a:tc>
              </a:tr>
              <a:tr h="442595">
                <a:tc>
                  <a:txBody>
                    <a:bodyPr/>
                    <a:p>
                      <a:pPr algn="ctr">
                        <a:buNone/>
                      </a:pPr>
                      <a:r>
                        <a:rPr lang="en-IN" altLang="en-US" sz="1800" b="1">
                          <a:sym typeface="+mn-ea"/>
                        </a:rPr>
                        <a:t>Very Hardworking</a:t>
                      </a:r>
                      <a:endParaRPr lang="en-IN" altLang="en-US" sz="1800" b="1"/>
                    </a:p>
                    <a:p>
                      <a:pPr algn="ctr">
                        <a:buNone/>
                      </a:pPr>
                      <a:endParaRPr lang="en-US" b="1"/>
                    </a:p>
                  </a:txBody>
                  <a:tcPr/>
                </a:tc>
                <a:tc>
                  <a:txBody>
                    <a:bodyPr/>
                    <a:p>
                      <a:pPr algn="ctr">
                        <a:buNone/>
                      </a:pPr>
                      <a:r>
                        <a:rPr lang="en-IN" altLang="en-US" b="1"/>
                        <a:t>40</a:t>
                      </a:r>
                      <a:endParaRPr lang="en-IN" altLang="en-US" b="1"/>
                    </a:p>
                  </a:txBody>
                  <a:tcPr/>
                </a:tc>
                <a:tc>
                  <a:txBody>
                    <a:bodyPr/>
                    <a:p>
                      <a:pPr algn="ctr">
                        <a:buNone/>
                      </a:pPr>
                      <a:r>
                        <a:rPr lang="en-IN" altLang="en-US" b="1"/>
                        <a:t>33.34%</a:t>
                      </a:r>
                      <a:endParaRPr lang="en-IN" altLang="en-US" b="1"/>
                    </a:p>
                  </a:txBody>
                  <a:tcPr/>
                </a:tc>
              </a:tr>
              <a:tr h="442595">
                <a:tc>
                  <a:txBody>
                    <a:bodyPr/>
                    <a:p>
                      <a:pPr algn="ctr">
                        <a:buNone/>
                      </a:pPr>
                      <a:r>
                        <a:rPr lang="en-IN" altLang="en-US" sz="1800" b="1">
                          <a:sym typeface="+mn-ea"/>
                        </a:rPr>
                        <a:t>Hardworking</a:t>
                      </a:r>
                      <a:endParaRPr lang="en-IN" altLang="en-US" sz="1800" b="1"/>
                    </a:p>
                    <a:p>
                      <a:pPr algn="ctr">
                        <a:buNone/>
                      </a:pPr>
                      <a:endParaRPr lang="en-US"/>
                    </a:p>
                  </a:txBody>
                  <a:tcPr/>
                </a:tc>
                <a:tc>
                  <a:txBody>
                    <a:bodyPr/>
                    <a:p>
                      <a:pPr algn="ctr">
                        <a:buNone/>
                      </a:pPr>
                      <a:r>
                        <a:rPr lang="en-IN" altLang="en-US" b="1"/>
                        <a:t>10</a:t>
                      </a:r>
                      <a:endParaRPr lang="en-IN" altLang="en-US" b="1"/>
                    </a:p>
                  </a:txBody>
                  <a:tcPr/>
                </a:tc>
                <a:tc>
                  <a:txBody>
                    <a:bodyPr/>
                    <a:p>
                      <a:pPr algn="ctr">
                        <a:buNone/>
                      </a:pPr>
                      <a:r>
                        <a:rPr lang="en-IN" altLang="en-US" b="1"/>
                        <a:t>8.34%</a:t>
                      </a:r>
                      <a:endParaRPr lang="en-IN" altLang="en-US" b="1"/>
                    </a:p>
                  </a:txBody>
                  <a:tcPr/>
                </a:tc>
              </a:tr>
              <a:tr h="442595">
                <a:tc>
                  <a:txBody>
                    <a:bodyPr/>
                    <a:p>
                      <a:pPr algn="ctr">
                        <a:buNone/>
                      </a:pPr>
                      <a:r>
                        <a:rPr lang="en-IN" altLang="en-US" sz="1800" b="1">
                          <a:sym typeface="+mn-ea"/>
                        </a:rPr>
                        <a:t>Slightly Hardworking</a:t>
                      </a:r>
                      <a:endParaRPr lang="en-IN" altLang="en-US" sz="1800" b="1"/>
                    </a:p>
                    <a:p>
                      <a:pPr algn="ctr">
                        <a:buNone/>
                      </a:pPr>
                      <a:endParaRPr lang="en-US"/>
                    </a:p>
                  </a:txBody>
                  <a:tcPr/>
                </a:tc>
                <a:tc>
                  <a:txBody>
                    <a:bodyPr/>
                    <a:p>
                      <a:pPr algn="ctr">
                        <a:buNone/>
                      </a:pPr>
                      <a:r>
                        <a:rPr lang="en-IN" altLang="en-US" b="1"/>
                        <a:t>10</a:t>
                      </a:r>
                      <a:endParaRPr lang="en-IN" altLang="en-US" b="1"/>
                    </a:p>
                  </a:txBody>
                  <a:tcPr/>
                </a:tc>
                <a:tc>
                  <a:txBody>
                    <a:bodyPr/>
                    <a:p>
                      <a:pPr algn="ctr">
                        <a:buNone/>
                      </a:pPr>
                      <a:r>
                        <a:rPr lang="en-IN" altLang="en-US" b="1"/>
                        <a:t>8.34%</a:t>
                      </a:r>
                      <a:endParaRPr lang="en-IN" altLang="en-US" b="1"/>
                    </a:p>
                  </a:txBody>
                  <a:tcPr/>
                </a:tc>
              </a:tr>
              <a:tr h="442595">
                <a:tc>
                  <a:txBody>
                    <a:bodyPr/>
                    <a:p>
                      <a:pPr algn="ctr">
                        <a:buNone/>
                      </a:pPr>
                      <a:r>
                        <a:rPr lang="en-IN" altLang="en-US" sz="1800" b="1">
                          <a:sym typeface="+mn-ea"/>
                        </a:rPr>
                        <a:t>Not at all Hardworking</a:t>
                      </a:r>
                      <a:endParaRPr lang="en-IN" altLang="en-US" sz="1800" b="1"/>
                    </a:p>
                    <a:p>
                      <a:pPr algn="ctr">
                        <a:buNone/>
                      </a:pPr>
                      <a:endParaRPr lang="en-US"/>
                    </a:p>
                  </a:txBody>
                  <a:tcPr/>
                </a:tc>
                <a:tc>
                  <a:txBody>
                    <a:bodyPr/>
                    <a:p>
                      <a:pPr algn="ctr">
                        <a:buNone/>
                      </a:pPr>
                      <a:r>
                        <a:rPr lang="en-IN" altLang="en-US" b="1"/>
                        <a:t>5</a:t>
                      </a:r>
                      <a:endParaRPr lang="en-IN" altLang="en-US" b="1"/>
                    </a:p>
                  </a:txBody>
                  <a:tcPr/>
                </a:tc>
                <a:tc>
                  <a:txBody>
                    <a:bodyPr/>
                    <a:p>
                      <a:pPr algn="ctr">
                        <a:buNone/>
                      </a:pPr>
                      <a:r>
                        <a:rPr lang="en-IN" altLang="en-US" b="1"/>
                        <a:t>4.16%</a:t>
                      </a:r>
                      <a:endParaRPr lang="en-IN" altLang="en-US" b="1"/>
                    </a:p>
                  </a:txBody>
                  <a:tcPr/>
                </a:tc>
              </a:tr>
            </a:tbl>
          </a:graphicData>
        </a:graphic>
      </p:graphicFrame>
      <p:graphicFrame>
        <p:nvGraphicFramePr>
          <p:cNvPr id="3" name="Chart 2"/>
          <p:cNvGraphicFramePr/>
          <p:nvPr/>
        </p:nvGraphicFramePr>
        <p:xfrm>
          <a:off x="0" y="4615180"/>
          <a:ext cx="4574540" cy="224218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635" cy="1175385"/>
          </a:xfrm>
        </p:spPr>
        <p:txBody>
          <a:bodyPr/>
          <a:p>
            <a:r>
              <a:rPr lang="en-IN" altLang="en-US" sz="2800" b="1"/>
              <a:t>8. </a:t>
            </a:r>
            <a:r>
              <a:rPr lang="en-IN" altLang="en-US" sz="2800" b="1">
                <a:sym typeface="+mn-ea"/>
              </a:rPr>
              <a:t>How effective at his/her job is your worker?</a:t>
            </a:r>
            <a:endParaRPr lang="en-IN" altLang="en-US" sz="2800" b="1"/>
          </a:p>
        </p:txBody>
      </p:sp>
      <p:graphicFrame>
        <p:nvGraphicFramePr>
          <p:cNvPr id="4" name="Content Placeholder 3"/>
          <p:cNvGraphicFramePr/>
          <p:nvPr>
            <p:ph idx="1"/>
          </p:nvPr>
        </p:nvGraphicFramePr>
        <p:xfrm>
          <a:off x="-635" y="1174750"/>
          <a:ext cx="12193905" cy="2443480"/>
        </p:xfrm>
        <a:graphic>
          <a:graphicData uri="http://schemas.openxmlformats.org/drawingml/2006/table">
            <a:tbl>
              <a:tblPr firstRow="1" bandRow="1">
                <a:tableStyleId>{5C22544A-7EE6-4342-B048-85BDC9FD1C3A}</a:tableStyleId>
              </a:tblPr>
              <a:tblGrid>
                <a:gridCol w="4064635"/>
                <a:gridCol w="4064635"/>
                <a:gridCol w="4064635"/>
              </a:tblGrid>
              <a:tr h="450850">
                <a:tc>
                  <a:txBody>
                    <a:bodyPr/>
                    <a:p>
                      <a:pPr algn="ctr">
                        <a:buNone/>
                      </a:pPr>
                      <a:r>
                        <a:rPr lang="en-IN" altLang="en-US" sz="1800">
                          <a:sym typeface="+mn-ea"/>
                        </a:rPr>
                        <a:t>TOPIC</a:t>
                      </a:r>
                      <a:endParaRPr lang="en-IN" altLang="en-US" sz="1800"/>
                    </a:p>
                    <a:p>
                      <a:pPr algn="ctr">
                        <a:buNone/>
                      </a:pPr>
                      <a:endParaRPr lang="en-US"/>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640080">
                <a:tc>
                  <a:txBody>
                    <a:bodyPr/>
                    <a:p>
                      <a:pPr algn="ctr">
                        <a:buNone/>
                      </a:pPr>
                      <a:r>
                        <a:rPr lang="en-IN" altLang="en-US" sz="1800" b="1">
                          <a:sym typeface="+mn-ea"/>
                        </a:rPr>
                        <a:t>Very Effective</a:t>
                      </a:r>
                      <a:endParaRPr lang="en-IN" altLang="en-US" sz="1800" b="1"/>
                    </a:p>
                    <a:p>
                      <a:pPr algn="ctr">
                        <a:buNone/>
                      </a:pPr>
                      <a:endParaRPr lang="en-US"/>
                    </a:p>
                  </a:txBody>
                  <a:tcPr/>
                </a:tc>
                <a:tc>
                  <a:txBody>
                    <a:bodyPr/>
                    <a:p>
                      <a:pPr algn="ctr">
                        <a:buNone/>
                      </a:pPr>
                      <a:r>
                        <a:rPr lang="en-IN" altLang="en-US" b="1"/>
                        <a:t>35</a:t>
                      </a:r>
                      <a:endParaRPr lang="en-IN" altLang="en-US" b="1"/>
                    </a:p>
                  </a:txBody>
                  <a:tcPr/>
                </a:tc>
                <a:tc>
                  <a:txBody>
                    <a:bodyPr/>
                    <a:p>
                      <a:pPr algn="ctr">
                        <a:buNone/>
                      </a:pPr>
                      <a:r>
                        <a:rPr lang="en-IN" altLang="en-US" b="1"/>
                        <a:t>29.17%</a:t>
                      </a:r>
                      <a:endParaRPr lang="en-IN" altLang="en-US" b="1"/>
                    </a:p>
                  </a:txBody>
                  <a:tcPr/>
                </a:tc>
              </a:tr>
              <a:tr h="450850">
                <a:tc>
                  <a:txBody>
                    <a:bodyPr/>
                    <a:p>
                      <a:pPr algn="ctr">
                        <a:buNone/>
                      </a:pPr>
                      <a:r>
                        <a:rPr lang="en-IN" altLang="en-US" sz="1800" b="1">
                          <a:sym typeface="+mn-ea"/>
                        </a:rPr>
                        <a:t>Moderately Effective</a:t>
                      </a:r>
                      <a:endParaRPr lang="en-IN" altLang="en-US" sz="1800" b="1"/>
                    </a:p>
                    <a:p>
                      <a:pPr algn="ctr">
                        <a:buNone/>
                      </a:pPr>
                      <a:endParaRPr lang="en-US"/>
                    </a:p>
                  </a:txBody>
                  <a:tcPr/>
                </a:tc>
                <a:tc>
                  <a:txBody>
                    <a:bodyPr/>
                    <a:p>
                      <a:pPr algn="ctr">
                        <a:buNone/>
                      </a:pPr>
                      <a:r>
                        <a:rPr lang="en-IN" altLang="en-US" b="1"/>
                        <a:t>25</a:t>
                      </a:r>
                      <a:endParaRPr lang="en-IN" altLang="en-US" b="1"/>
                    </a:p>
                  </a:txBody>
                  <a:tcPr/>
                </a:tc>
                <a:tc>
                  <a:txBody>
                    <a:bodyPr/>
                    <a:p>
                      <a:pPr algn="ctr">
                        <a:buNone/>
                      </a:pPr>
                      <a:r>
                        <a:rPr lang="en-IN" altLang="en-US" b="1"/>
                        <a:t>20.83%</a:t>
                      </a:r>
                      <a:endParaRPr lang="en-IN" altLang="en-US" b="1"/>
                    </a:p>
                  </a:txBody>
                  <a:tcPr/>
                </a:tc>
              </a:tr>
              <a:tr h="450850">
                <a:tc>
                  <a:txBody>
                    <a:bodyPr/>
                    <a:p>
                      <a:pPr algn="ctr">
                        <a:buNone/>
                      </a:pPr>
                      <a:r>
                        <a:rPr lang="en-IN" altLang="en-US" sz="1800" b="1">
                          <a:sym typeface="+mn-ea"/>
                        </a:rPr>
                        <a:t>Not Very Efffective</a:t>
                      </a:r>
                      <a:endParaRPr lang="en-IN" altLang="en-US" sz="1800" b="1"/>
                    </a:p>
                    <a:p>
                      <a:pPr algn="ctr">
                        <a:buNone/>
                      </a:pPr>
                      <a:endParaRPr lang="en-US"/>
                    </a:p>
                  </a:txBody>
                  <a:tcPr/>
                </a:tc>
                <a:tc>
                  <a:txBody>
                    <a:bodyPr/>
                    <a:p>
                      <a:pPr algn="ctr">
                        <a:buNone/>
                      </a:pPr>
                      <a:r>
                        <a:rPr lang="en-IN" altLang="en-US" b="1"/>
                        <a:t>45</a:t>
                      </a:r>
                      <a:endParaRPr lang="en-IN" altLang="en-US" b="1"/>
                    </a:p>
                  </a:txBody>
                  <a:tcPr/>
                </a:tc>
                <a:tc>
                  <a:txBody>
                    <a:bodyPr/>
                    <a:p>
                      <a:pPr algn="ctr">
                        <a:buNone/>
                      </a:pPr>
                      <a:r>
                        <a:rPr lang="en-IN" altLang="en-US" b="1"/>
                        <a:t>37.5%</a:t>
                      </a:r>
                      <a:endParaRPr lang="en-IN" altLang="en-US" b="1"/>
                    </a:p>
                  </a:txBody>
                  <a:tcPr/>
                </a:tc>
              </a:tr>
              <a:tr h="450850">
                <a:tc>
                  <a:txBody>
                    <a:bodyPr/>
                    <a:p>
                      <a:pPr algn="ctr">
                        <a:buNone/>
                      </a:pPr>
                      <a:r>
                        <a:rPr lang="en-IN" altLang="en-US" sz="1800" b="1">
                          <a:sym typeface="+mn-ea"/>
                        </a:rPr>
                        <a:t>Not at all Effective</a:t>
                      </a:r>
                      <a:endParaRPr lang="en-IN" altLang="en-US" sz="1800" b="1"/>
                    </a:p>
                    <a:p>
                      <a:pPr algn="ctr">
                        <a:buNone/>
                      </a:pPr>
                      <a:endParaRPr lang="en-US"/>
                    </a:p>
                  </a:txBody>
                  <a:tcPr/>
                </a:tc>
                <a:tc>
                  <a:txBody>
                    <a:bodyPr/>
                    <a:p>
                      <a:pPr algn="ctr">
                        <a:buNone/>
                      </a:pPr>
                      <a:r>
                        <a:rPr lang="en-IN" altLang="en-US" b="1"/>
                        <a:t>25</a:t>
                      </a:r>
                      <a:endParaRPr lang="en-IN" altLang="en-US" b="1"/>
                    </a:p>
                  </a:txBody>
                  <a:tcPr/>
                </a:tc>
                <a:tc>
                  <a:txBody>
                    <a:bodyPr/>
                    <a:p>
                      <a:pPr algn="ctr">
                        <a:buNone/>
                      </a:pPr>
                      <a:r>
                        <a:rPr lang="en-IN" altLang="en-US" b="1"/>
                        <a:t>20.83%</a:t>
                      </a:r>
                      <a:endParaRPr lang="en-IN" altLang="en-US" b="1"/>
                    </a:p>
                  </a:txBody>
                  <a:tcPr/>
                </a:tc>
              </a:tr>
            </a:tbl>
          </a:graphicData>
        </a:graphic>
      </p:graphicFrame>
      <p:graphicFrame>
        <p:nvGraphicFramePr>
          <p:cNvPr id="3" name="Chart 2"/>
          <p:cNvGraphicFramePr/>
          <p:nvPr/>
        </p:nvGraphicFramePr>
        <p:xfrm>
          <a:off x="0" y="4360545"/>
          <a:ext cx="4478655" cy="24815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1174115"/>
          </a:xfrm>
        </p:spPr>
        <p:txBody>
          <a:bodyPr/>
          <a:p>
            <a:r>
              <a:rPr lang="en-IN" altLang="en-US" sz="2800" b="1"/>
              <a:t>9. </a:t>
            </a:r>
            <a:r>
              <a:rPr lang="en-IN" altLang="en-US" sz="2800" b="1">
                <a:sym typeface="+mn-ea"/>
              </a:rPr>
              <a:t>How often does your employee meet his/her deadlines?</a:t>
            </a:r>
            <a:endParaRPr lang="en-IN" altLang="en-US" sz="2800" b="1"/>
          </a:p>
        </p:txBody>
      </p:sp>
      <p:graphicFrame>
        <p:nvGraphicFramePr>
          <p:cNvPr id="4" name="Content Placeholder 3"/>
          <p:cNvGraphicFramePr/>
          <p:nvPr>
            <p:ph idx="1"/>
          </p:nvPr>
        </p:nvGraphicFramePr>
        <p:xfrm>
          <a:off x="428625" y="868045"/>
          <a:ext cx="9737090" cy="3840480"/>
        </p:xfrm>
        <a:graphic>
          <a:graphicData uri="http://schemas.openxmlformats.org/drawingml/2006/table">
            <a:tbl>
              <a:tblPr firstRow="1" bandRow="1">
                <a:tableStyleId>{5C22544A-7EE6-4342-B048-85BDC9FD1C3A}</a:tableStyleId>
              </a:tblPr>
              <a:tblGrid>
                <a:gridCol w="3368675"/>
                <a:gridCol w="3369310"/>
                <a:gridCol w="2999105"/>
              </a:tblGrid>
              <a:tr h="640080">
                <a:tc>
                  <a:txBody>
                    <a:bodyPr/>
                    <a:p>
                      <a:pPr algn="ctr">
                        <a:buNone/>
                      </a:pPr>
                      <a:r>
                        <a:rPr lang="en-IN" altLang="en-US" sz="1800">
                          <a:sym typeface="+mn-ea"/>
                        </a:rPr>
                        <a:t>TOPIC</a:t>
                      </a:r>
                      <a:endParaRPr lang="en-IN" altLang="en-US" sz="1800"/>
                    </a:p>
                    <a:p>
                      <a:pPr algn="ctr">
                        <a:buNone/>
                      </a:pPr>
                      <a:endParaRPr lang="en-US" b="0"/>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640080">
                <a:tc>
                  <a:txBody>
                    <a:bodyPr/>
                    <a:p>
                      <a:pPr algn="ctr">
                        <a:buNone/>
                      </a:pPr>
                      <a:r>
                        <a:rPr lang="en-IN" altLang="en-US" sz="1800" b="1">
                          <a:sym typeface="+mn-ea"/>
                        </a:rPr>
                        <a:t>Always</a:t>
                      </a:r>
                      <a:endParaRPr lang="en-IN" altLang="en-US" sz="1800" b="1"/>
                    </a:p>
                    <a:p>
                      <a:pPr algn="ctr">
                        <a:buNone/>
                      </a:pPr>
                      <a:endParaRPr lang="en-US"/>
                    </a:p>
                  </a:txBody>
                  <a:tcPr/>
                </a:tc>
                <a:tc>
                  <a:txBody>
                    <a:bodyPr/>
                    <a:p>
                      <a:pPr algn="ctr">
                        <a:buNone/>
                      </a:pPr>
                      <a:r>
                        <a:rPr lang="en-IN" altLang="en-US" b="1"/>
                        <a:t>5</a:t>
                      </a:r>
                      <a:endParaRPr lang="en-IN" altLang="en-US" b="1"/>
                    </a:p>
                  </a:txBody>
                  <a:tcPr/>
                </a:tc>
                <a:tc>
                  <a:txBody>
                    <a:bodyPr/>
                    <a:p>
                      <a:pPr algn="ctr">
                        <a:buNone/>
                      </a:pPr>
                      <a:r>
                        <a:rPr lang="en-IN" altLang="en-US" b="1"/>
                        <a:t>4.17%</a:t>
                      </a:r>
                      <a:endParaRPr lang="en-IN" altLang="en-US" b="1"/>
                    </a:p>
                  </a:txBody>
                  <a:tcPr/>
                </a:tc>
              </a:tr>
              <a:tr h="640080">
                <a:tc>
                  <a:txBody>
                    <a:bodyPr/>
                    <a:p>
                      <a:pPr algn="ctr">
                        <a:buNone/>
                      </a:pPr>
                      <a:r>
                        <a:rPr lang="en-IN" altLang="en-US" sz="1800" b="1">
                          <a:sym typeface="+mn-ea"/>
                        </a:rPr>
                        <a:t>Most of the time</a:t>
                      </a:r>
                      <a:endParaRPr lang="en-IN" altLang="en-US" sz="1800" b="1"/>
                    </a:p>
                    <a:p>
                      <a:pPr algn="ctr">
                        <a:buNone/>
                      </a:pPr>
                      <a:endParaRPr lang="en-US"/>
                    </a:p>
                  </a:txBody>
                  <a:tcPr/>
                </a:tc>
                <a:tc>
                  <a:txBody>
                    <a:bodyPr/>
                    <a:p>
                      <a:pPr algn="ctr">
                        <a:buNone/>
                      </a:pPr>
                      <a:r>
                        <a:rPr lang="en-IN" altLang="en-US" b="1"/>
                        <a:t>10</a:t>
                      </a:r>
                      <a:endParaRPr lang="en-IN" altLang="en-US" b="1"/>
                    </a:p>
                  </a:txBody>
                  <a:tcPr/>
                </a:tc>
                <a:tc>
                  <a:txBody>
                    <a:bodyPr/>
                    <a:p>
                      <a:pPr algn="ctr">
                        <a:buNone/>
                      </a:pPr>
                      <a:r>
                        <a:rPr lang="en-IN" altLang="en-US" b="1"/>
                        <a:t>8.33%</a:t>
                      </a:r>
                      <a:endParaRPr lang="en-IN" altLang="en-US" b="1"/>
                    </a:p>
                  </a:txBody>
                  <a:tcPr/>
                </a:tc>
              </a:tr>
              <a:tr h="640080">
                <a:tc>
                  <a:txBody>
                    <a:bodyPr/>
                    <a:p>
                      <a:pPr algn="ctr">
                        <a:buNone/>
                      </a:pPr>
                      <a:r>
                        <a:rPr lang="en-IN" altLang="en-US" sz="1800" b="1">
                          <a:sym typeface="+mn-ea"/>
                        </a:rPr>
                        <a:t>About half the time</a:t>
                      </a:r>
                      <a:endParaRPr lang="en-IN" altLang="en-US" sz="1800" b="1"/>
                    </a:p>
                    <a:p>
                      <a:pPr algn="ctr">
                        <a:buNone/>
                      </a:pPr>
                      <a:endParaRPr lang="en-US"/>
                    </a:p>
                  </a:txBody>
                  <a:tcPr/>
                </a:tc>
                <a:tc>
                  <a:txBody>
                    <a:bodyPr/>
                    <a:p>
                      <a:pPr algn="ctr">
                        <a:buNone/>
                      </a:pPr>
                      <a:r>
                        <a:rPr lang="en-IN" altLang="en-US" b="1"/>
                        <a:t>30</a:t>
                      </a:r>
                      <a:endParaRPr lang="en-IN" altLang="en-US" b="1"/>
                    </a:p>
                  </a:txBody>
                  <a:tcPr/>
                </a:tc>
                <a:tc>
                  <a:txBody>
                    <a:bodyPr/>
                    <a:p>
                      <a:pPr algn="ctr">
                        <a:buNone/>
                      </a:pPr>
                      <a:r>
                        <a:rPr lang="en-IN" altLang="en-US" b="1"/>
                        <a:t>25%</a:t>
                      </a:r>
                      <a:endParaRPr lang="en-IN" altLang="en-US" b="1"/>
                    </a:p>
                  </a:txBody>
                  <a:tcPr/>
                </a:tc>
              </a:tr>
              <a:tr h="640080">
                <a:tc>
                  <a:txBody>
                    <a:bodyPr/>
                    <a:p>
                      <a:pPr algn="ctr">
                        <a:buNone/>
                      </a:pPr>
                      <a:r>
                        <a:rPr lang="en-IN" altLang="en-US" sz="1800" b="1">
                          <a:sym typeface="+mn-ea"/>
                        </a:rPr>
                        <a:t>Once in a while</a:t>
                      </a:r>
                      <a:endParaRPr lang="en-IN" altLang="en-US" sz="1800" b="1"/>
                    </a:p>
                    <a:p>
                      <a:pPr algn="ctr">
                        <a:buNone/>
                      </a:pPr>
                      <a:endParaRPr lang="en-US"/>
                    </a:p>
                  </a:txBody>
                  <a:tcPr/>
                </a:tc>
                <a:tc>
                  <a:txBody>
                    <a:bodyPr/>
                    <a:p>
                      <a:pPr algn="ctr">
                        <a:buNone/>
                      </a:pPr>
                      <a:r>
                        <a:rPr lang="en-IN" altLang="en-US" b="1"/>
                        <a:t>30</a:t>
                      </a:r>
                      <a:endParaRPr lang="en-IN" altLang="en-US" b="1"/>
                    </a:p>
                  </a:txBody>
                  <a:tcPr/>
                </a:tc>
                <a:tc>
                  <a:txBody>
                    <a:bodyPr/>
                    <a:p>
                      <a:pPr algn="ctr">
                        <a:buNone/>
                      </a:pPr>
                      <a:r>
                        <a:rPr lang="en-IN" altLang="en-US" b="1"/>
                        <a:t>25%</a:t>
                      </a:r>
                      <a:endParaRPr lang="en-IN" altLang="en-US" b="1"/>
                    </a:p>
                  </a:txBody>
                  <a:tcPr/>
                </a:tc>
              </a:tr>
              <a:tr h="640080">
                <a:tc>
                  <a:txBody>
                    <a:bodyPr/>
                    <a:p>
                      <a:pPr algn="ctr">
                        <a:buNone/>
                      </a:pPr>
                      <a:r>
                        <a:rPr lang="en-IN" altLang="en-US" sz="1800" b="1">
                          <a:sym typeface="+mn-ea"/>
                        </a:rPr>
                        <a:t>Never</a:t>
                      </a:r>
                      <a:endParaRPr lang="en-IN" altLang="en-US" sz="1800" b="1"/>
                    </a:p>
                    <a:p>
                      <a:pPr algn="ctr">
                        <a:buNone/>
                      </a:pPr>
                      <a:endParaRPr lang="en-US"/>
                    </a:p>
                  </a:txBody>
                  <a:tcPr/>
                </a:tc>
                <a:tc>
                  <a:txBody>
                    <a:bodyPr/>
                    <a:p>
                      <a:pPr algn="ctr">
                        <a:buNone/>
                      </a:pPr>
                      <a:r>
                        <a:rPr lang="en-IN" altLang="en-US" b="1"/>
                        <a:t>45</a:t>
                      </a:r>
                      <a:endParaRPr lang="en-IN" altLang="en-US" b="1"/>
                    </a:p>
                  </a:txBody>
                  <a:tcPr/>
                </a:tc>
                <a:tc>
                  <a:txBody>
                    <a:bodyPr/>
                    <a:p>
                      <a:pPr algn="ctr">
                        <a:buNone/>
                      </a:pPr>
                      <a:r>
                        <a:rPr lang="en-IN" altLang="en-US" b="1"/>
                        <a:t>37.5%</a:t>
                      </a:r>
                      <a:endParaRPr lang="en-IN" altLang="en-US" b="1"/>
                    </a:p>
                  </a:txBody>
                  <a:tcPr/>
                </a:tc>
              </a:tr>
            </a:tbl>
          </a:graphicData>
        </a:graphic>
      </p:graphicFrame>
      <p:graphicFrame>
        <p:nvGraphicFramePr>
          <p:cNvPr id="3" name="Chart 2"/>
          <p:cNvGraphicFramePr/>
          <p:nvPr/>
        </p:nvGraphicFramePr>
        <p:xfrm>
          <a:off x="428625" y="4708525"/>
          <a:ext cx="4201160" cy="214947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0"/>
            <a:ext cx="12077700" cy="1174750"/>
          </a:xfrm>
        </p:spPr>
        <p:txBody>
          <a:bodyPr/>
          <a:p>
            <a:r>
              <a:rPr lang="en-IN" altLang="en-US" sz="2800" b="1"/>
              <a:t>10. </a:t>
            </a:r>
            <a:r>
              <a:rPr lang="en-IN" altLang="en-US" sz="2800" b="1">
                <a:sym typeface="+mn-ea"/>
              </a:rPr>
              <a:t>How well does your employee work with other employees?</a:t>
            </a:r>
            <a:endParaRPr lang="en-IN" altLang="en-US" sz="2800" b="1"/>
          </a:p>
        </p:txBody>
      </p:sp>
      <p:graphicFrame>
        <p:nvGraphicFramePr>
          <p:cNvPr id="4" name="Content Placeholder 3"/>
          <p:cNvGraphicFramePr/>
          <p:nvPr>
            <p:ph idx="1"/>
          </p:nvPr>
        </p:nvGraphicFramePr>
        <p:xfrm>
          <a:off x="217805" y="956310"/>
          <a:ext cx="11433810" cy="3667125"/>
        </p:xfrm>
        <a:graphic>
          <a:graphicData uri="http://schemas.openxmlformats.org/drawingml/2006/table">
            <a:tbl>
              <a:tblPr firstRow="1" bandRow="1">
                <a:tableStyleId>{5C22544A-7EE6-4342-B048-85BDC9FD1C3A}</a:tableStyleId>
              </a:tblPr>
              <a:tblGrid>
                <a:gridCol w="3811270"/>
                <a:gridCol w="3811270"/>
                <a:gridCol w="3811270"/>
              </a:tblGrid>
              <a:tr h="650240">
                <a:tc>
                  <a:txBody>
                    <a:bodyPr/>
                    <a:p>
                      <a:pPr algn="ctr">
                        <a:buNone/>
                      </a:pPr>
                      <a:r>
                        <a:rPr lang="en-IN" altLang="en-US" sz="1800">
                          <a:sym typeface="+mn-ea"/>
                        </a:rPr>
                        <a:t>TOPIC</a:t>
                      </a:r>
                      <a:endParaRPr lang="en-IN" altLang="en-US" sz="1800"/>
                    </a:p>
                    <a:p>
                      <a:pPr algn="ctr">
                        <a:buNone/>
                      </a:pPr>
                      <a:endParaRPr lang="en-US"/>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650240">
                <a:tc>
                  <a:txBody>
                    <a:bodyPr/>
                    <a:p>
                      <a:pPr algn="ctr">
                        <a:buNone/>
                      </a:pPr>
                      <a:r>
                        <a:rPr lang="en-IN" altLang="en-US" sz="1800" b="1">
                          <a:sym typeface="+mn-ea"/>
                        </a:rPr>
                        <a:t>Extremely Well</a:t>
                      </a:r>
                      <a:endParaRPr lang="en-IN" altLang="en-US" sz="1800" b="1"/>
                    </a:p>
                    <a:p>
                      <a:pPr algn="ctr">
                        <a:buNone/>
                      </a:pPr>
                      <a:endParaRPr lang="en-US"/>
                    </a:p>
                  </a:txBody>
                  <a:tcPr/>
                </a:tc>
                <a:tc>
                  <a:txBody>
                    <a:bodyPr/>
                    <a:p>
                      <a:pPr algn="ctr">
                        <a:buNone/>
                      </a:pPr>
                      <a:r>
                        <a:rPr lang="en-US" altLang="en-US" b="1"/>
                        <a:t>55</a:t>
                      </a:r>
                      <a:endParaRPr lang="en-US" altLang="en-US" b="1"/>
                    </a:p>
                  </a:txBody>
                  <a:tcPr/>
                </a:tc>
                <a:tc>
                  <a:txBody>
                    <a:bodyPr/>
                    <a:p>
                      <a:pPr algn="ctr">
                        <a:buNone/>
                      </a:pPr>
                      <a:r>
                        <a:rPr lang="en-IN" altLang="en-US" b="1"/>
                        <a:t>45.84%</a:t>
                      </a:r>
                      <a:endParaRPr lang="en-IN" altLang="en-US" b="1"/>
                    </a:p>
                  </a:txBody>
                  <a:tcPr/>
                </a:tc>
              </a:tr>
              <a:tr h="650240">
                <a:tc>
                  <a:txBody>
                    <a:bodyPr/>
                    <a:p>
                      <a:pPr algn="ctr">
                        <a:buNone/>
                      </a:pPr>
                      <a:r>
                        <a:rPr lang="en-IN" altLang="en-US" sz="1800" b="1">
                          <a:sym typeface="+mn-ea"/>
                        </a:rPr>
                        <a:t>Very Well</a:t>
                      </a:r>
                      <a:endParaRPr lang="en-IN" altLang="en-US" sz="1800" b="1"/>
                    </a:p>
                    <a:p>
                      <a:pPr algn="ctr">
                        <a:buNone/>
                      </a:pPr>
                      <a:endParaRPr lang="en-US"/>
                    </a:p>
                  </a:txBody>
                  <a:tcPr/>
                </a:tc>
                <a:tc>
                  <a:txBody>
                    <a:bodyPr/>
                    <a:p>
                      <a:pPr algn="ctr">
                        <a:buNone/>
                      </a:pPr>
                      <a:r>
                        <a:rPr lang="en-IN" altLang="en-US" b="1"/>
                        <a:t>30</a:t>
                      </a:r>
                      <a:endParaRPr lang="en-IN" altLang="en-US" b="1"/>
                    </a:p>
                  </a:txBody>
                  <a:tcPr/>
                </a:tc>
                <a:tc>
                  <a:txBody>
                    <a:bodyPr/>
                    <a:p>
                      <a:pPr algn="ctr">
                        <a:buNone/>
                      </a:pPr>
                      <a:r>
                        <a:rPr lang="en-IN" altLang="en-US" b="1"/>
                        <a:t>25%</a:t>
                      </a:r>
                      <a:endParaRPr lang="en-IN" altLang="en-US" b="1"/>
                    </a:p>
                  </a:txBody>
                  <a:tcPr/>
                </a:tc>
              </a:tr>
              <a:tr h="415925">
                <a:tc>
                  <a:txBody>
                    <a:bodyPr/>
                    <a:p>
                      <a:pPr algn="ctr">
                        <a:buNone/>
                      </a:pPr>
                      <a:r>
                        <a:rPr lang="en-IN" altLang="en-US" sz="1800" b="1">
                          <a:sym typeface="+mn-ea"/>
                        </a:rPr>
                        <a:t>Minimum in the team</a:t>
                      </a:r>
                      <a:endParaRPr lang="en-US"/>
                    </a:p>
                  </a:txBody>
                  <a:tcPr/>
                </a:tc>
                <a:tc>
                  <a:txBody>
                    <a:bodyPr/>
                    <a:p>
                      <a:pPr algn="ctr">
                        <a:buNone/>
                      </a:pPr>
                      <a:r>
                        <a:rPr lang="en-IN" altLang="en-US" b="1"/>
                        <a:t>20</a:t>
                      </a:r>
                      <a:endParaRPr lang="en-IN" altLang="en-US" b="1"/>
                    </a:p>
                  </a:txBody>
                  <a:tcPr/>
                </a:tc>
                <a:tc>
                  <a:txBody>
                    <a:bodyPr/>
                    <a:p>
                      <a:pPr algn="ctr">
                        <a:buNone/>
                      </a:pPr>
                      <a:r>
                        <a:rPr lang="en-IN" altLang="en-US" b="1"/>
                        <a:t>16.68%</a:t>
                      </a:r>
                      <a:endParaRPr lang="en-IN" altLang="en-US" b="1"/>
                    </a:p>
                  </a:txBody>
                  <a:tcPr/>
                </a:tc>
              </a:tr>
              <a:tr h="650240">
                <a:tc>
                  <a:txBody>
                    <a:bodyPr/>
                    <a:p>
                      <a:pPr algn="ctr">
                        <a:buNone/>
                      </a:pPr>
                      <a:r>
                        <a:rPr lang="en-IN" altLang="en-US" sz="1800" b="1">
                          <a:sym typeface="+mn-ea"/>
                        </a:rPr>
                        <a:t>Not Well</a:t>
                      </a:r>
                      <a:endParaRPr lang="en-IN" altLang="en-US" sz="1800" b="1"/>
                    </a:p>
                    <a:p>
                      <a:pPr algn="ctr">
                        <a:buNone/>
                      </a:pPr>
                      <a:endParaRPr lang="en-US"/>
                    </a:p>
                  </a:txBody>
                  <a:tcPr/>
                </a:tc>
                <a:tc>
                  <a:txBody>
                    <a:bodyPr/>
                    <a:p>
                      <a:pPr algn="ctr">
                        <a:buNone/>
                      </a:pPr>
                      <a:r>
                        <a:rPr lang="en-IN" altLang="en-US" b="1"/>
                        <a:t>10</a:t>
                      </a:r>
                      <a:endParaRPr lang="en-IN" altLang="en-US" b="1"/>
                    </a:p>
                  </a:txBody>
                  <a:tcPr/>
                </a:tc>
                <a:tc>
                  <a:txBody>
                    <a:bodyPr/>
                    <a:p>
                      <a:pPr algn="ctr">
                        <a:buNone/>
                      </a:pPr>
                      <a:r>
                        <a:rPr lang="en-IN" altLang="en-US" b="1"/>
                        <a:t>8.34%</a:t>
                      </a:r>
                      <a:endParaRPr lang="en-IN" altLang="en-US" b="1"/>
                    </a:p>
                  </a:txBody>
                  <a:tcPr/>
                </a:tc>
              </a:tr>
              <a:tr h="650240">
                <a:tc>
                  <a:txBody>
                    <a:bodyPr/>
                    <a:p>
                      <a:pPr algn="ctr">
                        <a:buNone/>
                      </a:pPr>
                      <a:r>
                        <a:rPr lang="en-IN" altLang="en-US" sz="1800" b="1">
                          <a:sym typeface="+mn-ea"/>
                        </a:rPr>
                        <a:t>Badly</a:t>
                      </a:r>
                      <a:endParaRPr lang="en-IN" altLang="en-US" sz="1800" b="1"/>
                    </a:p>
                    <a:p>
                      <a:pPr algn="ctr">
                        <a:buNone/>
                      </a:pPr>
                      <a:endParaRPr lang="en-US"/>
                    </a:p>
                  </a:txBody>
                  <a:tcPr/>
                </a:tc>
                <a:tc>
                  <a:txBody>
                    <a:bodyPr/>
                    <a:p>
                      <a:pPr algn="ctr">
                        <a:buNone/>
                      </a:pPr>
                      <a:r>
                        <a:rPr lang="en-IN" altLang="en-US" b="1"/>
                        <a:t>5</a:t>
                      </a:r>
                      <a:endParaRPr lang="en-IN" altLang="en-US" b="1"/>
                    </a:p>
                  </a:txBody>
                  <a:tcPr/>
                </a:tc>
                <a:tc>
                  <a:txBody>
                    <a:bodyPr/>
                    <a:p>
                      <a:pPr algn="ctr">
                        <a:buNone/>
                      </a:pPr>
                      <a:r>
                        <a:rPr lang="en-IN" altLang="en-US" b="1"/>
                        <a:t>4.17%</a:t>
                      </a:r>
                      <a:endParaRPr lang="en-IN" altLang="en-US" b="1"/>
                    </a:p>
                  </a:txBody>
                  <a:tcPr/>
                </a:tc>
              </a:tr>
            </a:tbl>
          </a:graphicData>
        </a:graphic>
      </p:graphicFrame>
      <p:graphicFrame>
        <p:nvGraphicFramePr>
          <p:cNvPr id="3" name="Chart 2"/>
          <p:cNvGraphicFramePr/>
          <p:nvPr/>
        </p:nvGraphicFramePr>
        <p:xfrm>
          <a:off x="0" y="4623435"/>
          <a:ext cx="4907915" cy="223456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635" cy="773430"/>
          </a:xfrm>
        </p:spPr>
        <p:txBody>
          <a:bodyPr/>
          <a:p>
            <a:r>
              <a:rPr lang="en-IN" altLang="en-US" sz="2800" b="1"/>
              <a:t>11. </a:t>
            </a:r>
            <a:r>
              <a:rPr lang="en-IN" altLang="en-US" sz="2800" b="1">
                <a:sym typeface="+mn-ea"/>
              </a:rPr>
              <a:t>How well does your employee share responsibility with other workers for tasks?</a:t>
            </a:r>
            <a:endParaRPr lang="en-IN" altLang="en-US" sz="2800" b="1"/>
          </a:p>
        </p:txBody>
      </p:sp>
      <p:graphicFrame>
        <p:nvGraphicFramePr>
          <p:cNvPr id="4" name="Content Placeholder 3"/>
          <p:cNvGraphicFramePr/>
          <p:nvPr>
            <p:ph idx="1"/>
          </p:nvPr>
        </p:nvGraphicFramePr>
        <p:xfrm>
          <a:off x="0" y="772795"/>
          <a:ext cx="12193905" cy="2552700"/>
        </p:xfrm>
        <a:graphic>
          <a:graphicData uri="http://schemas.openxmlformats.org/drawingml/2006/table">
            <a:tbl>
              <a:tblPr firstRow="1" bandRow="1">
                <a:tableStyleId>{5C22544A-7EE6-4342-B048-85BDC9FD1C3A}</a:tableStyleId>
              </a:tblPr>
              <a:tblGrid>
                <a:gridCol w="4064635"/>
                <a:gridCol w="4064635"/>
                <a:gridCol w="4064635"/>
              </a:tblGrid>
              <a:tr h="510540">
                <a:tc>
                  <a:txBody>
                    <a:bodyPr/>
                    <a:p>
                      <a:pPr algn="ctr">
                        <a:buNone/>
                      </a:pPr>
                      <a:r>
                        <a:rPr lang="en-IN" altLang="en-US" sz="1800">
                          <a:sym typeface="+mn-ea"/>
                        </a:rPr>
                        <a:t>TOPIC</a:t>
                      </a:r>
                      <a:endParaRPr lang="en-IN" altLang="en-US" sz="1800"/>
                    </a:p>
                    <a:p>
                      <a:pPr algn="ctr">
                        <a:buNone/>
                      </a:pPr>
                      <a:endParaRPr lang="en-US"/>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510540">
                <a:tc>
                  <a:txBody>
                    <a:bodyPr/>
                    <a:p>
                      <a:pPr algn="ctr">
                        <a:buNone/>
                      </a:pPr>
                      <a:r>
                        <a:rPr lang="en-IN" altLang="en-US" sz="1800" b="1">
                          <a:sym typeface="+mn-ea"/>
                        </a:rPr>
                        <a:t>Extemely Well</a:t>
                      </a:r>
                      <a:endParaRPr lang="en-IN" altLang="en-US" sz="1800" b="1"/>
                    </a:p>
                    <a:p>
                      <a:pPr algn="ctr">
                        <a:buNone/>
                      </a:pPr>
                      <a:endParaRPr lang="en-US"/>
                    </a:p>
                  </a:txBody>
                  <a:tcPr/>
                </a:tc>
                <a:tc>
                  <a:txBody>
                    <a:bodyPr/>
                    <a:p>
                      <a:pPr algn="ctr">
                        <a:buNone/>
                      </a:pPr>
                      <a:r>
                        <a:rPr lang="en-IN" altLang="en-US" b="1"/>
                        <a:t>20</a:t>
                      </a:r>
                      <a:endParaRPr lang="en-IN" altLang="en-US" b="1"/>
                    </a:p>
                  </a:txBody>
                  <a:tcPr/>
                </a:tc>
                <a:tc>
                  <a:txBody>
                    <a:bodyPr/>
                    <a:p>
                      <a:pPr algn="ctr">
                        <a:buNone/>
                      </a:pPr>
                      <a:r>
                        <a:rPr lang="en-IN" altLang="en-US" b="1"/>
                        <a:t>16.67%</a:t>
                      </a:r>
                      <a:endParaRPr lang="en-IN" altLang="en-US" b="1"/>
                    </a:p>
                  </a:txBody>
                  <a:tcPr/>
                </a:tc>
              </a:tr>
              <a:tr h="510540">
                <a:tc>
                  <a:txBody>
                    <a:bodyPr/>
                    <a:p>
                      <a:pPr algn="ctr">
                        <a:buNone/>
                      </a:pPr>
                      <a:r>
                        <a:rPr lang="en-IN" altLang="en-US" sz="1800" b="1">
                          <a:sym typeface="+mn-ea"/>
                        </a:rPr>
                        <a:t>Very Well</a:t>
                      </a:r>
                      <a:endParaRPr lang="en-IN" altLang="en-US" sz="1800" b="1"/>
                    </a:p>
                    <a:p>
                      <a:pPr algn="ctr">
                        <a:buNone/>
                      </a:pPr>
                      <a:endParaRPr lang="en-US"/>
                    </a:p>
                  </a:txBody>
                  <a:tcPr/>
                </a:tc>
                <a:tc>
                  <a:txBody>
                    <a:bodyPr/>
                    <a:p>
                      <a:pPr algn="ctr">
                        <a:buNone/>
                      </a:pPr>
                      <a:r>
                        <a:rPr lang="en-IN" altLang="en-US" b="1"/>
                        <a:t>30</a:t>
                      </a:r>
                      <a:endParaRPr lang="en-IN" altLang="en-US" b="1"/>
                    </a:p>
                  </a:txBody>
                  <a:tcPr/>
                </a:tc>
                <a:tc>
                  <a:txBody>
                    <a:bodyPr/>
                    <a:p>
                      <a:pPr algn="ctr">
                        <a:buNone/>
                      </a:pPr>
                      <a:r>
                        <a:rPr lang="en-IN" altLang="en-US" b="1"/>
                        <a:t>25%</a:t>
                      </a:r>
                      <a:endParaRPr lang="en-IN" altLang="en-US" b="1"/>
                    </a:p>
                  </a:txBody>
                  <a:tcPr/>
                </a:tc>
              </a:tr>
              <a:tr h="510540">
                <a:tc>
                  <a:txBody>
                    <a:bodyPr/>
                    <a:p>
                      <a:pPr algn="ctr">
                        <a:buNone/>
                      </a:pPr>
                      <a:r>
                        <a:rPr lang="en-IN" altLang="en-US" sz="1800" b="1">
                          <a:sym typeface="+mn-ea"/>
                        </a:rPr>
                        <a:t>Slightly Well</a:t>
                      </a:r>
                      <a:endParaRPr lang="en-IN" altLang="en-US" sz="1800" b="1"/>
                    </a:p>
                    <a:p>
                      <a:pPr algn="ctr">
                        <a:buNone/>
                      </a:pPr>
                      <a:endParaRPr lang="en-US"/>
                    </a:p>
                  </a:txBody>
                  <a:tcPr/>
                </a:tc>
                <a:tc>
                  <a:txBody>
                    <a:bodyPr/>
                    <a:p>
                      <a:pPr algn="ctr">
                        <a:buNone/>
                      </a:pPr>
                      <a:r>
                        <a:rPr lang="en-IN" altLang="en-US" b="1"/>
                        <a:t>60</a:t>
                      </a:r>
                      <a:endParaRPr lang="en-IN" altLang="en-US" b="1"/>
                    </a:p>
                  </a:txBody>
                  <a:tcPr/>
                </a:tc>
                <a:tc>
                  <a:txBody>
                    <a:bodyPr/>
                    <a:p>
                      <a:pPr algn="ctr">
                        <a:buNone/>
                      </a:pPr>
                      <a:r>
                        <a:rPr lang="en-IN" altLang="en-US" b="1"/>
                        <a:t>50%</a:t>
                      </a:r>
                      <a:endParaRPr lang="en-IN" altLang="en-US" b="1"/>
                    </a:p>
                  </a:txBody>
                  <a:tcPr/>
                </a:tc>
              </a:tr>
              <a:tr h="510540">
                <a:tc>
                  <a:txBody>
                    <a:bodyPr/>
                    <a:p>
                      <a:pPr algn="ctr">
                        <a:buNone/>
                      </a:pPr>
                      <a:r>
                        <a:rPr lang="en-IN" altLang="en-US" sz="1800" b="1">
                          <a:sym typeface="+mn-ea"/>
                        </a:rPr>
                        <a:t>Not at all Well</a:t>
                      </a:r>
                      <a:endParaRPr lang="en-IN" altLang="en-US" sz="1800" b="1"/>
                    </a:p>
                    <a:p>
                      <a:pPr algn="ctr">
                        <a:buNone/>
                      </a:pPr>
                      <a:endParaRPr lang="en-US"/>
                    </a:p>
                  </a:txBody>
                  <a:tcPr/>
                </a:tc>
                <a:tc>
                  <a:txBody>
                    <a:bodyPr/>
                    <a:p>
                      <a:pPr algn="ctr">
                        <a:buNone/>
                      </a:pPr>
                      <a:r>
                        <a:rPr lang="en-IN" altLang="en-US" b="1"/>
                        <a:t>10</a:t>
                      </a:r>
                      <a:endParaRPr lang="en-IN" altLang="en-US" b="1"/>
                    </a:p>
                  </a:txBody>
                  <a:tcPr/>
                </a:tc>
                <a:tc>
                  <a:txBody>
                    <a:bodyPr/>
                    <a:p>
                      <a:pPr algn="ctr">
                        <a:buNone/>
                      </a:pPr>
                      <a:r>
                        <a:rPr lang="en-IN" altLang="en-US" b="1"/>
                        <a:t>8.33%</a:t>
                      </a:r>
                      <a:endParaRPr lang="en-IN" altLang="en-US" b="1"/>
                    </a:p>
                  </a:txBody>
                  <a:tcPr/>
                </a:tc>
              </a:tr>
            </a:tbl>
          </a:graphicData>
        </a:graphic>
      </p:graphicFrame>
      <p:graphicFrame>
        <p:nvGraphicFramePr>
          <p:cNvPr id="5" name="Chart 4"/>
          <p:cNvGraphicFramePr/>
          <p:nvPr/>
        </p:nvGraphicFramePr>
        <p:xfrm>
          <a:off x="0" y="3973195"/>
          <a:ext cx="5870575" cy="28848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35" y="-635"/>
            <a:ext cx="12073255" cy="1174750"/>
          </a:xfrm>
        </p:spPr>
        <p:txBody>
          <a:bodyPr/>
          <a:p>
            <a:r>
              <a:rPr lang="en-IN" altLang="en-US" sz="2800" b="1"/>
              <a:t>12. How </a:t>
            </a:r>
            <a:r>
              <a:rPr lang="en-IN" altLang="en-US" sz="2800" b="1">
                <a:sym typeface="+mn-ea"/>
              </a:rPr>
              <a:t>quickly does your employee follow up on requests?</a:t>
            </a:r>
            <a:endParaRPr lang="en-IN" altLang="en-US" sz="2800" b="1"/>
          </a:p>
        </p:txBody>
      </p:sp>
      <p:graphicFrame>
        <p:nvGraphicFramePr>
          <p:cNvPr id="4" name="Content Placeholder 3"/>
          <p:cNvGraphicFramePr/>
          <p:nvPr>
            <p:ph idx="1"/>
          </p:nvPr>
        </p:nvGraphicFramePr>
        <p:xfrm>
          <a:off x="639445" y="984885"/>
          <a:ext cx="10473690" cy="3840480"/>
        </p:xfrm>
        <a:graphic>
          <a:graphicData uri="http://schemas.openxmlformats.org/drawingml/2006/table">
            <a:tbl>
              <a:tblPr firstRow="1" bandRow="1">
                <a:tableStyleId>{5C22544A-7EE6-4342-B048-85BDC9FD1C3A}</a:tableStyleId>
              </a:tblPr>
              <a:tblGrid>
                <a:gridCol w="3491230"/>
                <a:gridCol w="3491230"/>
                <a:gridCol w="3491230"/>
              </a:tblGrid>
              <a:tr h="640080">
                <a:tc>
                  <a:txBody>
                    <a:bodyPr/>
                    <a:p>
                      <a:pPr algn="ctr">
                        <a:buNone/>
                      </a:pPr>
                      <a:r>
                        <a:rPr lang="en-IN" altLang="en-US" sz="1800">
                          <a:sym typeface="+mn-ea"/>
                        </a:rPr>
                        <a:t>TOPIC</a:t>
                      </a:r>
                      <a:endParaRPr lang="en-IN" altLang="en-US" sz="1800"/>
                    </a:p>
                    <a:p>
                      <a:pPr algn="ctr">
                        <a:buNone/>
                      </a:pPr>
                      <a:endParaRPr lang="en-US"/>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640080">
                <a:tc>
                  <a:txBody>
                    <a:bodyPr/>
                    <a:p>
                      <a:pPr algn="ctr">
                        <a:buNone/>
                      </a:pPr>
                      <a:r>
                        <a:rPr lang="en-IN" altLang="en-US" sz="1800" b="1">
                          <a:sym typeface="+mn-ea"/>
                        </a:rPr>
                        <a:t>Extremely quickly</a:t>
                      </a:r>
                      <a:endParaRPr lang="en-IN" altLang="en-US" sz="1800" b="1"/>
                    </a:p>
                    <a:p>
                      <a:pPr algn="ctr">
                        <a:buNone/>
                      </a:pPr>
                      <a:endParaRPr lang="en-US"/>
                    </a:p>
                  </a:txBody>
                  <a:tcPr/>
                </a:tc>
                <a:tc>
                  <a:txBody>
                    <a:bodyPr/>
                    <a:p>
                      <a:pPr algn="ctr">
                        <a:buNone/>
                      </a:pPr>
                      <a:r>
                        <a:rPr lang="en-IN" altLang="en-US" b="1"/>
                        <a:t>20</a:t>
                      </a:r>
                      <a:endParaRPr lang="en-IN" altLang="en-US" b="1"/>
                    </a:p>
                  </a:txBody>
                  <a:tcPr/>
                </a:tc>
                <a:tc>
                  <a:txBody>
                    <a:bodyPr/>
                    <a:p>
                      <a:pPr algn="ctr">
                        <a:buNone/>
                      </a:pPr>
                      <a:r>
                        <a:rPr lang="en-IN" altLang="en-US" b="1"/>
                        <a:t>16.67%</a:t>
                      </a:r>
                      <a:endParaRPr lang="en-IN" altLang="en-US" b="1"/>
                    </a:p>
                  </a:txBody>
                  <a:tcPr/>
                </a:tc>
              </a:tr>
              <a:tr h="640080">
                <a:tc>
                  <a:txBody>
                    <a:bodyPr/>
                    <a:p>
                      <a:pPr algn="ctr">
                        <a:buNone/>
                      </a:pPr>
                      <a:r>
                        <a:rPr lang="en-IN" altLang="en-US" sz="1800" b="1">
                          <a:sym typeface="+mn-ea"/>
                        </a:rPr>
                        <a:t>Very quickly</a:t>
                      </a:r>
                      <a:endParaRPr lang="en-IN" altLang="en-US" sz="1800" b="1"/>
                    </a:p>
                    <a:p>
                      <a:pPr algn="ctr">
                        <a:buNone/>
                      </a:pPr>
                      <a:endParaRPr lang="en-US"/>
                    </a:p>
                  </a:txBody>
                  <a:tcPr/>
                </a:tc>
                <a:tc>
                  <a:txBody>
                    <a:bodyPr/>
                    <a:p>
                      <a:pPr algn="ctr">
                        <a:buNone/>
                      </a:pPr>
                      <a:r>
                        <a:rPr lang="en-IN" altLang="en-US" b="1"/>
                        <a:t>40</a:t>
                      </a:r>
                      <a:endParaRPr lang="en-IN" altLang="en-US" b="1"/>
                    </a:p>
                  </a:txBody>
                  <a:tcPr/>
                </a:tc>
                <a:tc>
                  <a:txBody>
                    <a:bodyPr/>
                    <a:p>
                      <a:pPr algn="ctr">
                        <a:buNone/>
                      </a:pPr>
                      <a:r>
                        <a:rPr lang="en-IN" altLang="en-US" b="1"/>
                        <a:t>33.33%</a:t>
                      </a:r>
                      <a:endParaRPr lang="en-IN" altLang="en-US" b="1"/>
                    </a:p>
                  </a:txBody>
                  <a:tcPr/>
                </a:tc>
              </a:tr>
              <a:tr h="640080">
                <a:tc>
                  <a:txBody>
                    <a:bodyPr/>
                    <a:p>
                      <a:pPr algn="ctr">
                        <a:buNone/>
                      </a:pPr>
                      <a:r>
                        <a:rPr lang="en-IN" altLang="en-US" sz="1800" b="1">
                          <a:sym typeface="+mn-ea"/>
                        </a:rPr>
                        <a:t>Within acceptable limits</a:t>
                      </a:r>
                      <a:endParaRPr lang="en-IN" altLang="en-US" sz="1800" b="1"/>
                    </a:p>
                    <a:p>
                      <a:pPr algn="ctr">
                        <a:buNone/>
                      </a:pPr>
                      <a:endParaRPr lang="en-US"/>
                    </a:p>
                  </a:txBody>
                  <a:tcPr/>
                </a:tc>
                <a:tc>
                  <a:txBody>
                    <a:bodyPr/>
                    <a:p>
                      <a:pPr algn="ctr">
                        <a:buNone/>
                      </a:pPr>
                      <a:r>
                        <a:rPr lang="en-IN" altLang="en-US" b="1"/>
                        <a:t>35</a:t>
                      </a:r>
                      <a:endParaRPr lang="en-IN" altLang="en-US" b="1"/>
                    </a:p>
                  </a:txBody>
                  <a:tcPr/>
                </a:tc>
                <a:tc>
                  <a:txBody>
                    <a:bodyPr/>
                    <a:p>
                      <a:pPr algn="ctr">
                        <a:buNone/>
                      </a:pPr>
                      <a:r>
                        <a:rPr lang="en-IN" altLang="en-US" b="1"/>
                        <a:t>29.17%</a:t>
                      </a:r>
                      <a:endParaRPr lang="en-IN" altLang="en-US" b="1"/>
                    </a:p>
                  </a:txBody>
                  <a:tcPr/>
                </a:tc>
              </a:tr>
              <a:tr h="640080">
                <a:tc>
                  <a:txBody>
                    <a:bodyPr/>
                    <a:p>
                      <a:pPr algn="ctr">
                        <a:buNone/>
                      </a:pPr>
                      <a:r>
                        <a:rPr lang="en-IN" altLang="en-US" sz="1800" b="1">
                          <a:sym typeface="+mn-ea"/>
                        </a:rPr>
                        <a:t>Not at all quickly</a:t>
                      </a:r>
                      <a:endParaRPr lang="en-IN" altLang="en-US" sz="1800" b="1"/>
                    </a:p>
                    <a:p>
                      <a:pPr algn="ctr">
                        <a:buNone/>
                      </a:pPr>
                      <a:endParaRPr lang="en-US"/>
                    </a:p>
                  </a:txBody>
                  <a:tcPr/>
                </a:tc>
                <a:tc>
                  <a:txBody>
                    <a:bodyPr/>
                    <a:p>
                      <a:pPr algn="ctr">
                        <a:buNone/>
                      </a:pPr>
                      <a:r>
                        <a:rPr lang="en-IN" altLang="en-US" b="1"/>
                        <a:t>13</a:t>
                      </a:r>
                      <a:endParaRPr lang="en-IN" altLang="en-US" b="1"/>
                    </a:p>
                  </a:txBody>
                  <a:tcPr/>
                </a:tc>
                <a:tc>
                  <a:txBody>
                    <a:bodyPr/>
                    <a:p>
                      <a:pPr algn="ctr">
                        <a:buNone/>
                      </a:pPr>
                      <a:r>
                        <a:rPr lang="en-IN" altLang="en-US" b="1"/>
                        <a:t>10.83%</a:t>
                      </a:r>
                      <a:endParaRPr lang="en-IN" altLang="en-US" b="1"/>
                    </a:p>
                  </a:txBody>
                  <a:tcPr/>
                </a:tc>
              </a:tr>
              <a:tr h="640080">
                <a:tc>
                  <a:txBody>
                    <a:bodyPr/>
                    <a:p>
                      <a:pPr algn="ctr">
                        <a:buNone/>
                      </a:pPr>
                      <a:r>
                        <a:rPr lang="en-IN" altLang="en-US" sz="1800" b="1">
                          <a:sym typeface="+mn-ea"/>
                        </a:rPr>
                        <a:t>Slowly</a:t>
                      </a:r>
                      <a:endParaRPr lang="en-IN" altLang="en-US" sz="1800" b="1"/>
                    </a:p>
                    <a:p>
                      <a:pPr algn="ctr">
                        <a:buNone/>
                      </a:pPr>
                      <a:endParaRPr lang="en-US"/>
                    </a:p>
                  </a:txBody>
                  <a:tcPr/>
                </a:tc>
                <a:tc>
                  <a:txBody>
                    <a:bodyPr/>
                    <a:p>
                      <a:pPr algn="ctr">
                        <a:buNone/>
                      </a:pPr>
                      <a:r>
                        <a:rPr lang="en-IN" altLang="en-US" b="1"/>
                        <a:t>12</a:t>
                      </a:r>
                      <a:endParaRPr lang="en-IN" altLang="en-US" b="1"/>
                    </a:p>
                  </a:txBody>
                  <a:tcPr/>
                </a:tc>
                <a:tc>
                  <a:txBody>
                    <a:bodyPr/>
                    <a:p>
                      <a:pPr algn="ctr">
                        <a:buNone/>
                      </a:pPr>
                      <a:r>
                        <a:rPr lang="en-IN" altLang="en-US" b="1"/>
                        <a:t>10%</a:t>
                      </a:r>
                      <a:endParaRPr lang="en-IN" altLang="en-US" b="1"/>
                    </a:p>
                  </a:txBody>
                  <a:tcPr/>
                </a:tc>
              </a:tr>
            </a:tbl>
          </a:graphicData>
        </a:graphic>
      </p:graphicFrame>
      <p:graphicFrame>
        <p:nvGraphicFramePr>
          <p:cNvPr id="3" name="Chart 2"/>
          <p:cNvGraphicFramePr/>
          <p:nvPr/>
        </p:nvGraphicFramePr>
        <p:xfrm>
          <a:off x="639445" y="4692015"/>
          <a:ext cx="3929380" cy="21666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IN" altLang="en-US" sz="2800" b="1"/>
              <a:t>13. </a:t>
            </a:r>
            <a:r>
              <a:rPr lang="en-IN" altLang="en-US" sz="2800" b="1">
                <a:sym typeface="+mn-ea"/>
              </a:rPr>
              <a:t> How well does your employee handle criticism of his/her work?</a:t>
            </a:r>
            <a:endParaRPr lang="en-IN" altLang="en-US" sz="2800" b="1"/>
          </a:p>
        </p:txBody>
      </p:sp>
      <p:graphicFrame>
        <p:nvGraphicFramePr>
          <p:cNvPr id="4" name="Content Placeholder 3"/>
          <p:cNvGraphicFramePr/>
          <p:nvPr>
            <p:ph idx="1"/>
          </p:nvPr>
        </p:nvGraphicFramePr>
        <p:xfrm>
          <a:off x="0" y="772795"/>
          <a:ext cx="12192000" cy="2766060"/>
        </p:xfrm>
        <a:graphic>
          <a:graphicData uri="http://schemas.openxmlformats.org/drawingml/2006/table">
            <a:tbl>
              <a:tblPr firstRow="1" bandRow="1">
                <a:tableStyleId>{5C22544A-7EE6-4342-B048-85BDC9FD1C3A}</a:tableStyleId>
              </a:tblPr>
              <a:tblGrid>
                <a:gridCol w="4064000"/>
                <a:gridCol w="4064000"/>
                <a:gridCol w="4064000"/>
              </a:tblGrid>
              <a:tr h="461010">
                <a:tc>
                  <a:txBody>
                    <a:bodyPr/>
                    <a:p>
                      <a:pPr algn="ctr">
                        <a:buNone/>
                      </a:pPr>
                      <a:r>
                        <a:rPr lang="en-IN" altLang="en-US" sz="1800">
                          <a:sym typeface="+mn-ea"/>
                        </a:rPr>
                        <a:t>TOPIC</a:t>
                      </a:r>
                      <a:endParaRPr lang="en-IN" altLang="en-US" sz="1800"/>
                    </a:p>
                    <a:p>
                      <a:pPr algn="ctr">
                        <a:buNone/>
                      </a:pPr>
                      <a:endParaRPr lang="en-US" b="0"/>
                    </a:p>
                  </a:txBody>
                  <a:tcPr/>
                </a:tc>
                <a:tc>
                  <a:txBody>
                    <a:bodyPr/>
                    <a:p>
                      <a:pPr algn="ctr">
                        <a:buNone/>
                      </a:pPr>
                      <a:r>
                        <a:rPr lang="en-IN" altLang="en-US" sz="1800">
                          <a:sym typeface="+mn-ea"/>
                        </a:rPr>
                        <a:t>NO.OF RESPONDENTS</a:t>
                      </a:r>
                      <a:endParaRPr lang="en-IN" altLang="en-US" sz="1800"/>
                    </a:p>
                    <a:p>
                      <a:pPr algn="ctr">
                        <a:buNone/>
                      </a:pPr>
                      <a:endParaRPr 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461010">
                <a:tc>
                  <a:txBody>
                    <a:bodyPr/>
                    <a:p>
                      <a:pPr algn="ctr">
                        <a:buNone/>
                      </a:pPr>
                      <a:r>
                        <a:rPr lang="en-IN" altLang="en-US" sz="1800" b="1">
                          <a:sym typeface="+mn-ea"/>
                        </a:rPr>
                        <a:t>Extremely Well</a:t>
                      </a:r>
                      <a:endParaRPr lang="en-IN" altLang="en-US" sz="1800" b="1"/>
                    </a:p>
                    <a:p>
                      <a:pPr algn="ctr">
                        <a:buNone/>
                      </a:pPr>
                      <a:endParaRPr lang="en-US"/>
                    </a:p>
                  </a:txBody>
                  <a:tcPr/>
                </a:tc>
                <a:tc>
                  <a:txBody>
                    <a:bodyPr/>
                    <a:p>
                      <a:pPr algn="ctr">
                        <a:buNone/>
                      </a:pPr>
                      <a:r>
                        <a:rPr lang="en-IN" altLang="en-US" b="1"/>
                        <a:t>22</a:t>
                      </a:r>
                      <a:endParaRPr lang="en-IN" altLang="en-US" b="1"/>
                    </a:p>
                  </a:txBody>
                  <a:tcPr/>
                </a:tc>
                <a:tc>
                  <a:txBody>
                    <a:bodyPr/>
                    <a:p>
                      <a:pPr algn="ctr">
                        <a:buNone/>
                      </a:pPr>
                      <a:r>
                        <a:rPr lang="en-IN" altLang="en-US" b="1"/>
                        <a:t>18.33%</a:t>
                      </a:r>
                      <a:endParaRPr lang="en-IN" altLang="en-US" b="1"/>
                    </a:p>
                  </a:txBody>
                  <a:tcPr/>
                </a:tc>
              </a:tr>
              <a:tr h="461010">
                <a:tc>
                  <a:txBody>
                    <a:bodyPr/>
                    <a:p>
                      <a:pPr algn="ctr">
                        <a:buNone/>
                      </a:pPr>
                      <a:r>
                        <a:rPr lang="en-IN" altLang="en-US" sz="1800" b="1">
                          <a:sym typeface="+mn-ea"/>
                        </a:rPr>
                        <a:t>Very Well</a:t>
                      </a:r>
                      <a:endParaRPr lang="en-IN" altLang="en-US" sz="1800" b="1"/>
                    </a:p>
                    <a:p>
                      <a:pPr algn="ctr">
                        <a:buNone/>
                      </a:pPr>
                      <a:endParaRPr lang="en-US"/>
                    </a:p>
                  </a:txBody>
                  <a:tcPr/>
                </a:tc>
                <a:tc>
                  <a:txBody>
                    <a:bodyPr/>
                    <a:p>
                      <a:pPr algn="ctr">
                        <a:buNone/>
                      </a:pPr>
                      <a:r>
                        <a:rPr lang="en-IN" altLang="en-US" b="1"/>
                        <a:t>38</a:t>
                      </a:r>
                      <a:endParaRPr lang="en-IN" altLang="en-US" b="1"/>
                    </a:p>
                  </a:txBody>
                  <a:tcPr/>
                </a:tc>
                <a:tc>
                  <a:txBody>
                    <a:bodyPr/>
                    <a:p>
                      <a:pPr algn="ctr">
                        <a:buNone/>
                      </a:pPr>
                      <a:r>
                        <a:rPr lang="en-IN" altLang="en-US" b="1"/>
                        <a:t>31.67%</a:t>
                      </a:r>
                      <a:endParaRPr lang="en-IN" altLang="en-US" b="1"/>
                    </a:p>
                  </a:txBody>
                  <a:tcPr/>
                </a:tc>
              </a:tr>
              <a:tr h="461010">
                <a:tc>
                  <a:txBody>
                    <a:bodyPr/>
                    <a:p>
                      <a:pPr algn="ctr">
                        <a:buNone/>
                      </a:pPr>
                      <a:r>
                        <a:rPr lang="en-IN" altLang="en-US" sz="1800" b="1">
                          <a:sym typeface="+mn-ea"/>
                        </a:rPr>
                        <a:t>Well Enough</a:t>
                      </a:r>
                      <a:endParaRPr lang="en-IN" altLang="en-US" sz="1800" b="1"/>
                    </a:p>
                    <a:p>
                      <a:pPr algn="ctr">
                        <a:buNone/>
                      </a:pPr>
                      <a:endParaRPr lang="en-IN" altLang="en-US" b="1"/>
                    </a:p>
                  </a:txBody>
                  <a:tcPr/>
                </a:tc>
                <a:tc>
                  <a:txBody>
                    <a:bodyPr/>
                    <a:p>
                      <a:pPr algn="ctr">
                        <a:buNone/>
                      </a:pPr>
                      <a:r>
                        <a:rPr lang="en-IN" altLang="en-US" b="1"/>
                        <a:t>15</a:t>
                      </a:r>
                      <a:endParaRPr lang="en-IN" altLang="en-US" b="1"/>
                    </a:p>
                  </a:txBody>
                  <a:tcPr/>
                </a:tc>
                <a:tc>
                  <a:txBody>
                    <a:bodyPr/>
                    <a:p>
                      <a:pPr algn="ctr">
                        <a:buNone/>
                      </a:pPr>
                      <a:r>
                        <a:rPr lang="en-IN" altLang="en-US" b="1"/>
                        <a:t>12.5%</a:t>
                      </a:r>
                      <a:endParaRPr lang="en-IN" altLang="en-US" b="1"/>
                    </a:p>
                  </a:txBody>
                  <a:tcPr/>
                </a:tc>
              </a:tr>
              <a:tr h="461010">
                <a:tc>
                  <a:txBody>
                    <a:bodyPr/>
                    <a:p>
                      <a:pPr algn="ctr">
                        <a:buNone/>
                      </a:pPr>
                      <a:r>
                        <a:rPr lang="en-IN" altLang="en-US" sz="1800" b="1">
                          <a:sym typeface="+mn-ea"/>
                        </a:rPr>
                        <a:t>Not Well</a:t>
                      </a:r>
                      <a:endParaRPr lang="en-IN" altLang="en-US" sz="1800" b="1"/>
                    </a:p>
                    <a:p>
                      <a:pPr algn="ctr">
                        <a:buNone/>
                      </a:pPr>
                      <a:endParaRPr lang="en-US" b="1"/>
                    </a:p>
                  </a:txBody>
                  <a:tcPr/>
                </a:tc>
                <a:tc>
                  <a:txBody>
                    <a:bodyPr/>
                    <a:p>
                      <a:pPr algn="ctr">
                        <a:buNone/>
                      </a:pPr>
                      <a:r>
                        <a:rPr lang="en-IN" altLang="en-US" b="1"/>
                        <a:t>45</a:t>
                      </a:r>
                      <a:endParaRPr lang="en-IN" altLang="en-US" b="1"/>
                    </a:p>
                  </a:txBody>
                  <a:tcPr/>
                </a:tc>
                <a:tc>
                  <a:txBody>
                    <a:bodyPr/>
                    <a:p>
                      <a:pPr algn="ctr">
                        <a:buNone/>
                      </a:pPr>
                      <a:r>
                        <a:rPr lang="en-IN" altLang="en-US" b="1"/>
                        <a:t>37.5%</a:t>
                      </a:r>
                      <a:endParaRPr lang="en-IN" altLang="en-US" b="1"/>
                    </a:p>
                  </a:txBody>
                  <a:tcPr/>
                </a:tc>
              </a:tr>
              <a:tr h="461010">
                <a:tc>
                  <a:txBody>
                    <a:bodyPr/>
                    <a:p>
                      <a:pPr algn="ctr">
                        <a:buNone/>
                      </a:pPr>
                      <a:r>
                        <a:rPr lang="en-IN" altLang="en-US" sz="1800" b="1">
                          <a:sym typeface="+mn-ea"/>
                        </a:rPr>
                        <a:t>Not at all Well</a:t>
                      </a:r>
                      <a:endParaRPr lang="en-IN" altLang="en-US" sz="1800" b="1"/>
                    </a:p>
                    <a:p>
                      <a:pPr algn="ctr">
                        <a:buNone/>
                      </a:pPr>
                      <a:endParaRPr lang="en-US" b="1"/>
                    </a:p>
                  </a:txBody>
                  <a:tcPr/>
                </a:tc>
                <a:tc>
                  <a:txBody>
                    <a:bodyPr/>
                    <a:p>
                      <a:pPr algn="ctr">
                        <a:buNone/>
                      </a:pPr>
                      <a:r>
                        <a:rPr lang="en-IN" altLang="en-US" b="1"/>
                        <a:t>NIL</a:t>
                      </a:r>
                      <a:endParaRPr lang="en-IN" altLang="en-US" b="1"/>
                    </a:p>
                  </a:txBody>
                  <a:tcPr/>
                </a:tc>
                <a:tc>
                  <a:txBody>
                    <a:bodyPr/>
                    <a:p>
                      <a:pPr algn="ctr">
                        <a:buNone/>
                      </a:pPr>
                      <a:r>
                        <a:rPr lang="en-IN" altLang="en-US" b="1"/>
                        <a:t>NIL</a:t>
                      </a:r>
                      <a:endParaRPr lang="en-IN" altLang="en-US" b="1"/>
                    </a:p>
                  </a:txBody>
                  <a:tcPr/>
                </a:tc>
              </a:tr>
            </a:tbl>
          </a:graphicData>
        </a:graphic>
      </p:graphicFrame>
      <p:graphicFrame>
        <p:nvGraphicFramePr>
          <p:cNvPr id="3" name="Chart 2"/>
          <p:cNvGraphicFramePr/>
          <p:nvPr/>
        </p:nvGraphicFramePr>
        <p:xfrm>
          <a:off x="0" y="4887595"/>
          <a:ext cx="4438650" cy="19481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COMPANY LETTER</a:t>
            </a:r>
            <a:endParaRPr lang="en-IN" altLang="en-US"/>
          </a:p>
        </p:txBody>
      </p:sp>
      <p:pic>
        <p:nvPicPr>
          <p:cNvPr id="4" name="Content Placeholder 3" descr="IMG_20240219_100524"/>
          <p:cNvPicPr>
            <a:picLocks noChangeAspect="1"/>
          </p:cNvPicPr>
          <p:nvPr>
            <p:ph idx="1"/>
          </p:nvPr>
        </p:nvPicPr>
        <p:blipFill>
          <a:blip r:embed="rId1"/>
          <a:stretch>
            <a:fillRect/>
          </a:stretch>
        </p:blipFill>
        <p:spPr>
          <a:xfrm>
            <a:off x="1539240" y="772795"/>
            <a:ext cx="7291705" cy="6085205"/>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US" altLang="en-US" sz="2800" b="1"/>
              <a:t>14. </a:t>
            </a:r>
            <a:r>
              <a:rPr lang="en-IN" altLang="en-US" sz="2800" b="1">
                <a:sym typeface="+mn-ea"/>
              </a:rPr>
              <a:t>How knowledgable is your employee about the company’s goals?</a:t>
            </a:r>
            <a:endParaRPr lang="en-US" altLang="en-US" sz="2800" b="1"/>
          </a:p>
        </p:txBody>
      </p:sp>
      <p:graphicFrame>
        <p:nvGraphicFramePr>
          <p:cNvPr id="4" name="Content Placeholder 3"/>
          <p:cNvGraphicFramePr/>
          <p:nvPr>
            <p:ph idx="1"/>
          </p:nvPr>
        </p:nvGraphicFramePr>
        <p:xfrm>
          <a:off x="-635" y="774065"/>
          <a:ext cx="12193905" cy="2655570"/>
        </p:xfrm>
        <a:graphic>
          <a:graphicData uri="http://schemas.openxmlformats.org/drawingml/2006/table">
            <a:tbl>
              <a:tblPr firstRow="1" bandRow="1">
                <a:tableStyleId>{5C22544A-7EE6-4342-B048-85BDC9FD1C3A}</a:tableStyleId>
              </a:tblPr>
              <a:tblGrid>
                <a:gridCol w="4064635"/>
                <a:gridCol w="4064635"/>
                <a:gridCol w="4064635"/>
              </a:tblGrid>
              <a:tr h="442595">
                <a:tc>
                  <a:txBody>
                    <a:bodyPr/>
                    <a:p>
                      <a:pPr algn="ctr">
                        <a:buNone/>
                      </a:pPr>
                      <a:r>
                        <a:rPr lang="en-IN" altLang="en-US" sz="1800">
                          <a:sym typeface="+mn-ea"/>
                        </a:rPr>
                        <a:t>TOPIC</a:t>
                      </a:r>
                      <a:endParaRPr lang="en-IN" altLang="en-US" sz="1800"/>
                    </a:p>
                    <a:p>
                      <a:pPr algn="ctr">
                        <a:buNone/>
                      </a:pPr>
                      <a:endParaRPr lang="en-US"/>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442595">
                <a:tc>
                  <a:txBody>
                    <a:bodyPr/>
                    <a:p>
                      <a:pPr algn="ctr">
                        <a:buNone/>
                      </a:pPr>
                      <a:r>
                        <a:rPr lang="en-IN" altLang="en-US" sz="1800" b="1">
                          <a:sym typeface="+mn-ea"/>
                        </a:rPr>
                        <a:t>Extremely knowledgeable</a:t>
                      </a:r>
                      <a:endParaRPr lang="en-IN" altLang="en-US" sz="1800" b="1"/>
                    </a:p>
                    <a:p>
                      <a:pPr algn="ctr">
                        <a:buNone/>
                      </a:pPr>
                      <a:endParaRPr lang="en-US"/>
                    </a:p>
                  </a:txBody>
                  <a:tcPr/>
                </a:tc>
                <a:tc>
                  <a:txBody>
                    <a:bodyPr/>
                    <a:p>
                      <a:pPr algn="ctr">
                        <a:buNone/>
                      </a:pPr>
                      <a:r>
                        <a:rPr lang="en-IN" altLang="en-US" b="1"/>
                        <a:t>20</a:t>
                      </a:r>
                      <a:endParaRPr lang="en-IN" altLang="en-US" b="1"/>
                    </a:p>
                  </a:txBody>
                  <a:tcPr/>
                </a:tc>
                <a:tc>
                  <a:txBody>
                    <a:bodyPr/>
                    <a:p>
                      <a:pPr algn="ctr">
                        <a:buNone/>
                      </a:pPr>
                      <a:r>
                        <a:rPr lang="en-IN" altLang="en-US" b="1"/>
                        <a:t>16.67%</a:t>
                      </a:r>
                      <a:endParaRPr lang="en-IN" altLang="en-US" b="1"/>
                    </a:p>
                  </a:txBody>
                  <a:tcPr/>
                </a:tc>
              </a:tr>
              <a:tr h="442595">
                <a:tc>
                  <a:txBody>
                    <a:bodyPr/>
                    <a:p>
                      <a:pPr algn="ctr">
                        <a:buNone/>
                      </a:pPr>
                      <a:r>
                        <a:rPr lang="en-IN" altLang="en-US" sz="1800" b="1">
                          <a:sym typeface="+mn-ea"/>
                        </a:rPr>
                        <a:t>Very knowledgeable</a:t>
                      </a:r>
                      <a:endParaRPr lang="en-IN" altLang="en-US" sz="1800" b="1"/>
                    </a:p>
                    <a:p>
                      <a:pPr algn="ctr">
                        <a:buNone/>
                      </a:pPr>
                      <a:endParaRPr lang="en-US"/>
                    </a:p>
                  </a:txBody>
                  <a:tcPr/>
                </a:tc>
                <a:tc>
                  <a:txBody>
                    <a:bodyPr/>
                    <a:p>
                      <a:pPr algn="ctr">
                        <a:buNone/>
                      </a:pPr>
                      <a:r>
                        <a:rPr lang="en-IN" altLang="en-US" b="1"/>
                        <a:t>40</a:t>
                      </a:r>
                      <a:endParaRPr lang="en-IN" altLang="en-US" b="1"/>
                    </a:p>
                  </a:txBody>
                  <a:tcPr/>
                </a:tc>
                <a:tc>
                  <a:txBody>
                    <a:bodyPr/>
                    <a:p>
                      <a:pPr algn="ctr">
                        <a:buNone/>
                      </a:pPr>
                      <a:r>
                        <a:rPr lang="en-IN" altLang="en-US" b="1"/>
                        <a:t>33.33%</a:t>
                      </a:r>
                      <a:endParaRPr lang="en-IN" altLang="en-US" b="1"/>
                    </a:p>
                  </a:txBody>
                  <a:tcPr/>
                </a:tc>
              </a:tr>
              <a:tr h="442595">
                <a:tc>
                  <a:txBody>
                    <a:bodyPr/>
                    <a:p>
                      <a:pPr algn="ctr">
                        <a:buNone/>
                      </a:pPr>
                      <a:r>
                        <a:rPr lang="en-IN" altLang="en-US" sz="1800" b="1">
                          <a:sym typeface="+mn-ea"/>
                        </a:rPr>
                        <a:t>Moderately knowledgeable</a:t>
                      </a:r>
                      <a:endParaRPr lang="en-IN" altLang="en-US" sz="1800" b="1"/>
                    </a:p>
                    <a:p>
                      <a:pPr algn="ctr">
                        <a:buNone/>
                      </a:pPr>
                      <a:endParaRPr lang="en-US"/>
                    </a:p>
                  </a:txBody>
                  <a:tcPr/>
                </a:tc>
                <a:tc>
                  <a:txBody>
                    <a:bodyPr/>
                    <a:p>
                      <a:pPr algn="ctr">
                        <a:buNone/>
                      </a:pPr>
                      <a:r>
                        <a:rPr lang="en-IN" altLang="en-US" b="1"/>
                        <a:t>30</a:t>
                      </a:r>
                      <a:endParaRPr lang="en-IN" altLang="en-US" b="1"/>
                    </a:p>
                  </a:txBody>
                  <a:tcPr/>
                </a:tc>
                <a:tc>
                  <a:txBody>
                    <a:bodyPr/>
                    <a:p>
                      <a:pPr algn="ctr">
                        <a:buNone/>
                      </a:pPr>
                      <a:r>
                        <a:rPr lang="en-IN" altLang="en-US" b="1"/>
                        <a:t>25%</a:t>
                      </a:r>
                      <a:endParaRPr lang="en-IN" altLang="en-US" b="1"/>
                    </a:p>
                  </a:txBody>
                  <a:tcPr/>
                </a:tc>
              </a:tr>
              <a:tr h="442595">
                <a:tc>
                  <a:txBody>
                    <a:bodyPr/>
                    <a:p>
                      <a:pPr algn="ctr">
                        <a:buNone/>
                      </a:pPr>
                      <a:r>
                        <a:rPr lang="en-IN" altLang="en-US" sz="1800" b="1">
                          <a:sym typeface="+mn-ea"/>
                        </a:rPr>
                        <a:t>Slightly knowledgeable</a:t>
                      </a:r>
                      <a:endParaRPr lang="en-IN" altLang="en-US" sz="1800" b="1"/>
                    </a:p>
                    <a:p>
                      <a:pPr algn="ctr">
                        <a:buNone/>
                      </a:pPr>
                      <a:endParaRPr lang="en-US"/>
                    </a:p>
                  </a:txBody>
                  <a:tcPr/>
                </a:tc>
                <a:tc>
                  <a:txBody>
                    <a:bodyPr/>
                    <a:p>
                      <a:pPr algn="ctr">
                        <a:buNone/>
                      </a:pPr>
                      <a:r>
                        <a:rPr lang="en-IN" altLang="en-US" b="1"/>
                        <a:t>30</a:t>
                      </a:r>
                      <a:endParaRPr lang="en-IN" altLang="en-US" b="1"/>
                    </a:p>
                  </a:txBody>
                  <a:tcPr/>
                </a:tc>
                <a:tc>
                  <a:txBody>
                    <a:bodyPr/>
                    <a:p>
                      <a:pPr algn="ctr">
                        <a:buNone/>
                      </a:pPr>
                      <a:r>
                        <a:rPr lang="en-IN" altLang="en-US" b="1"/>
                        <a:t>25%</a:t>
                      </a:r>
                      <a:endParaRPr lang="en-IN" altLang="en-US" b="1"/>
                    </a:p>
                  </a:txBody>
                  <a:tcPr/>
                </a:tc>
              </a:tr>
              <a:tr h="442595">
                <a:tc>
                  <a:txBody>
                    <a:bodyPr/>
                    <a:p>
                      <a:pPr algn="ctr">
                        <a:buNone/>
                      </a:pPr>
                      <a:r>
                        <a:rPr lang="en-IN" altLang="en-US" sz="1800" b="1">
                          <a:sym typeface="+mn-ea"/>
                        </a:rPr>
                        <a:t>Not at all Knowledgeable</a:t>
                      </a:r>
                      <a:endParaRPr lang="en-IN" altLang="en-US" sz="1800" b="1"/>
                    </a:p>
                    <a:p>
                      <a:pPr algn="ctr">
                        <a:buNone/>
                      </a:pPr>
                      <a:endParaRPr lang="en-US"/>
                    </a:p>
                  </a:txBody>
                  <a:tcPr/>
                </a:tc>
                <a:tc>
                  <a:txBody>
                    <a:bodyPr/>
                    <a:p>
                      <a:pPr algn="ctr">
                        <a:buNone/>
                      </a:pPr>
                      <a:r>
                        <a:rPr lang="en-IN" altLang="en-US" b="1"/>
                        <a:t>NIL</a:t>
                      </a:r>
                      <a:endParaRPr lang="en-IN" altLang="en-US" b="1"/>
                    </a:p>
                  </a:txBody>
                  <a:tcPr/>
                </a:tc>
                <a:tc>
                  <a:txBody>
                    <a:bodyPr/>
                    <a:p>
                      <a:pPr algn="ctr">
                        <a:buNone/>
                      </a:pPr>
                      <a:r>
                        <a:rPr lang="en-IN" altLang="en-US" b="1"/>
                        <a:t>NIL</a:t>
                      </a:r>
                      <a:endParaRPr lang="en-IN" altLang="en-US" b="1"/>
                    </a:p>
                  </a:txBody>
                  <a:tcPr/>
                </a:tc>
              </a:tr>
            </a:tbl>
          </a:graphicData>
        </a:graphic>
      </p:graphicFrame>
      <p:graphicFrame>
        <p:nvGraphicFramePr>
          <p:cNvPr id="3" name="Chart 2"/>
          <p:cNvGraphicFramePr/>
          <p:nvPr/>
        </p:nvGraphicFramePr>
        <p:xfrm>
          <a:off x="0" y="4614545"/>
          <a:ext cx="4803140" cy="224345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IN" altLang="en-US" sz="2800" b="1"/>
              <a:t>15. How many workers in the company? (Gender-Wise)</a:t>
            </a:r>
            <a:endParaRPr lang="en-IN" altLang="en-US" sz="2800" b="1"/>
          </a:p>
        </p:txBody>
      </p:sp>
      <p:graphicFrame>
        <p:nvGraphicFramePr>
          <p:cNvPr id="4" name="Content Placeholder 3"/>
          <p:cNvGraphicFramePr/>
          <p:nvPr>
            <p:ph idx="1"/>
          </p:nvPr>
        </p:nvGraphicFramePr>
        <p:xfrm>
          <a:off x="-635" y="772795"/>
          <a:ext cx="12193905" cy="2917190"/>
        </p:xfrm>
        <a:graphic>
          <a:graphicData uri="http://schemas.openxmlformats.org/drawingml/2006/table">
            <a:tbl>
              <a:tblPr firstRow="1" bandRow="1">
                <a:tableStyleId>{5C22544A-7EE6-4342-B048-85BDC9FD1C3A}</a:tableStyleId>
              </a:tblPr>
              <a:tblGrid>
                <a:gridCol w="4064635"/>
                <a:gridCol w="4064635"/>
                <a:gridCol w="4064635"/>
              </a:tblGrid>
              <a:tr h="916940">
                <a:tc>
                  <a:txBody>
                    <a:bodyPr/>
                    <a:p>
                      <a:pPr algn="ctr">
                        <a:buNone/>
                      </a:pPr>
                      <a:r>
                        <a:rPr lang="en-IN" altLang="en-US" sz="1800">
                          <a:sym typeface="+mn-ea"/>
                        </a:rPr>
                        <a:t>TOPIC</a:t>
                      </a:r>
                      <a:endParaRPr lang="en-IN" altLang="en-US" sz="1800"/>
                    </a:p>
                    <a:p>
                      <a:pPr algn="ctr">
                        <a:buNone/>
                      </a:pPr>
                      <a:endParaRPr lang="en-US"/>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666750">
                <a:tc>
                  <a:txBody>
                    <a:bodyPr/>
                    <a:p>
                      <a:pPr algn="ctr">
                        <a:buNone/>
                      </a:pPr>
                      <a:r>
                        <a:rPr lang="en-IN" altLang="en-US" b="1"/>
                        <a:t>MALE</a:t>
                      </a:r>
                      <a:endParaRPr lang="en-IN" altLang="en-US" b="1"/>
                    </a:p>
                  </a:txBody>
                  <a:tcPr/>
                </a:tc>
                <a:tc>
                  <a:txBody>
                    <a:bodyPr/>
                    <a:p>
                      <a:pPr algn="ctr">
                        <a:buNone/>
                      </a:pPr>
                      <a:r>
                        <a:rPr lang="en-IN" altLang="en-US" b="1"/>
                        <a:t>78 WORKERS</a:t>
                      </a:r>
                      <a:endParaRPr lang="en-IN" altLang="en-US" b="1"/>
                    </a:p>
                  </a:txBody>
                  <a:tcPr/>
                </a:tc>
                <a:tc>
                  <a:txBody>
                    <a:bodyPr/>
                    <a:p>
                      <a:pPr algn="ctr">
                        <a:buNone/>
                      </a:pPr>
                      <a:r>
                        <a:rPr lang="en-IN" altLang="en-US" b="1"/>
                        <a:t>65%</a:t>
                      </a:r>
                      <a:endParaRPr lang="en-IN" altLang="en-US" b="1"/>
                    </a:p>
                  </a:txBody>
                  <a:tcPr/>
                </a:tc>
              </a:tr>
              <a:tr h="666750">
                <a:tc>
                  <a:txBody>
                    <a:bodyPr/>
                    <a:p>
                      <a:pPr algn="ctr">
                        <a:buNone/>
                      </a:pPr>
                      <a:r>
                        <a:rPr lang="en-IN" altLang="en-US" b="1"/>
                        <a:t>FEMALE</a:t>
                      </a:r>
                      <a:endParaRPr lang="en-IN" altLang="en-US" b="1"/>
                    </a:p>
                  </a:txBody>
                  <a:tcPr/>
                </a:tc>
                <a:tc>
                  <a:txBody>
                    <a:bodyPr/>
                    <a:p>
                      <a:pPr algn="ctr">
                        <a:buNone/>
                      </a:pPr>
                      <a:r>
                        <a:rPr lang="en-IN" altLang="en-US" b="1"/>
                        <a:t>32 WORKERS</a:t>
                      </a:r>
                      <a:endParaRPr lang="en-IN" altLang="en-US" b="1"/>
                    </a:p>
                  </a:txBody>
                  <a:tcPr/>
                </a:tc>
                <a:tc>
                  <a:txBody>
                    <a:bodyPr/>
                    <a:p>
                      <a:pPr algn="ctr">
                        <a:buNone/>
                      </a:pPr>
                      <a:r>
                        <a:rPr lang="en-IN" altLang="en-US" b="1"/>
                        <a:t>26.67%</a:t>
                      </a:r>
                      <a:endParaRPr lang="en-IN" altLang="en-US" b="1"/>
                    </a:p>
                  </a:txBody>
                  <a:tcPr/>
                </a:tc>
              </a:tr>
              <a:tr h="666750">
                <a:tc>
                  <a:txBody>
                    <a:bodyPr/>
                    <a:p>
                      <a:pPr algn="ctr">
                        <a:buNone/>
                      </a:pPr>
                      <a:r>
                        <a:rPr lang="en-IN" altLang="en-US" b="1"/>
                        <a:t>OTHERS</a:t>
                      </a:r>
                      <a:endParaRPr lang="en-IN" altLang="en-US" b="1"/>
                    </a:p>
                  </a:txBody>
                  <a:tcPr/>
                </a:tc>
                <a:tc>
                  <a:txBody>
                    <a:bodyPr/>
                    <a:p>
                      <a:pPr algn="ctr">
                        <a:buNone/>
                      </a:pPr>
                      <a:r>
                        <a:rPr lang="en-IN" altLang="en-US" b="1"/>
                        <a:t>10 WORKERS</a:t>
                      </a:r>
                      <a:endParaRPr lang="en-IN" altLang="en-US" b="1"/>
                    </a:p>
                  </a:txBody>
                  <a:tcPr/>
                </a:tc>
                <a:tc>
                  <a:txBody>
                    <a:bodyPr/>
                    <a:p>
                      <a:pPr algn="ctr">
                        <a:buNone/>
                      </a:pPr>
                      <a:r>
                        <a:rPr lang="en-IN" altLang="en-US" b="1"/>
                        <a:t>8.33%</a:t>
                      </a:r>
                      <a:endParaRPr lang="en-IN" altLang="en-US" b="1"/>
                    </a:p>
                  </a:txBody>
                  <a:tcPr/>
                </a:tc>
              </a:tr>
            </a:tbl>
          </a:graphicData>
        </a:graphic>
      </p:graphicFrame>
      <p:graphicFrame>
        <p:nvGraphicFramePr>
          <p:cNvPr id="5" name="Chart 4"/>
          <p:cNvGraphicFramePr/>
          <p:nvPr/>
        </p:nvGraphicFramePr>
        <p:xfrm>
          <a:off x="0" y="3689985"/>
          <a:ext cx="6096000" cy="316738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000" cy="773430"/>
          </a:xfrm>
        </p:spPr>
        <p:txBody>
          <a:bodyPr/>
          <a:p>
            <a:r>
              <a:rPr lang="en-IN" altLang="en-US" sz="2800" b="1"/>
              <a:t>16. Age of the Employees:</a:t>
            </a:r>
            <a:endParaRPr lang="en-IN" altLang="en-US" sz="2800" b="1"/>
          </a:p>
        </p:txBody>
      </p:sp>
      <p:graphicFrame>
        <p:nvGraphicFramePr>
          <p:cNvPr id="4" name="Content Placeholder 3"/>
          <p:cNvGraphicFramePr/>
          <p:nvPr>
            <p:ph idx="1"/>
          </p:nvPr>
        </p:nvGraphicFramePr>
        <p:xfrm>
          <a:off x="0" y="772795"/>
          <a:ext cx="12192000" cy="1905000"/>
        </p:xfrm>
        <a:graphic>
          <a:graphicData uri="http://schemas.openxmlformats.org/drawingml/2006/table">
            <a:tbl>
              <a:tblPr firstRow="1" bandRow="1">
                <a:tableStyleId>{5C22544A-7EE6-4342-B048-85BDC9FD1C3A}</a:tableStyleId>
              </a:tblPr>
              <a:tblGrid>
                <a:gridCol w="4064000"/>
                <a:gridCol w="4064000"/>
                <a:gridCol w="4064000"/>
              </a:tblGrid>
              <a:tr h="381000">
                <a:tc>
                  <a:txBody>
                    <a:bodyPr/>
                    <a:p>
                      <a:pPr algn="ctr">
                        <a:buNone/>
                      </a:pPr>
                      <a:r>
                        <a:rPr lang="en-IN" altLang="en-US" sz="1800">
                          <a:sym typeface="+mn-ea"/>
                        </a:rPr>
                        <a:t>TOPIC</a:t>
                      </a:r>
                      <a:endParaRPr lang="en-IN" altLang="en-US" sz="1800"/>
                    </a:p>
                    <a:p>
                      <a:pPr algn="ctr">
                        <a:buNone/>
                      </a:pPr>
                      <a:endParaRPr lang="en-US"/>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381000">
                <a:tc>
                  <a:txBody>
                    <a:bodyPr/>
                    <a:p>
                      <a:pPr algn="ctr">
                        <a:buNone/>
                      </a:pPr>
                      <a:r>
                        <a:rPr lang="en-IN" altLang="en-US" sz="1800" b="1">
                          <a:sym typeface="+mn-ea"/>
                        </a:rPr>
                        <a:t>BELOW 25</a:t>
                      </a:r>
                      <a:endParaRPr lang="en-IN" altLang="en-US" sz="1800" b="1"/>
                    </a:p>
                    <a:p>
                      <a:pPr algn="ctr">
                        <a:buNone/>
                      </a:pPr>
                      <a:endParaRPr lang="en-US"/>
                    </a:p>
                  </a:txBody>
                  <a:tcPr/>
                </a:tc>
                <a:tc>
                  <a:txBody>
                    <a:bodyPr/>
                    <a:p>
                      <a:pPr algn="ctr">
                        <a:buNone/>
                      </a:pPr>
                      <a:r>
                        <a:rPr lang="en-IN" altLang="en-US" b="1"/>
                        <a:t>26 Workers</a:t>
                      </a:r>
                      <a:endParaRPr lang="en-IN" altLang="en-US" b="1"/>
                    </a:p>
                  </a:txBody>
                  <a:tcPr/>
                </a:tc>
                <a:tc>
                  <a:txBody>
                    <a:bodyPr/>
                    <a:p>
                      <a:pPr algn="ctr">
                        <a:buNone/>
                      </a:pPr>
                      <a:r>
                        <a:rPr lang="en-IN" altLang="en-US" b="1"/>
                        <a:t>21.67%</a:t>
                      </a:r>
                      <a:endParaRPr lang="en-IN" altLang="en-US" b="1"/>
                    </a:p>
                  </a:txBody>
                  <a:tcPr/>
                </a:tc>
              </a:tr>
              <a:tr h="381000">
                <a:tc>
                  <a:txBody>
                    <a:bodyPr/>
                    <a:p>
                      <a:pPr algn="ctr">
                        <a:buNone/>
                      </a:pPr>
                      <a:r>
                        <a:rPr lang="en-IN" altLang="en-US" sz="1800" b="1">
                          <a:sym typeface="+mn-ea"/>
                        </a:rPr>
                        <a:t>25 YR- 35 YR</a:t>
                      </a:r>
                      <a:endParaRPr lang="en-IN" altLang="en-US" sz="1800" b="1"/>
                    </a:p>
                    <a:p>
                      <a:pPr algn="ctr">
                        <a:buNone/>
                      </a:pPr>
                      <a:endParaRPr lang="en-US"/>
                    </a:p>
                  </a:txBody>
                  <a:tcPr/>
                </a:tc>
                <a:tc>
                  <a:txBody>
                    <a:bodyPr/>
                    <a:p>
                      <a:pPr algn="ctr">
                        <a:buNone/>
                      </a:pPr>
                      <a:r>
                        <a:rPr lang="en-IN" altLang="en-US" b="1"/>
                        <a:t>34 Workers</a:t>
                      </a:r>
                      <a:endParaRPr lang="en-IN" altLang="en-US" b="1"/>
                    </a:p>
                  </a:txBody>
                  <a:tcPr/>
                </a:tc>
                <a:tc>
                  <a:txBody>
                    <a:bodyPr/>
                    <a:p>
                      <a:pPr algn="ctr">
                        <a:buNone/>
                      </a:pPr>
                      <a:r>
                        <a:rPr lang="en-IN" altLang="en-US" b="1"/>
                        <a:t>28.33%</a:t>
                      </a:r>
                      <a:endParaRPr lang="en-IN" altLang="en-US" b="1"/>
                    </a:p>
                  </a:txBody>
                  <a:tcPr/>
                </a:tc>
              </a:tr>
              <a:tr h="381000">
                <a:tc>
                  <a:txBody>
                    <a:bodyPr/>
                    <a:p>
                      <a:pPr algn="ctr">
                        <a:buNone/>
                      </a:pPr>
                      <a:r>
                        <a:rPr lang="en-IN" altLang="en-US" sz="1800" b="1">
                          <a:sym typeface="+mn-ea"/>
                        </a:rPr>
                        <a:t>36 YR- 45 YR</a:t>
                      </a:r>
                      <a:endParaRPr lang="en-IN" altLang="en-US" sz="1800" b="1"/>
                    </a:p>
                    <a:p>
                      <a:pPr algn="ctr">
                        <a:buNone/>
                      </a:pPr>
                      <a:endParaRPr lang="en-US"/>
                    </a:p>
                  </a:txBody>
                  <a:tcPr/>
                </a:tc>
                <a:tc>
                  <a:txBody>
                    <a:bodyPr/>
                    <a:p>
                      <a:pPr algn="ctr">
                        <a:buNone/>
                      </a:pPr>
                      <a:r>
                        <a:rPr lang="en-IN" altLang="en-US" b="1"/>
                        <a:t>43 Workers</a:t>
                      </a:r>
                      <a:endParaRPr lang="en-IN" altLang="en-US" b="1"/>
                    </a:p>
                  </a:txBody>
                  <a:tcPr/>
                </a:tc>
                <a:tc>
                  <a:txBody>
                    <a:bodyPr/>
                    <a:p>
                      <a:pPr algn="ctr">
                        <a:buNone/>
                      </a:pPr>
                      <a:r>
                        <a:rPr lang="en-IN" altLang="en-US" b="1"/>
                        <a:t>35.83%</a:t>
                      </a:r>
                      <a:endParaRPr lang="en-IN" altLang="en-US" b="1"/>
                    </a:p>
                  </a:txBody>
                  <a:tcPr/>
                </a:tc>
              </a:tr>
              <a:tr h="381000">
                <a:tc>
                  <a:txBody>
                    <a:bodyPr/>
                    <a:p>
                      <a:pPr algn="ctr">
                        <a:buNone/>
                      </a:pPr>
                      <a:r>
                        <a:rPr lang="en-IN" altLang="en-US" sz="1800" b="1">
                          <a:sym typeface="+mn-ea"/>
                        </a:rPr>
                        <a:t>ABOVE 46</a:t>
                      </a:r>
                      <a:endParaRPr lang="en-IN" altLang="en-US" sz="1800" b="1"/>
                    </a:p>
                    <a:p>
                      <a:pPr algn="ctr">
                        <a:buNone/>
                      </a:pPr>
                      <a:endParaRPr lang="en-US"/>
                    </a:p>
                  </a:txBody>
                  <a:tcPr/>
                </a:tc>
                <a:tc>
                  <a:txBody>
                    <a:bodyPr/>
                    <a:p>
                      <a:pPr algn="ctr">
                        <a:buNone/>
                      </a:pPr>
                      <a:r>
                        <a:rPr lang="en-IN" b="1"/>
                        <a:t>17 Workers</a:t>
                      </a:r>
                      <a:endParaRPr lang="en-IN" b="1"/>
                    </a:p>
                  </a:txBody>
                  <a:tcPr/>
                </a:tc>
                <a:tc>
                  <a:txBody>
                    <a:bodyPr/>
                    <a:p>
                      <a:pPr algn="ctr">
                        <a:buNone/>
                      </a:pPr>
                      <a:r>
                        <a:rPr lang="en-IN" altLang="en-US" b="1"/>
                        <a:t>14.17%</a:t>
                      </a:r>
                      <a:endParaRPr lang="en-IN" altLang="en-US" b="1"/>
                    </a:p>
                  </a:txBody>
                  <a:tcPr/>
                </a:tc>
              </a:tr>
            </a:tbl>
          </a:graphicData>
        </a:graphic>
      </p:graphicFrame>
      <p:graphicFrame>
        <p:nvGraphicFramePr>
          <p:cNvPr id="5" name="Chart 4"/>
          <p:cNvGraphicFramePr/>
          <p:nvPr/>
        </p:nvGraphicFramePr>
        <p:xfrm>
          <a:off x="0" y="3973195"/>
          <a:ext cx="5354955" cy="28848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0500"/>
            <a:ext cx="12192000" cy="800735"/>
          </a:xfrm>
        </p:spPr>
        <p:txBody>
          <a:bodyPr/>
          <a:p>
            <a:r>
              <a:rPr lang="en-IN" sz="2800" b="1"/>
              <a:t>17. No. of workers in Department-Wise</a:t>
            </a:r>
            <a:endParaRPr lang="en-IN" sz="2800" b="1"/>
          </a:p>
        </p:txBody>
      </p:sp>
      <p:graphicFrame>
        <p:nvGraphicFramePr>
          <p:cNvPr id="4" name="Content Placeholder 3"/>
          <p:cNvGraphicFramePr/>
          <p:nvPr>
            <p:ph idx="1"/>
          </p:nvPr>
        </p:nvGraphicFramePr>
        <p:xfrm>
          <a:off x="0" y="990600"/>
          <a:ext cx="12193905" cy="1905000"/>
        </p:xfrm>
        <a:graphic>
          <a:graphicData uri="http://schemas.openxmlformats.org/drawingml/2006/table">
            <a:tbl>
              <a:tblPr firstRow="1" bandRow="1">
                <a:tableStyleId>{5C22544A-7EE6-4342-B048-85BDC9FD1C3A}</a:tableStyleId>
              </a:tblPr>
              <a:tblGrid>
                <a:gridCol w="4064635"/>
                <a:gridCol w="4064635"/>
                <a:gridCol w="4064635"/>
              </a:tblGrid>
              <a:tr h="381000">
                <a:tc>
                  <a:txBody>
                    <a:bodyPr/>
                    <a:p>
                      <a:pPr algn="ctr">
                        <a:buNone/>
                      </a:pPr>
                      <a:r>
                        <a:rPr lang="en-IN" altLang="en-US" sz="1800">
                          <a:sym typeface="+mn-ea"/>
                        </a:rPr>
                        <a:t>TOPIC</a:t>
                      </a:r>
                      <a:endParaRPr lang="en-IN" altLang="en-US" sz="1800"/>
                    </a:p>
                    <a:p>
                      <a:pPr algn="ctr">
                        <a:buNone/>
                      </a:pPr>
                      <a:endParaRPr lang="en-US"/>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381000">
                <a:tc>
                  <a:txBody>
                    <a:bodyPr/>
                    <a:p>
                      <a:pPr algn="ctr">
                        <a:buNone/>
                      </a:pPr>
                      <a:r>
                        <a:rPr lang="en-IN" altLang="en-US" b="1"/>
                        <a:t>Finance &amp; Accounting</a:t>
                      </a:r>
                      <a:endParaRPr lang="en-IN" altLang="en-US" b="1"/>
                    </a:p>
                  </a:txBody>
                  <a:tcPr/>
                </a:tc>
                <a:tc>
                  <a:txBody>
                    <a:bodyPr/>
                    <a:p>
                      <a:pPr algn="ctr">
                        <a:buNone/>
                      </a:pPr>
                      <a:r>
                        <a:rPr lang="en-IN" altLang="en-US" b="1"/>
                        <a:t>30 Workers</a:t>
                      </a:r>
                      <a:endParaRPr lang="en-IN" altLang="en-US" b="1"/>
                    </a:p>
                  </a:txBody>
                  <a:tcPr/>
                </a:tc>
                <a:tc>
                  <a:txBody>
                    <a:bodyPr/>
                    <a:p>
                      <a:pPr algn="ctr">
                        <a:buNone/>
                      </a:pPr>
                      <a:r>
                        <a:rPr lang="en-IN" altLang="en-US" b="1"/>
                        <a:t>25%</a:t>
                      </a:r>
                      <a:endParaRPr lang="en-IN" altLang="en-US" b="1"/>
                    </a:p>
                  </a:txBody>
                  <a:tcPr/>
                </a:tc>
              </a:tr>
              <a:tr h="381000">
                <a:tc>
                  <a:txBody>
                    <a:bodyPr/>
                    <a:p>
                      <a:pPr algn="ctr">
                        <a:buNone/>
                      </a:pPr>
                      <a:r>
                        <a:rPr lang="en-IN" altLang="en-US" b="1"/>
                        <a:t>Sales &amp; Marketing</a:t>
                      </a:r>
                      <a:endParaRPr lang="en-IN" altLang="en-US" b="1"/>
                    </a:p>
                  </a:txBody>
                  <a:tcPr/>
                </a:tc>
                <a:tc>
                  <a:txBody>
                    <a:bodyPr/>
                    <a:p>
                      <a:pPr algn="ctr">
                        <a:buNone/>
                      </a:pPr>
                      <a:r>
                        <a:rPr lang="en-IN" altLang="en-US" sz="1800" b="1">
                          <a:sym typeface="+mn-ea"/>
                        </a:rPr>
                        <a:t>30 Workers</a:t>
                      </a:r>
                      <a:endParaRPr lang="en-IN" altLang="en-US" sz="1800" b="1"/>
                    </a:p>
                    <a:p>
                      <a:pPr algn="ctr">
                        <a:buNone/>
                      </a:pPr>
                      <a:endParaRPr lang="en-US"/>
                    </a:p>
                  </a:txBody>
                  <a:tcPr/>
                </a:tc>
                <a:tc>
                  <a:txBody>
                    <a:bodyPr/>
                    <a:p>
                      <a:pPr algn="ctr">
                        <a:buNone/>
                      </a:pPr>
                      <a:r>
                        <a:rPr lang="en-IN" altLang="en-US" sz="1800" b="1">
                          <a:sym typeface="+mn-ea"/>
                        </a:rPr>
                        <a:t>25%</a:t>
                      </a:r>
                      <a:endParaRPr lang="en-IN" altLang="en-US" sz="1800" b="1"/>
                    </a:p>
                    <a:p>
                      <a:pPr algn="ctr">
                        <a:buNone/>
                      </a:pPr>
                      <a:endParaRPr lang="en-US"/>
                    </a:p>
                  </a:txBody>
                  <a:tcPr/>
                </a:tc>
              </a:tr>
              <a:tr h="381000">
                <a:tc>
                  <a:txBody>
                    <a:bodyPr/>
                    <a:p>
                      <a:pPr algn="ctr">
                        <a:buNone/>
                      </a:pPr>
                      <a:r>
                        <a:rPr lang="en-IN" altLang="en-US" b="1"/>
                        <a:t>Human Resource</a:t>
                      </a:r>
                      <a:endParaRPr lang="en-IN" altLang="en-US" b="1"/>
                    </a:p>
                  </a:txBody>
                  <a:tcPr/>
                </a:tc>
                <a:tc>
                  <a:txBody>
                    <a:bodyPr/>
                    <a:p>
                      <a:pPr algn="ctr">
                        <a:buNone/>
                      </a:pPr>
                      <a:r>
                        <a:rPr lang="en-IN" altLang="en-US" sz="1800" b="1">
                          <a:sym typeface="+mn-ea"/>
                        </a:rPr>
                        <a:t>30 Workers</a:t>
                      </a:r>
                      <a:endParaRPr lang="en-IN" altLang="en-US" sz="1800" b="1"/>
                    </a:p>
                    <a:p>
                      <a:pPr algn="ctr">
                        <a:buNone/>
                      </a:pPr>
                      <a:endParaRPr lang="en-US"/>
                    </a:p>
                  </a:txBody>
                  <a:tcPr/>
                </a:tc>
                <a:tc>
                  <a:txBody>
                    <a:bodyPr/>
                    <a:p>
                      <a:pPr algn="ctr">
                        <a:buNone/>
                      </a:pPr>
                      <a:r>
                        <a:rPr lang="en-IN" altLang="en-US" sz="1800" b="1">
                          <a:sym typeface="+mn-ea"/>
                        </a:rPr>
                        <a:t>25%</a:t>
                      </a:r>
                      <a:endParaRPr lang="en-IN" altLang="en-US" sz="1800" b="1"/>
                    </a:p>
                    <a:p>
                      <a:pPr algn="ctr">
                        <a:buNone/>
                      </a:pPr>
                      <a:endParaRPr lang="en-US"/>
                    </a:p>
                  </a:txBody>
                  <a:tcPr/>
                </a:tc>
              </a:tr>
              <a:tr h="381000">
                <a:tc>
                  <a:txBody>
                    <a:bodyPr/>
                    <a:p>
                      <a:pPr algn="ctr">
                        <a:buNone/>
                      </a:pPr>
                      <a:r>
                        <a:rPr lang="en-IN" altLang="en-US" b="1"/>
                        <a:t>Production</a:t>
                      </a:r>
                      <a:endParaRPr lang="en-IN" altLang="en-US" b="1"/>
                    </a:p>
                  </a:txBody>
                  <a:tcPr/>
                </a:tc>
                <a:tc>
                  <a:txBody>
                    <a:bodyPr/>
                    <a:p>
                      <a:pPr algn="ctr">
                        <a:buNone/>
                      </a:pPr>
                      <a:r>
                        <a:rPr lang="en-IN" altLang="en-US" sz="1800" b="1">
                          <a:sym typeface="+mn-ea"/>
                        </a:rPr>
                        <a:t>30 Workers</a:t>
                      </a:r>
                      <a:endParaRPr lang="en-IN" altLang="en-US" sz="1800" b="1"/>
                    </a:p>
                    <a:p>
                      <a:pPr algn="ctr">
                        <a:buNone/>
                      </a:pPr>
                      <a:endParaRPr lang="en-US"/>
                    </a:p>
                  </a:txBody>
                  <a:tcPr/>
                </a:tc>
                <a:tc>
                  <a:txBody>
                    <a:bodyPr/>
                    <a:p>
                      <a:pPr algn="ctr">
                        <a:buNone/>
                      </a:pPr>
                      <a:r>
                        <a:rPr lang="en-IN" altLang="en-US" sz="1800" b="1">
                          <a:sym typeface="+mn-ea"/>
                        </a:rPr>
                        <a:t>25%</a:t>
                      </a:r>
                      <a:endParaRPr lang="en-IN" altLang="en-US" sz="1800" b="1"/>
                    </a:p>
                    <a:p>
                      <a:pPr algn="ctr">
                        <a:buNone/>
                      </a:pPr>
                      <a:endParaRPr lang="en-US"/>
                    </a:p>
                  </a:txBody>
                  <a:tcPr/>
                </a:tc>
              </a:tr>
            </a:tbl>
          </a:graphicData>
        </a:graphic>
      </p:graphicFrame>
      <p:graphicFrame>
        <p:nvGraphicFramePr>
          <p:cNvPr id="5" name="Chart 4"/>
          <p:cNvGraphicFramePr/>
          <p:nvPr/>
        </p:nvGraphicFramePr>
        <p:xfrm>
          <a:off x="0" y="3931920"/>
          <a:ext cx="5336540" cy="2925445"/>
        </p:xfrm>
        <a:graphic>
          <a:graphicData uri="http://schemas.openxmlformats.org/drawingml/2006/chart">
            <c:chart xmlns:c="http://schemas.openxmlformats.org/drawingml/2006/chart" xmlns:r="http://schemas.openxmlformats.org/officeDocument/2006/relationships" r:id="rId1"/>
          </a:graphicData>
        </a:graphic>
      </p:graphicFrame>
      <p:sp>
        <p:nvSpPr>
          <p:cNvPr id="6" name="Text Box 5"/>
          <p:cNvSpPr txBox="1"/>
          <p:nvPr/>
        </p:nvSpPr>
        <p:spPr>
          <a:xfrm>
            <a:off x="6340475" y="4462145"/>
            <a:ext cx="4064000" cy="368300"/>
          </a:xfrm>
          <a:prstGeom prst="rect">
            <a:avLst/>
          </a:prstGeom>
          <a:noFill/>
        </p:spPr>
        <p:txBody>
          <a:bodyPr wrap="square" rtlCol="0">
            <a:spAutoFit/>
          </a:bodyPr>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0"/>
            <a:ext cx="12192635" cy="868680"/>
          </a:xfrm>
        </p:spPr>
        <p:txBody>
          <a:bodyPr/>
          <a:p>
            <a:r>
              <a:rPr lang="en-IN" altLang="en-US" sz="2800" b="1"/>
              <a:t>18. Qualification of the Workers</a:t>
            </a:r>
            <a:endParaRPr lang="en-IN" altLang="en-US" sz="2800" b="1"/>
          </a:p>
        </p:txBody>
      </p:sp>
      <p:graphicFrame>
        <p:nvGraphicFramePr>
          <p:cNvPr id="4" name="Content Placeholder 3"/>
          <p:cNvGraphicFramePr/>
          <p:nvPr>
            <p:ph idx="1"/>
          </p:nvPr>
        </p:nvGraphicFramePr>
        <p:xfrm>
          <a:off x="0" y="868680"/>
          <a:ext cx="12193905" cy="2559685"/>
        </p:xfrm>
        <a:graphic>
          <a:graphicData uri="http://schemas.openxmlformats.org/drawingml/2006/table">
            <a:tbl>
              <a:tblPr firstRow="1" bandRow="1">
                <a:tableStyleId>{5C22544A-7EE6-4342-B048-85BDC9FD1C3A}</a:tableStyleId>
              </a:tblPr>
              <a:tblGrid>
                <a:gridCol w="4064635"/>
                <a:gridCol w="4064635"/>
                <a:gridCol w="4064635"/>
              </a:tblGrid>
              <a:tr h="918845">
                <a:tc>
                  <a:txBody>
                    <a:bodyPr/>
                    <a:p>
                      <a:pPr algn="ctr">
                        <a:buNone/>
                      </a:pPr>
                      <a:r>
                        <a:rPr lang="en-IN" altLang="en-US" sz="1800">
                          <a:sym typeface="+mn-ea"/>
                        </a:rPr>
                        <a:t>TOPIC</a:t>
                      </a:r>
                      <a:endParaRPr lang="en-IN" altLang="en-US" sz="1800"/>
                    </a:p>
                    <a:p>
                      <a:pPr algn="ctr">
                        <a:buNone/>
                      </a:pPr>
                      <a:endParaRPr lang="en-IN" altLang="en-US" b="0"/>
                    </a:p>
                  </a:txBody>
                  <a:tcPr/>
                </a:tc>
                <a:tc>
                  <a:txBody>
                    <a:bodyPr/>
                    <a:p>
                      <a:pPr algn="ctr">
                        <a:buNone/>
                      </a:pPr>
                      <a:r>
                        <a:rPr lang="en-IN" altLang="en-US" sz="1800">
                          <a:sym typeface="+mn-ea"/>
                        </a:rPr>
                        <a:t>NO.OF RESPONDENTS</a:t>
                      </a:r>
                      <a:endParaRPr lang="en-IN" altLang="en-US" sz="1800"/>
                    </a:p>
                    <a:p>
                      <a:pPr algn="ctr">
                        <a:buNone/>
                      </a:pPr>
                      <a:endParaRPr lang="en-US"/>
                    </a:p>
                  </a:txBody>
                  <a:tcPr/>
                </a:tc>
                <a:tc>
                  <a:txBody>
                    <a:bodyPr/>
                    <a:p>
                      <a:pPr algn="ctr">
                        <a:buNone/>
                      </a:pPr>
                      <a:r>
                        <a:rPr lang="en-IN" altLang="en-US" sz="1800">
                          <a:sym typeface="+mn-ea"/>
                        </a:rPr>
                        <a:t>PERCENTAGE</a:t>
                      </a:r>
                      <a:endParaRPr lang="en-IN" altLang="en-US" sz="1800"/>
                    </a:p>
                    <a:p>
                      <a:pPr algn="ctr">
                        <a:buNone/>
                      </a:pPr>
                      <a:endParaRPr lang="en-US"/>
                    </a:p>
                  </a:txBody>
                  <a:tcPr/>
                </a:tc>
              </a:tr>
              <a:tr h="547370">
                <a:tc>
                  <a:txBody>
                    <a:bodyPr/>
                    <a:p>
                      <a:pPr algn="ctr">
                        <a:buNone/>
                      </a:pPr>
                      <a:r>
                        <a:rPr lang="en-IN" altLang="en-US" b="1"/>
                        <a:t>12th STD</a:t>
                      </a:r>
                      <a:endParaRPr lang="en-IN" altLang="en-US" b="1"/>
                    </a:p>
                  </a:txBody>
                  <a:tcPr/>
                </a:tc>
                <a:tc>
                  <a:txBody>
                    <a:bodyPr/>
                    <a:p>
                      <a:pPr algn="ctr">
                        <a:buNone/>
                      </a:pPr>
                      <a:r>
                        <a:rPr lang="en-IN" altLang="en-US" b="1"/>
                        <a:t>45 Workers</a:t>
                      </a:r>
                      <a:endParaRPr lang="en-IN" altLang="en-US" b="1"/>
                    </a:p>
                  </a:txBody>
                  <a:tcPr/>
                </a:tc>
                <a:tc>
                  <a:txBody>
                    <a:bodyPr/>
                    <a:p>
                      <a:pPr algn="ctr">
                        <a:buNone/>
                      </a:pPr>
                      <a:r>
                        <a:rPr lang="en-IN" altLang="en-US" b="1"/>
                        <a:t>37.5%</a:t>
                      </a:r>
                      <a:endParaRPr lang="en-IN" altLang="en-US" b="1"/>
                    </a:p>
                  </a:txBody>
                  <a:tcPr/>
                </a:tc>
              </a:tr>
              <a:tr h="546735">
                <a:tc>
                  <a:txBody>
                    <a:bodyPr/>
                    <a:p>
                      <a:pPr algn="ctr">
                        <a:buNone/>
                      </a:pPr>
                      <a:r>
                        <a:rPr lang="en-IN" altLang="en-US" b="1"/>
                        <a:t>Diploma courses</a:t>
                      </a:r>
                      <a:endParaRPr lang="en-IN" altLang="en-US" b="1"/>
                    </a:p>
                  </a:txBody>
                  <a:tcPr/>
                </a:tc>
                <a:tc>
                  <a:txBody>
                    <a:bodyPr/>
                    <a:p>
                      <a:pPr algn="ctr">
                        <a:buNone/>
                      </a:pPr>
                      <a:r>
                        <a:rPr lang="en-IN" altLang="en-US" b="1"/>
                        <a:t>10 workers</a:t>
                      </a:r>
                      <a:endParaRPr lang="en-IN" altLang="en-US" b="1"/>
                    </a:p>
                  </a:txBody>
                  <a:tcPr/>
                </a:tc>
                <a:tc>
                  <a:txBody>
                    <a:bodyPr/>
                    <a:p>
                      <a:pPr algn="ctr">
                        <a:buNone/>
                      </a:pPr>
                      <a:r>
                        <a:rPr lang="en-IN" altLang="en-US" b="1"/>
                        <a:t>8.33%</a:t>
                      </a:r>
                      <a:endParaRPr lang="en-IN" altLang="en-US" b="1"/>
                    </a:p>
                  </a:txBody>
                  <a:tcPr/>
                </a:tc>
              </a:tr>
              <a:tr h="546735">
                <a:tc>
                  <a:txBody>
                    <a:bodyPr/>
                    <a:p>
                      <a:pPr algn="ctr">
                        <a:buNone/>
                      </a:pPr>
                      <a:r>
                        <a:rPr lang="en-IN" altLang="en-US" b="1"/>
                        <a:t>Degree Courses</a:t>
                      </a:r>
                      <a:endParaRPr lang="en-IN" altLang="en-US" b="1"/>
                    </a:p>
                  </a:txBody>
                  <a:tcPr/>
                </a:tc>
                <a:tc>
                  <a:txBody>
                    <a:bodyPr/>
                    <a:p>
                      <a:pPr algn="ctr">
                        <a:buNone/>
                      </a:pPr>
                      <a:r>
                        <a:rPr lang="en-IN" altLang="en-US" b="1"/>
                        <a:t>65 Workers</a:t>
                      </a:r>
                      <a:endParaRPr lang="en-IN" altLang="en-US" b="1"/>
                    </a:p>
                  </a:txBody>
                  <a:tcPr/>
                </a:tc>
                <a:tc>
                  <a:txBody>
                    <a:bodyPr/>
                    <a:p>
                      <a:pPr algn="ctr">
                        <a:buNone/>
                      </a:pPr>
                      <a:r>
                        <a:rPr lang="en-IN" altLang="en-US" b="1"/>
                        <a:t>54.17%</a:t>
                      </a:r>
                      <a:endParaRPr lang="en-IN" altLang="en-US" b="1"/>
                    </a:p>
                  </a:txBody>
                  <a:tcPr/>
                </a:tc>
              </a:tr>
            </a:tbl>
          </a:graphicData>
        </a:graphic>
      </p:graphicFrame>
      <p:graphicFrame>
        <p:nvGraphicFramePr>
          <p:cNvPr id="5" name="Chart 4"/>
          <p:cNvGraphicFramePr/>
          <p:nvPr/>
        </p:nvGraphicFramePr>
        <p:xfrm>
          <a:off x="0" y="3428365"/>
          <a:ext cx="5136515" cy="342963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b="1" u="sng"/>
              <a:t>FINDINGS:</a:t>
            </a:r>
            <a:endParaRPr lang="en-IN" altLang="en-US" sz="2800" b="1" u="sng"/>
          </a:p>
        </p:txBody>
      </p:sp>
      <p:sp>
        <p:nvSpPr>
          <p:cNvPr id="3" name="Content Placeholder 2"/>
          <p:cNvSpPr>
            <a:spLocks noGrp="1"/>
          </p:cNvSpPr>
          <p:nvPr>
            <p:ph idx="1"/>
          </p:nvPr>
        </p:nvSpPr>
        <p:spPr>
          <a:xfrm>
            <a:off x="0" y="772795"/>
            <a:ext cx="12192635" cy="6084570"/>
          </a:xfrm>
        </p:spPr>
        <p:txBody>
          <a:bodyPr/>
          <a:p>
            <a:r>
              <a:rPr lang="en-IN" altLang="en-US" sz="2800" b="1"/>
              <a:t>The Majority (65%) of the respondents are Male.</a:t>
            </a:r>
            <a:endParaRPr lang="en-IN" altLang="en-US" sz="2800" b="1"/>
          </a:p>
          <a:p>
            <a:r>
              <a:rPr lang="en-IN" altLang="en-US" sz="2800" b="1"/>
              <a:t>The</a:t>
            </a:r>
            <a:r>
              <a:rPr lang="en-IN" altLang="en-US" b="1"/>
              <a:t> </a:t>
            </a:r>
            <a:r>
              <a:rPr lang="en-IN" altLang="en-US" sz="2800" b="1"/>
              <a:t>Majority (54.17%) of the respondents are Degree Holders.</a:t>
            </a:r>
            <a:endParaRPr lang="en-IN" altLang="en-US" sz="2800" b="1"/>
          </a:p>
          <a:p>
            <a:r>
              <a:rPr lang="en-IN" altLang="en-US" sz="2800" b="1"/>
              <a:t>The Majority (35.83%) of the respondents are age between 36 - 45 yrs.</a:t>
            </a:r>
            <a:endParaRPr lang="en-IN" altLang="en-US" sz="2800" b="1"/>
          </a:p>
          <a:p>
            <a:r>
              <a:rPr lang="en-IN" altLang="en-US" sz="2800" b="1"/>
              <a:t>The Majority (</a:t>
            </a:r>
            <a:r>
              <a:rPr lang="en-IN" altLang="en-US" sz="2800" b="1">
                <a:sym typeface="+mn-ea"/>
              </a:rPr>
              <a:t>70.83%) of the respondents are workers who are not satisfied in his/her job.</a:t>
            </a:r>
            <a:endParaRPr lang="en-IN" altLang="en-US" sz="2800" b="1">
              <a:sym typeface="+mn-ea"/>
            </a:endParaRPr>
          </a:p>
          <a:p>
            <a:r>
              <a:rPr lang="en-IN" altLang="en-US" sz="2800" b="1"/>
              <a:t>The Majority (43.33%) of the repondents are not satisfied by the unhealthy working environment.</a:t>
            </a:r>
            <a:endParaRPr lang="en-IN" altLang="en-US" sz="2800" b="1"/>
          </a:p>
          <a:p>
            <a:r>
              <a:rPr lang="en-IN" altLang="en-US" sz="2800"/>
              <a:t>T</a:t>
            </a:r>
            <a:r>
              <a:rPr lang="en-IN" altLang="en-US" sz="2800" b="1"/>
              <a:t>he Majority (50%) of the respondents are employees who have been work in the industry more than 5 years.</a:t>
            </a:r>
            <a:endParaRPr lang="en-IN" altLang="en-US" sz="2800" b="1"/>
          </a:p>
          <a:p>
            <a:r>
              <a:rPr lang="en-IN" altLang="en-US" sz="2800"/>
              <a:t>T</a:t>
            </a:r>
            <a:r>
              <a:rPr lang="en-IN" altLang="en-US" sz="2800" b="1"/>
              <a:t>he Majority (58.3%) of the respondents are employees who considered as working atmosphere in good manner.</a:t>
            </a:r>
            <a:endParaRPr lang="en-IN" altLang="en-US" sz="2800" b="1"/>
          </a:p>
          <a:p>
            <a:pPr marL="0" indent="0">
              <a:buNone/>
            </a:pPr>
            <a:endParaRPr lang="en-IN" altLang="en-US" sz="2800"/>
          </a:p>
          <a:p>
            <a:endParaRPr lang="en-IN" altLang="en-US" sz="2800"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0" y="774065"/>
            <a:ext cx="12192000" cy="6083935"/>
          </a:xfrm>
        </p:spPr>
        <p:txBody>
          <a:bodyPr/>
          <a:p>
            <a:r>
              <a:rPr lang="en-IN" altLang="en-US" sz="2800" b="1"/>
              <a:t>The Majority (</a:t>
            </a:r>
            <a:r>
              <a:rPr lang="en-IN" altLang="en-US" sz="2800" b="1">
                <a:sym typeface="+mn-ea"/>
              </a:rPr>
              <a:t>38.34%) of the repondents are the employees who feel the job as a securely.</a:t>
            </a:r>
            <a:endParaRPr lang="en-IN" altLang="en-US" sz="2800" b="1">
              <a:sym typeface="+mn-ea"/>
            </a:endParaRPr>
          </a:p>
          <a:p>
            <a:r>
              <a:rPr lang="en-IN" altLang="en-US" sz="2800" b="1"/>
              <a:t>The Majority (</a:t>
            </a:r>
            <a:r>
              <a:rPr lang="en-IN" altLang="en-US" sz="2800" b="1">
                <a:sym typeface="+mn-ea"/>
              </a:rPr>
              <a:t>33.34%) of the respondents are the employees who have a smooth relationship with the co-workers.</a:t>
            </a:r>
            <a:endParaRPr lang="en-IN" altLang="en-US" sz="2800" b="1">
              <a:sym typeface="+mn-ea"/>
            </a:endParaRPr>
          </a:p>
          <a:p>
            <a:r>
              <a:rPr lang="en-IN" altLang="en-US" sz="2800" b="1"/>
              <a:t>The Majority (</a:t>
            </a:r>
            <a:r>
              <a:rPr lang="en-IN" altLang="en-US" sz="2800" b="1">
                <a:sym typeface="+mn-ea"/>
              </a:rPr>
              <a:t>45.84%) of the repondents are the employees who working performance is considered as extremely high level.</a:t>
            </a:r>
            <a:endParaRPr lang="en-IN" altLang="en-US" sz="2800" b="1">
              <a:sym typeface="+mn-ea"/>
            </a:endParaRPr>
          </a:p>
          <a:p>
            <a:r>
              <a:rPr lang="en-IN" altLang="en-US" sz="2800" b="1"/>
              <a:t>The Majority (</a:t>
            </a:r>
            <a:r>
              <a:rPr lang="en-IN" altLang="en-US" sz="2800" b="1">
                <a:sym typeface="+mn-ea"/>
              </a:rPr>
              <a:t>37.5%) of the respondents are the employees who are not very effective at his/her job.</a:t>
            </a:r>
            <a:endParaRPr lang="en-IN" altLang="en-US" sz="2800" b="1">
              <a:sym typeface="+mn-ea"/>
            </a:endParaRPr>
          </a:p>
          <a:p>
            <a:r>
              <a:rPr lang="en-IN" altLang="en-US" sz="2800" b="1"/>
              <a:t>The Majority (</a:t>
            </a:r>
            <a:r>
              <a:rPr lang="en-IN" altLang="en-US" sz="2800" b="1">
                <a:sym typeface="+mn-ea"/>
              </a:rPr>
              <a:t>50%) of the repondents are the employees who are sharing the responsibilities with the co-workers for the job/tasks.</a:t>
            </a:r>
            <a:endParaRPr lang="en-IN" altLang="en-US" sz="2800" b="1">
              <a:sym typeface="+mn-ea"/>
            </a:endParaRPr>
          </a:p>
          <a:p>
            <a:r>
              <a:rPr lang="en-IN" altLang="en-US" sz="2800" b="1"/>
              <a:t>The Majority (</a:t>
            </a:r>
            <a:r>
              <a:rPr lang="en-IN" altLang="en-US" sz="2800" b="1">
                <a:sym typeface="+mn-ea"/>
              </a:rPr>
              <a:t>33.33%) of the respondents are the employees who are  very quickly response  follow up on request.</a:t>
            </a:r>
            <a:endParaRPr lang="en-IN" altLang="en-US" sz="2800" b="1"/>
          </a:p>
          <a:p>
            <a:endParaRPr lang="en-IN" altLang="en-US" sz="2800" b="1"/>
          </a:p>
          <a:p>
            <a:endParaRPr lang="en-IN" altLang="en-US" sz="2800"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b="1" u="sng"/>
              <a:t>SUGGESTIONS:</a:t>
            </a:r>
            <a:endParaRPr lang="en-IN" altLang="en-US" sz="2800" b="1" u="sng"/>
          </a:p>
        </p:txBody>
      </p:sp>
      <p:sp>
        <p:nvSpPr>
          <p:cNvPr id="3" name="Content Placeholder 2"/>
          <p:cNvSpPr>
            <a:spLocks noGrp="1"/>
          </p:cNvSpPr>
          <p:nvPr>
            <p:ph idx="1"/>
          </p:nvPr>
        </p:nvSpPr>
        <p:spPr>
          <a:xfrm>
            <a:off x="0" y="772795"/>
            <a:ext cx="12192000" cy="6085205"/>
          </a:xfrm>
        </p:spPr>
        <p:txBody>
          <a:bodyPr/>
          <a:p>
            <a:r>
              <a:rPr lang="en-IN" altLang="en-US" sz="2800"/>
              <a:t>The main reason for the non satisfaction of the employees is Unhealthy working environment in the company.</a:t>
            </a:r>
            <a:endParaRPr lang="en-IN" altLang="en-US"/>
          </a:p>
          <a:p>
            <a:r>
              <a:rPr lang="en-IN" altLang="en-US" sz="2800"/>
              <a:t>So, first we have to change or improve the condition of the working environment for employees. This is very helpful to create or realise the working satisfaction to the employees.</a:t>
            </a:r>
            <a:endParaRPr lang="en-IN" altLang="en-US" sz="2800"/>
          </a:p>
          <a:p>
            <a:r>
              <a:rPr lang="en-IN" altLang="en-US" sz="2800"/>
              <a:t>Second, We have to create a good atmosphere for employees with the co-workers to done the job done.</a:t>
            </a:r>
            <a:endParaRPr lang="en-IN" altLang="en-US" sz="2800"/>
          </a:p>
          <a:p>
            <a:r>
              <a:rPr lang="en-IN" altLang="en-US" sz="2800"/>
              <a:t>It will help to increase the performance of the employees and also to finish the products within the limited time.</a:t>
            </a:r>
            <a:endParaRPr lang="en-IN" altLang="en-US" sz="2800"/>
          </a:p>
          <a:p>
            <a:r>
              <a:rPr lang="en-IN" altLang="en-US" sz="2800"/>
              <a:t>Third, We have to give some job opportunities to the freshers to improve his/her working skills and to know about his performance. </a:t>
            </a:r>
            <a:endParaRPr lang="en-IN" altLang="en-US" sz="2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2800" b="1" u="sng"/>
              <a:t>CONCLUSIONS:</a:t>
            </a:r>
            <a:endParaRPr lang="en-IN" altLang="en-US" sz="2800" b="1" u="sng"/>
          </a:p>
        </p:txBody>
      </p:sp>
      <p:sp>
        <p:nvSpPr>
          <p:cNvPr id="3" name="Content Placeholder 2"/>
          <p:cNvSpPr>
            <a:spLocks noGrp="1"/>
          </p:cNvSpPr>
          <p:nvPr>
            <p:ph idx="1"/>
          </p:nvPr>
        </p:nvSpPr>
        <p:spPr>
          <a:xfrm>
            <a:off x="0" y="772795"/>
            <a:ext cx="12192000" cy="6085205"/>
          </a:xfrm>
        </p:spPr>
        <p:txBody>
          <a:bodyPr/>
          <a:p>
            <a:pPr marL="0" indent="0">
              <a:buNone/>
            </a:pPr>
            <a:r>
              <a:rPr lang="en-IN" altLang="en-US"/>
              <a:t>In this report, Employee satisfaction is important role played in the performance and growth of a company. It is very important thing to the company because, it is helpful to know about the performance and his/her working skills of the workers, and how to improve the performance of the workers,how to findings the solutions for problems arise from the workers,how to create smooth relationship with the co-workers,how to create a good atmosphere working condition for the employees of a company and measure the hardworking level of the employees to done the job at correct time.We mentioned some suggestions to improve job satisfaction and performance of workers,it is very helpful to attain the highest goal in the company. </a:t>
            </a:r>
            <a:endParaRPr lang="en-IN"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a:t>...</a:t>
            </a:r>
            <a:endParaRPr lang="en-IN" altLang="en-US"/>
          </a:p>
        </p:txBody>
      </p:sp>
      <p:sp>
        <p:nvSpPr>
          <p:cNvPr id="5" name="Content Placeholder 4"/>
          <p:cNvSpPr>
            <a:spLocks noGrp="1"/>
          </p:cNvSpPr>
          <p:nvPr>
            <p:ph idx="1"/>
          </p:nvPr>
        </p:nvSpPr>
        <p:spPr/>
        <p:txBody>
          <a:bodyPr/>
          <a:p>
            <a:pPr marL="0" indent="0" algn="ctr">
              <a:buNone/>
            </a:pPr>
            <a:endParaRPr lang="en-US"/>
          </a:p>
          <a:p>
            <a:pPr marL="0" indent="0" algn="ctr">
              <a:buNone/>
            </a:pPr>
            <a:endParaRPr lang="en-US"/>
          </a:p>
          <a:p>
            <a:pPr marL="0" indent="0" algn="ctr">
              <a:buNone/>
            </a:pPr>
            <a:endParaRPr lang="en-US"/>
          </a:p>
          <a:p>
            <a:pPr marL="0" indent="0" algn="ctr">
              <a:buNone/>
            </a:pPr>
            <a:r>
              <a:rPr lang="en-IN" altLang="en-US" sz="7200" b="1"/>
              <a:t>THANK YOU</a:t>
            </a:r>
            <a:endParaRPr lang="en-IN" altLang="en-US" sz="72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u="sng"/>
              <a:t>OBJECTIVES OF THE STUDY:</a:t>
            </a:r>
            <a:endParaRPr lang="en-IN" altLang="en-US" u="sng"/>
          </a:p>
        </p:txBody>
      </p:sp>
      <p:sp>
        <p:nvSpPr>
          <p:cNvPr id="3" name="Content Placeholder 2"/>
          <p:cNvSpPr>
            <a:spLocks noGrp="1"/>
          </p:cNvSpPr>
          <p:nvPr>
            <p:ph idx="1"/>
          </p:nvPr>
        </p:nvSpPr>
        <p:spPr>
          <a:xfrm>
            <a:off x="0" y="1174750"/>
            <a:ext cx="12192000" cy="5683250"/>
          </a:xfrm>
        </p:spPr>
        <p:txBody>
          <a:bodyPr/>
          <a:p>
            <a:pPr>
              <a:lnSpc>
                <a:spcPct val="150000"/>
              </a:lnSpc>
            </a:pPr>
            <a:r>
              <a:rPr lang="en-IN" altLang="en-US"/>
              <a:t>To identify the Satisfaction of the Employee/worker </a:t>
            </a:r>
            <a:endParaRPr lang="en-IN" altLang="en-US"/>
          </a:p>
          <a:p>
            <a:pPr>
              <a:lnSpc>
                <a:spcPct val="150000"/>
              </a:lnSpc>
            </a:pPr>
            <a:r>
              <a:rPr lang="en-IN" altLang="en-US"/>
              <a:t>To find the strategies for increasing the Employee satisfaction</a:t>
            </a:r>
            <a:endParaRPr lang="en-IN" altLang="en-US"/>
          </a:p>
          <a:p>
            <a:pPr>
              <a:lnSpc>
                <a:spcPct val="150000"/>
              </a:lnSpc>
            </a:pPr>
            <a:r>
              <a:rPr lang="en-IN" altLang="en-US"/>
              <a:t>How to identify the performance of workers in organization?</a:t>
            </a:r>
            <a:endParaRPr lang="en-IN" altLang="en-US"/>
          </a:p>
          <a:p>
            <a:pPr>
              <a:lnSpc>
                <a:spcPct val="150000"/>
              </a:lnSpc>
            </a:pPr>
            <a:r>
              <a:rPr lang="en-IN" altLang="en-US"/>
              <a:t>How to increase the satisfaction of the workers?</a:t>
            </a:r>
            <a:endParaRPr lang="en-IN" altLang="en-US"/>
          </a:p>
          <a:p>
            <a:pPr>
              <a:lnSpc>
                <a:spcPct val="150000"/>
              </a:lnSpc>
            </a:pPr>
            <a:r>
              <a:rPr lang="en-IN" altLang="en-US"/>
              <a:t>What are the ways to increase the performance without any mental stress?</a:t>
            </a:r>
            <a:endParaRPr lang="en-IN" altLang="en-US"/>
          </a:p>
          <a:p>
            <a:pPr marL="0" indent="0">
              <a:lnSpc>
                <a:spcPct val="150000"/>
              </a:lnSpc>
              <a:buNone/>
            </a:pPr>
            <a:endParaRPr lang="en-IN" altLang="en-US"/>
          </a:p>
          <a:p>
            <a:pPr>
              <a:lnSpc>
                <a:spcPct val="150000"/>
              </a:lnSpc>
            </a:pPr>
            <a:endParaRPr lang="en-I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0" y="190500"/>
            <a:ext cx="11582400" cy="582930"/>
          </a:xfrm>
        </p:spPr>
        <p:txBody>
          <a:bodyPr/>
          <a:p>
            <a:r>
              <a:rPr lang="en-IN" altLang="en-US" u="sng"/>
              <a:t>LITERATURE REVIEW:</a:t>
            </a:r>
            <a:endParaRPr lang="en-IN" altLang="en-US" u="sng"/>
          </a:p>
        </p:txBody>
      </p:sp>
      <p:sp>
        <p:nvSpPr>
          <p:cNvPr id="3" name="Content Placeholder 2"/>
          <p:cNvSpPr>
            <a:spLocks noGrp="1"/>
          </p:cNvSpPr>
          <p:nvPr>
            <p:ph idx="1"/>
          </p:nvPr>
        </p:nvSpPr>
        <p:spPr>
          <a:xfrm>
            <a:off x="0" y="772795"/>
            <a:ext cx="12192000" cy="6085205"/>
          </a:xfrm>
        </p:spPr>
        <p:txBody>
          <a:bodyPr/>
          <a:p>
            <a:r>
              <a:rPr lang="en-IN" altLang="en-US" sz="2800" b="1"/>
              <a:t>Eli Ayawo Atatsi,Jol Stoffers,Ad Kil(2019) A study of Factors affecting employee performance: A systematic literature review.</a:t>
            </a:r>
            <a:endParaRPr lang="en-IN" altLang="en-US" sz="2800"/>
          </a:p>
          <a:p>
            <a:pPr marL="0" indent="0">
              <a:buNone/>
            </a:pPr>
            <a:r>
              <a:rPr lang="en-IN" altLang="en-US" sz="2800" b="1" i="1"/>
              <a:t>Journal of Advances in Management Studies Research</a:t>
            </a:r>
            <a:endParaRPr lang="en-IN" altLang="en-US" sz="2800" b="1" i="1"/>
          </a:p>
          <a:p>
            <a:pPr marL="0" indent="0">
              <a:buNone/>
            </a:pPr>
            <a:r>
              <a:rPr lang="en-IN" altLang="en-US" sz="2800" b="1" i="1"/>
              <a:t>16(3),329-351,2019</a:t>
            </a:r>
            <a:endParaRPr lang="en-IN" altLang="en-US" sz="2800" b="1" i="1"/>
          </a:p>
          <a:p>
            <a:pPr marL="0" indent="0">
              <a:buNone/>
            </a:pPr>
            <a:r>
              <a:rPr lang="en-IN" altLang="en-US" sz="2800"/>
              <a:t>The purpose of this research paper is to synthesize the fragemented literature on organizational citizenship behaviour,Leader-member exchange,Learning,Innovative work Behaviour and employee performance.They shows positive relationships between the behaviours and employee performance.This paper has important managerial implications for practitioners. The analysis can support the understanding of employee performance from a broader and more diverse points and help in providing insight into real-life opportunities,Constraints and solutions in enhancing performance management</a:t>
            </a:r>
            <a:endParaRPr lang="en-IN" altLang="en-US" sz="2800"/>
          </a:p>
          <a:p>
            <a:pPr marL="0" indent="0">
              <a:buNone/>
            </a:pPr>
            <a:endParaRPr lang="en-IN" altLang="en-US"/>
          </a:p>
          <a:p>
            <a:pPr marL="0" indent="0">
              <a:buNone/>
            </a:pPr>
            <a:endParaRPr lang="en-IN" altLang="en-US"/>
          </a:p>
          <a:p>
            <a:pPr marL="0" indent="0">
              <a:buNone/>
            </a:pPr>
            <a:endParaRPr lang="en-I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2 LIT.,REVIEW:</a:t>
            </a:r>
            <a:endParaRPr lang="en-IN" altLang="en-US" b="1" u="sng"/>
          </a:p>
        </p:txBody>
      </p:sp>
      <p:sp>
        <p:nvSpPr>
          <p:cNvPr id="3" name="Content Placeholder 2"/>
          <p:cNvSpPr>
            <a:spLocks noGrp="1"/>
          </p:cNvSpPr>
          <p:nvPr>
            <p:ph idx="1"/>
          </p:nvPr>
        </p:nvSpPr>
        <p:spPr>
          <a:xfrm>
            <a:off x="0" y="1174750"/>
            <a:ext cx="12192635" cy="5683250"/>
          </a:xfrm>
        </p:spPr>
        <p:txBody>
          <a:bodyPr/>
          <a:p>
            <a:r>
              <a:rPr lang="en-IN" altLang="en-US" sz="2800" b="1"/>
              <a:t>Hagos Brhane,Shimels Zewdie (2018), A literature review on the effects of employee relation on improving employee performance</a:t>
            </a:r>
            <a:endParaRPr lang="en-IN" altLang="en-US" sz="2800" b="1"/>
          </a:p>
          <a:p>
            <a:pPr marL="0" indent="0">
              <a:buNone/>
            </a:pPr>
            <a:r>
              <a:rPr lang="en-IN" altLang="en-US" sz="2800" b="1" i="1"/>
              <a:t>International Journals of Multi-Dimensional Research 6(4),66-76,2018</a:t>
            </a:r>
            <a:endParaRPr lang="en-IN" altLang="en-US" sz="2800" b="1" i="1"/>
          </a:p>
          <a:p>
            <a:pPr marL="0" indent="0">
              <a:buNone/>
            </a:pPr>
            <a:r>
              <a:rPr lang="en-IN" altLang="en-US" sz="2800"/>
              <a:t>This conceptual paper tries to examine the basic concepts employee relation and its effects on employee performance through investigating a number of employee relationship management components such as communication,participative leadership,shared goals and value,mutual trust,motivation and conflict management. The study also discusses on employee performance which comprises of the basic concept and measurements of performance.Finally,it was suggested that future researchers should investigate profoundly to come up with notable empirical results.</a:t>
            </a:r>
            <a:endParaRPr lang="en-IN" altLang="en-US" sz="28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b="1" u="sng"/>
              <a:t>3 LIT., REVIEW:</a:t>
            </a:r>
            <a:endParaRPr lang="en-IN" altLang="en-US" b="1" u="sng"/>
          </a:p>
        </p:txBody>
      </p:sp>
      <p:sp>
        <p:nvSpPr>
          <p:cNvPr id="3" name="Content Placeholder 2"/>
          <p:cNvSpPr>
            <a:spLocks noGrp="1"/>
          </p:cNvSpPr>
          <p:nvPr>
            <p:ph idx="1"/>
          </p:nvPr>
        </p:nvSpPr>
        <p:spPr>
          <a:xfrm>
            <a:off x="0" y="911225"/>
            <a:ext cx="12192635" cy="5946775"/>
          </a:xfrm>
        </p:spPr>
        <p:txBody>
          <a:bodyPr/>
          <a:p>
            <a:r>
              <a:rPr lang="en-IN" altLang="en-US" sz="2800" b="1"/>
              <a:t>Employee Attitudes and Employee Performance., Arthur H Brayfield, Walter H Crockett (1955)</a:t>
            </a:r>
            <a:endParaRPr lang="en-IN" altLang="en-US" sz="2800" b="1"/>
          </a:p>
          <a:p>
            <a:pPr marL="0" indent="0">
              <a:buNone/>
            </a:pPr>
            <a:r>
              <a:rPr lang="en-IN" altLang="en-US" sz="2800" b="1" i="1"/>
              <a:t>Psychological Bulletin 52(5),396,1955., American Psychological Association.</a:t>
            </a:r>
            <a:endParaRPr lang="en-IN" altLang="en-US" sz="2800" b="1"/>
          </a:p>
          <a:p>
            <a:pPr marL="0" indent="0">
              <a:lnSpc>
                <a:spcPct val="150000"/>
              </a:lnSpc>
              <a:buNone/>
            </a:pPr>
            <a:r>
              <a:rPr lang="en-IN" altLang="en-US" sz="2800"/>
              <a:t>An examination is made on the empirical literature bearing upon the relationships between employee attitudes and employee performance. A discussion of methodological questions includes considerations of sampling,of criterion measures, and of general problems of analysis and design.Theoritical considerations include the employee’s outside environment, and both union and company structures.  </a:t>
            </a:r>
            <a:endParaRPr lang="en-IN" altLang="en-US" sz="2800" b="1"/>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IN" altLang="en-US" b="1"/>
              <a:t>4 LIT., REVIEW</a:t>
            </a:r>
            <a:endParaRPr lang="en-IN" altLang="en-US" b="1"/>
          </a:p>
        </p:txBody>
      </p:sp>
      <p:sp>
        <p:nvSpPr>
          <p:cNvPr id="5" name="Content Placeholder 4"/>
          <p:cNvSpPr>
            <a:spLocks noGrp="1"/>
          </p:cNvSpPr>
          <p:nvPr>
            <p:ph idx="1"/>
          </p:nvPr>
        </p:nvSpPr>
        <p:spPr>
          <a:xfrm>
            <a:off x="0" y="990600"/>
            <a:ext cx="12192000" cy="5867400"/>
          </a:xfrm>
        </p:spPr>
        <p:txBody>
          <a:bodyPr/>
          <a:p>
            <a:r>
              <a:rPr lang="en-IN" altLang="en-US" sz="2800" b="1"/>
              <a:t>Brikend Aziri (2011), Job Satisfaction: A Literature Review.</a:t>
            </a:r>
            <a:endParaRPr lang="en-IN" altLang="en-US" sz="2800" b="1"/>
          </a:p>
          <a:p>
            <a:pPr marL="0" indent="0">
              <a:buNone/>
            </a:pPr>
            <a:r>
              <a:rPr lang="en-IN" altLang="en-US" sz="2800" b="1"/>
              <a:t>Management research &amp; practice 3(4),2011</a:t>
            </a:r>
            <a:endParaRPr lang="en-IN" altLang="en-US" sz="2800" b="1"/>
          </a:p>
          <a:p>
            <a:pPr marL="0" indent="0">
              <a:lnSpc>
                <a:spcPct val="150000"/>
              </a:lnSpc>
              <a:buNone/>
            </a:pPr>
            <a:r>
              <a:rPr lang="en-IN" altLang="en-US" sz="2800"/>
              <a:t>Job satisfaction represents one of the most complex areas facing today’s managers when it comes to managing their employees.Many studies have demonstrated an unusually large impact on the job satisfaction on the motivation of workers,while the level of motivation has an impact on productivity, and hence also on performance of business organizations. Unfortunately,in our region,job satisfaction has not still recevied the proper attention from neither scholars nor managers of business organizations.</a:t>
            </a:r>
            <a:endParaRPr lang="en-IN" altLang="en-US" sz="2800"/>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14906</Words>
  <Application>WPS Presentation</Application>
  <PresentationFormat>Widescreen</PresentationFormat>
  <Paragraphs>1016</Paragraphs>
  <Slides>49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49</vt:i4>
      </vt:variant>
    </vt:vector>
  </HeadingPairs>
  <TitlesOfParts>
    <vt:vector size="57" baseType="lpstr">
      <vt:lpstr>Arial</vt:lpstr>
      <vt:lpstr>SimSun</vt:lpstr>
      <vt:lpstr>Wingdings</vt:lpstr>
      <vt:lpstr>Microsoft YaHei</vt:lpstr>
      <vt:lpstr>Arial Unicode MS</vt:lpstr>
      <vt:lpstr>Calibri</vt:lpstr>
      <vt:lpstr>Wingdings</vt:lpstr>
      <vt:lpstr>Orange Waves</vt:lpstr>
      <vt:lpstr> A STUDY OF  WORKERS SATISFACTION &amp; PERFORMANCE IN OSAKAI ENGINEERING INDUSTRIES PVT LTD.</vt:lpstr>
      <vt:lpstr>INTRODUCTION :</vt:lpstr>
      <vt:lpstr>INTRODUCTION (continuation):</vt:lpstr>
      <vt:lpstr>COMPANY LETTER</vt:lpstr>
      <vt:lpstr>OBJECTIVES OF THE STUDY:</vt:lpstr>
      <vt:lpstr>LITERATURE REVIEW:</vt:lpstr>
      <vt:lpstr>2 LIT.,REVIEW:</vt:lpstr>
      <vt:lpstr>3 LIT., REVIEW:</vt:lpstr>
      <vt:lpstr>4 LIT., REVIEW</vt:lpstr>
      <vt:lpstr>5 LIT., REVIEW :</vt:lpstr>
      <vt:lpstr>6 LIT., REVIEW:</vt:lpstr>
      <vt:lpstr>RESEARCH METHODOLOGY</vt:lpstr>
      <vt:lpstr>continuation:</vt:lpstr>
      <vt:lpstr>CONTINUATION:</vt:lpstr>
      <vt:lpstr>PowerPoint 演示文稿</vt:lpstr>
      <vt:lpstr>PREPARATION OF QUESTIONNAIRE:</vt:lpstr>
      <vt:lpstr>D. MARTIAL STATUS OF THE EMPLOYEE</vt:lpstr>
      <vt:lpstr>G. HAVE YOU SATISFIED IN YOUR JOB?</vt:lpstr>
      <vt:lpstr>I. HOW LONG YOU HAVE BEEN WORKING IN THE INDUSTRY?</vt:lpstr>
      <vt:lpstr>K.HOW SECURE DO YOU FEEL IN YOUR JOB</vt:lpstr>
      <vt:lpstr>QUESTIONNAIRE FOR WORKERS PERFORMANCE:</vt:lpstr>
      <vt:lpstr>3. How often does your employee meet his/her deadlines?</vt:lpstr>
      <vt:lpstr>5. How well does your employee share responsibility with other workers for tasks?</vt:lpstr>
      <vt:lpstr>7. How well does your employee handle criticism of his/her work?</vt:lpstr>
      <vt:lpstr>9. In your words, what is the reason for decreasing the performance of employees in your company?</vt:lpstr>
      <vt:lpstr>10. In your own words,what would your employee need to do to improve his/her performance?</vt:lpstr>
      <vt:lpstr>ANALYSIS:</vt:lpstr>
      <vt:lpstr>2. IF IT IS NO, WHAT IS THE REASON?</vt:lpstr>
      <vt:lpstr>3. HOW LONG YOU HAVE BEEN WORK IN THE INDUSTRY?</vt:lpstr>
      <vt:lpstr>4. HOW DO YOU FEEL THE WORKING ENVIRONMENT?</vt:lpstr>
      <vt:lpstr>5. HOW SECURE DO YOU FEEL IN YOUR JOB</vt:lpstr>
      <vt:lpstr>6. HOW DO YOU FEEL THE SMOOTH RELATIONSHIP WITH YOUR EMPLOYERS &amp; CO-WORKERS?</vt:lpstr>
      <vt:lpstr>7. How hard working is your worker?</vt:lpstr>
      <vt:lpstr>8. How effective at his/her job is your worker?</vt:lpstr>
      <vt:lpstr>9. How often does your employee meet his/her deadlines?</vt:lpstr>
      <vt:lpstr>10. How well does your employee work with other employees?</vt:lpstr>
      <vt:lpstr>11. How well does your employee share responsibility with other workers for tasks?</vt:lpstr>
      <vt:lpstr>12. How quickly does your employee follow up on requests?</vt:lpstr>
      <vt:lpstr>13.  How well does your employee handle criticism of his/her work?</vt:lpstr>
      <vt:lpstr>14. How knowledgable is your employee about the company’s goals?</vt:lpstr>
      <vt:lpstr>15. How many workers in the company? (Gender-Wise)</vt:lpstr>
      <vt:lpstr>16. Age of the Employees:</vt:lpstr>
      <vt:lpstr>17. No. of workers in Department-Wise</vt:lpstr>
      <vt:lpstr>18. Qualification of the Workers</vt:lpstr>
      <vt:lpstr>FINDINGS:</vt:lpstr>
      <vt:lpstr>PowerPoint 演示文稿</vt:lpstr>
      <vt:lpstr>SUGGESTIONS:</vt:lpstr>
      <vt:lpstr>CONCLUSIONS:</vt:lpstr>
      <vt:lpst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 STUDY OF SATISFACTION OF WORKERS AND PROCESS OF INCREASING THE WORKERS PERFORMANCE WITHOUT ANY PUSHOFF MENTAL STRESS IN OSAKAI ENGINEERING INDUSTRIES PVT LTD.</dc:title>
  <dc:creator>ELCOT</dc:creator>
  <cp:lastModifiedBy>ELCOT</cp:lastModifiedBy>
  <cp:revision>13</cp:revision>
  <dcterms:created xsi:type="dcterms:W3CDTF">2024-02-18T19:56:00Z</dcterms:created>
  <dcterms:modified xsi:type="dcterms:W3CDTF">2024-03-23T16:55:09Z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DC11A4B4D7614900A9A0CA021B3A7082_11</vt:lpwstr>
  </property>
  <property fmtid="{D5CDD505-2E9C-101B-9397-08002B2CF9AE}" pid="3" name="KSOProductBuildVer">
    <vt:lpwstr>1033-12.2.0.13201</vt:lpwstr>
  </property>
</Properties>
</file>