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65" r:id="rId7"/>
    <p:sldId id="266" r:id="rId8"/>
    <p:sldId id="259" r:id="rId9"/>
    <p:sldId id="260" r:id="rId10"/>
    <p:sldId id="262"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05"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3228716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455575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1198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1082171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9073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1703598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713219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65814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241734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7E27F-D592-42C8-B952-439A5558AA2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357498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67E27F-D592-42C8-B952-439A5558AA2F}"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336891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67E27F-D592-42C8-B952-439A5558AA2F}"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90903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67E27F-D592-42C8-B952-439A5558AA2F}"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87534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7E27F-D592-42C8-B952-439A5558AA2F}"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2352718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67E27F-D592-42C8-B952-439A5558AA2F}"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365184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67E27F-D592-42C8-B952-439A5558AA2F}"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5B001-F865-4BD5-B42B-59D4DD2B83AC}" type="slidenum">
              <a:rPr lang="en-IN" smtClean="0"/>
              <a:t>‹#›</a:t>
            </a:fld>
            <a:endParaRPr lang="en-IN"/>
          </a:p>
        </p:txBody>
      </p:sp>
    </p:spTree>
    <p:extLst>
      <p:ext uri="{BB962C8B-B14F-4D97-AF65-F5344CB8AC3E}">
        <p14:creationId xmlns:p14="http://schemas.microsoft.com/office/powerpoint/2010/main" val="362488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67E27F-D592-42C8-B952-439A5558AA2F}" type="datetimeFigureOut">
              <a:rPr lang="en-IN" smtClean="0"/>
              <a:t>19-05-2023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35B001-F865-4BD5-B42B-59D4DD2B83AC}" type="slidenum">
              <a:rPr lang="en-IN" smtClean="0"/>
              <a:t>‹#›</a:t>
            </a:fld>
            <a:endParaRPr lang="en-IN"/>
          </a:p>
        </p:txBody>
      </p:sp>
    </p:spTree>
    <p:extLst>
      <p:ext uri="{BB962C8B-B14F-4D97-AF65-F5344CB8AC3E}">
        <p14:creationId xmlns:p14="http://schemas.microsoft.com/office/powerpoint/2010/main" val="4273836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57FA0-2D8B-79FB-1995-3C32EA1E67DC}"/>
              </a:ext>
            </a:extLst>
          </p:cNvPr>
          <p:cNvSpPr>
            <a:spLocks noGrp="1"/>
          </p:cNvSpPr>
          <p:nvPr>
            <p:ph type="ctrTitle"/>
          </p:nvPr>
        </p:nvSpPr>
        <p:spPr/>
        <p:txBody>
          <a:bodyPr/>
          <a:lstStyle/>
          <a:p>
            <a:pPr algn="ctr"/>
            <a:r>
              <a:rPr lang="en-IN" b="1" i="1" dirty="0" smtClean="0"/>
              <a:t>COIN EATER USING ARDUINO</a:t>
            </a:r>
            <a:endParaRPr lang="en-IN" b="1" i="1" dirty="0"/>
          </a:p>
        </p:txBody>
      </p:sp>
      <p:sp>
        <p:nvSpPr>
          <p:cNvPr id="3" name="Subtitle 2">
            <a:extLst>
              <a:ext uri="{FF2B5EF4-FFF2-40B4-BE49-F238E27FC236}">
                <a16:creationId xmlns:a16="http://schemas.microsoft.com/office/drawing/2014/main" xmlns="" id="{F0078A60-9BFC-7058-1651-96870851A905}"/>
              </a:ext>
            </a:extLst>
          </p:cNvPr>
          <p:cNvSpPr>
            <a:spLocks noGrp="1"/>
          </p:cNvSpPr>
          <p:nvPr>
            <p:ph type="subTitle" idx="1"/>
          </p:nvPr>
        </p:nvSpPr>
        <p:spPr/>
        <p:txBody>
          <a:bodyPr/>
          <a:lstStyle/>
          <a:p>
            <a:endParaRPr lang="en-IN" dirty="0"/>
          </a:p>
          <a:p>
            <a:endParaRPr lang="en-IN" dirty="0"/>
          </a:p>
        </p:txBody>
      </p:sp>
      <p:sp>
        <p:nvSpPr>
          <p:cNvPr id="5" name="TextBox 4"/>
          <p:cNvSpPr txBox="1"/>
          <p:nvPr/>
        </p:nvSpPr>
        <p:spPr>
          <a:xfrm>
            <a:off x="8701548" y="5557192"/>
            <a:ext cx="3403928" cy="923330"/>
          </a:xfrm>
          <a:prstGeom prst="rect">
            <a:avLst/>
          </a:prstGeom>
          <a:noFill/>
        </p:spPr>
        <p:txBody>
          <a:bodyPr wrap="square" rtlCol="0">
            <a:spAutoFit/>
          </a:bodyPr>
          <a:lstStyle/>
          <a:p>
            <a:r>
              <a:rPr lang="en-US" dirty="0" smtClean="0"/>
              <a:t>BY -&gt;</a:t>
            </a:r>
          </a:p>
          <a:p>
            <a:r>
              <a:rPr lang="en-US" dirty="0"/>
              <a:t>	</a:t>
            </a:r>
            <a:r>
              <a:rPr lang="en-US" dirty="0" smtClean="0"/>
              <a:t>S.NAVEEN</a:t>
            </a:r>
          </a:p>
          <a:p>
            <a:r>
              <a:rPr lang="en-US" dirty="0"/>
              <a:t>	</a:t>
            </a:r>
            <a:r>
              <a:rPr lang="en-US" dirty="0" smtClean="0"/>
              <a:t>M.NARENKARTHIKEYAN</a:t>
            </a:r>
            <a:endParaRPr lang="en-IN" dirty="0"/>
          </a:p>
        </p:txBody>
      </p:sp>
    </p:spTree>
    <p:extLst>
      <p:ext uri="{BB962C8B-B14F-4D97-AF65-F5344CB8AC3E}">
        <p14:creationId xmlns:p14="http://schemas.microsoft.com/office/powerpoint/2010/main" val="294556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816" y="442452"/>
            <a:ext cx="4229837" cy="1323439"/>
          </a:xfrm>
          <a:prstGeom prst="rect">
            <a:avLst/>
          </a:prstGeom>
          <a:noFill/>
        </p:spPr>
        <p:txBody>
          <a:bodyPr wrap="square" rtlCol="0">
            <a:spAutoFit/>
          </a:bodyPr>
          <a:lstStyle/>
          <a:p>
            <a:r>
              <a:rPr lang="en-IN" sz="4000" b="1" i="1" dirty="0"/>
              <a:t>Limitations:</a:t>
            </a:r>
          </a:p>
          <a:p>
            <a:endParaRPr lang="en-IN" sz="4000" b="1" i="1" dirty="0"/>
          </a:p>
        </p:txBody>
      </p:sp>
      <p:sp>
        <p:nvSpPr>
          <p:cNvPr id="4" name="TextBox 3"/>
          <p:cNvSpPr txBox="1"/>
          <p:nvPr/>
        </p:nvSpPr>
        <p:spPr>
          <a:xfrm>
            <a:off x="908501" y="1765891"/>
            <a:ext cx="7209011" cy="1384995"/>
          </a:xfrm>
          <a:prstGeom prst="rect">
            <a:avLst/>
          </a:prstGeom>
          <a:noFill/>
        </p:spPr>
        <p:txBody>
          <a:bodyPr wrap="square" rtlCol="0">
            <a:spAutoFit/>
          </a:bodyPr>
          <a:lstStyle/>
          <a:p>
            <a:pPr marL="285750" indent="-285750">
              <a:buFont typeface="Wingdings" panose="05000000000000000000" pitchFamily="2" charset="2"/>
              <a:buChar char="ü"/>
            </a:pPr>
            <a:r>
              <a:rPr lang="en-US" sz="2800" dirty="0" smtClean="0"/>
              <a:t>The Ultra Sonic Sensor can </a:t>
            </a:r>
            <a:r>
              <a:rPr lang="en-US" sz="2800" dirty="0" err="1" smtClean="0"/>
              <a:t>sence</a:t>
            </a:r>
            <a:r>
              <a:rPr lang="en-US" sz="2800" dirty="0" smtClean="0"/>
              <a:t> any type of object.</a:t>
            </a:r>
          </a:p>
          <a:p>
            <a:pPr marL="285750" indent="-285750">
              <a:buFont typeface="Wingdings" panose="05000000000000000000" pitchFamily="2" charset="2"/>
              <a:buChar char="ü"/>
            </a:pPr>
            <a:r>
              <a:rPr lang="en-US" sz="2800" dirty="0" smtClean="0"/>
              <a:t>Instead we can use metal </a:t>
            </a:r>
            <a:r>
              <a:rPr lang="en-US" sz="2800" dirty="0" err="1" smtClean="0"/>
              <a:t>dedector</a:t>
            </a:r>
            <a:r>
              <a:rPr lang="en-US" sz="2800" dirty="0"/>
              <a:t>.</a:t>
            </a:r>
            <a:endParaRPr lang="en-IN" sz="2800" dirty="0"/>
          </a:p>
        </p:txBody>
      </p:sp>
    </p:spTree>
    <p:extLst>
      <p:ext uri="{BB962C8B-B14F-4D97-AF65-F5344CB8AC3E}">
        <p14:creationId xmlns:p14="http://schemas.microsoft.com/office/powerpoint/2010/main" val="2529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4000" y="63500"/>
            <a:ext cx="3219450" cy="1323439"/>
          </a:xfrm>
          <a:prstGeom prst="rect">
            <a:avLst/>
          </a:prstGeom>
          <a:noFill/>
        </p:spPr>
        <p:txBody>
          <a:bodyPr wrap="square" rtlCol="0">
            <a:spAutoFit/>
          </a:bodyPr>
          <a:lstStyle/>
          <a:p>
            <a:r>
              <a:rPr lang="en-IN" sz="4000" b="1" i="1" dirty="0"/>
              <a:t>Conclusion:</a:t>
            </a:r>
          </a:p>
          <a:p>
            <a:endParaRPr lang="en-IN" sz="4000" b="1" i="1" dirty="0"/>
          </a:p>
        </p:txBody>
      </p:sp>
      <p:sp>
        <p:nvSpPr>
          <p:cNvPr id="3" name="TextBox 2"/>
          <p:cNvSpPr txBox="1"/>
          <p:nvPr/>
        </p:nvSpPr>
        <p:spPr>
          <a:xfrm>
            <a:off x="431800" y="914400"/>
            <a:ext cx="8229600" cy="5632311"/>
          </a:xfrm>
          <a:prstGeom prst="rect">
            <a:avLst/>
          </a:prstGeom>
          <a:noFill/>
        </p:spPr>
        <p:txBody>
          <a:bodyPr wrap="square" rtlCol="0">
            <a:spAutoFit/>
          </a:bodyPr>
          <a:lstStyle/>
          <a:p>
            <a:pPr marL="285750" indent="-285750">
              <a:buFont typeface="Wingdings" panose="05000000000000000000" pitchFamily="2" charset="2"/>
              <a:buChar char="ü"/>
            </a:pP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was intended to design a simple and low cost </a:t>
            </a:r>
            <a:r>
              <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coin eater.</a:t>
            </a:r>
          </a:p>
          <a:p>
            <a:endPar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is not only for </a:t>
            </a:r>
            <a:r>
              <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coin bank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but also used for</a:t>
            </a:r>
            <a:r>
              <a:rPr lang="en-IN" sz="2400" dirty="0">
                <a:solidFill>
                  <a:srgbClr val="000000"/>
                </a:solidFill>
                <a:latin typeface="Calibri" panose="020F0502020204030204" pitchFamily="34" charset="0"/>
                <a:ea typeface="Calibri" panose="020F0502020204030204" pitchFamily="34" charset="0"/>
              </a:rPr>
              <a:t> </a:t>
            </a:r>
            <a:r>
              <a:rPr lang="en-IN" sz="2400" dirty="0" err="1" smtClean="0">
                <a:solidFill>
                  <a:srgbClr val="000000"/>
                </a:solidFill>
                <a:latin typeface="Calibri" panose="020F0502020204030204" pitchFamily="34" charset="0"/>
                <a:ea typeface="Calibri" panose="020F0502020204030204" pitchFamily="34" charset="0"/>
              </a:rPr>
              <a:t>dedecting</a:t>
            </a:r>
            <a:r>
              <a:rPr lang="en-IN" sz="2400" dirty="0" smtClean="0">
                <a:solidFill>
                  <a:srgbClr val="000000"/>
                </a:solidFill>
                <a:latin typeface="Calibri" panose="020F0502020204030204" pitchFamily="34" charset="0"/>
                <a:ea typeface="Calibri" panose="020F0502020204030204" pitchFamily="34" charset="0"/>
              </a:rPr>
              <a:t> any objects that you need and can store in a place or </a:t>
            </a:r>
            <a:r>
              <a:rPr lang="en-IN" sz="2400" dirty="0" err="1" smtClean="0">
                <a:solidFill>
                  <a:srgbClr val="000000"/>
                </a:solidFill>
                <a:latin typeface="Calibri" panose="020F0502020204030204" pitchFamily="34" charset="0"/>
                <a:ea typeface="Calibri" panose="020F0502020204030204" pitchFamily="34" charset="0"/>
              </a:rPr>
              <a:t>serach</a:t>
            </a:r>
            <a:r>
              <a:rPr lang="en-IN" sz="2400" dirty="0" smtClean="0">
                <a:solidFill>
                  <a:srgbClr val="000000"/>
                </a:solidFill>
                <a:latin typeface="Calibri" panose="020F0502020204030204" pitchFamily="34" charset="0"/>
                <a:ea typeface="Calibri" panose="020F0502020204030204" pitchFamily="34" charset="0"/>
              </a:rPr>
              <a:t> for a lost objects</a:t>
            </a:r>
            <a:r>
              <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endPar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whole system operates automatically</a:t>
            </a:r>
            <a:r>
              <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285750" indent="-285750">
              <a:buFont typeface="Wingdings" panose="05000000000000000000" pitchFamily="2" charset="2"/>
              <a:buChar char="ü"/>
            </a:pPr>
            <a:endPar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ü"/>
            </a:pPr>
            <a:endParaRPr lang="en-IN" sz="2400" dirty="0"/>
          </a:p>
        </p:txBody>
      </p:sp>
    </p:spTree>
    <p:extLst>
      <p:ext uri="{BB962C8B-B14F-4D97-AF65-F5344CB8AC3E}">
        <p14:creationId xmlns:p14="http://schemas.microsoft.com/office/powerpoint/2010/main" val="1363962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E9544-9E80-B939-2090-4F7D5CBA0898}"/>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xmlns="" id="{D731BB69-0BAE-FF0B-EF42-5B9EF8116B87}"/>
              </a:ext>
            </a:extLst>
          </p:cNvPr>
          <p:cNvSpPr>
            <a:spLocks noGrp="1"/>
          </p:cNvSpPr>
          <p:nvPr>
            <p:ph idx="1"/>
          </p:nvPr>
        </p:nvSpPr>
        <p:spPr>
          <a:xfrm>
            <a:off x="594743" y="1623748"/>
            <a:ext cx="8596668" cy="3880773"/>
          </a:xfrm>
        </p:spPr>
        <p:txBody>
          <a:bodyPr>
            <a:normAutofit fontScale="92500" lnSpcReduction="10000"/>
          </a:bodyPr>
          <a:lstStyle/>
          <a:p>
            <a:pPr algn="l" fontAlgn="base">
              <a:buFont typeface="Arial" panose="020B0604020202020204" pitchFamily="34" charset="0"/>
              <a:buChar char="•"/>
            </a:pPr>
            <a:r>
              <a:rPr lang="en-US" sz="3600" b="0" i="0" dirty="0">
                <a:solidFill>
                  <a:srgbClr val="4A4A4A"/>
                </a:solidFill>
                <a:effectLst/>
                <a:latin typeface="inherit"/>
              </a:rPr>
              <a:t>Can Collect several hundreds of coins</a:t>
            </a:r>
          </a:p>
          <a:p>
            <a:pPr algn="l" fontAlgn="base">
              <a:buFont typeface="Arial" panose="020B0604020202020204" pitchFamily="34" charset="0"/>
              <a:buChar char="•"/>
            </a:pPr>
            <a:r>
              <a:rPr lang="en-US" sz="3600" b="0" i="0" dirty="0">
                <a:solidFill>
                  <a:srgbClr val="4A4A4A"/>
                </a:solidFill>
                <a:effectLst/>
                <a:latin typeface="inherit"/>
              </a:rPr>
              <a:t>Piggy bank locks automatically when not in use</a:t>
            </a:r>
          </a:p>
          <a:p>
            <a:pPr algn="l" fontAlgn="base">
              <a:buFont typeface="Arial" panose="020B0604020202020204" pitchFamily="34" charset="0"/>
              <a:buChar char="•"/>
            </a:pPr>
            <a:r>
              <a:rPr lang="en-US" sz="3600" b="0" i="0" dirty="0">
                <a:solidFill>
                  <a:srgbClr val="4A4A4A"/>
                </a:solidFill>
                <a:effectLst/>
                <a:latin typeface="inherit"/>
              </a:rPr>
              <a:t>slot can be made open for inserting coin by simply waving at sensor</a:t>
            </a:r>
          </a:p>
          <a:p>
            <a:pPr algn="l" fontAlgn="base">
              <a:buFont typeface="Arial" panose="020B0604020202020204" pitchFamily="34" charset="0"/>
              <a:buChar char="•"/>
            </a:pPr>
            <a:r>
              <a:rPr lang="en-US" sz="3600" b="0" i="0" dirty="0">
                <a:solidFill>
                  <a:srgbClr val="4A4A4A"/>
                </a:solidFill>
                <a:effectLst/>
                <a:latin typeface="inherit"/>
              </a:rPr>
              <a:t>Uses less power</a:t>
            </a:r>
          </a:p>
          <a:p>
            <a:pPr algn="l" fontAlgn="base">
              <a:buFont typeface="Arial" panose="020B0604020202020204" pitchFamily="34" charset="0"/>
              <a:buChar char="•"/>
            </a:pPr>
            <a:r>
              <a:rPr lang="en-US" sz="3600" b="0" i="0" dirty="0">
                <a:solidFill>
                  <a:srgbClr val="4A4A4A"/>
                </a:solidFill>
                <a:effectLst/>
                <a:latin typeface="inherit"/>
              </a:rPr>
              <a:t>Can’t steal money!</a:t>
            </a:r>
          </a:p>
          <a:p>
            <a:endParaRPr lang="en-IN" dirty="0"/>
          </a:p>
        </p:txBody>
      </p:sp>
    </p:spTree>
    <p:extLst>
      <p:ext uri="{BB962C8B-B14F-4D97-AF65-F5344CB8AC3E}">
        <p14:creationId xmlns:p14="http://schemas.microsoft.com/office/powerpoint/2010/main" val="64617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B3ECAD-9D93-544E-A6C0-32BFE11CC166}"/>
              </a:ext>
            </a:extLst>
          </p:cNvPr>
          <p:cNvSpPr>
            <a:spLocks noGrp="1"/>
          </p:cNvSpPr>
          <p:nvPr>
            <p:ph type="title"/>
          </p:nvPr>
        </p:nvSpPr>
        <p:spPr>
          <a:xfrm>
            <a:off x="2029884" y="299766"/>
            <a:ext cx="5435588" cy="762417"/>
          </a:xfrm>
        </p:spPr>
        <p:txBody>
          <a:bodyPr/>
          <a:lstStyle/>
          <a:p>
            <a:r>
              <a:rPr lang="en-IN" b="1" dirty="0"/>
              <a:t>COMPONENTS REQUIRED</a:t>
            </a:r>
          </a:p>
        </p:txBody>
      </p:sp>
      <p:pic>
        <p:nvPicPr>
          <p:cNvPr id="4" name="Picture 3">
            <a:extLst>
              <a:ext uri="{FF2B5EF4-FFF2-40B4-BE49-F238E27FC236}">
                <a16:creationId xmlns:a16="http://schemas.microsoft.com/office/drawing/2014/main" xmlns="" id="{0829E070-57E1-15D1-4111-0E1195D60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38" y="1484211"/>
            <a:ext cx="2466975" cy="1847850"/>
          </a:xfrm>
          <a:prstGeom prst="rect">
            <a:avLst/>
          </a:prstGeom>
        </p:spPr>
      </p:pic>
      <p:pic>
        <p:nvPicPr>
          <p:cNvPr id="6" name="Picture 5">
            <a:extLst>
              <a:ext uri="{FF2B5EF4-FFF2-40B4-BE49-F238E27FC236}">
                <a16:creationId xmlns:a16="http://schemas.microsoft.com/office/drawing/2014/main" xmlns="" id="{39582BD9-4635-25E6-9547-D343FE95A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628" y="3743798"/>
            <a:ext cx="2143125" cy="2143125"/>
          </a:xfrm>
          <a:prstGeom prst="rect">
            <a:avLst/>
          </a:prstGeom>
        </p:spPr>
      </p:pic>
      <p:pic>
        <p:nvPicPr>
          <p:cNvPr id="8" name="Picture 7">
            <a:extLst>
              <a:ext uri="{FF2B5EF4-FFF2-40B4-BE49-F238E27FC236}">
                <a16:creationId xmlns:a16="http://schemas.microsoft.com/office/drawing/2014/main" xmlns="" id="{AE05E985-1A38-A0E6-5D98-91EA73FDD3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4998" y="1420321"/>
            <a:ext cx="2676525" cy="1714500"/>
          </a:xfrm>
          <a:prstGeom prst="rect">
            <a:avLst/>
          </a:prstGeom>
        </p:spPr>
      </p:pic>
      <p:pic>
        <p:nvPicPr>
          <p:cNvPr id="10" name="Picture 9">
            <a:extLst>
              <a:ext uri="{FF2B5EF4-FFF2-40B4-BE49-F238E27FC236}">
                <a16:creationId xmlns:a16="http://schemas.microsoft.com/office/drawing/2014/main" xmlns="" id="{1B4B8D9A-490B-ADEE-42C7-62DF888535F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2036" y="4357931"/>
            <a:ext cx="1623527" cy="942392"/>
          </a:xfrm>
          <a:prstGeom prst="rect">
            <a:avLst/>
          </a:prstGeom>
        </p:spPr>
      </p:pic>
      <p:sp>
        <p:nvSpPr>
          <p:cNvPr id="12" name="TextBox 11">
            <a:extLst>
              <a:ext uri="{FF2B5EF4-FFF2-40B4-BE49-F238E27FC236}">
                <a16:creationId xmlns:a16="http://schemas.microsoft.com/office/drawing/2014/main" xmlns="" id="{3554910F-91B0-1D17-D2CA-6186C617C394}"/>
              </a:ext>
            </a:extLst>
          </p:cNvPr>
          <p:cNvSpPr txBox="1"/>
          <p:nvPr/>
        </p:nvSpPr>
        <p:spPr>
          <a:xfrm>
            <a:off x="1630088" y="3413700"/>
            <a:ext cx="2220686" cy="369332"/>
          </a:xfrm>
          <a:prstGeom prst="rect">
            <a:avLst/>
          </a:prstGeom>
          <a:noFill/>
        </p:spPr>
        <p:txBody>
          <a:bodyPr wrap="square" rtlCol="0">
            <a:spAutoFit/>
          </a:bodyPr>
          <a:lstStyle/>
          <a:p>
            <a:r>
              <a:rPr lang="en-IN" dirty="0"/>
              <a:t>ARDUINO UNO</a:t>
            </a:r>
          </a:p>
        </p:txBody>
      </p:sp>
      <p:sp>
        <p:nvSpPr>
          <p:cNvPr id="13" name="TextBox 12">
            <a:extLst>
              <a:ext uri="{FF2B5EF4-FFF2-40B4-BE49-F238E27FC236}">
                <a16:creationId xmlns:a16="http://schemas.microsoft.com/office/drawing/2014/main" xmlns="" id="{D9FFC241-1D0F-8292-CBC7-B9279E4974C2}"/>
              </a:ext>
            </a:extLst>
          </p:cNvPr>
          <p:cNvSpPr txBox="1"/>
          <p:nvPr/>
        </p:nvSpPr>
        <p:spPr>
          <a:xfrm>
            <a:off x="1315917" y="5935227"/>
            <a:ext cx="2534857" cy="369332"/>
          </a:xfrm>
          <a:prstGeom prst="rect">
            <a:avLst/>
          </a:prstGeom>
          <a:noFill/>
        </p:spPr>
        <p:txBody>
          <a:bodyPr wrap="square" rtlCol="0">
            <a:spAutoFit/>
          </a:bodyPr>
          <a:lstStyle/>
          <a:p>
            <a:r>
              <a:rPr lang="en-IN" dirty="0"/>
              <a:t>ULTRASONIC SENSOR</a:t>
            </a:r>
          </a:p>
        </p:txBody>
      </p:sp>
      <p:sp>
        <p:nvSpPr>
          <p:cNvPr id="14" name="TextBox 13">
            <a:extLst>
              <a:ext uri="{FF2B5EF4-FFF2-40B4-BE49-F238E27FC236}">
                <a16:creationId xmlns:a16="http://schemas.microsoft.com/office/drawing/2014/main" xmlns="" id="{A9B4B7DF-4D05-5ADA-2852-262FE116DECE}"/>
              </a:ext>
            </a:extLst>
          </p:cNvPr>
          <p:cNvSpPr txBox="1"/>
          <p:nvPr/>
        </p:nvSpPr>
        <p:spPr>
          <a:xfrm>
            <a:off x="6024168" y="3478923"/>
            <a:ext cx="1857586" cy="369332"/>
          </a:xfrm>
          <a:prstGeom prst="rect">
            <a:avLst/>
          </a:prstGeom>
          <a:noFill/>
        </p:spPr>
        <p:txBody>
          <a:bodyPr wrap="square" rtlCol="0">
            <a:spAutoFit/>
          </a:bodyPr>
          <a:lstStyle/>
          <a:p>
            <a:r>
              <a:rPr lang="en-IN" dirty="0"/>
              <a:t>SERVER MOTOR</a:t>
            </a:r>
          </a:p>
        </p:txBody>
      </p:sp>
      <p:sp>
        <p:nvSpPr>
          <p:cNvPr id="15" name="TextBox 14">
            <a:extLst>
              <a:ext uri="{FF2B5EF4-FFF2-40B4-BE49-F238E27FC236}">
                <a16:creationId xmlns:a16="http://schemas.microsoft.com/office/drawing/2014/main" xmlns="" id="{CD7FA5D1-3D4F-5AF2-744A-226F5EF6086E}"/>
              </a:ext>
            </a:extLst>
          </p:cNvPr>
          <p:cNvSpPr txBox="1"/>
          <p:nvPr/>
        </p:nvSpPr>
        <p:spPr>
          <a:xfrm>
            <a:off x="6112922" y="5994665"/>
            <a:ext cx="1768832" cy="369332"/>
          </a:xfrm>
          <a:prstGeom prst="rect">
            <a:avLst/>
          </a:prstGeom>
          <a:noFill/>
        </p:spPr>
        <p:txBody>
          <a:bodyPr wrap="square" rtlCol="0">
            <a:spAutoFit/>
          </a:bodyPr>
          <a:lstStyle/>
          <a:p>
            <a:r>
              <a:rPr lang="en-IN" dirty="0"/>
              <a:t>JUMPER WIRES</a:t>
            </a:r>
          </a:p>
        </p:txBody>
      </p:sp>
    </p:spTree>
    <p:extLst>
      <p:ext uri="{BB962C8B-B14F-4D97-AF65-F5344CB8AC3E}">
        <p14:creationId xmlns:p14="http://schemas.microsoft.com/office/powerpoint/2010/main" val="349309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C4820-02DE-7A81-A25D-9D1284749061}"/>
              </a:ext>
            </a:extLst>
          </p:cNvPr>
          <p:cNvSpPr>
            <a:spLocks noGrp="1"/>
          </p:cNvSpPr>
          <p:nvPr>
            <p:ph type="title"/>
          </p:nvPr>
        </p:nvSpPr>
        <p:spPr/>
        <p:txBody>
          <a:bodyPr/>
          <a:lstStyle/>
          <a:p>
            <a:r>
              <a:rPr lang="en-IN" b="1" dirty="0"/>
              <a:t>ULTARSONIC SENSOR</a:t>
            </a:r>
          </a:p>
        </p:txBody>
      </p:sp>
      <p:sp>
        <p:nvSpPr>
          <p:cNvPr id="4" name="TextBox 3">
            <a:extLst>
              <a:ext uri="{FF2B5EF4-FFF2-40B4-BE49-F238E27FC236}">
                <a16:creationId xmlns:a16="http://schemas.microsoft.com/office/drawing/2014/main" xmlns="" id="{476BFAC0-D3E8-A019-72DC-0A6C1647E681}"/>
              </a:ext>
            </a:extLst>
          </p:cNvPr>
          <p:cNvSpPr txBox="1"/>
          <p:nvPr/>
        </p:nvSpPr>
        <p:spPr>
          <a:xfrm>
            <a:off x="677334" y="2029238"/>
            <a:ext cx="7550797" cy="3785652"/>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212121"/>
                </a:solidFill>
                <a:effectLst/>
                <a:latin typeface="Overpass"/>
              </a:rPr>
              <a:t>An ultrasonic sensor is an electronic device that measures the distance of a target object by emitting ultrasonic sound waves, and converts the reflected sound into an electrical signal. </a:t>
            </a:r>
          </a:p>
          <a:p>
            <a:pPr marL="285750" indent="-285750">
              <a:buFont typeface="Arial" panose="020B0604020202020204" pitchFamily="34" charset="0"/>
              <a:buChar char="•"/>
            </a:pPr>
            <a:r>
              <a:rPr lang="en-US" sz="2400" b="0" i="0" dirty="0">
                <a:solidFill>
                  <a:srgbClr val="212121"/>
                </a:solidFill>
                <a:effectLst/>
                <a:latin typeface="Overpass"/>
              </a:rPr>
              <a:t>Ultrasonic waves travel faster than the speed of audible sound (i.e. the sound that humans can hear). </a:t>
            </a:r>
          </a:p>
          <a:p>
            <a:pPr marL="285750" indent="-285750">
              <a:buFont typeface="Arial" panose="020B0604020202020204" pitchFamily="34" charset="0"/>
              <a:buChar char="•"/>
            </a:pPr>
            <a:r>
              <a:rPr lang="en-US" sz="2400" b="0" i="0" dirty="0">
                <a:solidFill>
                  <a:srgbClr val="212121"/>
                </a:solidFill>
                <a:effectLst/>
                <a:latin typeface="Overpass"/>
              </a:rPr>
              <a:t>Ultrasonic sensors have two main components: the transmitter (which emits the sound using piezoelectric crystals) and the receiver (which encounters the sound after it has travelled to and from the target).</a:t>
            </a:r>
            <a:endParaRPr lang="en-IN" sz="2400" dirty="0"/>
          </a:p>
        </p:txBody>
      </p:sp>
      <p:pic>
        <p:nvPicPr>
          <p:cNvPr id="10" name="Picture 9">
            <a:extLst>
              <a:ext uri="{FF2B5EF4-FFF2-40B4-BE49-F238E27FC236}">
                <a16:creationId xmlns:a16="http://schemas.microsoft.com/office/drawing/2014/main" xmlns="" id="{AB4F1ABC-8D89-7B2C-47B7-CEC1AEB20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635" y="0"/>
            <a:ext cx="2143125" cy="2143125"/>
          </a:xfrm>
          <a:prstGeom prst="rect">
            <a:avLst/>
          </a:prstGeom>
        </p:spPr>
      </p:pic>
    </p:spTree>
    <p:extLst>
      <p:ext uri="{BB962C8B-B14F-4D97-AF65-F5344CB8AC3E}">
        <p14:creationId xmlns:p14="http://schemas.microsoft.com/office/powerpoint/2010/main" val="914203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FC2F7F-7496-9DC2-5B9F-46433CB7753D}"/>
              </a:ext>
            </a:extLst>
          </p:cNvPr>
          <p:cNvSpPr>
            <a:spLocks noGrp="1"/>
          </p:cNvSpPr>
          <p:nvPr>
            <p:ph type="title"/>
          </p:nvPr>
        </p:nvSpPr>
        <p:spPr>
          <a:xfrm>
            <a:off x="2880784" y="508000"/>
            <a:ext cx="3710516" cy="656701"/>
          </a:xfrm>
        </p:spPr>
        <p:txBody>
          <a:bodyPr/>
          <a:lstStyle/>
          <a:p>
            <a:r>
              <a:rPr lang="en-IN" b="1" dirty="0"/>
              <a:t>ARDUINO UNO</a:t>
            </a:r>
          </a:p>
        </p:txBody>
      </p:sp>
      <p:sp>
        <p:nvSpPr>
          <p:cNvPr id="4" name="TextBox 3">
            <a:extLst>
              <a:ext uri="{FF2B5EF4-FFF2-40B4-BE49-F238E27FC236}">
                <a16:creationId xmlns:a16="http://schemas.microsoft.com/office/drawing/2014/main" xmlns="" id="{068D0B3C-9726-1837-D56B-6F4DD1632329}"/>
              </a:ext>
            </a:extLst>
          </p:cNvPr>
          <p:cNvSpPr txBox="1"/>
          <p:nvPr/>
        </p:nvSpPr>
        <p:spPr>
          <a:xfrm>
            <a:off x="743258" y="1843596"/>
            <a:ext cx="7718748" cy="3582391"/>
          </a:xfrm>
          <a:prstGeom prst="rect">
            <a:avLst/>
          </a:prstGeom>
          <a:noFill/>
        </p:spPr>
        <p:txBody>
          <a:bodyPr wrap="square">
            <a:spAutoFit/>
          </a:bodyPr>
          <a:lstStyle/>
          <a:p>
            <a:pPr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rPr>
              <a:t>Dimension:45.72mm x 66.04mm</a:t>
            </a:r>
            <a:endParaRPr lang="en-IN" sz="2000" dirty="0">
              <a:effectLst/>
              <a:latin typeface="Calibri" panose="020F0502020204030204" pitchFamily="34" charset="0"/>
              <a:ea typeface="Calibri" panose="020F0502020204030204" pitchFamily="34" charset="0"/>
            </a:endParaRPr>
          </a:p>
          <a:p>
            <a:pPr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rPr>
              <a:t>Processor: ATMega328</a:t>
            </a:r>
            <a:endParaRPr lang="en-IN" sz="2000" dirty="0">
              <a:effectLst/>
              <a:latin typeface="Calibri" panose="020F0502020204030204" pitchFamily="34" charset="0"/>
              <a:ea typeface="Calibri" panose="020F0502020204030204" pitchFamily="34" charset="0"/>
            </a:endParaRPr>
          </a:p>
          <a:p>
            <a:pPr marL="742950" lvl="1" indent="-285750" algn="just">
              <a:lnSpc>
                <a:spcPct val="150000"/>
              </a:lnSpc>
              <a:buFont typeface="Courier New" panose="02070309020205020404" pitchFamily="49" charset="0"/>
              <a:buChar char="o"/>
            </a:pPr>
            <a:r>
              <a:rPr lang="en-IN" sz="2000" dirty="0">
                <a:solidFill>
                  <a:srgbClr val="000000"/>
                </a:solidFill>
                <a:effectLst/>
                <a:latin typeface="Times New Roman" panose="02020603050405020304" pitchFamily="18" charset="0"/>
                <a:ea typeface="Calibri" panose="020F0502020204030204" pitchFamily="34" charset="0"/>
              </a:rPr>
              <a:t>Memory:	</a:t>
            </a:r>
            <a:endParaRPr lang="en-IN" sz="2000" dirty="0">
              <a:effectLst/>
              <a:latin typeface="Calibri" panose="020F0502020204030204" pitchFamily="34" charset="0"/>
              <a:ea typeface="Calibri" panose="020F0502020204030204" pitchFamily="34" charset="0"/>
            </a:endParaRPr>
          </a:p>
          <a:p>
            <a:pPr marL="1143000" lvl="2" indent="-228600" algn="just">
              <a:lnSpc>
                <a:spcPct val="150000"/>
              </a:lnSpc>
              <a:buFont typeface="Wingdings" panose="05000000000000000000" pitchFamily="2" charset="2"/>
              <a:buChar char=""/>
            </a:pPr>
            <a:r>
              <a:rPr lang="en-IN" sz="2000" dirty="0">
                <a:solidFill>
                  <a:srgbClr val="000000"/>
                </a:solidFill>
                <a:effectLst/>
                <a:latin typeface="Times New Roman" panose="02020603050405020304" pitchFamily="18" charset="0"/>
                <a:ea typeface="Calibri" panose="020F0502020204030204" pitchFamily="34" charset="0"/>
              </a:rPr>
              <a:t>Flash Memory: 32KB</a:t>
            </a:r>
            <a:endParaRPr lang="en-IN" sz="2000" dirty="0">
              <a:effectLst/>
              <a:latin typeface="Calibri" panose="020F0502020204030204" pitchFamily="34" charset="0"/>
              <a:ea typeface="Calibri" panose="020F0502020204030204" pitchFamily="34" charset="0"/>
            </a:endParaRPr>
          </a:p>
          <a:p>
            <a:pPr marL="1143000" lvl="2" indent="-228600" algn="just">
              <a:lnSpc>
                <a:spcPct val="150000"/>
              </a:lnSpc>
              <a:buFont typeface="Wingdings" panose="05000000000000000000" pitchFamily="2" charset="2"/>
              <a:buChar char=""/>
            </a:pPr>
            <a:r>
              <a:rPr lang="en-IN" sz="2000" dirty="0">
                <a:solidFill>
                  <a:srgbClr val="000000"/>
                </a:solidFill>
                <a:effectLst/>
                <a:latin typeface="Times New Roman" panose="02020603050405020304" pitchFamily="18" charset="0"/>
                <a:ea typeface="Calibri" panose="020F0502020204030204" pitchFamily="34" charset="0"/>
              </a:rPr>
              <a:t>SRAM:2KB</a:t>
            </a:r>
            <a:endParaRPr lang="en-IN" sz="2000" dirty="0">
              <a:effectLst/>
              <a:latin typeface="Calibri" panose="020F0502020204030204" pitchFamily="34" charset="0"/>
              <a:ea typeface="Calibri" panose="020F0502020204030204" pitchFamily="34" charset="0"/>
            </a:endParaRPr>
          </a:p>
          <a:p>
            <a:pPr marL="1143000" lvl="2" indent="-228600" algn="just">
              <a:lnSpc>
                <a:spcPct val="150000"/>
              </a:lnSpc>
              <a:spcAft>
                <a:spcPts val="800"/>
              </a:spcAft>
              <a:buFont typeface="Wingdings" panose="05000000000000000000" pitchFamily="2" charset="2"/>
              <a:buChar char=""/>
            </a:pPr>
            <a:r>
              <a:rPr lang="en-IN" sz="2000" dirty="0">
                <a:solidFill>
                  <a:srgbClr val="000000"/>
                </a:solidFill>
                <a:effectLst/>
                <a:latin typeface="Times New Roman" panose="02020603050405020304" pitchFamily="18" charset="0"/>
                <a:ea typeface="Calibri" panose="020F0502020204030204" pitchFamily="34" charset="0"/>
              </a:rPr>
              <a:t>EEPROM:1KB</a:t>
            </a:r>
            <a:endParaRPr lang="en-IN" sz="2000" dirty="0">
              <a:effectLst/>
              <a:latin typeface="Calibri" panose="020F0502020204030204" pitchFamily="34" charset="0"/>
              <a:ea typeface="Calibri" panose="020F0502020204030204" pitchFamily="34" charset="0"/>
            </a:endParaRPr>
          </a:p>
          <a:p>
            <a:pPr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rPr>
              <a:t>Operating Temperature: -40-85</a:t>
            </a:r>
            <a:r>
              <a:rPr lang="en-IN" sz="2000" baseline="30000" dirty="0">
                <a:solidFill>
                  <a:srgbClr val="000000"/>
                </a:solidFill>
                <a:effectLst/>
                <a:latin typeface="Times New Roman" panose="02020603050405020304" pitchFamily="18" charset="0"/>
                <a:ea typeface="Calibri" panose="020F0502020204030204" pitchFamily="34" charset="0"/>
              </a:rPr>
              <a:t>o</a:t>
            </a:r>
            <a:r>
              <a:rPr lang="en-IN" sz="2000" dirty="0">
                <a:solidFill>
                  <a:srgbClr val="000000"/>
                </a:solidFill>
                <a:effectLst/>
                <a:latin typeface="Times New Roman" panose="02020603050405020304" pitchFamily="18" charset="0"/>
                <a:ea typeface="Calibri" panose="020F0502020204030204" pitchFamily="34" charset="0"/>
              </a:rPr>
              <a:t>C</a:t>
            </a:r>
            <a:endParaRPr lang="en-IN" sz="2000" dirty="0">
              <a:effectLst/>
              <a:latin typeface="Calibri" panose="020F0502020204030204" pitchFamily="34" charset="0"/>
              <a:ea typeface="Calibri" panose="020F0502020204030204" pitchFamily="34" charset="0"/>
            </a:endParaRPr>
          </a:p>
        </p:txBody>
      </p:sp>
      <p:pic>
        <p:nvPicPr>
          <p:cNvPr id="8" name="Picture 7">
            <a:extLst>
              <a:ext uri="{FF2B5EF4-FFF2-40B4-BE49-F238E27FC236}">
                <a16:creationId xmlns:a16="http://schemas.microsoft.com/office/drawing/2014/main" xmlns="" id="{DF5A75E8-0087-A5EB-0753-CD1384D5E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051" y="2050073"/>
            <a:ext cx="3329766" cy="2798619"/>
          </a:xfrm>
          <a:prstGeom prst="rect">
            <a:avLst/>
          </a:prstGeom>
        </p:spPr>
      </p:pic>
    </p:spTree>
    <p:extLst>
      <p:ext uri="{BB962C8B-B14F-4D97-AF65-F5344CB8AC3E}">
        <p14:creationId xmlns:p14="http://schemas.microsoft.com/office/powerpoint/2010/main" val="2192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3AE197-8F5A-53DF-18C5-F6184F56013B}"/>
              </a:ext>
            </a:extLst>
          </p:cNvPr>
          <p:cNvSpPr>
            <a:spLocks noGrp="1"/>
          </p:cNvSpPr>
          <p:nvPr>
            <p:ph type="title"/>
          </p:nvPr>
        </p:nvSpPr>
        <p:spPr>
          <a:xfrm>
            <a:off x="2810934" y="266700"/>
            <a:ext cx="3920066" cy="546100"/>
          </a:xfrm>
        </p:spPr>
        <p:txBody>
          <a:bodyPr>
            <a:normAutofit fontScale="90000"/>
          </a:bodyPr>
          <a:lstStyle/>
          <a:p>
            <a:r>
              <a:rPr lang="en-IN" b="1" dirty="0"/>
              <a:t>SERVER MOTOR</a:t>
            </a:r>
          </a:p>
        </p:txBody>
      </p:sp>
      <p:sp>
        <p:nvSpPr>
          <p:cNvPr id="4" name="TextBox 3">
            <a:extLst>
              <a:ext uri="{FF2B5EF4-FFF2-40B4-BE49-F238E27FC236}">
                <a16:creationId xmlns:a16="http://schemas.microsoft.com/office/drawing/2014/main" xmlns="" id="{93968860-4F23-668B-50B7-B84584EEF2B0}"/>
              </a:ext>
            </a:extLst>
          </p:cNvPr>
          <p:cNvSpPr txBox="1"/>
          <p:nvPr/>
        </p:nvSpPr>
        <p:spPr>
          <a:xfrm>
            <a:off x="335485" y="1325425"/>
            <a:ext cx="7812054" cy="353943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00000"/>
                </a:solidFill>
                <a:effectLst/>
                <a:latin typeface="Roboto" panose="02000000000000000000" pitchFamily="2" charset="0"/>
              </a:rPr>
              <a:t>A servo motor is a self-contained electrical device that moves parts of a machine with high efficiency and great precision.</a:t>
            </a:r>
          </a:p>
          <a:p>
            <a:pPr marL="285750" indent="-285750" algn="l">
              <a:buFont typeface="Arial" panose="020B0604020202020204" pitchFamily="34" charset="0"/>
              <a:buChar char="•"/>
            </a:pPr>
            <a:r>
              <a:rPr lang="en-US" sz="1600" b="0" i="0" dirty="0">
                <a:solidFill>
                  <a:srgbClr val="000000"/>
                </a:solidFill>
                <a:effectLst/>
                <a:latin typeface="Roboto" panose="02000000000000000000" pitchFamily="2" charset="0"/>
              </a:rPr>
              <a:t> In simpler terms, a servo motor is a BLDC motor with a sensor for positional feedback. </a:t>
            </a:r>
          </a:p>
          <a:p>
            <a:pPr marL="285750" indent="-285750" algn="l">
              <a:buFont typeface="Arial" panose="020B0604020202020204" pitchFamily="34" charset="0"/>
              <a:buChar char="•"/>
            </a:pPr>
            <a:r>
              <a:rPr lang="en-US" sz="1600" b="0" i="0" dirty="0">
                <a:solidFill>
                  <a:srgbClr val="000000"/>
                </a:solidFill>
                <a:effectLst/>
                <a:latin typeface="Roboto" panose="02000000000000000000" pitchFamily="2" charset="0"/>
              </a:rPr>
              <a:t>This allows the output shaft to be moved to a particular angle, position, and velocity that a regular motor cannot do.</a:t>
            </a:r>
          </a:p>
          <a:p>
            <a:pPr marL="285750" indent="-285750" algn="l">
              <a:buFont typeface="Arial" panose="020B0604020202020204" pitchFamily="34" charset="0"/>
              <a:buChar char="•"/>
            </a:pPr>
            <a:r>
              <a:rPr lang="en-US" sz="1600" b="0" i="0" dirty="0">
                <a:solidFill>
                  <a:srgbClr val="000000"/>
                </a:solidFill>
                <a:effectLst/>
                <a:latin typeface="Roboto" panose="02000000000000000000" pitchFamily="2" charset="0"/>
              </a:rPr>
              <a:t> However, a servo motor is only one part of a closed-loop motion control system. </a:t>
            </a:r>
          </a:p>
          <a:p>
            <a:pPr marL="285750" indent="-285750" algn="l">
              <a:buFont typeface="Arial" panose="020B0604020202020204" pitchFamily="34" charset="0"/>
              <a:buChar char="•"/>
            </a:pPr>
            <a:r>
              <a:rPr lang="en-US" sz="1600" b="0" i="0" dirty="0">
                <a:solidFill>
                  <a:srgbClr val="000000"/>
                </a:solidFill>
                <a:effectLst/>
                <a:latin typeface="Roboto" panose="02000000000000000000" pitchFamily="2" charset="0"/>
              </a:rPr>
              <a:t>A complete motion system includes an amplifier, control circuit, drive gears, potentiometer, shaft, and either an encoder or resolver as well as the servo motor.</a:t>
            </a:r>
            <a:endParaRPr lang="en-US" sz="1600" b="0" i="0" dirty="0">
              <a:solidFill>
                <a:srgbClr val="1A1F28"/>
              </a:solidFill>
              <a:effectLst/>
              <a:latin typeface="Roboto" panose="02000000000000000000" pitchFamily="2" charset="0"/>
            </a:endParaRPr>
          </a:p>
          <a:p>
            <a:r>
              <a:rPr lang="en-US" sz="1600" b="0" i="0" dirty="0">
                <a:solidFill>
                  <a:srgbClr val="1A1F28"/>
                </a:solidFill>
                <a:effectLst/>
                <a:latin typeface="Roboto" panose="02000000000000000000" pitchFamily="2" charset="0"/>
              </a:rPr>
              <a:t/>
            </a:r>
            <a:br>
              <a:rPr lang="en-US" sz="1600" b="0" i="0" dirty="0">
                <a:solidFill>
                  <a:srgbClr val="1A1F28"/>
                </a:solidFill>
                <a:effectLst/>
                <a:latin typeface="Roboto" panose="02000000000000000000" pitchFamily="2" charset="0"/>
              </a:rPr>
            </a:br>
            <a:endParaRPr lang="en-IN" sz="1600" dirty="0"/>
          </a:p>
        </p:txBody>
      </p:sp>
      <p:pic>
        <p:nvPicPr>
          <p:cNvPr id="6" name="Picture 5">
            <a:extLst>
              <a:ext uri="{FF2B5EF4-FFF2-40B4-BE49-F238E27FC236}">
                <a16:creationId xmlns:a16="http://schemas.microsoft.com/office/drawing/2014/main" xmlns="" id="{4B98FB37-9BF3-1587-D24D-A9AFD6114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1014" y="4646026"/>
            <a:ext cx="2676525" cy="1714500"/>
          </a:xfrm>
          <a:prstGeom prst="rect">
            <a:avLst/>
          </a:prstGeom>
        </p:spPr>
      </p:pic>
    </p:spTree>
    <p:extLst>
      <p:ext uri="{BB962C8B-B14F-4D97-AF65-F5344CB8AC3E}">
        <p14:creationId xmlns:p14="http://schemas.microsoft.com/office/powerpoint/2010/main" val="3547234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70D08-EEC8-BEDB-803C-F1AAEC27F88B}"/>
              </a:ext>
            </a:extLst>
          </p:cNvPr>
          <p:cNvSpPr>
            <a:spLocks noGrp="1"/>
          </p:cNvSpPr>
          <p:nvPr>
            <p:ph type="title"/>
          </p:nvPr>
        </p:nvSpPr>
        <p:spPr>
          <a:xfrm>
            <a:off x="419165" y="4781492"/>
            <a:ext cx="2431840" cy="390015"/>
          </a:xfrm>
        </p:spPr>
        <p:txBody>
          <a:bodyPr>
            <a:normAutofit fontScale="90000"/>
          </a:bodyPr>
          <a:lstStyle/>
          <a:p>
            <a:r>
              <a:rPr lang="en-IN" sz="2400" b="1" dirty="0"/>
              <a:t>BLOCK DIAGRAM</a:t>
            </a:r>
          </a:p>
        </p:txBody>
      </p:sp>
      <p:sp>
        <p:nvSpPr>
          <p:cNvPr id="4" name="TextBox 3">
            <a:extLst>
              <a:ext uri="{FF2B5EF4-FFF2-40B4-BE49-F238E27FC236}">
                <a16:creationId xmlns:a16="http://schemas.microsoft.com/office/drawing/2014/main" xmlns="" id="{0B84FF91-26B7-3DB1-64E2-6CC7FFB1BA3E}"/>
              </a:ext>
            </a:extLst>
          </p:cNvPr>
          <p:cNvSpPr txBox="1"/>
          <p:nvPr/>
        </p:nvSpPr>
        <p:spPr>
          <a:xfrm>
            <a:off x="7135586" y="1411471"/>
            <a:ext cx="6097554" cy="369332"/>
          </a:xfrm>
          <a:prstGeom prst="rect">
            <a:avLst/>
          </a:prstGeom>
          <a:noFill/>
        </p:spPr>
        <p:txBody>
          <a:bodyPr wrap="square">
            <a:spAutoFit/>
          </a:bodyPr>
          <a:lstStyle/>
          <a:p>
            <a:r>
              <a:rPr lang="en-IN" dirty="0"/>
              <a:t> </a:t>
            </a:r>
          </a:p>
        </p:txBody>
      </p:sp>
      <p:sp>
        <p:nvSpPr>
          <p:cNvPr id="9" name="TextBox 8">
            <a:extLst>
              <a:ext uri="{FF2B5EF4-FFF2-40B4-BE49-F238E27FC236}">
                <a16:creationId xmlns:a16="http://schemas.microsoft.com/office/drawing/2014/main" xmlns="" id="{05889746-45B9-D1E9-D477-A3188F374AEB}"/>
              </a:ext>
            </a:extLst>
          </p:cNvPr>
          <p:cNvSpPr txBox="1"/>
          <p:nvPr/>
        </p:nvSpPr>
        <p:spPr>
          <a:xfrm>
            <a:off x="3195671" y="1906924"/>
            <a:ext cx="6615404" cy="369332"/>
          </a:xfrm>
          <a:prstGeom prst="rect">
            <a:avLst/>
          </a:prstGeom>
          <a:noFill/>
        </p:spPr>
        <p:txBody>
          <a:bodyPr wrap="square">
            <a:spAutoFit/>
          </a:bodyPr>
          <a:lstStyle/>
          <a:p>
            <a:r>
              <a:rPr lang="en-IN" dirty="0"/>
              <a:t> </a:t>
            </a:r>
          </a:p>
        </p:txBody>
      </p:sp>
      <p:sp>
        <p:nvSpPr>
          <p:cNvPr id="11" name="TextBox 10">
            <a:extLst>
              <a:ext uri="{FF2B5EF4-FFF2-40B4-BE49-F238E27FC236}">
                <a16:creationId xmlns:a16="http://schemas.microsoft.com/office/drawing/2014/main" xmlns="" id="{8023B00A-5147-EC57-FAB1-48BB157C2B9A}"/>
              </a:ext>
            </a:extLst>
          </p:cNvPr>
          <p:cNvSpPr txBox="1"/>
          <p:nvPr/>
        </p:nvSpPr>
        <p:spPr>
          <a:xfrm>
            <a:off x="628456" y="1205579"/>
            <a:ext cx="6615404" cy="369332"/>
          </a:xfrm>
          <a:prstGeom prst="rect">
            <a:avLst/>
          </a:prstGeom>
          <a:noFill/>
        </p:spPr>
        <p:txBody>
          <a:bodyPr wrap="square">
            <a:spAutoFit/>
          </a:bodyPr>
          <a:lstStyle/>
          <a:p>
            <a:r>
              <a:rPr lang="en-US" dirty="0" smtClean="0"/>
              <a:t>ARDUINO UNO</a:t>
            </a:r>
          </a:p>
        </p:txBody>
      </p:sp>
      <p:sp>
        <p:nvSpPr>
          <p:cNvPr id="3" name="Down Arrow 2"/>
          <p:cNvSpPr/>
          <p:nvPr/>
        </p:nvSpPr>
        <p:spPr>
          <a:xfrm>
            <a:off x="1306315" y="1777511"/>
            <a:ext cx="199836" cy="411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19165" y="2468188"/>
            <a:ext cx="2311988" cy="369332"/>
          </a:xfrm>
          <a:prstGeom prst="rect">
            <a:avLst/>
          </a:prstGeom>
          <a:noFill/>
        </p:spPr>
        <p:txBody>
          <a:bodyPr wrap="square" rtlCol="0">
            <a:spAutoFit/>
          </a:bodyPr>
          <a:lstStyle/>
          <a:p>
            <a:r>
              <a:rPr lang="en-US" dirty="0" smtClean="0"/>
              <a:t>ULTRASONICSENSOR</a:t>
            </a:r>
            <a:endParaRPr lang="en-IN" dirty="0"/>
          </a:p>
        </p:txBody>
      </p:sp>
      <p:sp>
        <p:nvSpPr>
          <p:cNvPr id="6" name="Down Arrow 5"/>
          <p:cNvSpPr/>
          <p:nvPr/>
        </p:nvSpPr>
        <p:spPr>
          <a:xfrm>
            <a:off x="1316725" y="3117166"/>
            <a:ext cx="193781" cy="4662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77679" y="3893860"/>
            <a:ext cx="1994959" cy="369332"/>
          </a:xfrm>
          <a:prstGeom prst="rect">
            <a:avLst/>
          </a:prstGeom>
          <a:noFill/>
        </p:spPr>
        <p:txBody>
          <a:bodyPr wrap="square" rtlCol="0">
            <a:spAutoFit/>
          </a:bodyPr>
          <a:lstStyle/>
          <a:p>
            <a:r>
              <a:rPr lang="en-US" dirty="0" smtClean="0"/>
              <a:t>SERVER MOTOR</a:t>
            </a:r>
            <a:endParaRPr lang="en-IN" dirty="0"/>
          </a:p>
        </p:txBody>
      </p:sp>
      <p:sp>
        <p:nvSpPr>
          <p:cNvPr id="10" name="TextBox 9"/>
          <p:cNvSpPr txBox="1"/>
          <p:nvPr/>
        </p:nvSpPr>
        <p:spPr>
          <a:xfrm>
            <a:off x="3746199" y="439510"/>
            <a:ext cx="4614389" cy="6186309"/>
          </a:xfrm>
          <a:prstGeom prst="rect">
            <a:avLst/>
          </a:prstGeom>
          <a:noFill/>
        </p:spPr>
        <p:txBody>
          <a:bodyPr wrap="square" rtlCol="0">
            <a:spAutoFit/>
          </a:bodyPr>
          <a:lstStyle/>
          <a:p>
            <a:pPr algn="just"/>
            <a:r>
              <a:rPr lang="en-US" dirty="0"/>
              <a:t>The ultrasonic sensor measures the distance between the coin and the sensor, which can be used to determine the coin type and value. The </a:t>
            </a:r>
            <a:r>
              <a:rPr lang="en-US" dirty="0" err="1"/>
              <a:t>Arduino</a:t>
            </a:r>
            <a:r>
              <a:rPr lang="en-US" dirty="0"/>
              <a:t> microcontroller processes this data, counts the number of coins inserted, and sends commands to the servo motor controller to move the servo motor and push the coin into the coin holder.</a:t>
            </a:r>
          </a:p>
          <a:p>
            <a:pPr algn="just"/>
            <a:r>
              <a:rPr lang="en-US" dirty="0"/>
              <a:t>The servo motor controller receives commands from the </a:t>
            </a:r>
            <a:r>
              <a:rPr lang="en-US" dirty="0" err="1"/>
              <a:t>Arduino</a:t>
            </a:r>
            <a:r>
              <a:rPr lang="en-US" dirty="0"/>
              <a:t> and controls the position and speed of the servo motor to push the coin into the coin holder. The servo motor and the coin holder can be designed to work together to ensure that the coin is properly inserted and accepted into the coin holder.</a:t>
            </a:r>
          </a:p>
          <a:p>
            <a:pPr algn="just"/>
            <a:r>
              <a:rPr lang="en-US" dirty="0"/>
              <a:t>Overall, this block diagram provides a high-level overview of the main components and functions of a coin eater device using an ultrasonic sensor, servo motor, and </a:t>
            </a:r>
            <a:r>
              <a:rPr lang="en-US" dirty="0" err="1"/>
              <a:t>Arduino</a:t>
            </a:r>
            <a:r>
              <a:rPr lang="en-US" dirty="0" smtClean="0"/>
              <a:t>. </a:t>
            </a:r>
            <a:endParaRPr lang="en-IN" dirty="0"/>
          </a:p>
        </p:txBody>
      </p:sp>
    </p:spTree>
    <p:extLst>
      <p:ext uri="{BB962C8B-B14F-4D97-AF65-F5344CB8AC3E}">
        <p14:creationId xmlns:p14="http://schemas.microsoft.com/office/powerpoint/2010/main" val="3996443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D49B7D-CECB-95C8-6086-7D318BDDB2F0}"/>
              </a:ext>
            </a:extLst>
          </p:cNvPr>
          <p:cNvSpPr>
            <a:spLocks noGrp="1"/>
          </p:cNvSpPr>
          <p:nvPr>
            <p:ph type="title"/>
          </p:nvPr>
        </p:nvSpPr>
        <p:spPr>
          <a:xfrm>
            <a:off x="2697235" y="215900"/>
            <a:ext cx="4288366" cy="698500"/>
          </a:xfrm>
        </p:spPr>
        <p:txBody>
          <a:bodyPr/>
          <a:lstStyle/>
          <a:p>
            <a:r>
              <a:rPr lang="en-IN" b="1" dirty="0"/>
              <a:t>CIRCUIT DIAGRAM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01" y="1394092"/>
            <a:ext cx="7531479" cy="4346933"/>
          </a:xfrm>
          <a:prstGeom prst="rect">
            <a:avLst/>
          </a:prstGeom>
        </p:spPr>
      </p:pic>
    </p:spTree>
    <p:extLst>
      <p:ext uri="{BB962C8B-B14F-4D97-AF65-F5344CB8AC3E}">
        <p14:creationId xmlns:p14="http://schemas.microsoft.com/office/powerpoint/2010/main" val="2294689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775AF-6B1A-A7FC-7731-7A0A1652262D}"/>
              </a:ext>
            </a:extLst>
          </p:cNvPr>
          <p:cNvSpPr>
            <a:spLocks noGrp="1"/>
          </p:cNvSpPr>
          <p:nvPr>
            <p:ph type="ctrTitle"/>
          </p:nvPr>
        </p:nvSpPr>
        <p:spPr>
          <a:xfrm>
            <a:off x="1398147" y="-778019"/>
            <a:ext cx="7323125" cy="1727816"/>
          </a:xfrm>
        </p:spPr>
        <p:txBody>
          <a:bodyPr>
            <a:normAutofit fontScale="90000"/>
          </a:bodyPr>
          <a:lstStyle/>
          <a:p>
            <a:r>
              <a:rPr lang="en-IN" sz="4000" b="1" dirty="0" smtClean="0"/>
              <a:t/>
            </a:r>
            <a:br>
              <a:rPr lang="en-IN" sz="4000" b="1" dirty="0" smtClean="0"/>
            </a:br>
            <a:r>
              <a:rPr lang="en-IN" sz="4000" b="1" dirty="0" smtClean="0"/>
              <a:t>WORKING </a:t>
            </a:r>
            <a:r>
              <a:rPr lang="en-IN" sz="4000" b="1" dirty="0"/>
              <a:t>OF CIRCUIT DIAGRAM</a:t>
            </a:r>
          </a:p>
        </p:txBody>
      </p:sp>
      <p:sp>
        <p:nvSpPr>
          <p:cNvPr id="3" name="Subtitle 2">
            <a:extLst>
              <a:ext uri="{FF2B5EF4-FFF2-40B4-BE49-F238E27FC236}">
                <a16:creationId xmlns:a16="http://schemas.microsoft.com/office/drawing/2014/main" xmlns="" id="{30D042F5-F87D-CEA4-44B7-E276E819E889}"/>
              </a:ext>
            </a:extLst>
          </p:cNvPr>
          <p:cNvSpPr>
            <a:spLocks noGrp="1"/>
          </p:cNvSpPr>
          <p:nvPr>
            <p:ph type="subTitle" idx="1"/>
          </p:nvPr>
        </p:nvSpPr>
        <p:spPr>
          <a:xfrm>
            <a:off x="609600" y="890803"/>
            <a:ext cx="9144000" cy="5968427"/>
          </a:xfrm>
        </p:spPr>
        <p:txBody>
          <a:bodyPr>
            <a:noAutofit/>
          </a:bodyPr>
          <a:lstStyle/>
          <a:p>
            <a:endParaRPr lang="en-IN" sz="1600" dirty="0"/>
          </a:p>
          <a:p>
            <a:pPr algn="l"/>
            <a:r>
              <a:rPr lang="en-US" sz="1600" b="0" i="0" dirty="0">
                <a:solidFill>
                  <a:srgbClr val="2C2F34"/>
                </a:solidFill>
                <a:effectLst/>
                <a:latin typeface="georgia" panose="02040502050405020303" pitchFamily="18" charset="0"/>
              </a:rPr>
              <a:t>So let’s see the connection used in our project as we know that the ultrasonic sensor consists of four pins which are:</a:t>
            </a:r>
          </a:p>
          <a:p>
            <a:pPr algn="l">
              <a:buFont typeface="Arial" panose="020B0604020202020204" pitchFamily="34" charset="0"/>
              <a:buChar char="•"/>
            </a:pPr>
            <a:r>
              <a:rPr lang="en-US" sz="1600" b="0" i="0" dirty="0" smtClean="0">
                <a:solidFill>
                  <a:srgbClr val="2C2F34"/>
                </a:solidFill>
                <a:effectLst/>
                <a:latin typeface="Georgia" panose="02040502050405020303" pitchFamily="18" charset="0"/>
              </a:rPr>
              <a:t>VCC</a:t>
            </a:r>
          </a:p>
          <a:p>
            <a:pPr algn="l">
              <a:buFont typeface="Arial" panose="020B0604020202020204" pitchFamily="34" charset="0"/>
              <a:buChar char="•"/>
            </a:pPr>
            <a:r>
              <a:rPr lang="en-US" sz="1600" b="0" i="0" dirty="0" smtClean="0">
                <a:solidFill>
                  <a:srgbClr val="2C2F34"/>
                </a:solidFill>
                <a:effectLst/>
                <a:latin typeface="Georgia" panose="02040502050405020303" pitchFamily="18" charset="0"/>
              </a:rPr>
              <a:t>Ground</a:t>
            </a:r>
            <a:endParaRPr lang="en-US" sz="1600" b="0" i="0" dirty="0">
              <a:solidFill>
                <a:srgbClr val="2C2F34"/>
              </a:solidFill>
              <a:effectLst/>
              <a:latin typeface="Georgia" panose="02040502050405020303" pitchFamily="18" charset="0"/>
            </a:endParaRPr>
          </a:p>
          <a:p>
            <a:pPr algn="l">
              <a:buFont typeface="Arial" panose="020B0604020202020204" pitchFamily="34" charset="0"/>
              <a:buChar char="•"/>
            </a:pPr>
            <a:r>
              <a:rPr lang="en-US" sz="1600" b="0" i="0" dirty="0">
                <a:solidFill>
                  <a:srgbClr val="2C2F34"/>
                </a:solidFill>
                <a:effectLst/>
                <a:latin typeface="Georgia" panose="02040502050405020303" pitchFamily="18" charset="0"/>
              </a:rPr>
              <a:t>Echo</a:t>
            </a:r>
          </a:p>
          <a:p>
            <a:pPr algn="l">
              <a:buFont typeface="Arial" panose="020B0604020202020204" pitchFamily="34" charset="0"/>
              <a:buChar char="•"/>
            </a:pPr>
            <a:r>
              <a:rPr lang="en-US" sz="1600" b="0" i="0" dirty="0">
                <a:solidFill>
                  <a:srgbClr val="2C2F34"/>
                </a:solidFill>
                <a:effectLst/>
                <a:latin typeface="Georgia" panose="02040502050405020303" pitchFamily="18" charset="0"/>
              </a:rPr>
              <a:t>Trigger</a:t>
            </a:r>
          </a:p>
          <a:p>
            <a:pPr algn="l"/>
            <a:r>
              <a:rPr lang="en-US" sz="1600" b="0" i="0" dirty="0">
                <a:solidFill>
                  <a:srgbClr val="2C2F34"/>
                </a:solidFill>
                <a:effectLst/>
                <a:latin typeface="georgia" panose="02040502050405020303" pitchFamily="18" charset="0"/>
              </a:rPr>
              <a:t>So in order to connect the ultrasonic sensor with the Arduino we will perform the following steps:</a:t>
            </a:r>
          </a:p>
          <a:p>
            <a:pPr algn="l">
              <a:buFont typeface="Arial" panose="020B0604020202020204" pitchFamily="34" charset="0"/>
              <a:buChar char="•"/>
            </a:pPr>
            <a:r>
              <a:rPr lang="en-US" sz="1600" b="0" i="0" dirty="0">
                <a:solidFill>
                  <a:srgbClr val="2C2F34"/>
                </a:solidFill>
                <a:effectLst/>
                <a:latin typeface="Georgia" panose="02040502050405020303" pitchFamily="18" charset="0"/>
              </a:rPr>
              <a:t>Connect the ground of the ultrasonic sensor with the ground of the Arduino</a:t>
            </a:r>
          </a:p>
          <a:p>
            <a:pPr algn="l">
              <a:buFont typeface="Arial" panose="020B0604020202020204" pitchFamily="34" charset="0"/>
              <a:buChar char="•"/>
            </a:pPr>
            <a:r>
              <a:rPr lang="en-US" sz="1600" b="0" i="0" dirty="0">
                <a:solidFill>
                  <a:srgbClr val="2C2F34"/>
                </a:solidFill>
                <a:effectLst/>
                <a:latin typeface="Georgia" panose="02040502050405020303" pitchFamily="18" charset="0"/>
              </a:rPr>
              <a:t>Connect the VCC of the ultrasonic sensor with the 5V of the Arduino</a:t>
            </a:r>
          </a:p>
          <a:p>
            <a:pPr algn="l">
              <a:buFont typeface="Arial" panose="020B0604020202020204" pitchFamily="34" charset="0"/>
              <a:buChar char="•"/>
            </a:pPr>
            <a:r>
              <a:rPr lang="en-US" sz="1600" b="0" i="0" dirty="0">
                <a:solidFill>
                  <a:srgbClr val="2C2F34"/>
                </a:solidFill>
                <a:effectLst/>
                <a:latin typeface="Georgia" panose="02040502050405020303" pitchFamily="18" charset="0"/>
              </a:rPr>
              <a:t>Connect the Echo pin of the ultrasonic sensor with the digital pin 11 of the Arduino</a:t>
            </a:r>
          </a:p>
          <a:p>
            <a:pPr algn="l">
              <a:buFont typeface="Arial" panose="020B0604020202020204" pitchFamily="34" charset="0"/>
              <a:buChar char="•"/>
            </a:pPr>
            <a:r>
              <a:rPr lang="en-US" sz="1600" b="0" i="0" dirty="0">
                <a:solidFill>
                  <a:srgbClr val="2C2F34"/>
                </a:solidFill>
                <a:effectLst/>
                <a:latin typeface="Georgia" panose="02040502050405020303" pitchFamily="18" charset="0"/>
              </a:rPr>
              <a:t>Connect the trigger pin of the ultrasonic sensor with the digital pin 12 of the Arduino</a:t>
            </a:r>
          </a:p>
          <a:p>
            <a:pPr algn="l"/>
            <a:r>
              <a:rPr lang="en-US" sz="1600" b="0" i="0" dirty="0">
                <a:solidFill>
                  <a:srgbClr val="2C2F34"/>
                </a:solidFill>
                <a:effectLst/>
                <a:latin typeface="georgia" panose="02040502050405020303" pitchFamily="18" charset="0"/>
              </a:rPr>
              <a:t>Now in order to connect the servo motor to the Arduino:</a:t>
            </a:r>
          </a:p>
          <a:p>
            <a:pPr algn="l">
              <a:buFont typeface="Arial" panose="020B0604020202020204" pitchFamily="34" charset="0"/>
              <a:buChar char="•"/>
            </a:pPr>
            <a:r>
              <a:rPr lang="en-US" sz="1600" b="0" i="0" dirty="0">
                <a:solidFill>
                  <a:srgbClr val="2C2F34"/>
                </a:solidFill>
                <a:effectLst/>
                <a:latin typeface="Georgia" panose="02040502050405020303" pitchFamily="18" charset="0"/>
              </a:rPr>
              <a:t>Connect the VCC of the servo motor with the 5V of Arduino</a:t>
            </a:r>
          </a:p>
          <a:p>
            <a:pPr algn="l">
              <a:buFont typeface="Arial" panose="020B0604020202020204" pitchFamily="34" charset="0"/>
              <a:buChar char="•"/>
            </a:pPr>
            <a:r>
              <a:rPr lang="en-US" sz="1600" b="0" i="0" dirty="0">
                <a:solidFill>
                  <a:srgbClr val="2C2F34"/>
                </a:solidFill>
                <a:effectLst/>
                <a:latin typeface="Georgia" panose="02040502050405020303" pitchFamily="18" charset="0"/>
              </a:rPr>
              <a:t>Connect the ground of the servo motor with the ground of the Arduino</a:t>
            </a:r>
          </a:p>
          <a:p>
            <a:pPr algn="l">
              <a:buFont typeface="Arial" panose="020B0604020202020204" pitchFamily="34" charset="0"/>
              <a:buChar char="•"/>
            </a:pPr>
            <a:r>
              <a:rPr lang="en-US" sz="1600" b="0" i="0" dirty="0">
                <a:solidFill>
                  <a:srgbClr val="2C2F34"/>
                </a:solidFill>
                <a:effectLst/>
                <a:latin typeface="Georgia" panose="02040502050405020303" pitchFamily="18" charset="0"/>
              </a:rPr>
              <a:t>Connect the signal wire with the digital pin 9 of the Arduino</a:t>
            </a:r>
          </a:p>
          <a:p>
            <a:r>
              <a:rPr lang="en-US" sz="1200" dirty="0"/>
              <a:t/>
            </a:r>
            <a:br>
              <a:rPr lang="en-US" sz="1200" dirty="0"/>
            </a:br>
            <a:endParaRPr lang="en-IN" sz="1200" dirty="0"/>
          </a:p>
        </p:txBody>
      </p:sp>
    </p:spTree>
    <p:extLst>
      <p:ext uri="{BB962C8B-B14F-4D97-AF65-F5344CB8AC3E}">
        <p14:creationId xmlns:p14="http://schemas.microsoft.com/office/powerpoint/2010/main" val="2961498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TotalTime>
  <Words>649</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Arial</vt:lpstr>
      <vt:lpstr>Calibri</vt:lpstr>
      <vt:lpstr>Courier New</vt:lpstr>
      <vt:lpstr>georgia</vt:lpstr>
      <vt:lpstr>georgia</vt:lpstr>
      <vt:lpstr>inherit</vt:lpstr>
      <vt:lpstr>Overpass</vt:lpstr>
      <vt:lpstr>Roboto</vt:lpstr>
      <vt:lpstr>Times New Roman</vt:lpstr>
      <vt:lpstr>Trebuchet MS</vt:lpstr>
      <vt:lpstr>Wingdings</vt:lpstr>
      <vt:lpstr>Wingdings 3</vt:lpstr>
      <vt:lpstr>Facet</vt:lpstr>
      <vt:lpstr>COIN EATER USING ARDUINO</vt:lpstr>
      <vt:lpstr>PROBLEM STATEMENT</vt:lpstr>
      <vt:lpstr>COMPONENTS REQUIRED</vt:lpstr>
      <vt:lpstr>ULTARSONIC SENSOR</vt:lpstr>
      <vt:lpstr>ARDUINO UNO</vt:lpstr>
      <vt:lpstr>SERVER MOTOR</vt:lpstr>
      <vt:lpstr>BLOCK DIAGRAM</vt:lpstr>
      <vt:lpstr>CIRCUIT DIAGRAM</vt:lpstr>
      <vt:lpstr> WORKING OF CIRCUIT DIAGRAM</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COIN EATER USING ARDUINO</dc:title>
  <dc:creator>Naren karthikeyan</dc:creator>
  <cp:lastModifiedBy>naveen sivamurugan</cp:lastModifiedBy>
  <cp:revision>12</cp:revision>
  <dcterms:created xsi:type="dcterms:W3CDTF">2023-05-12T09:54:27Z</dcterms:created>
  <dcterms:modified xsi:type="dcterms:W3CDTF">2023-05-19T03:10:33Z</dcterms:modified>
</cp:coreProperties>
</file>