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7" r:id="rId6"/>
    <p:sldId id="258" r:id="rId7"/>
    <p:sldId id="286" r:id="rId8"/>
    <p:sldId id="261" r:id="rId9"/>
    <p:sldId id="287" r:id="rId10"/>
    <p:sldId id="288" r:id="rId11"/>
    <p:sldId id="289" r:id="rId12"/>
    <p:sldId id="262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26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D1E6C1-45EA-4733-A418-61663D324095}">
          <p14:sldIdLst>
            <p14:sldId id="256"/>
            <p14:sldId id="257"/>
            <p14:sldId id="258"/>
            <p14:sldId id="286"/>
            <p14:sldId id="261"/>
            <p14:sldId id="287"/>
            <p14:sldId id="288"/>
            <p14:sldId id="289"/>
            <p14:sldId id="262"/>
            <p14:sldId id="290"/>
            <p14:sldId id="291"/>
            <p14:sldId id="292"/>
            <p14:sldId id="293"/>
            <p14:sldId id="294"/>
            <p14:sldId id="295"/>
          </p14:sldIdLst>
        </p14:section>
        <p14:section name="Untitled Section" id="{C02D3C10-0A84-40A9-92FC-2268DC1EF020}">
          <p14:sldIdLst>
            <p14:sldId id="296"/>
            <p14:sldId id="297"/>
            <p14:sldId id="298"/>
            <p14:sldId id="299"/>
            <p14:sldId id="300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660"/>
  </p:normalViewPr>
  <p:slideViewPr>
    <p:cSldViewPr snapToGrid="0">
      <p:cViewPr varScale="1">
        <p:scale>
          <a:sx n="80" d="100"/>
          <a:sy n="80" d="100"/>
        </p:scale>
        <p:origin x="34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10/26/2023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10/26/2023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=""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=""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=""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=""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=""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=""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=""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=""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=""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=""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=""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=""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=""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=""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=""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=""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=""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=""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=""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=""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=""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=""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=""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=""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=""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=""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=""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=""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=""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=""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=""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=""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=""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=""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=""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=""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=""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=""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=""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=""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=""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=""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=""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=""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=""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=""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=""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=""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=""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=""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=""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=""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=""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=""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=""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2092271"/>
            <a:ext cx="8477573" cy="1766807"/>
          </a:xfrm>
        </p:spPr>
        <p:txBody>
          <a:bodyPr/>
          <a:lstStyle/>
          <a:p>
            <a:r>
              <a:rPr lang="en-US" sz="6000" dirty="0" smtClean="0"/>
              <a:t>PRODUCT SALES ANALYSIS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4109065"/>
            <a:ext cx="7077456" cy="868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PHASE 4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448790" y="1460664"/>
            <a:ext cx="9701645" cy="4667003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 smtClean="0"/>
              <a:t>Now in the dashboard we have three analysis top selling products , sales trend , </a:t>
            </a:r>
          </a:p>
          <a:p>
            <a:pPr algn="l"/>
            <a:r>
              <a:rPr lang="en-US" sz="1800" dirty="0" smtClean="0"/>
              <a:t>    customer </a:t>
            </a:r>
            <a:r>
              <a:rPr lang="en-US" sz="1800" dirty="0" err="1" smtClean="0"/>
              <a:t>prefrences</a:t>
            </a:r>
            <a:r>
              <a:rPr lang="en-US" sz="1800" dirty="0" smtClean="0"/>
              <a:t>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800" dirty="0" smtClean="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 smtClean="0"/>
              <a:t>This visualization are done by using bar chart and filtering is applied in the all analysis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800" dirty="0" smtClean="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 smtClean="0"/>
              <a:t>In filtering we using date column for filtering all the sales and quantities by Date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800" dirty="0" smtClean="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 smtClean="0"/>
              <a:t>In the Dashboard we Conclude</a:t>
            </a:r>
          </a:p>
          <a:p>
            <a:pPr algn="l"/>
            <a:r>
              <a:rPr lang="en-US" sz="1800" dirty="0" smtClean="0"/>
              <a:t>              Top selling product : S-P3 has highest selling product by Date</a:t>
            </a:r>
          </a:p>
          <a:p>
            <a:pPr algn="l"/>
            <a:r>
              <a:rPr lang="en-US" sz="1800" dirty="0" smtClean="0"/>
              <a:t>              Sales Trend- S-P3 has the maximum sales in all year</a:t>
            </a:r>
          </a:p>
          <a:p>
            <a:pPr algn="l"/>
            <a:r>
              <a:rPr lang="en-US" sz="1800" dirty="0" smtClean="0"/>
              <a:t>              Customer preference:Q-P3 has high Quantity and S-P3 has highest sales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794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90400" y="1974422"/>
            <a:ext cx="8941777" cy="3241963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/>
              <a:t>The top-selling product can vary significantly depending on various factors such as time, location, and industry</a:t>
            </a:r>
            <a:r>
              <a:rPr lang="en-US" sz="1800" dirty="0" smtClean="0"/>
              <a:t>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 smtClean="0"/>
              <a:t> </a:t>
            </a:r>
            <a:r>
              <a:rPr lang="en-US" sz="1800" dirty="0"/>
              <a:t>It's important to note that the top-selling product in one category or market may not be the same in </a:t>
            </a:r>
            <a:r>
              <a:rPr lang="en-US" sz="1800" dirty="0" smtClean="0"/>
              <a:t>another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 smtClean="0"/>
              <a:t>In this dataset has 4 products S-P1, S-P2, S-P3, S-P4 then we find the highest sales through the 4 products</a:t>
            </a:r>
            <a:endParaRPr lang="en-US" sz="1800" dirty="0"/>
          </a:p>
        </p:txBody>
      </p:sp>
      <p:sp>
        <p:nvSpPr>
          <p:cNvPr id="5" name="Title 3">
            <a:extLst>
              <a:ext uri="{FF2B5EF4-FFF2-40B4-BE49-F238E27FC236}">
                <a16:creationId xmlns=""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684" y="1609086"/>
            <a:ext cx="9091525" cy="730672"/>
          </a:xfrm>
        </p:spPr>
        <p:txBody>
          <a:bodyPr/>
          <a:lstStyle/>
          <a:p>
            <a:r>
              <a:rPr lang="en-US" b="0" dirty="0"/>
              <a:t>I</a:t>
            </a:r>
            <a:r>
              <a:rPr lang="en-US" b="0" dirty="0" smtClean="0"/>
              <a:t>dentifying</a:t>
            </a:r>
            <a:r>
              <a:rPr lang="en-US" b="0" dirty="0"/>
              <a:t> products with the </a:t>
            </a:r>
            <a:r>
              <a:rPr lang="en-US" b="0" dirty="0" smtClean="0"/>
              <a:t>Highest </a:t>
            </a:r>
            <a:r>
              <a:rPr lang="en-US" b="0" dirty="0"/>
              <a:t>sales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532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48" y="107118"/>
            <a:ext cx="3893552" cy="6573082"/>
          </a:xfrm>
          <a:prstGeom prst="rect">
            <a:avLst/>
          </a:prstGeom>
        </p:spPr>
      </p:pic>
      <p:sp>
        <p:nvSpPr>
          <p:cNvPr id="4" name="Text Placeholder 3"/>
          <p:cNvSpPr txBox="1">
            <a:spLocks/>
          </p:cNvSpPr>
          <p:nvPr/>
        </p:nvSpPr>
        <p:spPr>
          <a:xfrm>
            <a:off x="5166149" y="3540681"/>
            <a:ext cx="5656601" cy="295695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bg1"/>
                </a:solidFill>
              </a:rPr>
              <a:t>In this graphical represent the year wise sales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bg1"/>
                </a:solidFill>
              </a:rPr>
              <a:t>we have a 4 column charts (Product 1,product 2, product 3, product 4)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bg1"/>
                </a:solidFill>
              </a:rPr>
              <a:t>In this case we apply the date on x-axis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bg1"/>
                </a:solidFill>
              </a:rPr>
              <a:t>Products are apply in y-axis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bg1"/>
                </a:solidFill>
              </a:rPr>
              <a:t>Dates are filtered as 2011 - 2023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125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99" y="166254"/>
            <a:ext cx="4130080" cy="6513946"/>
          </a:xfrm>
          <a:prstGeom prst="rect">
            <a:avLst/>
          </a:prstGeom>
        </p:spPr>
      </p:pic>
      <p:sp>
        <p:nvSpPr>
          <p:cNvPr id="4" name="Text Placeholder 3"/>
          <p:cNvSpPr txBox="1">
            <a:spLocks/>
          </p:cNvSpPr>
          <p:nvPr/>
        </p:nvSpPr>
        <p:spPr>
          <a:xfrm>
            <a:off x="337937" y="2858181"/>
            <a:ext cx="5656601" cy="32694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bg1"/>
                </a:solidFill>
              </a:rPr>
              <a:t>In this summary representation shows the overall sales in all years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bg1"/>
                </a:solidFill>
              </a:rPr>
              <a:t>Product 1 has 60.1m sales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</a:rPr>
              <a:t>Product </a:t>
            </a:r>
            <a:r>
              <a:rPr lang="en-US" sz="1800" dirty="0" smtClean="0">
                <a:solidFill>
                  <a:schemeClr val="bg1"/>
                </a:solidFill>
              </a:rPr>
              <a:t>2 </a:t>
            </a:r>
            <a:r>
              <a:rPr lang="en-US" sz="1800" dirty="0">
                <a:solidFill>
                  <a:schemeClr val="bg1"/>
                </a:solidFill>
              </a:rPr>
              <a:t>has </a:t>
            </a:r>
            <a:r>
              <a:rPr lang="en-US" sz="1800" dirty="0" smtClean="0">
                <a:solidFill>
                  <a:schemeClr val="bg1"/>
                </a:solidFill>
              </a:rPr>
              <a:t>62.1m sales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</a:rPr>
              <a:t>Product </a:t>
            </a:r>
            <a:r>
              <a:rPr lang="en-US" sz="1800" dirty="0" smtClean="0">
                <a:solidFill>
                  <a:schemeClr val="bg1"/>
                </a:solidFill>
              </a:rPr>
              <a:t>3 has 78.4m sales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</a:rPr>
              <a:t>Product </a:t>
            </a:r>
            <a:r>
              <a:rPr lang="en-US" sz="1800" dirty="0" smtClean="0">
                <a:solidFill>
                  <a:schemeClr val="bg1"/>
                </a:solidFill>
              </a:rPr>
              <a:t>4 has 36.8m sales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bg1"/>
                </a:solidFill>
              </a:rPr>
              <a:t>So finally we conclude S-P3 has highest sales in overall years </a:t>
            </a: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535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924145" y="1974421"/>
            <a:ext cx="8941777" cy="3241963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/>
              <a:t>I</a:t>
            </a:r>
            <a:r>
              <a:rPr lang="en-US" sz="1800" dirty="0" smtClean="0"/>
              <a:t>n </a:t>
            </a:r>
            <a:r>
              <a:rPr lang="en-US" sz="1800" dirty="0"/>
              <a:t>the context of business and data analysis, refers to the long-term movement or direction in which a company's sales figures are changing. </a:t>
            </a:r>
            <a:endParaRPr lang="en-US" sz="1800" dirty="0" smtClean="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 smtClean="0"/>
              <a:t>It </a:t>
            </a:r>
            <a:r>
              <a:rPr lang="en-US" sz="1800" dirty="0"/>
              <a:t>involves analyzing historical sales data to identify </a:t>
            </a:r>
            <a:r>
              <a:rPr lang="en-US" sz="1800" dirty="0" smtClean="0"/>
              <a:t>patterns </a:t>
            </a:r>
            <a:r>
              <a:rPr lang="en-US" sz="1800" dirty="0"/>
              <a:t>or tendencies in sales performance over a specific period of time</a:t>
            </a:r>
            <a:r>
              <a:rPr lang="en-US" sz="1800" dirty="0" smtClean="0"/>
              <a:t>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 smtClean="0"/>
              <a:t> </a:t>
            </a:r>
            <a:r>
              <a:rPr lang="en-US" sz="1800" dirty="0"/>
              <a:t>Understanding sales trends is crucial for businesses because it can help them make informed decisions</a:t>
            </a:r>
            <a:endParaRPr lang="en-US" sz="1800" dirty="0"/>
          </a:p>
        </p:txBody>
      </p:sp>
      <p:sp>
        <p:nvSpPr>
          <p:cNvPr id="5" name="Title 3">
            <a:extLst>
              <a:ext uri="{FF2B5EF4-FFF2-40B4-BE49-F238E27FC236}">
                <a16:creationId xmlns=""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61" y="1706656"/>
            <a:ext cx="9091525" cy="535531"/>
          </a:xfrm>
        </p:spPr>
        <p:txBody>
          <a:bodyPr/>
          <a:lstStyle/>
          <a:p>
            <a:r>
              <a:rPr lang="en-US" b="0" dirty="0"/>
              <a:t>peak sales </a:t>
            </a:r>
            <a:r>
              <a:rPr lang="en-US" b="0" dirty="0" smtClean="0"/>
              <a:t>periods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701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15</a:t>
            </a:fld>
            <a:endParaRPr lang="en-US" noProof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02" y="475013"/>
            <a:ext cx="11080798" cy="592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204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638796" y="1401289"/>
            <a:ext cx="9440883" cy="5830783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 smtClean="0"/>
              <a:t>In the above pie chart for find  peak sales periods in the year wise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 smtClean="0"/>
              <a:t>So  we include two columns S-P1 by Date , S-P2 </a:t>
            </a:r>
            <a:r>
              <a:rPr lang="en-US" sz="1800" dirty="0"/>
              <a:t>by Date </a:t>
            </a:r>
            <a:r>
              <a:rPr lang="en-US" sz="1800" dirty="0" smtClean="0"/>
              <a:t>,</a:t>
            </a:r>
            <a:r>
              <a:rPr lang="en-US" sz="1800" dirty="0"/>
              <a:t> </a:t>
            </a:r>
            <a:r>
              <a:rPr lang="en-US" sz="1800" dirty="0" smtClean="0"/>
              <a:t>S-P3 </a:t>
            </a:r>
            <a:r>
              <a:rPr lang="en-US" sz="1800" dirty="0"/>
              <a:t>by Date </a:t>
            </a:r>
            <a:r>
              <a:rPr lang="en-US" sz="1800" dirty="0" smtClean="0"/>
              <a:t>,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  S-P4 </a:t>
            </a:r>
            <a:r>
              <a:rPr lang="en-US" sz="1800" dirty="0"/>
              <a:t>by Date </a:t>
            </a:r>
            <a:endParaRPr lang="en-US" sz="1800" dirty="0" smtClean="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 smtClean="0"/>
              <a:t> Peak sales period for S-P1 in 2021 has 24386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/>
              <a:t>Peak sales period for </a:t>
            </a:r>
            <a:r>
              <a:rPr lang="en-US" sz="1800" dirty="0" smtClean="0"/>
              <a:t>S-P2 in 2011 </a:t>
            </a:r>
            <a:r>
              <a:rPr lang="en-US" sz="1800" dirty="0"/>
              <a:t>has </a:t>
            </a:r>
            <a:r>
              <a:rPr lang="en-US" sz="1800" dirty="0" smtClean="0"/>
              <a:t>25081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/>
              <a:t>Peak sales period for </a:t>
            </a:r>
            <a:r>
              <a:rPr lang="en-US" sz="1800" dirty="0" smtClean="0"/>
              <a:t>S-P3 in 2023 </a:t>
            </a:r>
            <a:r>
              <a:rPr lang="en-US" sz="1800" dirty="0"/>
              <a:t>has </a:t>
            </a:r>
            <a:r>
              <a:rPr lang="en-US" sz="1800" dirty="0" smtClean="0"/>
              <a:t>29576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/>
              <a:t>Peak sales period for </a:t>
            </a:r>
            <a:r>
              <a:rPr lang="en-US" sz="1800" dirty="0" smtClean="0"/>
              <a:t>S-P4 in 2012 </a:t>
            </a:r>
            <a:r>
              <a:rPr lang="en-US" sz="1800" dirty="0"/>
              <a:t>has </a:t>
            </a:r>
            <a:r>
              <a:rPr lang="en-US" sz="1800" dirty="0" smtClean="0"/>
              <a:t>10923</a:t>
            </a:r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 smtClean="0"/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61471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197276" y="1813534"/>
            <a:ext cx="8941777" cy="4245651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/>
              <a:t>Customer preferences refer to the specific choices, tastes, and desires of individual customers or groups of customers </a:t>
            </a:r>
            <a:endParaRPr lang="en-US" sz="1800" dirty="0" smtClean="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 smtClean="0"/>
              <a:t>when </a:t>
            </a:r>
            <a:r>
              <a:rPr lang="en-US" sz="1800" dirty="0"/>
              <a:t>it comes to products, services, or experiences offered by a business. </a:t>
            </a:r>
            <a:endParaRPr lang="en-US" sz="1800" dirty="0" smtClean="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 smtClean="0"/>
              <a:t>Understanding </a:t>
            </a:r>
            <a:r>
              <a:rPr lang="en-US" sz="1800" dirty="0"/>
              <a:t>customer preferences is crucial for businesses because it enables them to tailor their offerings and marketing strategies to better meet customer needs and increase customer satisfaction.</a:t>
            </a:r>
            <a:endParaRPr lang="en-US" sz="1800" dirty="0"/>
          </a:p>
        </p:txBody>
      </p:sp>
      <p:sp>
        <p:nvSpPr>
          <p:cNvPr id="5" name="Title 3">
            <a:extLst>
              <a:ext uri="{FF2B5EF4-FFF2-40B4-BE49-F238E27FC236}">
                <a16:creationId xmlns=""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939" y="1896661"/>
            <a:ext cx="9091525" cy="535531"/>
          </a:xfrm>
        </p:spPr>
        <p:txBody>
          <a:bodyPr/>
          <a:lstStyle/>
          <a:p>
            <a:r>
              <a:rPr lang="en-US" b="0" dirty="0"/>
              <a:t>customer preferences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980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18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13" y="1021278"/>
            <a:ext cx="10306292" cy="453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114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294751" y="1425039"/>
            <a:ext cx="8941777" cy="5432961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/>
              <a:t>In the above </a:t>
            </a:r>
            <a:r>
              <a:rPr lang="en-US" sz="1800" dirty="0" smtClean="0"/>
              <a:t>Bar </a:t>
            </a:r>
            <a:r>
              <a:rPr lang="en-US" sz="1800" dirty="0"/>
              <a:t>chart for find  </a:t>
            </a:r>
            <a:r>
              <a:rPr lang="en-US" sz="1800" dirty="0" smtClean="0"/>
              <a:t>Customer preference </a:t>
            </a:r>
            <a:r>
              <a:rPr lang="en-US" sz="1800" dirty="0"/>
              <a:t>in the year wise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/>
              <a:t>So  we include two columns S</a:t>
            </a:r>
            <a:r>
              <a:rPr lang="en-US" sz="1800" dirty="0" smtClean="0"/>
              <a:t>-P1 </a:t>
            </a:r>
            <a:r>
              <a:rPr lang="en-US" sz="1800" dirty="0"/>
              <a:t>by Date , S</a:t>
            </a:r>
            <a:r>
              <a:rPr lang="en-US" sz="1800" dirty="0" smtClean="0"/>
              <a:t>-P2 </a:t>
            </a:r>
            <a:r>
              <a:rPr lang="en-US" sz="1800" dirty="0"/>
              <a:t>by Date , S</a:t>
            </a:r>
            <a:r>
              <a:rPr lang="en-US" sz="1800" dirty="0" smtClean="0"/>
              <a:t>-P3 </a:t>
            </a:r>
            <a:r>
              <a:rPr lang="en-US" sz="1800" dirty="0"/>
              <a:t>by Date ,</a:t>
            </a:r>
          </a:p>
          <a:p>
            <a:pPr algn="l"/>
            <a:r>
              <a:rPr lang="en-US" sz="1800" dirty="0"/>
              <a:t>     S</a:t>
            </a:r>
            <a:r>
              <a:rPr lang="en-US" sz="1800" dirty="0" smtClean="0"/>
              <a:t>-P4 </a:t>
            </a:r>
            <a:r>
              <a:rPr lang="en-US" sz="1800" dirty="0"/>
              <a:t>by Date </a:t>
            </a:r>
            <a:endParaRPr lang="en-US" sz="1800" dirty="0" smtClean="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 smtClean="0"/>
              <a:t>Customer Preference is based on Price , Quantity etc..,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 smtClean="0"/>
              <a:t>But in this case we preference using product Sales</a:t>
            </a:r>
            <a:endParaRPr lang="en-US" sz="1800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/>
              <a:t>Customer Prefer the </a:t>
            </a:r>
            <a:r>
              <a:rPr lang="en-US" sz="1800" dirty="0" smtClean="0"/>
              <a:t>S-P1 </a:t>
            </a:r>
            <a:r>
              <a:rPr lang="en-US" sz="1800" dirty="0"/>
              <a:t>in the year </a:t>
            </a:r>
            <a:r>
              <a:rPr lang="en-US" sz="1800" dirty="0" smtClean="0"/>
              <a:t>2021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 smtClean="0"/>
              <a:t>Customer </a:t>
            </a:r>
            <a:r>
              <a:rPr lang="en-US" sz="1800" dirty="0"/>
              <a:t>Prefer the S-P2  in the year </a:t>
            </a:r>
            <a:r>
              <a:rPr lang="en-US" sz="1800" dirty="0" smtClean="0"/>
              <a:t>2011,2013,2015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/>
              <a:t>Customer Prefer the </a:t>
            </a:r>
            <a:r>
              <a:rPr lang="en-US" sz="1800" dirty="0" smtClean="0"/>
              <a:t>S-P3 </a:t>
            </a:r>
            <a:r>
              <a:rPr lang="en-US" sz="1800" dirty="0"/>
              <a:t>in the year </a:t>
            </a:r>
            <a:r>
              <a:rPr lang="en-US" sz="1800" dirty="0" smtClean="0"/>
              <a:t>2012,2014,2017,2018,2019,2020,2022,2023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 smtClean="0"/>
              <a:t>No one prefer the S-P4 in all the year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 smtClean="0"/>
              <a:t>In 2016  S-P1,S-P2 has equal preference by Customers</a:t>
            </a:r>
            <a:endParaRPr lang="en-US" sz="1800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4239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865" y="1645105"/>
            <a:ext cx="7781544" cy="859055"/>
          </a:xfrm>
        </p:spPr>
        <p:txBody>
          <a:bodyPr>
            <a:normAutofit/>
          </a:bodyPr>
          <a:lstStyle/>
          <a:p>
            <a:r>
              <a:rPr lang="en-US" sz="4000" dirty="0"/>
              <a:t>I</a:t>
            </a:r>
            <a:r>
              <a:rPr lang="en-US" sz="4000" dirty="0" smtClean="0"/>
              <a:t>ntroduction</a:t>
            </a:r>
            <a:endParaRPr lang="en-US" sz="4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="" xmlns:a16="http://schemas.microsoft.com/office/drawing/2014/main" id="{EF2BC084-E6DB-4DE7-B309-042A85EBA700}"/>
              </a:ext>
            </a:extLst>
          </p:cNvPr>
          <p:cNvSpPr txBox="1">
            <a:spLocks/>
          </p:cNvSpPr>
          <p:nvPr/>
        </p:nvSpPr>
        <p:spPr>
          <a:xfrm>
            <a:off x="1608281" y="2504160"/>
            <a:ext cx="6550066" cy="23172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799"/>
              </a:lnSpc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bg1">
                  <a:lumMod val="95000"/>
                </a:schemeClr>
              </a:solidFill>
              <a:latin typeface="Heebo"/>
              <a:ea typeface="Heebo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="" xmlns:a16="http://schemas.microsoft.com/office/drawing/2014/main" id="{EF2BC084-E6DB-4DE7-B309-042A85EBA700}"/>
              </a:ext>
            </a:extLst>
          </p:cNvPr>
          <p:cNvSpPr txBox="1">
            <a:spLocks/>
          </p:cNvSpPr>
          <p:nvPr/>
        </p:nvSpPr>
        <p:spPr>
          <a:xfrm>
            <a:off x="1387597" y="2992882"/>
            <a:ext cx="6991433" cy="35047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chemeClr val="bg1"/>
                </a:solidFill>
              </a:rPr>
              <a:t> Product sales analysis is a critical aspect of business operations, as it helps organizations understand their product performance, customer preferences, and market trends. </a:t>
            </a:r>
            <a:endParaRPr lang="en-US" sz="2400" dirty="0" smtClean="0">
              <a:solidFill>
                <a:schemeClr val="bg1"/>
              </a:solidFill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chemeClr val="bg1"/>
              </a:solidFill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It can lead </a:t>
            </a:r>
            <a:r>
              <a:rPr lang="en-US" sz="2400" dirty="0">
                <a:solidFill>
                  <a:schemeClr val="bg1"/>
                </a:solidFill>
              </a:rPr>
              <a:t>to improved sales strategies, inventory management, and profitability.</a:t>
            </a:r>
            <a:endParaRPr lang="en-IN" sz="24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bg1"/>
              </a:solidFill>
              <a:ea typeface="Heebo"/>
              <a:cs typeface="Times New Roman" panose="02020603050405020304" pitchFamily="18" charset="0"/>
            </a:endParaRPr>
          </a:p>
          <a:p>
            <a:pPr>
              <a:lnSpc>
                <a:spcPts val="2799"/>
              </a:lnSpc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bg1"/>
              </a:solidFill>
              <a:ea typeface="Heebo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865" y="1645105"/>
            <a:ext cx="7781544" cy="85905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Conclusion</a:t>
            </a:r>
            <a:endParaRPr lang="en-US" sz="4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="" xmlns:a16="http://schemas.microsoft.com/office/drawing/2014/main" id="{EF2BC084-E6DB-4DE7-B309-042A85EBA700}"/>
              </a:ext>
            </a:extLst>
          </p:cNvPr>
          <p:cNvSpPr txBox="1">
            <a:spLocks/>
          </p:cNvSpPr>
          <p:nvPr/>
        </p:nvSpPr>
        <p:spPr>
          <a:xfrm>
            <a:off x="1608281" y="2504160"/>
            <a:ext cx="6550066" cy="23172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799"/>
              </a:lnSpc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bg1">
                  <a:lumMod val="95000"/>
                </a:schemeClr>
              </a:solidFill>
              <a:latin typeface="Heebo"/>
              <a:ea typeface="Heebo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="" xmlns:a16="http://schemas.microsoft.com/office/drawing/2014/main" id="{EF2BC084-E6DB-4DE7-B309-042A85EBA700}"/>
              </a:ext>
            </a:extLst>
          </p:cNvPr>
          <p:cNvSpPr txBox="1">
            <a:spLocks/>
          </p:cNvSpPr>
          <p:nvPr/>
        </p:nvSpPr>
        <p:spPr>
          <a:xfrm>
            <a:off x="1608281" y="2992882"/>
            <a:ext cx="6972632" cy="35047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79747" y="2992882"/>
            <a:ext cx="760713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chemeClr val="bg1"/>
                </a:solidFill>
              </a:rPr>
              <a:t>product sales analysis </a:t>
            </a:r>
            <a:r>
              <a:rPr lang="en-US" dirty="0" smtClean="0">
                <a:solidFill>
                  <a:schemeClr val="bg1"/>
                </a:solidFill>
              </a:rPr>
              <a:t>empowers </a:t>
            </a:r>
            <a:r>
              <a:rPr lang="en-US" dirty="0">
                <a:solidFill>
                  <a:schemeClr val="bg1"/>
                </a:solidFill>
              </a:rPr>
              <a:t>businesses to make informed decisions, optimize their operations, and achieve greater profitability. 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solidFill>
                  <a:schemeClr val="bg1"/>
                </a:solidFill>
              </a:rPr>
              <a:t>By </a:t>
            </a:r>
            <a:r>
              <a:rPr lang="en-US" dirty="0">
                <a:solidFill>
                  <a:schemeClr val="bg1"/>
                </a:solidFill>
              </a:rPr>
              <a:t>leveraging data, visualizations, and insights, companies can adapt to market dynamics and stay competitive in a constantly evolving business environment.</a:t>
            </a:r>
          </a:p>
          <a:p>
            <a:pPr>
              <a:defRPr/>
            </a:pPr>
            <a:endParaRPr lang="en-IN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851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900" y="1528578"/>
            <a:ext cx="11214100" cy="535531"/>
          </a:xfrm>
        </p:spPr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08281" y="2504160"/>
            <a:ext cx="6550066" cy="23172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Heebo"/>
                <a:ea typeface="Heebo"/>
                <a:cs typeface="Times New Roman" panose="02020603050405020304" pitchFamily="18" charset="0"/>
              </a:rPr>
              <a:t>The dataset for the above mentioned project was obtained from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Heebo"/>
                <a:ea typeface="Heebo"/>
                <a:cs typeface="Times New Roman" panose="02020603050405020304" pitchFamily="18" charset="0"/>
              </a:rPr>
              <a:t>kaggle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Heebo"/>
                <a:ea typeface="Heebo"/>
                <a:cs typeface="Times New Roman" panose="02020603050405020304" pitchFamily="18" charset="0"/>
              </a:rPr>
              <a:t> website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>
                  <a:lumMod val="95000"/>
                </a:schemeClr>
              </a:solidFill>
              <a:latin typeface="Heebo"/>
              <a:ea typeface="Heebo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Heebo"/>
                <a:ea typeface="Heebo"/>
                <a:cs typeface="Times New Roman" panose="02020603050405020304" pitchFamily="18" charset="0"/>
              </a:rPr>
              <a:t>Kaggle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Heebo"/>
                <a:ea typeface="Heebo"/>
                <a:cs typeface="Times New Roman" panose="02020603050405020304" pitchFamily="18" charset="0"/>
              </a:rPr>
              <a:t> is an popular dataset providing source where obtained datasets are with high quality and less errors.</a:t>
            </a:r>
          </a:p>
          <a:p>
            <a:pPr>
              <a:lnSpc>
                <a:spcPts val="2799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>
                  <a:lumMod val="95000"/>
                </a:schemeClr>
              </a:solidFill>
              <a:latin typeface="Heebo"/>
              <a:ea typeface="Heebo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950" y="388547"/>
            <a:ext cx="11214100" cy="535531"/>
          </a:xfrm>
        </p:spPr>
        <p:txBody>
          <a:bodyPr/>
          <a:lstStyle/>
          <a:p>
            <a:r>
              <a:rPr lang="en-US" dirty="0" smtClean="0"/>
              <a:t>Imported Dataset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34" y="1025112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30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951176" y="1519160"/>
            <a:ext cx="9556505" cy="823912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/>
              <a:t>We have dataset to analysis but the contains errors and outliers so, we using some techniques to clean the dataset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=""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951175" y="2380489"/>
            <a:ext cx="6526315" cy="349518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/>
              <a:t>The techniques are: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=""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806200" y="2796895"/>
            <a:ext cx="6526315" cy="349518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dirty="0"/>
              <a:t>Data </a:t>
            </a:r>
            <a:r>
              <a:rPr lang="en-US" dirty="0" smtClean="0"/>
              <a:t>cleaning</a:t>
            </a: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=""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806199" y="4520277"/>
            <a:ext cx="6526315" cy="34951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>
                <a:solidFill>
                  <a:schemeClr val="accent2"/>
                </a:solidFill>
                <a:latin typeface="Montserrat"/>
              </a:rPr>
              <a:t>2.</a:t>
            </a:r>
            <a:r>
              <a:rPr lang="en-US" dirty="0" smtClean="0">
                <a:latin typeface="Montserrat"/>
              </a:rPr>
              <a:t>Data Transformation and Feature Engineering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/>
          </a:p>
        </p:txBody>
      </p:sp>
      <p:sp>
        <p:nvSpPr>
          <p:cNvPr id="14" name="Text Placeholder 6">
            <a:extLst>
              <a:ext uri="{FF2B5EF4-FFF2-40B4-BE49-F238E27FC236}">
                <a16:creationId xmlns=""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2466270" y="3232999"/>
            <a:ext cx="6526315" cy="349518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Heebo"/>
                <a:cs typeface="Times New Roman" panose="02020603050405020304" pitchFamily="18" charset="0"/>
              </a:rPr>
              <a:t>Filling missing value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806197" y="5531974"/>
            <a:ext cx="6526315" cy="349518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>
                <a:solidFill>
                  <a:schemeClr val="accent2"/>
                </a:solidFill>
                <a:latin typeface="Montserrat"/>
              </a:rPr>
              <a:t>4.</a:t>
            </a:r>
            <a:r>
              <a:rPr lang="en-US" dirty="0" smtClean="0">
                <a:latin typeface="Montserrat"/>
              </a:rPr>
              <a:t>Visualization and Reporting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=""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806198" y="5043554"/>
            <a:ext cx="6526315" cy="349518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>
                <a:solidFill>
                  <a:schemeClr val="accent2"/>
                </a:solidFill>
                <a:latin typeface="Montserrat"/>
              </a:rPr>
              <a:t>3.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Montserrat"/>
              </a:rPr>
              <a:t>Predictive Modeling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17" name="Text Placeholder 6">
            <a:extLst>
              <a:ext uri="{FF2B5EF4-FFF2-40B4-BE49-F238E27FC236}">
                <a16:creationId xmlns=""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2466269" y="3600236"/>
            <a:ext cx="6526315" cy="349518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Heebo"/>
                <a:cs typeface="Times New Roman" panose="02020603050405020304" pitchFamily="18" charset="0"/>
              </a:rPr>
              <a:t>Removing Duplicate Records</a:t>
            </a:r>
            <a:endParaRPr lang="en-US" dirty="0"/>
          </a:p>
        </p:txBody>
      </p:sp>
      <p:sp>
        <p:nvSpPr>
          <p:cNvPr id="18" name="Text Placeholder 6">
            <a:extLst>
              <a:ext uri="{FF2B5EF4-FFF2-40B4-BE49-F238E27FC236}">
                <a16:creationId xmlns=""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2466269" y="3978856"/>
            <a:ext cx="6526315" cy="349518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Heebo"/>
                <a:cs typeface="Times New Roman" panose="02020603050405020304" pitchFamily="18" charset="0"/>
              </a:rPr>
              <a:t>Handling Outliers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=""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531918" y="2480193"/>
            <a:ext cx="10402784" cy="2258061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0" dirty="0" err="1"/>
              <a:t>Cognos</a:t>
            </a:r>
            <a:r>
              <a:rPr lang="en-US" b="0" dirty="0"/>
              <a:t> is a business intelligence performance management tools for </a:t>
            </a:r>
            <a:r>
              <a:rPr lang="en-US" b="0" dirty="0" smtClean="0"/>
              <a:t>IBM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0" dirty="0" smtClean="0"/>
              <a:t> It </a:t>
            </a:r>
            <a:r>
              <a:rPr lang="en-US" b="0" dirty="0"/>
              <a:t>allows technical and non-technical employees in any company to </a:t>
            </a:r>
            <a:r>
              <a:rPr lang="en-US" b="0" dirty="0" err="1"/>
              <a:t>analyse</a:t>
            </a:r>
            <a:r>
              <a:rPr lang="en-US" b="0" dirty="0"/>
              <a:t>, extract and create interactive dashboards that enable the company to take relevant </a:t>
            </a:r>
            <a:r>
              <a:rPr lang="en-US" b="0" dirty="0" smtClean="0"/>
              <a:t> </a:t>
            </a:r>
            <a:r>
              <a:rPr lang="en-US" b="0" dirty="0"/>
              <a:t>decisions. </a:t>
            </a:r>
            <a:endParaRPr lang="en-US" b="0" dirty="0" smtClean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0" dirty="0" smtClean="0"/>
              <a:t>The </a:t>
            </a:r>
            <a:r>
              <a:rPr lang="en-US" b="0" dirty="0" err="1"/>
              <a:t>Cognos</a:t>
            </a:r>
            <a:r>
              <a:rPr lang="en-US" b="0" dirty="0"/>
              <a:t> tool combines a multitude of products which enables communication with different third parties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1886" y="1524093"/>
            <a:ext cx="3394938" cy="63306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IBM </a:t>
            </a:r>
            <a:r>
              <a:rPr lang="en-US" sz="3600" dirty="0" err="1" smtClean="0"/>
              <a:t>Cognos</a:t>
            </a:r>
            <a:endParaRPr lang="en-US" sz="3600" dirty="0"/>
          </a:p>
        </p:txBody>
      </p:sp>
      <p:sp>
        <p:nvSpPr>
          <p:cNvPr id="20" name="Text Placeholder 6">
            <a:extLst>
              <a:ext uri="{FF2B5EF4-FFF2-40B4-BE49-F238E27FC236}">
                <a16:creationId xmlns=""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546223" y="4490648"/>
            <a:ext cx="10470904" cy="495212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0" dirty="0" smtClean="0"/>
              <a:t>In this Phase to visualization and reporting the Dataset by</a:t>
            </a:r>
            <a:r>
              <a:rPr lang="en-US" b="0" dirty="0"/>
              <a:t> </a:t>
            </a:r>
            <a:r>
              <a:rPr lang="en-US" b="0" dirty="0" smtClean="0"/>
              <a:t>using IBM </a:t>
            </a:r>
            <a:r>
              <a:rPr lang="en-US" b="0" dirty="0" err="1" smtClean="0"/>
              <a:t>Cognos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83634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157" y="1605690"/>
            <a:ext cx="11214100" cy="64633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n-lt"/>
              </a:rPr>
              <a:t>We have to make analyze and report using dataset  </a:t>
            </a:r>
            <a:br>
              <a:rPr lang="en-US" sz="2000" dirty="0" smtClean="0">
                <a:latin typeface="+mn-lt"/>
              </a:rPr>
            </a:br>
            <a:endParaRPr lang="en-US" sz="2000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719095" y="4140225"/>
            <a:ext cx="11214100" cy="3693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n-lt"/>
              </a:rPr>
              <a:t>And we design </a:t>
            </a:r>
            <a:r>
              <a:rPr lang="en-US" sz="2000" b="0" dirty="0"/>
              <a:t>interactive </a:t>
            </a:r>
            <a:r>
              <a:rPr lang="en-US" sz="2000" b="0" dirty="0" smtClean="0"/>
              <a:t>dashboards</a:t>
            </a:r>
            <a:endParaRPr lang="en-US" sz="2000" dirty="0">
              <a:latin typeface="+mn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931203" y="2654468"/>
            <a:ext cx="11214100" cy="3693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smtClean="0">
                <a:latin typeface="+mn-lt"/>
              </a:rPr>
              <a:t>1.  top-selling products</a:t>
            </a:r>
            <a:endParaRPr lang="en-US" sz="2000" dirty="0">
              <a:latin typeface="+mn-lt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931203" y="3542992"/>
            <a:ext cx="11214100" cy="3693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smtClean="0">
                <a:latin typeface="+mn-lt"/>
              </a:rPr>
              <a:t>3.  sales trends </a:t>
            </a:r>
            <a:endParaRPr lang="en-US" sz="2000" dirty="0">
              <a:latin typeface="+mn-lt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931203" y="3089036"/>
            <a:ext cx="11214100" cy="3693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smtClean="0">
                <a:latin typeface="+mn-lt"/>
              </a:rPr>
              <a:t>2.  customer preferences </a:t>
            </a:r>
            <a:endParaRPr lang="en-US" sz="2000" dirty="0">
              <a:latin typeface="+mn-lt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719095" y="2154866"/>
            <a:ext cx="11214100" cy="6463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n-lt"/>
              </a:rPr>
              <a:t>perform the three analyze and report</a:t>
            </a:r>
            <a:br>
              <a:rPr lang="en-US" sz="2000" dirty="0" smtClean="0">
                <a:latin typeface="+mn-lt"/>
              </a:rPr>
            </a:br>
            <a:r>
              <a:rPr lang="en-US" sz="2000" b="0" dirty="0" smtClean="0">
                <a:latin typeface="+mn-lt"/>
              </a:rPr>
              <a:t> </a:t>
            </a:r>
            <a:endParaRPr lang="en-US" sz="2000" dirty="0">
              <a:latin typeface="+mn-lt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719095" y="4853165"/>
            <a:ext cx="10093964" cy="92333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dirty="0" smtClean="0"/>
              <a:t>Dashboards </a:t>
            </a:r>
            <a:r>
              <a:rPr lang="en-US" sz="2000" b="0" dirty="0"/>
              <a:t>are a type of data visualization, and often use common visualization tools such as graphs, charts, and tables. </a:t>
            </a:r>
            <a:r>
              <a:rPr lang="en-US" sz="2000" dirty="0" smtClean="0">
                <a:latin typeface="+mn-lt"/>
              </a:rPr>
              <a:t/>
            </a:r>
            <a:br>
              <a:rPr lang="en-US" sz="2000" dirty="0" smtClean="0">
                <a:latin typeface="+mn-lt"/>
              </a:rPr>
            </a:br>
            <a:r>
              <a:rPr lang="en-US" sz="2000" b="0" dirty="0" smtClean="0">
                <a:latin typeface="+mn-lt"/>
              </a:rPr>
              <a:t> 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5640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160" y="3320616"/>
            <a:ext cx="7781544" cy="859055"/>
          </a:xfrm>
        </p:spPr>
        <p:txBody>
          <a:bodyPr/>
          <a:lstStyle/>
          <a:p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405884" y="4362924"/>
            <a:ext cx="2759882" cy="6463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0" dirty="0" smtClean="0">
                <a:latin typeface="+mn-lt"/>
              </a:rPr>
              <a:t>Top Selling Product</a:t>
            </a:r>
            <a:r>
              <a:rPr lang="en-US" sz="2000" dirty="0" smtClean="0">
                <a:latin typeface="+mn-lt"/>
              </a:rPr>
              <a:t> </a:t>
            </a:r>
            <a:br>
              <a:rPr lang="en-US" sz="2000" dirty="0" smtClean="0">
                <a:latin typeface="+mn-lt"/>
              </a:rPr>
            </a:br>
            <a:r>
              <a:rPr lang="en-US" sz="2000" b="0" dirty="0" smtClean="0">
                <a:latin typeface="+mn-lt"/>
              </a:rPr>
              <a:t> </a:t>
            </a:r>
            <a:endParaRPr lang="en-US" sz="2000" dirty="0">
              <a:latin typeface="+mn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405884" y="4804300"/>
            <a:ext cx="11214100" cy="6186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0" dirty="0" smtClean="0">
                <a:latin typeface="+mn-lt"/>
              </a:rPr>
              <a:t>Sales Trend </a:t>
            </a:r>
            <a:r>
              <a:rPr lang="en-US" sz="2000" dirty="0" smtClean="0">
                <a:latin typeface="+mn-lt"/>
              </a:rPr>
              <a:t/>
            </a:r>
            <a:br>
              <a:rPr lang="en-US" sz="2000" dirty="0" smtClean="0">
                <a:latin typeface="+mn-lt"/>
              </a:rPr>
            </a:br>
            <a:r>
              <a:rPr lang="en-US" sz="2000" b="0" dirty="0" smtClean="0">
                <a:latin typeface="+mn-lt"/>
              </a:rPr>
              <a:t> </a:t>
            </a:r>
            <a:endParaRPr lang="en-US" sz="2000" dirty="0">
              <a:latin typeface="+mn-lt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405884" y="5281220"/>
            <a:ext cx="11214100" cy="5909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0" dirty="0" smtClean="0">
                <a:latin typeface="+mn-lt"/>
              </a:rPr>
              <a:t>Customer Preference </a:t>
            </a:r>
            <a:br>
              <a:rPr lang="en-US" sz="1800" b="0" dirty="0" smtClean="0">
                <a:latin typeface="+mn-lt"/>
              </a:rPr>
            </a:br>
            <a:r>
              <a:rPr lang="en-US" sz="1800" b="0" dirty="0" smtClean="0">
                <a:latin typeface="+mn-lt"/>
              </a:rPr>
              <a:t> </a:t>
            </a:r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00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56" y="273131"/>
            <a:ext cx="11768447" cy="629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855</Words>
  <Application>Microsoft Office PowerPoint</Application>
  <PresentationFormat>Widescreen</PresentationFormat>
  <Paragraphs>115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Heebo</vt:lpstr>
      <vt:lpstr>Montserrat</vt:lpstr>
      <vt:lpstr>Tahoma</vt:lpstr>
      <vt:lpstr>Times New Roman</vt:lpstr>
      <vt:lpstr>Trade Gothic LT Pro</vt:lpstr>
      <vt:lpstr>Trebuchet MS</vt:lpstr>
      <vt:lpstr>Wingdings</vt:lpstr>
      <vt:lpstr>Office Theme</vt:lpstr>
      <vt:lpstr>PRODUCT SALES ANALYSIS</vt:lpstr>
      <vt:lpstr>Introduction</vt:lpstr>
      <vt:lpstr>Data Source</vt:lpstr>
      <vt:lpstr>Imported Dataset</vt:lpstr>
      <vt:lpstr>PowerPoint Presentation</vt:lpstr>
      <vt:lpstr>PowerPoint Presentation</vt:lpstr>
      <vt:lpstr>We have to make analyze and report using dataset   </vt:lpstr>
      <vt:lpstr>DASHBOARD</vt:lpstr>
      <vt:lpstr>PowerPoint Presentation</vt:lpstr>
      <vt:lpstr>PowerPoint Presentation</vt:lpstr>
      <vt:lpstr>Identifying products with the Highest sales</vt:lpstr>
      <vt:lpstr>PowerPoint Presentation</vt:lpstr>
      <vt:lpstr>PowerPoint Presentation</vt:lpstr>
      <vt:lpstr>peak sales periods</vt:lpstr>
      <vt:lpstr>PowerPoint Presentation</vt:lpstr>
      <vt:lpstr>PowerPoint Presentation</vt:lpstr>
      <vt:lpstr>customer preferences </vt:lpstr>
      <vt:lpstr>PowerPoint Presentation</vt:lpstr>
      <vt:lpstr>PowerPoint Presentation</vt:lpstr>
      <vt:lpstr>Conclusion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2023-10-26T08:08:30Z</dcterms:created>
  <dcterms:modified xsi:type="dcterms:W3CDTF">2023-10-26T16:02:58Z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