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60" r:id="rId8"/>
    <p:sldId id="262" r:id="rId9"/>
    <p:sldId id="268" r:id="rId10"/>
    <p:sldId id="277" r:id="rId11"/>
    <p:sldId id="267" r:id="rId12"/>
    <p:sldId id="284" r:id="rId13"/>
    <p:sldId id="285" r:id="rId14"/>
    <p:sldId id="263" r:id="rId15"/>
    <p:sldId id="264" r:id="rId16"/>
    <p:sldId id="265" r:id="rId17"/>
    <p:sldId id="266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CF83E-79FE-4480-9A7B-E0F7772851F3}">
          <p14:sldIdLst>
            <p14:sldId id="256"/>
            <p14:sldId id="257"/>
            <p14:sldId id="258"/>
            <p14:sldId id="259"/>
            <p14:sldId id="261"/>
            <p14:sldId id="273"/>
            <p14:sldId id="260"/>
            <p14:sldId id="262"/>
            <p14:sldId id="268"/>
            <p14:sldId id="277"/>
            <p14:sldId id="267"/>
            <p14:sldId id="284"/>
            <p14:sldId id="285"/>
            <p14:sldId id="263"/>
            <p14:sldId id="264"/>
            <p14:sldId id="265"/>
          </p14:sldIdLst>
        </p14:section>
        <p14:section name="Untitled Section" id="{D4D3C3E4-0C55-4358-A6E5-D9929D7534AC}">
          <p14:sldIdLst>
            <p14:sldId id="266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Sales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Phase-3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29371" r="19987" b="11886"/>
          <a:stretch/>
        </p:blipFill>
        <p:spPr>
          <a:xfrm>
            <a:off x="920342" y="277418"/>
            <a:ext cx="8185558" cy="3456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6" t="53128" r="49232" b="12013"/>
          <a:stretch/>
        </p:blipFill>
        <p:spPr>
          <a:xfrm>
            <a:off x="920342" y="4057651"/>
            <a:ext cx="5251858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2" t="35040" r="9327" b="22542"/>
          <a:stretch/>
        </p:blipFill>
        <p:spPr>
          <a:xfrm>
            <a:off x="463142" y="648853"/>
            <a:ext cx="8787741" cy="2668650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50160" r="56907" b="7841"/>
          <a:stretch/>
        </p:blipFill>
        <p:spPr>
          <a:xfrm>
            <a:off x="463142" y="3641353"/>
            <a:ext cx="4880759" cy="27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1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546707" y="0"/>
            <a:ext cx="8596668" cy="674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This Dataset have 9 Columns</a:t>
            </a:r>
          </a:p>
          <a:p>
            <a:r>
              <a:rPr 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         'Date', 'Q-P1', 'Q-P2', 'Q-P3', 'Q-P4', 'S-P1', 'S-P2', 'S-P3', 'S-P4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 smtClean="0"/>
              <a:t>            Q-P1 and Q-P2 and Q-P3 and Q-P4 are discrete variable </a:t>
            </a:r>
          </a:p>
          <a:p>
            <a:r>
              <a:rPr lang="en-US" dirty="0" smtClean="0"/>
              <a:t>            S-P1 and S-P2 and S-P3 and S-P4 are continuous variable</a:t>
            </a:r>
          </a:p>
          <a:p>
            <a:endParaRPr lang="en-US" dirty="0" smtClean="0"/>
          </a:p>
          <a:p>
            <a:r>
              <a:rPr lang="en-US" dirty="0" smtClean="0"/>
              <a:t> Continuous Variable:</a:t>
            </a:r>
          </a:p>
          <a:p>
            <a:r>
              <a:rPr lang="en-US" dirty="0" smtClean="0"/>
              <a:t>                    A </a:t>
            </a:r>
            <a:r>
              <a:rPr lang="en-US" dirty="0"/>
              <a:t>continuous variable is a type of variable in statistics and mathematics that can take on an infinite number of values within a given </a:t>
            </a:r>
            <a:r>
              <a:rPr lang="en-US" dirty="0" smtClean="0"/>
              <a:t>range</a:t>
            </a:r>
          </a:p>
          <a:p>
            <a:endParaRPr lang="en-US" dirty="0"/>
          </a:p>
          <a:p>
            <a:r>
              <a:rPr lang="en-US" dirty="0" smtClean="0"/>
              <a:t>Discrete Variable:</a:t>
            </a:r>
          </a:p>
          <a:p>
            <a:r>
              <a:rPr lang="en-US" dirty="0" smtClean="0"/>
              <a:t>                    A </a:t>
            </a:r>
            <a:r>
              <a:rPr lang="en-US" dirty="0"/>
              <a:t>discrete variable, in the context of statistics and mathematics, is a type of variable that can take on a finite or countable number of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25590" r="37662" b="39761"/>
          <a:stretch/>
        </p:blipFill>
        <p:spPr>
          <a:xfrm>
            <a:off x="2090498" y="1133103"/>
            <a:ext cx="5854093" cy="2125684"/>
          </a:xfrm>
          <a:prstGeom prst="rect">
            <a:avLst/>
          </a:prstGeom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511080" y="499750"/>
            <a:ext cx="3384026" cy="3800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Continuous Variable: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63481" y="3642260"/>
            <a:ext cx="3384026" cy="3800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Discrete Variable: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42389" r="42621" b="24222"/>
          <a:stretch/>
        </p:blipFill>
        <p:spPr>
          <a:xfrm>
            <a:off x="2090498" y="4405744"/>
            <a:ext cx="5628904" cy="18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84" y="407989"/>
            <a:ext cx="9342966" cy="6030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2400" b="1" dirty="0">
                <a:latin typeface="Söhne"/>
              </a:rPr>
              <a:t>4.Feature </a:t>
            </a:r>
            <a:r>
              <a:rPr lang="en-IN" altLang="en-US" sz="2400" b="1" dirty="0" smtClean="0">
                <a:latin typeface="Söhne"/>
              </a:rPr>
              <a:t>Engineering</a:t>
            </a:r>
            <a:r>
              <a:rPr lang="en-IN" altLang="en-US" sz="2000" b="1" u="sng" dirty="0" smtClean="0">
                <a:latin typeface="Söhne"/>
              </a:rPr>
              <a:t>       </a:t>
            </a:r>
            <a:endParaRPr lang="en-IN" altLang="en-US" sz="2000" b="1" u="sng" dirty="0">
              <a:latin typeface="Söhne"/>
            </a:endParaRP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Create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new features or modify existing ones if needed for your analysis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step depends on the specifics of your analysis.</a:t>
            </a:r>
          </a:p>
          <a:p>
            <a:pPr marL="0" indent="0">
              <a:buNone/>
            </a:pPr>
            <a:endParaRPr lang="en-US" altLang="en-US" dirty="0">
              <a:latin typeface="Söhne"/>
            </a:endParaRPr>
          </a:p>
          <a:p>
            <a:pPr marL="0" indent="0">
              <a:buNone/>
            </a:pPr>
            <a:r>
              <a:rPr lang="en-IN" altLang="en-US" sz="2000" b="1" dirty="0">
                <a:latin typeface="Söhne"/>
              </a:rPr>
              <a:t>Program:  </a:t>
            </a:r>
            <a:endParaRPr lang="en-IN" altLang="en-US" sz="2000" b="1" u="sng" dirty="0">
              <a:latin typeface="Söhne"/>
            </a:endParaRPr>
          </a:p>
          <a:p>
            <a:pPr marL="0" indent="0">
              <a:buNone/>
            </a:pPr>
            <a:r>
              <a:rPr lang="en-I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data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['year'] = </a:t>
            </a:r>
            <a:r>
              <a:rPr lang="en-IN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pd.to_datetime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(data['date']).</a:t>
            </a:r>
            <a:r>
              <a:rPr lang="en-IN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dt.year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data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['month'] = </a:t>
            </a:r>
            <a:r>
              <a:rPr lang="en-IN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pd.to_datetime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(data['date']).</a:t>
            </a:r>
            <a:r>
              <a:rPr lang="en-IN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dt.month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800" b="1" dirty="0">
                <a:latin typeface="Söhne"/>
              </a:rPr>
              <a:t>5.Data Transformation:</a:t>
            </a:r>
          </a:p>
          <a:p>
            <a:pPr marL="0" indent="0">
              <a:buNone/>
            </a:pPr>
            <a:r>
              <a:rPr lang="en-IN" altLang="en-US" sz="2800" b="1" dirty="0">
                <a:latin typeface="Söhne"/>
                <a:cs typeface="Arial" panose="020B0604020202020204" pitchFamily="34" charset="0"/>
              </a:rPr>
              <a:t> </a:t>
            </a:r>
            <a:r>
              <a:rPr lang="en-IN" altLang="en-US" sz="2800" b="1" dirty="0" smtClean="0">
                <a:latin typeface="Söhne"/>
                <a:cs typeface="Arial" panose="020B0604020202020204" pitchFamily="34" charset="0"/>
              </a:rPr>
              <a:t>        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to make it suitable for analysis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You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might need to encode categorical variables, normalize or scale numerical features, and perform other transformations.</a:t>
            </a:r>
            <a:endParaRPr lang="en-IN" alt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4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17" y="775855"/>
            <a:ext cx="9167310" cy="87481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Söhne"/>
              </a:rPr>
              <a:t>Challenges involved in loading and preprocessing a product sales dataset</a:t>
            </a:r>
            <a:br>
              <a:rPr lang="en-US" sz="2800" b="1" dirty="0">
                <a:latin typeface="Söhne"/>
              </a:rPr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38" y="1781298"/>
            <a:ext cx="8596668" cy="41207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endParaRPr lang="en-US" sz="2000" u="sng" dirty="0">
              <a:latin typeface="Söhne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IN" sz="2000" b="1" dirty="0">
                <a:latin typeface="Söhne"/>
              </a:rPr>
              <a:t>Data Volume:</a:t>
            </a:r>
            <a:r>
              <a:rPr lang="en-IN" sz="2000" dirty="0">
                <a:solidFill>
                  <a:srgbClr val="D1D5DB"/>
                </a:solidFill>
                <a:latin typeface="Söhne"/>
              </a:rPr>
              <a:t> </a:t>
            </a:r>
            <a:endParaRPr lang="en-IN" sz="2000" dirty="0" smtClean="0">
              <a:solidFill>
                <a:srgbClr val="D1D5DB"/>
              </a:solidFill>
              <a:latin typeface="Söhne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Large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 can be challenging to load and process efficiently, as they may not fit into memory. You may need to implement data loading strategies like data streaming or batch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000" b="1" dirty="0" smtClean="0">
                <a:latin typeface="Söhne"/>
              </a:rPr>
              <a:t>Missing Data: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Sales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datasets often contain missing values, which must be dealt with appropriately. Imputing missing values or deciding how to handle records with missing data is an important preprocessing step.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03" y="652423"/>
            <a:ext cx="8596668" cy="53089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000" b="1" dirty="0">
                <a:latin typeface="Söhne"/>
              </a:rPr>
              <a:t>Data Integration:</a:t>
            </a:r>
            <a:r>
              <a:rPr lang="en-IN" altLang="en-US" sz="2000" dirty="0">
                <a:solidFill>
                  <a:srgbClr val="D1D5DB"/>
                </a:solidFill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IN" altLang="en-US" sz="2000" dirty="0">
                <a:solidFill>
                  <a:srgbClr val="D1D5DB"/>
                </a:solidFill>
                <a:latin typeface="Söhne"/>
                <a:cs typeface="Arial" panose="020B0604020202020204" pitchFamily="34" charset="0"/>
              </a:rPr>
              <a:t> </a:t>
            </a:r>
            <a:r>
              <a:rPr lang="en-IN" altLang="en-US" sz="2000" dirty="0" smtClean="0">
                <a:solidFill>
                  <a:srgbClr val="D1D5DB"/>
                </a:solidFill>
                <a:latin typeface="Söhne"/>
                <a:cs typeface="Arial" panose="020B0604020202020204" pitchFamily="34" charset="0"/>
              </a:rPr>
              <a:t>         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sales data comes from multiple sources or systems, integrating the data into a single coherent dataset can be challenging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You'll need to establish data mappings and standardize the data formats.</a:t>
            </a:r>
          </a:p>
          <a:p>
            <a:pPr marL="0" indent="0">
              <a:buNone/>
            </a:pPr>
            <a:endParaRPr lang="en-US" altLang="en-US" sz="2000" dirty="0">
              <a:latin typeface="Söhn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000" b="1" dirty="0">
                <a:latin typeface="Söhne"/>
              </a:rPr>
              <a:t>Data Validation:</a:t>
            </a:r>
            <a:r>
              <a:rPr lang="en-IN" altLang="en-US" sz="2000" dirty="0">
                <a:solidFill>
                  <a:srgbClr val="D1D5DB"/>
                </a:solidFill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IN" altLang="en-US" sz="2000" dirty="0">
                <a:solidFill>
                  <a:srgbClr val="D1D5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 dirty="0" smtClean="0">
                <a:solidFill>
                  <a:srgbClr val="D1D5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Ensuring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accuracy and consistency is crucial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may need to implement data validation checks to identify and handle data that doesn't meet predefined criteria.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2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76" y="360218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Söhne"/>
              </a:rPr>
              <a:t>Preprocessing</a:t>
            </a:r>
            <a:r>
              <a:rPr lang="en-IN" sz="3200" b="1" dirty="0">
                <a:latin typeface="Söhne"/>
              </a:rPr>
              <a:t> the dataset:</a:t>
            </a:r>
            <a:br>
              <a:rPr lang="en-IN" sz="3200" b="1" dirty="0">
                <a:latin typeface="Söhne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62" y="937431"/>
            <a:ext cx="8941677" cy="257766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Data preprocessing is the process of cleaning, transforming, and</a:t>
            </a:r>
          </a:p>
          <a:p>
            <a:pPr marL="0" indent="0"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integrating data in order to make it ready for analysis.</a:t>
            </a:r>
          </a:p>
          <a:p>
            <a:pPr marL="0" indent="0">
              <a:buNone/>
              <a:defRPr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This may involve removing errors and inconsistencies, handling</a:t>
            </a:r>
          </a:p>
          <a:p>
            <a:pPr marL="0" indent="0"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missing values, transforming the data into a consistent format, and</a:t>
            </a:r>
          </a:p>
          <a:p>
            <a:pPr marL="0" indent="0"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scaling the data to a suitable range.</a:t>
            </a:r>
          </a:p>
          <a:p>
            <a:pPr marL="0" indent="0">
              <a:buNone/>
              <a:defRPr/>
            </a:pPr>
            <a:endParaRPr lang="en-US" sz="2000" b="1" u="sng" dirty="0">
              <a:latin typeface="Söhne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3480" y="40923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8576" y="3641047"/>
            <a:ext cx="8596668" cy="54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latin typeface="Söhne"/>
                <a:cs typeface="Arial" panose="020B0604020202020204" pitchFamily="34" charset="0"/>
              </a:rPr>
              <a:t>Visualisation</a:t>
            </a:r>
            <a:r>
              <a:rPr lang="en-US" sz="3200" b="1" dirty="0">
                <a:latin typeface="Söhne"/>
                <a:cs typeface="Arial" panose="020B0604020202020204" pitchFamily="34" charset="0"/>
              </a:rPr>
              <a:t> and Pre-Processing of Data</a:t>
            </a:r>
            <a:r>
              <a:rPr lang="en-US" sz="3200" b="1" dirty="0" smtClean="0">
                <a:latin typeface="Söhne"/>
                <a:cs typeface="Arial" panose="020B0604020202020204" pitchFamily="34" charset="0"/>
              </a:rPr>
              <a:t>:</a:t>
            </a:r>
          </a:p>
          <a:p>
            <a:endParaRPr lang="en-US" sz="3200" b="1" dirty="0">
              <a:latin typeface="Söhne"/>
              <a:cs typeface="Arial" panose="020B0604020202020204" pitchFamily="34" charset="0"/>
            </a:endParaRPr>
          </a:p>
          <a:p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7871" y="4092309"/>
            <a:ext cx="7362260" cy="25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Söhne"/>
              </a:rPr>
              <a:t>Visualizing and preprocessing data are crucial steps in product sales analysis</a:t>
            </a:r>
            <a:r>
              <a:rPr lang="en-US" sz="2000" dirty="0" smtClean="0">
                <a:latin typeface="Söhne"/>
              </a:rPr>
              <a:t>.</a:t>
            </a:r>
          </a:p>
          <a:p>
            <a:pPr marL="0" indent="0">
              <a:buNone/>
              <a:defRPr/>
            </a:pPr>
            <a:r>
              <a:rPr lang="en-US" sz="2000" dirty="0" smtClean="0">
                <a:latin typeface="Söhne"/>
              </a:rPr>
              <a:t> </a:t>
            </a:r>
            <a:r>
              <a:rPr lang="en-US" sz="2000" dirty="0">
                <a:latin typeface="Söhne"/>
              </a:rPr>
              <a:t>Let's start with data visualization using Python and the </a:t>
            </a:r>
            <a:r>
              <a:rPr lang="en-US" sz="2000" dirty="0" err="1">
                <a:latin typeface="Söhne"/>
              </a:rPr>
              <a:t>Matplotlib</a:t>
            </a:r>
            <a:r>
              <a:rPr lang="en-US" sz="2000" dirty="0">
                <a:latin typeface="Söhne"/>
              </a:rPr>
              <a:t> and </a:t>
            </a:r>
            <a:r>
              <a:rPr lang="en-US" sz="2000" dirty="0" err="1">
                <a:latin typeface="Söhne"/>
              </a:rPr>
              <a:t>Seaborn</a:t>
            </a:r>
            <a:r>
              <a:rPr lang="en-US" sz="2000" dirty="0">
                <a:latin typeface="Söhne"/>
              </a:rPr>
              <a:t> libraries, and then we'll discuss data preprocessing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  <a:defRPr/>
            </a:pPr>
            <a:endParaRPr lang="en-US" sz="2000" b="1" u="sng" dirty="0" smtClean="0">
              <a:latin typeface="Söhne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B6623A-B576-73D1-FE02-35C278B7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8" y="606302"/>
            <a:ext cx="6554115" cy="11336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F1B361E-BF33-8791-9C0D-C12F8E6A0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44" y="1939213"/>
            <a:ext cx="4709653" cy="462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4E6E22-B0DC-D5E3-80A3-377C9EACBEB3}"/>
              </a:ext>
            </a:extLst>
          </p:cNvPr>
          <p:cNvSpPr txBox="1"/>
          <p:nvPr/>
        </p:nvSpPr>
        <p:spPr>
          <a:xfrm>
            <a:off x="341213" y="236970"/>
            <a:ext cx="5131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0" u="sng" dirty="0">
                <a:solidFill>
                  <a:srgbClr val="000000"/>
                </a:solidFill>
                <a:effectLst/>
                <a:latin typeface="Inter"/>
              </a:rPr>
              <a:t>Visualize continuous numeric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79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F64D89-FFE9-06CB-A4C2-91916C00E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07" y="1013967"/>
            <a:ext cx="6954220" cy="11050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D4DE9E3-9EE0-FCE9-A43A-68809A4BB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82" y="2257933"/>
            <a:ext cx="51530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315DCD-F13B-331A-510E-093F3DBC56DC}"/>
              </a:ext>
            </a:extLst>
          </p:cNvPr>
          <p:cNvSpPr txBox="1"/>
          <p:nvPr/>
        </p:nvSpPr>
        <p:spPr>
          <a:xfrm>
            <a:off x="737419" y="275303"/>
            <a:ext cx="47737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en-IN" sz="2400" b="1" i="0" u="sng" dirty="0">
                <a:solidFill>
                  <a:srgbClr val="000000"/>
                </a:solidFill>
                <a:effectLst/>
                <a:latin typeface="Inter"/>
              </a:rPr>
              <a:t>Visualize discrete numeric variables</a:t>
            </a:r>
          </a:p>
          <a:p>
            <a:endParaRPr lang="en-IN" dirty="0"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9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471" y="1602449"/>
            <a:ext cx="8300412" cy="4893354"/>
          </a:xfrm>
        </p:spPr>
        <p:txBody>
          <a:bodyPr/>
          <a:lstStyle/>
          <a:p>
            <a:r>
              <a:rPr lang="en-US" sz="2400" dirty="0"/>
              <a:t>Product sales analysis is a critical component of business intelligence and data-driven decision-making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It involves the examination and interpretation of sales data to gain insights into a company's product performance, customer behavior, and market trends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1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1464E8-D833-549B-15AA-C1D61B98D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758233"/>
            <a:ext cx="8605704" cy="49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6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4BFBF9B0-F051-5156-B743-85CE54D8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8" y="659573"/>
            <a:ext cx="8526104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7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0E13F1-93A4-5E47-A46A-4D55592C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3204"/>
            <a:ext cx="9340644" cy="12744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0A9FC975-471E-93C8-2450-110167A8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53" y="2298264"/>
            <a:ext cx="5449989" cy="428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14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2AF45F-043F-D514-4B40-7BC6FA34DE41}"/>
              </a:ext>
            </a:extLst>
          </p:cNvPr>
          <p:cNvSpPr txBox="1"/>
          <p:nvPr/>
        </p:nvSpPr>
        <p:spPr>
          <a:xfrm>
            <a:off x="1042219" y="619432"/>
            <a:ext cx="80722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Inter"/>
              </a:rPr>
              <a:t>Conclusion:</a:t>
            </a:r>
          </a:p>
          <a:p>
            <a:endParaRPr lang="en-IN" sz="2400" b="1" u="sng" dirty="0"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Söhne"/>
              </a:rPr>
              <a:t>The analysis of product sales provides valuable insights into a business's performance, enabling data-driven decision-making and strategic planning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u="sng" dirty="0">
              <a:latin typeface="Söhne"/>
            </a:endParaRPr>
          </a:p>
          <a:p>
            <a:endParaRPr lang="en-IN" sz="2000" b="1" u="sng" dirty="0">
              <a:latin typeface="Inter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2AAF89E-3214-42A9-30D1-B6F0B9705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59" y="2644443"/>
            <a:ext cx="807228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product sales analysis is an essential tool for businesses to adapt and thrive in a dynamic market. It empowers businesses to make informed decisions, optimize their product offerings, and create a customer-centric approach that leads to sustained growth and profitability.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000" dirty="0">
              <a:latin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0" i="0" dirty="0">
                <a:effectLst/>
                <a:latin typeface="Söhne"/>
              </a:rPr>
              <a:t>Sales analysis is not just about the past; it's also about looking ahead. It informs business strategy, helps in setting sales targets, and provides a basis for forecasting future sales.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8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68" y="2291938"/>
            <a:ext cx="8288536" cy="201880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Heebo"/>
                <a:cs typeface="Arial" panose="020B0604020202020204" pitchFamily="34" charset="0"/>
              </a:rPr>
              <a:t>The dataset for the above </a:t>
            </a:r>
            <a:r>
              <a:rPr lang="en-US" sz="2400" b="1" dirty="0" smtClean="0">
                <a:latin typeface="Arial" panose="020B0604020202020204" pitchFamily="34" charset="0"/>
                <a:ea typeface="Heebo"/>
                <a:cs typeface="Arial" panose="020B0604020202020204" pitchFamily="34" charset="0"/>
              </a:rPr>
              <a:t>mentioned </a:t>
            </a:r>
            <a:r>
              <a:rPr lang="en-US" sz="2400" b="1" dirty="0">
                <a:latin typeface="Arial" panose="020B0604020202020204" pitchFamily="34" charset="0"/>
                <a:ea typeface="Heebo"/>
                <a:cs typeface="Arial" panose="020B0604020202020204" pitchFamily="34" charset="0"/>
              </a:rPr>
              <a:t>project was obtained from </a:t>
            </a:r>
            <a:r>
              <a:rPr lang="en-US" sz="2400" b="1" dirty="0" err="1">
                <a:latin typeface="Arial" panose="020B0604020202020204" pitchFamily="34" charset="0"/>
                <a:ea typeface="Heebo"/>
                <a:cs typeface="Arial" panose="020B0604020202020204" pitchFamily="34" charset="0"/>
              </a:rPr>
              <a:t>kaggle</a:t>
            </a:r>
            <a:r>
              <a:rPr lang="en-US" sz="2400" b="1" dirty="0">
                <a:latin typeface="Arial" panose="020B0604020202020204" pitchFamily="34" charset="0"/>
                <a:ea typeface="Heebo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ea typeface="Heebo"/>
                <a:cs typeface="Arial" panose="020B0604020202020204" pitchFamily="34" charset="0"/>
              </a:rPr>
              <a:t>website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Heebo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ea typeface="Heebo"/>
                <a:cs typeface="Arial" panose="020B0604020202020204" pitchFamily="34" charset="0"/>
              </a:rPr>
              <a:t>Kaggle</a:t>
            </a:r>
            <a:r>
              <a:rPr lang="en-US" sz="2400" b="1" dirty="0">
                <a:latin typeface="Arial" panose="020B0604020202020204" pitchFamily="34" charset="0"/>
                <a:ea typeface="Heebo"/>
                <a:cs typeface="Arial" panose="020B0604020202020204" pitchFamily="34" charset="0"/>
              </a:rPr>
              <a:t> is an popular dataset providing source where obtained datasets are with high quality and less errors.</a:t>
            </a:r>
          </a:p>
          <a:p>
            <a:pPr>
              <a:lnSpc>
                <a:spcPts val="2799"/>
              </a:lnSpc>
            </a:pPr>
            <a:endParaRPr lang="en-US" dirty="0">
              <a:solidFill>
                <a:schemeClr val="bg1">
                  <a:lumMod val="95000"/>
                </a:schemeClr>
              </a:solidFill>
              <a:latin typeface="Heebo"/>
              <a:ea typeface="Heeb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Heebo"/>
              <a:ea typeface="Heebo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824" y="1118079"/>
            <a:ext cx="8596668" cy="8629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1.Data Source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46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401863"/>
            <a:ext cx="8596668" cy="817337"/>
          </a:xfrm>
        </p:spPr>
        <p:txBody>
          <a:bodyPr/>
          <a:lstStyle/>
          <a:p>
            <a:r>
              <a:rPr lang="en-US" dirty="0" smtClean="0"/>
              <a:t>Imported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6" y="1219200"/>
            <a:ext cx="9290899" cy="52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0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78" y="348342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Necessary Steps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78" y="1186812"/>
            <a:ext cx="9666074" cy="49646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sz="2000" b="1" dirty="0" smtClean="0">
                <a:latin typeface="Söhne"/>
              </a:rPr>
              <a:t> </a:t>
            </a:r>
            <a:r>
              <a:rPr lang="en-US" altLang="en-US" sz="3600" b="1" dirty="0">
                <a:latin typeface="Söhne"/>
              </a:rPr>
              <a:t>1.Import the Necessary Libraries</a:t>
            </a:r>
            <a:endParaRPr lang="en-US" altLang="en-US" sz="3600" b="1" dirty="0">
              <a:latin typeface="Söhne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Söhne"/>
              </a:rPr>
              <a:t> </a:t>
            </a:r>
            <a:r>
              <a:rPr lang="en-US" altLang="en-US" sz="2000" b="1" dirty="0" smtClean="0">
                <a:latin typeface="Söhne"/>
              </a:rPr>
              <a:t>                         </a:t>
            </a:r>
            <a:r>
              <a:rPr lang="en-US" altLang="en-US" dirty="0" smtClean="0">
                <a:latin typeface="Cascadia Mono SemiLight" pitchFamily="49" charset="0"/>
                <a:ea typeface="Cascadia Mono SemiLight" pitchFamily="49" charset="0"/>
                <a:cs typeface="Cascadia Mono SemiLight" pitchFamily="49" charset="0"/>
              </a:rPr>
              <a:t> </a:t>
            </a:r>
            <a:r>
              <a:rPr lang="en-US" altLang="en-US" sz="2900" dirty="0">
                <a:latin typeface="Arial" panose="020B0604020202020204" pitchFamily="34" charset="0"/>
                <a:ea typeface="Cascadia Mono SemiLight" pitchFamily="49" charset="0"/>
                <a:cs typeface="Arial" panose="020B0604020202020204" pitchFamily="34" charset="0"/>
              </a:rPr>
              <a:t>Start by importing the required libraries</a:t>
            </a:r>
            <a:r>
              <a:rPr lang="en-US" altLang="en-US" dirty="0">
                <a:latin typeface="Arial" panose="020B0604020202020204" pitchFamily="34" charset="0"/>
                <a:ea typeface="Cascadia Mono SemiLight" pitchFamily="49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altLang="en-US" sz="2000" b="1" dirty="0" smtClean="0">
                <a:latin typeface="Söhne"/>
              </a:rPr>
              <a:t>    </a:t>
            </a:r>
            <a:r>
              <a:rPr lang="en-IN" altLang="en-US" sz="3200" b="1" dirty="0">
                <a:latin typeface="Söhne"/>
              </a:rPr>
              <a:t>Program: </a:t>
            </a:r>
            <a:endParaRPr lang="en-US" altLang="en-US" sz="2000" b="1" u="sng" dirty="0">
              <a:latin typeface="Söhne"/>
            </a:endParaRPr>
          </a:p>
          <a:p>
            <a:pPr marL="0" indent="0">
              <a:buNone/>
            </a:pPr>
            <a:r>
              <a:rPr lang="en-I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IN" alt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pandas as </a:t>
            </a:r>
            <a:r>
              <a:rPr lang="en-IN" alt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IN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IN" alt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alt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alt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n-IN" altLang="en-US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import </a:t>
            </a:r>
            <a:r>
              <a:rPr lang="en-IN" alt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mathplotlib</a:t>
            </a:r>
            <a:r>
              <a:rPr lang="en-IN" alt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IN" alt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pyplot</a:t>
            </a:r>
            <a:r>
              <a:rPr lang="en-IN" alt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alt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altLang="en-US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Import </a:t>
            </a:r>
            <a:r>
              <a:rPr lang="en-IN" alt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IN" alt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alt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en-IN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3800" b="1" dirty="0">
                <a:latin typeface="Söhne"/>
              </a:rPr>
              <a:t>2.</a:t>
            </a:r>
            <a:r>
              <a:rPr lang="en-IN" altLang="en-US" sz="3800" b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N" altLang="en-US" sz="3800" b="1" dirty="0">
                <a:latin typeface="Söhne"/>
              </a:rPr>
              <a:t>Load the Dataset</a:t>
            </a:r>
            <a:r>
              <a:rPr lang="en-IN" altLang="en-US" sz="4400" b="1" dirty="0"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altLang="en-US" sz="2900" dirty="0" smtClean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             </a:t>
            </a:r>
            <a:r>
              <a:rPr lang="en-US" altLang="en-US" sz="2900" dirty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Read the dataset </a:t>
            </a:r>
            <a:r>
              <a:rPr lang="en-US" altLang="en-US" sz="2900" dirty="0" smtClean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such </a:t>
            </a:r>
            <a:r>
              <a:rPr lang="en-US" altLang="en-US" sz="2900" dirty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as a </a:t>
            </a:r>
            <a:r>
              <a:rPr lang="en-US" altLang="en-US" sz="2900" dirty="0" smtClean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CSV file, into </a:t>
            </a:r>
            <a:r>
              <a:rPr lang="en-US" altLang="en-US" sz="2900" dirty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a Pandas </a:t>
            </a:r>
            <a:r>
              <a:rPr lang="en-US" altLang="en-US" sz="2900" dirty="0" err="1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Dataframe</a:t>
            </a:r>
            <a:r>
              <a:rPr lang="en-US" altLang="en-US" sz="2900" dirty="0" smtClean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.</a:t>
            </a:r>
          </a:p>
          <a:p>
            <a:pPr marL="0" indent="0" algn="just">
              <a:buNone/>
            </a:pPr>
            <a:r>
              <a:rPr lang="en-US" altLang="en-US" sz="2900" dirty="0" smtClean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        Replace </a:t>
            </a:r>
            <a:r>
              <a:rPr lang="en-US" altLang="en-US" sz="2900" dirty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‘</a:t>
            </a:r>
            <a:r>
              <a:rPr lang="en-IN" altLang="en-US" sz="2900" dirty="0" err="1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statsfinal</a:t>
            </a:r>
            <a:r>
              <a:rPr lang="en-IN" altLang="en-US" sz="2900" dirty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.</a:t>
            </a:r>
            <a:r>
              <a:rPr lang="en-US" altLang="en-US" sz="2900" dirty="0" err="1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csv</a:t>
            </a:r>
            <a:r>
              <a:rPr lang="en-US" altLang="en-US" sz="2900" dirty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' with the actual filename of your dataset</a:t>
            </a:r>
            <a:r>
              <a:rPr lang="en-US" altLang="en-US" dirty="0">
                <a:latin typeface="Arial" panose="020B0604020202020204" pitchFamily="34" charset="0"/>
                <a:ea typeface="Cascadia Mono SemiLight" pitchFamily="49" charset="0"/>
                <a:cs typeface="Cascadia Mono SemiLight" pitchFamily="49" charset="0"/>
              </a:rPr>
              <a:t>.</a:t>
            </a:r>
          </a:p>
          <a:p>
            <a:pPr marL="0" indent="0" algn="just">
              <a:buNone/>
            </a:pPr>
            <a:r>
              <a:rPr lang="en-IN" altLang="en-US" sz="3200" b="1" dirty="0" smtClean="0">
                <a:latin typeface="Söhne"/>
              </a:rPr>
              <a:t>     Program</a:t>
            </a:r>
            <a:r>
              <a:rPr lang="en-IN" altLang="en-US" sz="3200" b="1" dirty="0"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altLang="en-US" dirty="0" smtClean="0">
                <a:latin typeface="Söhne"/>
              </a:rPr>
              <a:t>                         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(‘' </a:t>
            </a: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C:/Users/Public/Documents/statsfinal.csv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pPr algn="just"/>
            <a:endParaRPr lang="en-US" altLang="en-US" dirty="0">
              <a:latin typeface="Söhne"/>
            </a:endParaRPr>
          </a:p>
          <a:p>
            <a:pPr algn="just"/>
            <a:endParaRPr lang="en-IN" altLang="en-US" b="1" dirty="0">
              <a:latin typeface="Söhne"/>
            </a:endParaRPr>
          </a:p>
          <a:p>
            <a:endParaRPr lang="en-I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8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28" y="383968"/>
            <a:ext cx="8596668" cy="696686"/>
          </a:xfrm>
        </p:spPr>
        <p:txBody>
          <a:bodyPr/>
          <a:lstStyle/>
          <a:p>
            <a:r>
              <a:rPr lang="en-US" dirty="0" smtClean="0"/>
              <a:t>Load the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23700" r="10981" b="283"/>
          <a:stretch/>
        </p:blipFill>
        <p:spPr>
          <a:xfrm>
            <a:off x="662440" y="1376817"/>
            <a:ext cx="9110209" cy="47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8" y="288966"/>
            <a:ext cx="8703986" cy="11123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Load and Preprocess the Dataset Using </a:t>
            </a: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clean a Dataset by preprocessing steps</a:t>
            </a:r>
          </a:p>
          <a:p>
            <a:r>
              <a:rPr lang="en-US" dirty="0" smtClean="0"/>
              <a:t>you </a:t>
            </a:r>
            <a:r>
              <a:rPr lang="en-US" dirty="0"/>
              <a:t>can load and preprocess your dataset using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Save the preprocessed data to a CSV file</a:t>
            </a:r>
          </a:p>
        </p:txBody>
      </p:sp>
    </p:spTree>
    <p:extLst>
      <p:ext uri="{BB962C8B-B14F-4D97-AF65-F5344CB8AC3E}">
        <p14:creationId xmlns:p14="http://schemas.microsoft.com/office/powerpoint/2010/main" val="401318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71" y="628673"/>
            <a:ext cx="9511695" cy="43114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altLang="en-US" sz="9600" b="1" dirty="0">
                <a:latin typeface="Söhne"/>
              </a:rPr>
              <a:t>3.Explore the Data:</a:t>
            </a:r>
          </a:p>
          <a:p>
            <a:pPr marL="0" indent="0">
              <a:buNone/>
            </a:pPr>
            <a:r>
              <a:rPr lang="en-IN" alt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preprocessing, it's essential to get an overview of the dataset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Program:</a:t>
            </a:r>
          </a:p>
          <a:p>
            <a:pPr marL="0" indent="0">
              <a:buNone/>
            </a:pPr>
            <a:r>
              <a:rPr lang="en-US" alt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Display the first few rows of the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0" indent="0">
              <a:buNone/>
            </a:pP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print(</a:t>
            </a:r>
            <a:r>
              <a:rPr lang="en-US" altLang="en-US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data.head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en-US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# </a:t>
            </a: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Get basic information about the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</a:p>
          <a:p>
            <a:pPr marL="0" indent="0">
              <a:buNone/>
            </a:pP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print(data.info</a:t>
            </a: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0" indent="0">
              <a:buNone/>
            </a:pP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Check for missing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values        </a:t>
            </a:r>
          </a:p>
          <a:p>
            <a:pPr marL="0" indent="0">
              <a:buNone/>
            </a:pP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print(</a:t>
            </a:r>
            <a:r>
              <a:rPr lang="en-US" altLang="en-US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data.isnull</a:t>
            </a: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().sum</a:t>
            </a: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en-US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# </a:t>
            </a: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Summary statistics</a:t>
            </a:r>
          </a:p>
          <a:p>
            <a:pPr marL="0" indent="0">
              <a:buNone/>
            </a:pPr>
            <a:r>
              <a:rPr lang="en-US" alt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print(</a:t>
            </a:r>
            <a:r>
              <a:rPr lang="en-US" altLang="en-US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data.describe</a:t>
            </a: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endParaRPr lang="en-IN" altLang="en-US" sz="2000" b="1" dirty="0">
              <a:latin typeface="Söhn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4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47" y="158337"/>
            <a:ext cx="8596668" cy="41167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5" t="27121" r="9413" b="36031"/>
          <a:stretch/>
        </p:blipFill>
        <p:spPr>
          <a:xfrm>
            <a:off x="558581" y="667726"/>
            <a:ext cx="8894177" cy="259798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46589" r="59386" b="20442"/>
          <a:stretch/>
        </p:blipFill>
        <p:spPr>
          <a:xfrm>
            <a:off x="558581" y="3562350"/>
            <a:ext cx="661319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16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500</TotalTime>
  <Words>819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Cascadia Mono SemiLight</vt:lpstr>
      <vt:lpstr>Heebo</vt:lpstr>
      <vt:lpstr>Inter</vt:lpstr>
      <vt:lpstr>Söhne</vt:lpstr>
      <vt:lpstr>Source Sans Pro Semibold</vt:lpstr>
      <vt:lpstr>Times New Roman</vt:lpstr>
      <vt:lpstr>Trebuchet MS</vt:lpstr>
      <vt:lpstr>Wingdings</vt:lpstr>
      <vt:lpstr>Wingdings 3</vt:lpstr>
      <vt:lpstr>Facet</vt:lpstr>
      <vt:lpstr>Product Sales Analysis</vt:lpstr>
      <vt:lpstr>INTRODUCTION</vt:lpstr>
      <vt:lpstr>1.Data Source</vt:lpstr>
      <vt:lpstr>Imported Dataset</vt:lpstr>
      <vt:lpstr>Necessary Steps to Follow</vt:lpstr>
      <vt:lpstr>Load the Dataset</vt:lpstr>
      <vt:lpstr>Load and Preprocess the Dataset Using Python</vt:lpstr>
      <vt:lpstr>PowerPoint Presentation</vt:lpstr>
      <vt:lpstr>Program: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involved in loading and preprocessing a product sales dataset </vt:lpstr>
      <vt:lpstr>PowerPoint Presentation</vt:lpstr>
      <vt:lpstr>Preprocessing the dataset: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Analysis</dc:title>
  <dc:creator>Naveen</dc:creator>
  <cp:lastModifiedBy>Naveen</cp:lastModifiedBy>
  <cp:revision>21</cp:revision>
  <dcterms:created xsi:type="dcterms:W3CDTF">2023-10-16T14:34:02Z</dcterms:created>
  <dcterms:modified xsi:type="dcterms:W3CDTF">2023-10-17T10:29:56Z</dcterms:modified>
</cp:coreProperties>
</file>