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8" r:id="rId12"/>
    <p:sldId id="279" r:id="rId13"/>
    <p:sldId id="270" r:id="rId14"/>
    <p:sldId id="271" r:id="rId15"/>
    <p:sldId id="272" r:id="rId16"/>
    <p:sldId id="280" r:id="rId17"/>
    <p:sldId id="273" r:id="rId18"/>
    <p:sldId id="275" r:id="rId19"/>
    <p:sldId id="276" r:id="rId20"/>
    <p:sldId id="261" r:id="rId21"/>
    <p:sldId id="262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10/10/2023</a:t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33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9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577" name="Text 1"/>
          <p:cNvSpPr/>
          <p:nvPr/>
        </p:nvSpPr>
        <p:spPr>
          <a:xfrm>
            <a:off x="6319599" y="1509713"/>
            <a:ext cx="7477601" cy="416599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Machine Learning Algorithms Can Help You Predict Sales Trends and Customer Behaviours</a:t>
            </a:r>
            <a:endParaRPr lang="en-US" sz="5249" dirty="0"/>
          </a:p>
        </p:txBody>
      </p:sp>
      <p:sp>
        <p:nvSpPr>
          <p:cNvPr id="1048578" name="Text 2"/>
          <p:cNvSpPr/>
          <p:nvPr/>
        </p:nvSpPr>
        <p:spPr>
          <a:xfrm>
            <a:off x="6319599" y="6008965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how leveraging machine learning algorithms can revolutionize your ability to predict sales trends and understand customer behaviours.</a:t>
            </a:r>
            <a:endParaRPr lang="en-US" sz="1750" dirty="0"/>
          </a:p>
        </p:txBody>
      </p:sp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235868" y="1138714"/>
            <a:ext cx="67510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0" dirty="0">
                <a:solidFill>
                  <a:schemeClr val="bg1"/>
                </a:solidFill>
                <a:latin typeface="Montserrat"/>
              </a:rPr>
              <a:t>Visualization and Reporting</a:t>
            </a:r>
            <a:endParaRPr lang="en-US" sz="437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438043" y="2800709"/>
            <a:ext cx="8806220" cy="444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Create interactive dashboards and visualizations to present your findings and insights.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Tools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like Tableau, Power BI, or open-source libraries like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Heebo"/>
              </a:rPr>
              <a:t>Matplotlib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and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Heebo"/>
              </a:rPr>
              <a:t>Seaborn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can be used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Generate regular reports to communicate results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46636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88" name="Shape 0"/>
          <p:cNvSpPr/>
          <p:nvPr/>
        </p:nvSpPr>
        <p:spPr>
          <a:xfrm>
            <a:off x="-1" y="0"/>
            <a:ext cx="14630400" cy="8230195"/>
          </a:xfrm>
          <a:prstGeom prst="rect">
            <a:avLst/>
          </a:prstGeom>
          <a:solidFill>
            <a:srgbClr val="0D0A2C">
              <a:alpha val="75000"/>
            </a:srgbClr>
          </a:solidFill>
          <a:ln w="13097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589" name="Text 1"/>
          <p:cNvSpPr/>
          <p:nvPr/>
        </p:nvSpPr>
        <p:spPr>
          <a:xfrm>
            <a:off x="2298144" y="2923341"/>
            <a:ext cx="10034111" cy="13204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198"/>
              </a:lnSpc>
              <a:buNone/>
            </a:pPr>
            <a:r>
              <a:rPr lang="en-US" sz="415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Machine Learning Algorithms</a:t>
            </a:r>
            <a:endParaRPr lang="en-US" sz="4158" dirty="0"/>
          </a:p>
        </p:txBody>
      </p:sp>
      <p:sp>
        <p:nvSpPr>
          <p:cNvPr id="1048590" name="Shape 2"/>
          <p:cNvSpPr/>
          <p:nvPr/>
        </p:nvSpPr>
        <p:spPr>
          <a:xfrm>
            <a:off x="2252066" y="4554556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097">
            <a:solidFill>
              <a:srgbClr val="481782"/>
            </a:solidFill>
            <a:prstDash val="solid"/>
          </a:ln>
        </p:spPr>
      </p:sp>
      <p:sp>
        <p:nvSpPr>
          <p:cNvPr id="1048591" name="Text 3"/>
          <p:cNvSpPr/>
          <p:nvPr/>
        </p:nvSpPr>
        <p:spPr>
          <a:xfrm>
            <a:off x="2443936" y="4585334"/>
            <a:ext cx="114300" cy="3960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19"/>
              </a:lnSpc>
              <a:buNone/>
            </a:pPr>
            <a:r>
              <a:rPr lang="en-US" sz="249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95" dirty="0"/>
          </a:p>
        </p:txBody>
      </p:sp>
      <p:sp>
        <p:nvSpPr>
          <p:cNvPr id="1048592" name="Text 4"/>
          <p:cNvSpPr/>
          <p:nvPr/>
        </p:nvSpPr>
        <p:spPr>
          <a:xfrm>
            <a:off x="2953941" y="4469249"/>
            <a:ext cx="2517338" cy="9901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Supervised Learning Algorithms</a:t>
            </a:r>
            <a:endParaRPr lang="en-US" sz="2079" dirty="0"/>
          </a:p>
        </p:txBody>
      </p:sp>
      <p:sp>
        <p:nvSpPr>
          <p:cNvPr id="1048593" name="Text 5"/>
          <p:cNvSpPr/>
          <p:nvPr/>
        </p:nvSpPr>
        <p:spPr>
          <a:xfrm>
            <a:off x="2953941" y="5513427"/>
            <a:ext cx="2517338" cy="10136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61"/>
              </a:lnSpc>
              <a:buNone/>
            </a:pPr>
            <a:r>
              <a:rPr lang="en-US" sz="166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Train models using labeled data to make predictions or classifications.</a:t>
            </a:r>
            <a:endParaRPr lang="en-US" sz="1663" dirty="0"/>
          </a:p>
        </p:txBody>
      </p:sp>
      <p:sp>
        <p:nvSpPr>
          <p:cNvPr id="1048594" name="Shape 6"/>
          <p:cNvSpPr/>
          <p:nvPr/>
        </p:nvSpPr>
        <p:spPr>
          <a:xfrm>
            <a:off x="5713214" y="4469249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097">
            <a:solidFill>
              <a:srgbClr val="481782"/>
            </a:solidFill>
            <a:prstDash val="solid"/>
          </a:ln>
        </p:spPr>
      </p:sp>
      <p:sp>
        <p:nvSpPr>
          <p:cNvPr id="1048595" name="Text 7"/>
          <p:cNvSpPr/>
          <p:nvPr/>
        </p:nvSpPr>
        <p:spPr>
          <a:xfrm>
            <a:off x="5859423" y="4508897"/>
            <a:ext cx="182880" cy="3960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19"/>
              </a:lnSpc>
              <a:buNone/>
            </a:pPr>
            <a:r>
              <a:rPr lang="en-US" sz="249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95" dirty="0"/>
          </a:p>
        </p:txBody>
      </p:sp>
      <p:sp>
        <p:nvSpPr>
          <p:cNvPr id="1048596" name="Text 8"/>
          <p:cNvSpPr/>
          <p:nvPr/>
        </p:nvSpPr>
        <p:spPr>
          <a:xfrm>
            <a:off x="6384369" y="4444960"/>
            <a:ext cx="2517338" cy="9901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Unsupervised Learning Algorithms</a:t>
            </a:r>
            <a:endParaRPr lang="en-US" sz="2079" dirty="0"/>
          </a:p>
        </p:txBody>
      </p:sp>
      <p:sp>
        <p:nvSpPr>
          <p:cNvPr id="1048597" name="Text 9"/>
          <p:cNvSpPr/>
          <p:nvPr/>
        </p:nvSpPr>
        <p:spPr>
          <a:xfrm>
            <a:off x="6274832" y="5513427"/>
            <a:ext cx="2517338" cy="1351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61"/>
              </a:lnSpc>
              <a:buNone/>
            </a:pPr>
            <a:r>
              <a:rPr lang="en-US" sz="166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patterns and structures in unlabeled data without predefined categories.</a:t>
            </a:r>
            <a:endParaRPr lang="en-US" sz="1663" dirty="0"/>
          </a:p>
        </p:txBody>
      </p:sp>
      <p:sp>
        <p:nvSpPr>
          <p:cNvPr id="1048598" name="Shape 10"/>
          <p:cNvSpPr/>
          <p:nvPr/>
        </p:nvSpPr>
        <p:spPr>
          <a:xfrm>
            <a:off x="9128284" y="4508897"/>
            <a:ext cx="475298" cy="475298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097">
            <a:solidFill>
              <a:srgbClr val="481782"/>
            </a:solidFill>
            <a:prstDash val="solid"/>
          </a:ln>
        </p:spPr>
      </p:sp>
      <p:sp>
        <p:nvSpPr>
          <p:cNvPr id="1048599" name="Text 11"/>
          <p:cNvSpPr/>
          <p:nvPr/>
        </p:nvSpPr>
        <p:spPr>
          <a:xfrm>
            <a:off x="9278303" y="4514731"/>
            <a:ext cx="175260" cy="3960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19"/>
              </a:lnSpc>
              <a:buNone/>
            </a:pPr>
            <a:r>
              <a:rPr lang="en-US" sz="249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95" dirty="0"/>
          </a:p>
        </p:txBody>
      </p:sp>
      <p:sp>
        <p:nvSpPr>
          <p:cNvPr id="1048600" name="Text 12"/>
          <p:cNvSpPr/>
          <p:nvPr/>
        </p:nvSpPr>
        <p:spPr>
          <a:xfrm>
            <a:off x="9814797" y="4469249"/>
            <a:ext cx="2517338" cy="9901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Reinforcement Learning Algorithms</a:t>
            </a:r>
            <a:endParaRPr lang="en-US" sz="2079" dirty="0"/>
          </a:p>
        </p:txBody>
      </p:sp>
      <p:sp>
        <p:nvSpPr>
          <p:cNvPr id="1048601" name="Text 13"/>
          <p:cNvSpPr/>
          <p:nvPr/>
        </p:nvSpPr>
        <p:spPr>
          <a:xfrm>
            <a:off x="9814917" y="5492888"/>
            <a:ext cx="2517338" cy="1351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61"/>
              </a:lnSpc>
              <a:buNone/>
            </a:pPr>
            <a:r>
              <a:rPr lang="en-US" sz="166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Learn through interaction with an environment to maximize rewards and minimize penalties.</a:t>
            </a:r>
            <a:endParaRPr lang="en-US" sz="1663" dirty="0"/>
          </a:p>
        </p:txBody>
      </p:sp>
      <p:pic>
        <p:nvPicPr>
          <p:cNvPr id="209715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0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606" name="Text 1"/>
          <p:cNvSpPr/>
          <p:nvPr/>
        </p:nvSpPr>
        <p:spPr>
          <a:xfrm>
            <a:off x="2037993" y="1615440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Sales Trends Using Machine Learning</a:t>
            </a:r>
            <a:endParaRPr lang="en-US" sz="4374" dirty="0"/>
          </a:p>
        </p:txBody>
      </p:sp>
      <p:sp>
        <p:nvSpPr>
          <p:cNvPr id="1048607" name="Shape 2"/>
          <p:cNvSpPr/>
          <p:nvPr/>
        </p:nvSpPr>
        <p:spPr>
          <a:xfrm>
            <a:off x="2037993" y="3448526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48608" name="Text 3"/>
          <p:cNvSpPr/>
          <p:nvPr/>
        </p:nvSpPr>
        <p:spPr>
          <a:xfrm>
            <a:off x="2273975" y="3684508"/>
            <a:ext cx="289810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and Processing</a:t>
            </a:r>
            <a:endParaRPr lang="en-US" sz="2187" dirty="0"/>
          </a:p>
        </p:txBody>
      </p:sp>
      <p:sp>
        <p:nvSpPr>
          <p:cNvPr id="1048609" name="Text 4"/>
          <p:cNvSpPr/>
          <p:nvPr/>
        </p:nvSpPr>
        <p:spPr>
          <a:xfrm>
            <a:off x="2273975" y="4601051"/>
            <a:ext cx="289810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Gather and clean relevant data to train the model, including historical sales data, market trends, and external factors.</a:t>
            </a:r>
            <a:endParaRPr lang="en-US" sz="1750" dirty="0"/>
          </a:p>
        </p:txBody>
      </p:sp>
      <p:sp>
        <p:nvSpPr>
          <p:cNvPr id="1048610" name="Shape 5"/>
          <p:cNvSpPr/>
          <p:nvPr/>
        </p:nvSpPr>
        <p:spPr>
          <a:xfrm>
            <a:off x="5630228" y="3448526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48611" name="Text 6"/>
          <p:cNvSpPr/>
          <p:nvPr/>
        </p:nvSpPr>
        <p:spPr>
          <a:xfrm>
            <a:off x="5866209" y="3684508"/>
            <a:ext cx="289810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and Testing the Model</a:t>
            </a:r>
            <a:endParaRPr lang="en-US" sz="2187" dirty="0"/>
          </a:p>
        </p:txBody>
      </p:sp>
      <p:sp>
        <p:nvSpPr>
          <p:cNvPr id="1048612" name="Text 7"/>
          <p:cNvSpPr/>
          <p:nvPr/>
        </p:nvSpPr>
        <p:spPr>
          <a:xfrm>
            <a:off x="5866209" y="4601051"/>
            <a:ext cx="289810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 the collected data to train the machine learning model and evaluate its accuracy and performance.</a:t>
            </a:r>
            <a:endParaRPr lang="en-US" sz="1750" dirty="0"/>
          </a:p>
        </p:txBody>
      </p:sp>
      <p:sp>
        <p:nvSpPr>
          <p:cNvPr id="1048613" name="Shape 8"/>
          <p:cNvSpPr/>
          <p:nvPr/>
        </p:nvSpPr>
        <p:spPr>
          <a:xfrm>
            <a:off x="9222462" y="3448526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48614" name="Text 9"/>
          <p:cNvSpPr/>
          <p:nvPr/>
        </p:nvSpPr>
        <p:spPr>
          <a:xfrm>
            <a:off x="9458444" y="3684508"/>
            <a:ext cx="289810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Forecasting Sales Trends</a:t>
            </a:r>
            <a:endParaRPr lang="en-US" sz="2187" dirty="0"/>
          </a:p>
        </p:txBody>
      </p:sp>
      <p:sp>
        <p:nvSpPr>
          <p:cNvPr id="1048615" name="Text 10"/>
          <p:cNvSpPr/>
          <p:nvPr/>
        </p:nvSpPr>
        <p:spPr>
          <a:xfrm>
            <a:off x="9458444" y="4601051"/>
            <a:ext cx="289810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the trained model to predict future sales trends and identify potential areas for growth.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0488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585788" y="701338"/>
            <a:ext cx="12415837" cy="1932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 </a:t>
            </a:r>
            <a:r>
              <a:rPr lang="en-US" sz="4374" u="sng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A</a:t>
            </a:r>
            <a:r>
              <a:rPr lang="en-US" sz="4374" u="sng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lgorithm used to predict </a:t>
            </a:r>
            <a:r>
              <a:rPr lang="en-US" sz="4374" u="sng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Future sales </a:t>
            </a:r>
            <a:endParaRPr lang="en-US" sz="4374" u="sng" dirty="0"/>
          </a:p>
        </p:txBody>
      </p:sp>
      <p:sp>
        <p:nvSpPr>
          <p:cNvPr id="7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1"/>
          <p:cNvSpPr/>
          <p:nvPr/>
        </p:nvSpPr>
        <p:spPr>
          <a:xfrm>
            <a:off x="1585913" y="1900952"/>
            <a:ext cx="80295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000" dirty="0" smtClean="0">
                <a:solidFill>
                  <a:schemeClr val="bg1"/>
                </a:solidFill>
                <a:ea typeface="Montserrat"/>
              </a:rPr>
              <a:t>1. Time Series Forecasting Models</a:t>
            </a:r>
            <a:endParaRPr lang="en-US" sz="4000" dirty="0">
              <a:solidFill>
                <a:schemeClr val="bg1"/>
              </a:solidFill>
              <a:ea typeface="Montserrat"/>
            </a:endParaRPr>
          </a:p>
        </p:txBody>
      </p:sp>
      <p:sp>
        <p:nvSpPr>
          <p:cNvPr id="10" name="Text 2"/>
          <p:cNvSpPr/>
          <p:nvPr/>
        </p:nvSpPr>
        <p:spPr>
          <a:xfrm>
            <a:off x="2690099" y="3118872"/>
            <a:ext cx="10554414" cy="3808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ARIMA (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Auto Regressive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Integrated Moving Average):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ARIMA models are widely used for time series forecasting.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They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can capture trends, seasonality, and autocorrelation in historical sales data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Exponential Smoothing Methods: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Methods like Holt-Winters and Triple Exponential Smoothing are effective for capturing seasonality and trends in time series data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Prophet: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Developed by Facebook, Prophet is designed for forecasting with daily observations that display patterns on different time scales. It can handle missing data and outliers.</a:t>
            </a:r>
          </a:p>
        </p:txBody>
      </p:sp>
    </p:spTree>
    <p:extLst>
      <p:ext uri="{BB962C8B-B14F-4D97-AF65-F5344CB8AC3E}">
        <p14:creationId xmlns:p14="http://schemas.microsoft.com/office/powerpoint/2010/main" val="391412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57275" y="1374935"/>
            <a:ext cx="5827633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561"/>
              </a:lnSpc>
            </a:pPr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2. Regression Models: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698955" y="2925843"/>
            <a:ext cx="8016670" cy="3117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Linear Regression: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  Simple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linear regression can be used to model sales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   as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a function of time and other relevant features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Multiple Regression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: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When you have multiple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predictors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   (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e.g., advertising spend, promotions, economic indicators),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  multiple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regression can be more appropriate.</a:t>
            </a:r>
          </a:p>
          <a:p>
            <a:pPr marL="0" indent="0" algn="l">
              <a:lnSpc>
                <a:spcPts val="3281"/>
              </a:lnSpc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412138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94992" y="1137227"/>
            <a:ext cx="1144940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561"/>
              </a:lnSpc>
            </a:pPr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3. Decision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Montserrat"/>
              </a:rPr>
              <a:t>Trees and Ensemble </a:t>
            </a:r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Methods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240782" y="2898058"/>
            <a:ext cx="10752546" cy="24334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Random Forest: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Random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forests can capture complex relationships between sales and various factors.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 They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are robust and handle both categorical and numerical features well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Heebo"/>
              </a:rPr>
              <a:t>Gradient Boosting Machines (GBM):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GBM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, including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XG Boost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and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Light GBM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, are powerful ensemble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methods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    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that can handle non-linearity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282828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620" name="Text 1"/>
          <p:cNvSpPr/>
          <p:nvPr/>
        </p:nvSpPr>
        <p:spPr>
          <a:xfrm>
            <a:off x="2037993" y="1596152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Customer Behaviours with Machine Learning</a:t>
            </a:r>
            <a:endParaRPr lang="en-US" sz="4374" dirty="0"/>
          </a:p>
        </p:txBody>
      </p:sp>
      <p:sp>
        <p:nvSpPr>
          <p:cNvPr id="1048621" name="Text 2"/>
          <p:cNvSpPr/>
          <p:nvPr/>
        </p:nvSpPr>
        <p:spPr>
          <a:xfrm>
            <a:off x="2037993" y="3540323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Clustering and Segmentation</a:t>
            </a:r>
            <a:endParaRPr lang="en-US" sz="2624" dirty="0"/>
          </a:p>
        </p:txBody>
      </p:sp>
      <p:sp>
        <p:nvSpPr>
          <p:cNvPr id="1048622" name="Text 3"/>
          <p:cNvSpPr/>
          <p:nvPr/>
        </p:nvSpPr>
        <p:spPr>
          <a:xfrm>
            <a:off x="2037993" y="4595455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machine learning algorithms to group customers based on their similarities and segment insights for targeted marketing strategies.</a:t>
            </a:r>
            <a:endParaRPr lang="en-US" sz="1750" dirty="0"/>
          </a:p>
        </p:txBody>
      </p:sp>
      <p:sp>
        <p:nvSpPr>
          <p:cNvPr id="1048623" name="Text 4"/>
          <p:cNvSpPr/>
          <p:nvPr/>
        </p:nvSpPr>
        <p:spPr>
          <a:xfrm>
            <a:off x="5743932" y="3540323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Recommendation Systems</a:t>
            </a:r>
            <a:endParaRPr lang="en-US" sz="2624" dirty="0"/>
          </a:p>
        </p:txBody>
      </p:sp>
      <p:sp>
        <p:nvSpPr>
          <p:cNvPr id="1048624" name="Text 5"/>
          <p:cNvSpPr/>
          <p:nvPr/>
        </p:nvSpPr>
        <p:spPr>
          <a:xfrm>
            <a:off x="5743932" y="4595455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Employ collaborative filtering and content-based filtering techniques to provide personalized recommendations to customers.</a:t>
            </a:r>
            <a:endParaRPr lang="en-US" sz="1750" dirty="0"/>
          </a:p>
        </p:txBody>
      </p:sp>
      <p:sp>
        <p:nvSpPr>
          <p:cNvPr id="1048625" name="Text 6"/>
          <p:cNvSpPr/>
          <p:nvPr/>
        </p:nvSpPr>
        <p:spPr>
          <a:xfrm>
            <a:off x="9449872" y="3540323"/>
            <a:ext cx="3156347" cy="124944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Personalization and Targeted Marketing</a:t>
            </a:r>
            <a:endParaRPr lang="en-US" sz="2624" dirty="0"/>
          </a:p>
        </p:txBody>
      </p:sp>
      <p:sp>
        <p:nvSpPr>
          <p:cNvPr id="1048626" name="Text 7"/>
          <p:cNvSpPr/>
          <p:nvPr/>
        </p:nvSpPr>
        <p:spPr>
          <a:xfrm>
            <a:off x="9449872" y="5011936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Deliver tailored marketing messages and experiences based on customer preferences and behaviours.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31763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4288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582477" y="874424"/>
            <a:ext cx="100953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 used for Customer behavior</a:t>
            </a:r>
            <a:endParaRPr lang="en-US" sz="4374" u="sng" dirty="0"/>
          </a:p>
        </p:txBody>
      </p:sp>
      <p:sp>
        <p:nvSpPr>
          <p:cNvPr id="7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1"/>
          <p:cNvSpPr/>
          <p:nvPr/>
        </p:nvSpPr>
        <p:spPr>
          <a:xfrm>
            <a:off x="1752243" y="2088325"/>
            <a:ext cx="67059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1. Logistic Regression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10" name="Text 2"/>
          <p:cNvSpPr/>
          <p:nvPr/>
        </p:nvSpPr>
        <p:spPr>
          <a:xfrm>
            <a:off x="2836142" y="3302226"/>
            <a:ext cx="10554414" cy="2263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Used for binary classification problems, such as predicting whether a customer will make a purchase (yes/no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It's simple and interpretable, making it a good choice when you want to understand the influence of individual features on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47304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94993" y="1420654"/>
            <a:ext cx="89776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2. Support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Montserrat"/>
              </a:rPr>
              <a:t>Vector Machines (SVM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)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66580" y="3109675"/>
            <a:ext cx="10554414" cy="2144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SVM can be used for binary classification problems, separating customers into different behavior categories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It's particularly useful when dealing with high-dimensional data and cases where a clear margin of separation exists between classes.</a:t>
            </a:r>
          </a:p>
        </p:txBody>
      </p:sp>
      <p:sp>
        <p:nvSpPr>
          <p:cNvPr id="6" name="Text 3"/>
          <p:cNvSpPr/>
          <p:nvPr/>
        </p:nvSpPr>
        <p:spPr>
          <a:xfrm>
            <a:off x="2037993" y="498681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08371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252180" y="1760458"/>
            <a:ext cx="76203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Montserrat"/>
              </a:rPr>
              <a:t>3. Random Forest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50392" y="297465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Effective for both classification and regression tasks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Can handle a large number of features and capture complex interactions between them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</a:rPr>
              <a:t>Useful for predicting behaviors like product recommendations or customer churn.</a:t>
            </a:r>
          </a:p>
        </p:txBody>
      </p:sp>
      <p:sp>
        <p:nvSpPr>
          <p:cNvPr id="6" name="Text 3"/>
          <p:cNvSpPr/>
          <p:nvPr/>
        </p:nvSpPr>
        <p:spPr>
          <a:xfrm>
            <a:off x="2037993" y="498681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009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295043" y="125241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</a:rPr>
              <a:t>Contents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237" y="2662345"/>
            <a:ext cx="124897" cy="16656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14149" y="2449231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ea typeface="Heebo" pitchFamily="34" charset="-122"/>
              </a:rPr>
              <a:t>Introduction</a:t>
            </a:r>
            <a:endParaRPr lang="en-US" sz="218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236" y="3331250"/>
            <a:ext cx="124897" cy="1665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714149" y="3145647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 smtClean="0">
                <a:solidFill>
                  <a:schemeClr val="bg1">
                    <a:lumMod val="95000"/>
                  </a:schemeClr>
                </a:solidFill>
              </a:rPr>
              <a:t>Steps Involved In Analysis</a:t>
            </a:r>
            <a:endParaRPr lang="en-US" sz="2187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269" y="4057234"/>
            <a:ext cx="124897" cy="166568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02" y="4715709"/>
            <a:ext cx="124897" cy="166568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01" y="5407938"/>
            <a:ext cx="124897" cy="166568"/>
          </a:xfrm>
          <a:prstGeom prst="rect">
            <a:avLst/>
          </a:prstGeom>
        </p:spPr>
      </p:pic>
      <p:sp>
        <p:nvSpPr>
          <p:cNvPr id="18" name="Text 4"/>
          <p:cNvSpPr/>
          <p:nvPr/>
        </p:nvSpPr>
        <p:spPr>
          <a:xfrm>
            <a:off x="3353509" y="4807021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endParaRPr lang="en-US" sz="2187" dirty="0"/>
          </a:p>
        </p:txBody>
      </p:sp>
      <p:sp>
        <p:nvSpPr>
          <p:cNvPr id="21" name="Text 4"/>
          <p:cNvSpPr/>
          <p:nvPr/>
        </p:nvSpPr>
        <p:spPr>
          <a:xfrm>
            <a:off x="2714149" y="3846639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ea typeface="Heebo" pitchFamily="34" charset="-122"/>
              </a:rPr>
              <a:t>Algorithm Used In Future Sales Predict</a:t>
            </a:r>
            <a:endParaRPr lang="en-US" sz="2187" dirty="0"/>
          </a:p>
        </p:txBody>
      </p:sp>
      <p:sp>
        <p:nvSpPr>
          <p:cNvPr id="22" name="Text 4"/>
          <p:cNvSpPr/>
          <p:nvPr/>
        </p:nvSpPr>
        <p:spPr>
          <a:xfrm>
            <a:off x="2714149" y="4544686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ea typeface="Heebo" pitchFamily="34" charset="-122"/>
              </a:rPr>
              <a:t>Algorithm Used In Customer Behavior </a:t>
            </a:r>
            <a:endParaRPr lang="en-US" sz="2187" dirty="0"/>
          </a:p>
        </p:txBody>
      </p:sp>
      <p:sp>
        <p:nvSpPr>
          <p:cNvPr id="23" name="Text 4"/>
          <p:cNvSpPr/>
          <p:nvPr/>
        </p:nvSpPr>
        <p:spPr>
          <a:xfrm>
            <a:off x="2714149" y="5244755"/>
            <a:ext cx="1022115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ea typeface="Heebo" pitchFamily="34" charset="-122"/>
              </a:rPr>
              <a:t>Conclusion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89829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3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631" name="Text 1"/>
          <p:cNvSpPr/>
          <p:nvPr/>
        </p:nvSpPr>
        <p:spPr>
          <a:xfrm>
            <a:off x="2037993" y="662345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and Challenges of Using Machine Learning Algorithms</a:t>
            </a:r>
            <a:endParaRPr lang="en-US" sz="4374" dirty="0"/>
          </a:p>
        </p:txBody>
      </p:sp>
      <p:pic>
        <p:nvPicPr>
          <p:cNvPr id="209716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95431"/>
            <a:ext cx="5110520" cy="3158490"/>
          </a:xfrm>
          <a:prstGeom prst="rect">
            <a:avLst/>
          </a:prstGeom>
        </p:spPr>
      </p:pic>
      <p:sp>
        <p:nvSpPr>
          <p:cNvPr id="1048632" name="Text 2"/>
          <p:cNvSpPr/>
          <p:nvPr/>
        </p:nvSpPr>
        <p:spPr>
          <a:xfrm>
            <a:off x="2037993" y="5931575"/>
            <a:ext cx="47777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Accuracy and Efficiency</a:t>
            </a:r>
            <a:endParaRPr lang="en-US" sz="2187" dirty="0"/>
          </a:p>
        </p:txBody>
      </p:sp>
      <p:sp>
        <p:nvSpPr>
          <p:cNvPr id="1048633" name="Text 3"/>
          <p:cNvSpPr/>
          <p:nvPr/>
        </p:nvSpPr>
        <p:spPr>
          <a:xfrm>
            <a:off x="2037993" y="6500932"/>
            <a:ext cx="5110520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Machine learning algorithms can process large amounts of data quickly and make accurate predictions.</a:t>
            </a:r>
            <a:endParaRPr lang="en-US" sz="1750" dirty="0"/>
          </a:p>
        </p:txBody>
      </p:sp>
      <p:pic>
        <p:nvPicPr>
          <p:cNvPr id="209716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495431"/>
            <a:ext cx="5110639" cy="3158609"/>
          </a:xfrm>
          <a:prstGeom prst="rect">
            <a:avLst/>
          </a:prstGeom>
        </p:spPr>
      </p:pic>
      <p:sp>
        <p:nvSpPr>
          <p:cNvPr id="1048634" name="Text 4"/>
          <p:cNvSpPr/>
          <p:nvPr/>
        </p:nvSpPr>
        <p:spPr>
          <a:xfrm>
            <a:off x="7481768" y="5931694"/>
            <a:ext cx="5110639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Limitations and Ethical Considerations</a:t>
            </a:r>
            <a:endParaRPr lang="en-US" sz="2187" dirty="0"/>
          </a:p>
        </p:txBody>
      </p:sp>
      <p:sp>
        <p:nvSpPr>
          <p:cNvPr id="1048635" name="Text 5"/>
          <p:cNvSpPr/>
          <p:nvPr/>
        </p:nvSpPr>
        <p:spPr>
          <a:xfrm>
            <a:off x="7481768" y="6848237"/>
            <a:ext cx="5110639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Challenges include data privacy, bias, and the need for human oversight.</a:t>
            </a: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640" name="Text 1"/>
          <p:cNvSpPr/>
          <p:nvPr/>
        </p:nvSpPr>
        <p:spPr>
          <a:xfrm>
            <a:off x="2037993" y="4634270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1048641" name="Text 2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leveraging machine learning algorithms, businesses can gain valuable insights to drive sales and marketing decision making. Embrace this powerful technology to stay ahead of the competition.</a:t>
            </a:r>
            <a:endParaRPr lang="en-US" sz="1750" dirty="0"/>
          </a:p>
        </p:txBody>
      </p:sp>
      <p:pic>
        <p:nvPicPr>
          <p:cNvPr id="209717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1048583" name="Text 1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1048584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Effective sales and marketing decision making requires the ability to predict sales trends and understand customer behaviours. Machine learning algorithms offer powerful tools to achieve this.</a:t>
            </a:r>
            <a:endParaRPr lang="en-US" sz="1750" dirty="0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160581" y="2692341"/>
            <a:ext cx="11229975" cy="28449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Clearly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define the objectives of your product sales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What specific questions or problems are you trying to address?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Examples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could be understanding sales trends, identifying top-selling products,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forecasting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future sales, or optimizing pricing strategies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39416" y="1544115"/>
            <a:ext cx="10104859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70" dirty="0">
                <a:solidFill>
                  <a:schemeClr val="bg1"/>
                </a:solidFill>
                <a:latin typeface="Montserrat"/>
              </a:rPr>
              <a:t>Define </a:t>
            </a:r>
            <a:r>
              <a:rPr lang="en-US" sz="4370" dirty="0" smtClean="0">
                <a:solidFill>
                  <a:schemeClr val="bg1"/>
                </a:solidFill>
                <a:latin typeface="Montserrat"/>
              </a:rPr>
              <a:t>Objectives and  Scope</a:t>
            </a:r>
            <a:endParaRPr lang="en-US" sz="4370" dirty="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818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292781" y="151310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0" dirty="0" smtClean="0">
                <a:solidFill>
                  <a:schemeClr val="bg1"/>
                </a:solidFill>
                <a:latin typeface="Montserrat"/>
              </a:rPr>
              <a:t>Data source</a:t>
            </a:r>
            <a:endParaRPr lang="en-US" sz="437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480906" y="3263384"/>
            <a:ext cx="10554414" cy="2323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The dataset for the above mentioned project was obtained from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Heebo"/>
              <a:ea typeface="Heebo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 is an popular dataset providing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source where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Heebo"/>
                <a:ea typeface="Heebo"/>
                <a:cs typeface="Times New Roman" panose="02020603050405020304" pitchFamily="18" charset="0"/>
              </a:rPr>
              <a:t>obtained datasets are with high quality and less errors.</a:t>
            </a:r>
          </a:p>
          <a:p>
            <a:pPr>
              <a:lnSpc>
                <a:spcPts val="2799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73505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94993" y="791526"/>
            <a:ext cx="445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370" dirty="0">
                <a:solidFill>
                  <a:schemeClr val="bg1"/>
                </a:solidFill>
                <a:latin typeface="Montserrat"/>
              </a:rPr>
              <a:t>Imported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4370" dirty="0" smtClean="0">
                <a:solidFill>
                  <a:schemeClr val="bg1"/>
                </a:solidFill>
                <a:latin typeface="Montserrat"/>
              </a:rPr>
              <a:t>dataset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6382893" y="39301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3443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21294" y="89594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0" dirty="0">
                <a:solidFill>
                  <a:schemeClr val="bg1"/>
                </a:solidFill>
                <a:latin typeface="Montserrat"/>
              </a:rPr>
              <a:t>Data cleansing</a:t>
            </a:r>
            <a:endParaRPr lang="en-US" sz="437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78831" y="2234566"/>
            <a:ext cx="10472737" cy="5663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Filling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missing value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                Identify and decide how to deal with missing data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points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. imputation, removal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, or interpolation).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Removing Duplicate Records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Identify and remove identical or redundant rows in the dataset.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Handling Outliers: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 Identify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and decide whether to remove, transform, or keep outliers based on their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impact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on the analysis.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Standardizing Formats: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     Ensure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consistent formats for data (e.g., date formats, units of measurement) to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      avoid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  <a:cs typeface="Times New Roman" panose="02020603050405020304" pitchFamily="18" charset="0"/>
              </a:rPr>
              <a:t>discrepancies.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3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8886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12244" y="1317429"/>
            <a:ext cx="6617256" cy="1490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0" dirty="0">
                <a:solidFill>
                  <a:schemeClr val="bg1"/>
                </a:solidFill>
                <a:latin typeface="Montserrat"/>
              </a:rPr>
              <a:t>Data Transformation and </a:t>
            </a:r>
            <a:endParaRPr lang="en-US" sz="4370" dirty="0" smtClean="0">
              <a:solidFill>
                <a:schemeClr val="bg1"/>
              </a:solidFill>
              <a:latin typeface="Montserrat"/>
            </a:endParaRPr>
          </a:p>
          <a:p>
            <a:pPr algn="ctr">
              <a:lnSpc>
                <a:spcPts val="5468"/>
              </a:lnSpc>
            </a:pPr>
            <a:r>
              <a:rPr lang="en-US" sz="4370" dirty="0" smtClean="0">
                <a:solidFill>
                  <a:schemeClr val="bg1"/>
                </a:solidFill>
                <a:latin typeface="Montserrat"/>
              </a:rPr>
              <a:t>Feature </a:t>
            </a:r>
            <a:r>
              <a:rPr lang="en-US" sz="4370" dirty="0">
                <a:solidFill>
                  <a:schemeClr val="bg1"/>
                </a:solidFill>
                <a:latin typeface="Montserrat"/>
              </a:rPr>
              <a:t>Engineering</a:t>
            </a:r>
            <a:endParaRPr lang="en-US" sz="437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9109" y="3612951"/>
            <a:ext cx="11020782" cy="1729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create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new features or variables that may be useful for analysis, such as calculating sales per product, sales growth rates, or customer lifetime value.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77108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85839" y="954582"/>
            <a:ext cx="51508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0" dirty="0">
                <a:solidFill>
                  <a:schemeClr val="bg1">
                    <a:lumMod val="95000"/>
                  </a:schemeClr>
                </a:solidFill>
                <a:latin typeface="Montserrat"/>
              </a:rPr>
              <a:t>Predictive Modeling</a:t>
            </a:r>
            <a:endParaRPr lang="en-US" sz="4370" dirty="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209442" y="2220396"/>
            <a:ext cx="10554414" cy="53691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Choose the appropriate machine learning algorithms for your sales prediction task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Common choices include linear regression, time series forecasting models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(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e.g., ARIMA or Prophet), or more advanced techniques like gradient boosting or neural networks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Split your data into training and testing sets for model evaluation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Train and fine-tune your model using the training data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ebo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Heeb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Heebo"/>
              </a:rPr>
              <a:t>Evaluate model performance using metrics such as Mean Absolute Error (MAE), Mean Squared Error (MSE), or Root Mean Squared Error (RMSE).</a:t>
            </a:r>
          </a:p>
        </p:txBody>
      </p:sp>
    </p:spTree>
    <p:extLst>
      <p:ext uri="{BB962C8B-B14F-4D97-AF65-F5344CB8AC3E}">
        <p14:creationId xmlns:p14="http://schemas.microsoft.com/office/powerpoint/2010/main" val="31906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1056</Words>
  <Application>Microsoft Office PowerPoint</Application>
  <PresentationFormat>Custom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Heebo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Naveen</cp:lastModifiedBy>
  <cp:revision>9</cp:revision>
  <dcterms:created xsi:type="dcterms:W3CDTF">2023-10-09T23:13:28Z</dcterms:created>
  <dcterms:modified xsi:type="dcterms:W3CDTF">2023-10-10T17:33:43Z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02112ee1342e49c3a453d0ae0b5b7f84</vt:lpwstr>
  </property>
</Properties>
</file>