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notesSlides/notesSlide4.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5.xml" ContentType="application/vnd.openxmlformats-officedocument.presentationml.slide+xml"/>
  <Override PartName="/ppt/notesSlides/notesSlide7.xml" ContentType="application/vnd.openxmlformats-officedocument.presentationml.notes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 id="298" r:id="rId16"/>
    <p:sldId id="299" r:id="rId17"/>
    <p:sldId id="300" r:id="rId18"/>
    <p:sldId id="301"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7193A"/>
    <a:srgbClr val="5C2163"/>
    <a:srgbClr val="2E3182"/>
    <a:srgbClr val="F14C79"/>
    <a:srgbClr val="00D9FB"/>
    <a:srgbClr val="2B469D"/>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221" autoAdjust="0"/>
    <p:restoredTop sz="92157" autoAdjust="0"/>
  </p:normalViewPr>
  <p:slideViewPr>
    <p:cSldViewPr snapToGrid="0">
      <p:cViewPr varScale="1">
        <p:scale>
          <a:sx n="73" d="100"/>
          <a:sy n="73" d="100"/>
        </p:scale>
        <p:origin x="61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20CEBEA-9561-412F-B155-267A26338EE2}" type="datetimeFigureOut">
              <a:rPr lang="en-US" smtClean="0"/>
              <a:t>3/26/2024</a:t>
            </a:fld>
            <a:endParaRPr lang="en-US"/>
          </a:p>
        </p:txBody>
      </p:sp>
      <p:sp>
        <p:nvSpPr>
          <p:cNvPr id="10487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3A32B76-A7E4-43F7-AF55-408FD2ED4A79}"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3"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3"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3"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3"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3"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3"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3"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3"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3"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Slide Image Placeholder 1"/>
          <p:cNvSpPr>
            <a:spLocks noChangeAspect="1" noRot="1" noGrp="1"/>
          </p:cNvSpPr>
          <p:nvPr>
            <p:ph type="sldImg"/>
          </p:nvPr>
        </p:nvSpPr>
        <p:spPr/>
      </p:sp>
      <p:sp>
        <p:nvSpPr>
          <p:cNvPr id="1048594" name="Notes Placeholder 2"/>
          <p:cNvSpPr>
            <a:spLocks noGrp="1"/>
          </p:cNvSpPr>
          <p:nvPr>
            <p:ph type="body" idx="1"/>
          </p:nvPr>
        </p:nvSpPr>
        <p:spPr/>
        <p:txBody>
          <a:bodyPr/>
          <a:p>
            <a:r>
              <a:rPr dirty="0" lang="en-US">
                <a:hlinkClick r:id="rId1"/>
              </a:rPr>
              <a:t>https://www.freepik.com/free-photo/futuristic-technology-screen-interface_7136702.htm#page=1&amp;query=cyber&amp;position=0</a:t>
            </a:r>
            <a:endParaRPr dirty="0" lang="en-US"/>
          </a:p>
        </p:txBody>
      </p:sp>
      <p:sp>
        <p:nvSpPr>
          <p:cNvPr id="1048595" name="Slide Number Placeholder 3"/>
          <p:cNvSpPr>
            <a:spLocks noGrp="1"/>
          </p:cNvSpPr>
          <p:nvPr>
            <p:ph type="sldNum" sz="quarter" idx="5"/>
          </p:nvPr>
        </p:nvSpPr>
        <p:spPr/>
        <p:txBody>
          <a:bodyPr/>
          <a:p>
            <a:fld id="{83A32B76-A7E4-43F7-AF55-408FD2ED4A7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a:hlinkClick r:id="rId1"/>
              </a:rPr>
              <a:t>https://www.flaticon.com/free-icon/spam_927958?term=EMAIL%20SPAM&amp;page=1&amp;position=46</a:t>
            </a:r>
            <a:endParaRPr dirty="0" lang="en-US"/>
          </a:p>
        </p:txBody>
      </p:sp>
      <p:sp>
        <p:nvSpPr>
          <p:cNvPr id="1048657" name="Slide Number Placeholder 3"/>
          <p:cNvSpPr>
            <a:spLocks noGrp="1"/>
          </p:cNvSpPr>
          <p:nvPr>
            <p:ph type="sldNum" sz="quarter" idx="5"/>
          </p:nvPr>
        </p:nvSpPr>
        <p:spPr/>
        <p:txBody>
          <a:bodyPr/>
          <a:p>
            <a:fld id="{83A32B76-A7E4-43F7-AF55-408FD2ED4A79}"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76" name="Slide Number Placeholder 3"/>
          <p:cNvSpPr>
            <a:spLocks noGrp="1"/>
          </p:cNvSpPr>
          <p:nvPr>
            <p:ph type="sldNum" sz="quarter" idx="5"/>
          </p:nvPr>
        </p:nvSpPr>
        <p:spPr/>
        <p:txBody>
          <a:bodyPr/>
          <a:p>
            <a:fld id="{83A32B76-A7E4-43F7-AF55-408FD2ED4A79}"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82" name="Slide Number Placeholder 3"/>
          <p:cNvSpPr>
            <a:spLocks noGrp="1"/>
          </p:cNvSpPr>
          <p:nvPr>
            <p:ph type="sldNum" sz="quarter" idx="5"/>
          </p:nvPr>
        </p:nvSpPr>
        <p:spPr/>
        <p:txBody>
          <a:bodyPr/>
          <a:p>
            <a:fld id="{83A32B76-A7E4-43F7-AF55-408FD2ED4A79}"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694" name="Slide Number Placeholder 3"/>
          <p:cNvSpPr>
            <a:spLocks noGrp="1"/>
          </p:cNvSpPr>
          <p:nvPr>
            <p:ph type="sldNum" sz="quarter" idx="5"/>
          </p:nvPr>
        </p:nvSpPr>
        <p:spPr/>
        <p:txBody>
          <a:bodyPr/>
          <a:p>
            <a:fld id="{83A32B76-A7E4-43F7-AF55-408FD2ED4A79}"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01" name="Slide Number Placeholder 3"/>
          <p:cNvSpPr>
            <a:spLocks noGrp="1"/>
          </p:cNvSpPr>
          <p:nvPr>
            <p:ph type="sldNum" sz="quarter" idx="5"/>
          </p:nvPr>
        </p:nvSpPr>
        <p:spPr/>
        <p:txBody>
          <a:bodyPr/>
          <a:p>
            <a:fld id="{83A32B76-A7E4-43F7-AF55-408FD2ED4A79}"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8" name="Slide Image Placeholder 1"/>
          <p:cNvSpPr>
            <a:spLocks noChangeAspect="1" noRot="1" noGrp="1"/>
          </p:cNvSpPr>
          <p:nvPr>
            <p:ph type="sldImg"/>
          </p:nvPr>
        </p:nvSpPr>
        <p:spPr/>
      </p:sp>
      <p:sp>
        <p:nvSpPr>
          <p:cNvPr id="1048709"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0" name="Slide Number Placeholder 3"/>
          <p:cNvSpPr>
            <a:spLocks noGrp="1"/>
          </p:cNvSpPr>
          <p:nvPr>
            <p:ph type="sldNum" sz="quarter" idx="5"/>
          </p:nvPr>
        </p:nvSpPr>
        <p:spPr/>
        <p:txBody>
          <a:bodyPr/>
          <a:p>
            <a:fld id="{83A32B76-A7E4-43F7-AF55-408FD2ED4A79}"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15" name="Slide Image Placeholder 1"/>
          <p:cNvSpPr>
            <a:spLocks noChangeAspect="1" noRot="1" noGrp="1"/>
          </p:cNvSpPr>
          <p:nvPr>
            <p:ph type="sldImg"/>
          </p:nvPr>
        </p:nvSpPr>
        <p:spPr/>
      </p:sp>
      <p:sp>
        <p:nvSpPr>
          <p:cNvPr id="1048716" name="Notes Placeholder 2"/>
          <p:cNvSpPr>
            <a:spLocks noGrp="1"/>
          </p:cNvSpPr>
          <p:nvPr>
            <p:ph type="body" idx="1"/>
          </p:nvPr>
        </p:nvSpPr>
        <p:spPr/>
        <p:txBody>
          <a:bodyPr/>
          <a:p>
            <a:r>
              <a:rPr dirty="0" lang="en-US">
                <a:hlinkClick r:id="rId1"/>
              </a:rPr>
              <a:t>https://www.freepik.com/free-photo/profile-portrait-young-woman-hand-her-forehead_1281231.htm#page=1&amp;query=ERROR&amp;position=23</a:t>
            </a:r>
            <a:endParaRPr dirty="0" lang="en-US"/>
          </a:p>
        </p:txBody>
      </p:sp>
      <p:sp>
        <p:nvSpPr>
          <p:cNvPr id="1048717" name="Slide Number Placeholder 3"/>
          <p:cNvSpPr>
            <a:spLocks noGrp="1"/>
          </p:cNvSpPr>
          <p:nvPr>
            <p:ph type="sldNum" sz="quarter" idx="5"/>
          </p:nvPr>
        </p:nvSpPr>
        <p:spPr/>
        <p:txBody>
          <a:bodyPr/>
          <a:p>
            <a:fld id="{83A32B76-A7E4-43F7-AF55-408FD2ED4A79}"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26" name="Slide Image Placeholder 1"/>
          <p:cNvSpPr>
            <a:spLocks noChangeAspect="1" noRot="1" noGrp="1"/>
          </p:cNvSpPr>
          <p:nvPr>
            <p:ph type="sldImg"/>
          </p:nvPr>
        </p:nvSpPr>
        <p:spPr/>
      </p:sp>
      <p:sp>
        <p:nvSpPr>
          <p:cNvPr id="1048727" name="Notes Placeholder 2"/>
          <p:cNvSpPr>
            <a:spLocks noGrp="1"/>
          </p:cNvSpPr>
          <p:nvPr>
            <p:ph type="body" idx="1"/>
          </p:nvPr>
        </p:nvSpPr>
        <p:spPr/>
        <p:txBody>
          <a:bodyPr/>
          <a:p>
            <a:r>
              <a:rPr dirty="0" lang="en-US">
                <a:hlinkClick r:id="rId1"/>
              </a:rPr>
              <a:t>https://www.freepik.com/free-photo/business-corporate-protection-safety-security-concept_3533269.htm#page=1&amp;query=cyber%20security&amp;position=0</a:t>
            </a:r>
            <a:endParaRPr dirty="0" lang="en-US"/>
          </a:p>
        </p:txBody>
      </p:sp>
      <p:sp>
        <p:nvSpPr>
          <p:cNvPr id="1048728" name="Slide Number Placeholder 3"/>
          <p:cNvSpPr>
            <a:spLocks noGrp="1"/>
          </p:cNvSpPr>
          <p:nvPr>
            <p:ph type="sldNum" sz="quarter" idx="5"/>
          </p:nvPr>
        </p:nvSpPr>
        <p:spPr/>
        <p:txBody>
          <a:bodyPr/>
          <a:p>
            <a:fld id="{83A32B76-A7E4-43F7-AF55-408FD2ED4A79}"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dirty="0"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744" name="Title 1"/>
          <p:cNvSpPr>
            <a:spLocks noGrp="1"/>
          </p:cNvSpPr>
          <p:nvPr>
            <p:ph type="title"/>
          </p:nvPr>
        </p:nvSpPr>
        <p:spPr/>
        <p:txBody>
          <a:bodyPr/>
          <a:p>
            <a:r>
              <a:rPr lang="en-US"/>
              <a:t>Click to edit Master title style</a:t>
            </a:r>
          </a:p>
        </p:txBody>
      </p:sp>
      <p:sp>
        <p:nvSpPr>
          <p:cNvPr id="104874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73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3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36" name="Footer Placeholder 4"/>
          <p:cNvSpPr>
            <a:spLocks noGrp="1"/>
          </p:cNvSpPr>
          <p:nvPr>
            <p:ph type="ftr" sz="quarter" idx="11"/>
          </p:nvPr>
        </p:nvSpPr>
        <p:spPr/>
        <p:txBody>
          <a:bodyPr/>
          <a:p>
            <a:endParaRPr lang="en-US"/>
          </a:p>
        </p:txBody>
      </p:sp>
      <p:sp>
        <p:nvSpPr>
          <p:cNvPr id="1048737"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6" name="Rectangle 6"/>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itle 1"/>
          <p:cNvSpPr>
            <a:spLocks noGrp="1"/>
          </p:cNvSpPr>
          <p:nvPr>
            <p:ph type="title" hasCustomPrompt="1"/>
          </p:nvPr>
        </p:nvSpPr>
        <p:spPr/>
        <p:txBody>
          <a:bodyPr/>
          <a:lstStyle>
            <a:lvl1pPr>
              <a:defRPr>
                <a:solidFill>
                  <a:schemeClr val="bg1"/>
                </a:solidFill>
              </a:defRPr>
            </a:lvl1pPr>
          </a:lstStyle>
          <a:p>
            <a:r>
              <a:rPr dirty="0" lang="en-US"/>
              <a:t>CLICK TO EDIT MASTER TITLE STYLE</a:t>
            </a:r>
          </a:p>
        </p:txBody>
      </p:sp>
      <p:sp>
        <p:nvSpPr>
          <p:cNvPr id="1048598"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9"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7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5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51" name="Date Placeholder 3"/>
          <p:cNvSpPr>
            <a:spLocks noGrp="1"/>
          </p:cNvSpPr>
          <p:nvPr>
            <p:ph type="dt" sz="half" idx="10"/>
          </p:nvPr>
        </p:nvSpPr>
        <p:spPr/>
        <p:txBody>
          <a:bodyPr/>
          <a:p>
            <a:fld id="{33EFD240-F039-4337-B5FD-3E68A9461EE9}" type="datetimeFigureOut">
              <a:rPr lang="en-US" smtClean="0"/>
              <a:t>3/26/2024</a:t>
            </a:fld>
            <a:endParaRPr lang="en-US"/>
          </a:p>
        </p:txBody>
      </p:sp>
      <p:sp>
        <p:nvSpPr>
          <p:cNvPr id="1048752" name="Footer Placeholder 4"/>
          <p:cNvSpPr>
            <a:spLocks noGrp="1"/>
          </p:cNvSpPr>
          <p:nvPr>
            <p:ph type="ftr" sz="quarter" idx="11"/>
          </p:nvPr>
        </p:nvSpPr>
        <p:spPr/>
        <p:txBody>
          <a:bodyPr/>
          <a:p>
            <a:endParaRPr lang="en-US"/>
          </a:p>
        </p:txBody>
      </p:sp>
      <p:sp>
        <p:nvSpPr>
          <p:cNvPr id="1048753" name="Slide Number Placeholder 5"/>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54" name="Title 1"/>
          <p:cNvSpPr>
            <a:spLocks noGrp="1"/>
          </p:cNvSpPr>
          <p:nvPr>
            <p:ph type="title"/>
          </p:nvPr>
        </p:nvSpPr>
        <p:spPr/>
        <p:txBody>
          <a:bodyPr/>
          <a:p>
            <a:r>
              <a:rPr lang="en-US"/>
              <a:t>Click to edit Master title style</a:t>
            </a:r>
          </a:p>
        </p:txBody>
      </p:sp>
      <p:sp>
        <p:nvSpPr>
          <p:cNvPr id="104875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58" name="Footer Placeholder 5"/>
          <p:cNvSpPr>
            <a:spLocks noGrp="1"/>
          </p:cNvSpPr>
          <p:nvPr>
            <p:ph type="ftr" sz="quarter" idx="11"/>
          </p:nvPr>
        </p:nvSpPr>
        <p:spPr/>
        <p:txBody>
          <a:bodyPr/>
          <a:p>
            <a:endParaRPr lang="en-US"/>
          </a:p>
        </p:txBody>
      </p:sp>
      <p:sp>
        <p:nvSpPr>
          <p:cNvPr id="1048759"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760" name="Title 1"/>
          <p:cNvSpPr>
            <a:spLocks noGrp="1"/>
          </p:cNvSpPr>
          <p:nvPr>
            <p:ph type="title"/>
          </p:nvPr>
        </p:nvSpPr>
        <p:spPr>
          <a:xfrm>
            <a:off x="839788" y="365125"/>
            <a:ext cx="10515600" cy="1325563"/>
          </a:xfrm>
        </p:spPr>
        <p:txBody>
          <a:bodyPr/>
          <a:p>
            <a:r>
              <a:rPr lang="en-US"/>
              <a:t>Click to edit Master title style</a:t>
            </a:r>
          </a:p>
        </p:txBody>
      </p:sp>
      <p:sp>
        <p:nvSpPr>
          <p:cNvPr id="104876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6"/>
          <p:cNvSpPr>
            <a:spLocks noGrp="1"/>
          </p:cNvSpPr>
          <p:nvPr>
            <p:ph type="dt" sz="half" idx="10"/>
          </p:nvPr>
        </p:nvSpPr>
        <p:spPr/>
        <p:txBody>
          <a:bodyPr/>
          <a:p>
            <a:fld id="{33EFD240-F039-4337-B5FD-3E68A9461EE9}" type="datetimeFigureOut">
              <a:rPr lang="en-US" smtClean="0"/>
              <a:t>3/26/2024</a:t>
            </a:fld>
            <a:endParaRPr lang="en-US"/>
          </a:p>
        </p:txBody>
      </p:sp>
      <p:sp>
        <p:nvSpPr>
          <p:cNvPr id="1048766" name="Footer Placeholder 7"/>
          <p:cNvSpPr>
            <a:spLocks noGrp="1"/>
          </p:cNvSpPr>
          <p:nvPr>
            <p:ph type="ftr" sz="quarter" idx="11"/>
          </p:nvPr>
        </p:nvSpPr>
        <p:spPr/>
        <p:txBody>
          <a:bodyPr/>
          <a:p>
            <a:endParaRPr lang="en-US"/>
          </a:p>
        </p:txBody>
      </p:sp>
      <p:sp>
        <p:nvSpPr>
          <p:cNvPr id="1048767" name="Slide Number Placeholder 8"/>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729" name="Title 1"/>
          <p:cNvSpPr>
            <a:spLocks noGrp="1"/>
          </p:cNvSpPr>
          <p:nvPr>
            <p:ph type="title"/>
          </p:nvPr>
        </p:nvSpPr>
        <p:spPr/>
        <p:txBody>
          <a:bodyPr/>
          <a:p>
            <a:r>
              <a:rPr lang="en-US"/>
              <a:t>Click to edit Master title style</a:t>
            </a:r>
          </a:p>
        </p:txBody>
      </p:sp>
      <p:sp>
        <p:nvSpPr>
          <p:cNvPr id="1048730" name="Date Placeholder 2"/>
          <p:cNvSpPr>
            <a:spLocks noGrp="1"/>
          </p:cNvSpPr>
          <p:nvPr>
            <p:ph type="dt" sz="half" idx="10"/>
          </p:nvPr>
        </p:nvSpPr>
        <p:spPr/>
        <p:txBody>
          <a:bodyPr/>
          <a:p>
            <a:fld id="{33EFD240-F039-4337-B5FD-3E68A9461EE9}" type="datetimeFigureOut">
              <a:rPr lang="en-US" smtClean="0"/>
              <a:t>3/26/2024</a:t>
            </a:fld>
            <a:endParaRPr lang="en-US"/>
          </a:p>
        </p:txBody>
      </p:sp>
      <p:sp>
        <p:nvSpPr>
          <p:cNvPr id="1048731" name="Footer Placeholder 3"/>
          <p:cNvSpPr>
            <a:spLocks noGrp="1"/>
          </p:cNvSpPr>
          <p:nvPr>
            <p:ph type="ftr" sz="quarter" idx="11"/>
          </p:nvPr>
        </p:nvSpPr>
        <p:spPr/>
        <p:txBody>
          <a:bodyPr/>
          <a:p>
            <a:endParaRPr lang="en-US"/>
          </a:p>
        </p:txBody>
      </p:sp>
      <p:sp>
        <p:nvSpPr>
          <p:cNvPr id="1048732" name="Slide Number Placeholder 4"/>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0" name=""/>
        <p:cNvGrpSpPr/>
        <p:nvPr/>
      </p:nvGrpSpPr>
      <p:grpSpPr>
        <a:xfrm>
          <a:off x="0" y="0"/>
          <a:ext cx="0" cy="0"/>
          <a:chOff x="0" y="0"/>
          <a:chExt cx="0" cy="0"/>
        </a:xfrm>
      </p:grpSpPr>
      <p:sp>
        <p:nvSpPr>
          <p:cNvPr id="1048768" name="Rectangle 5"/>
          <p:cNvSpPr/>
          <p:nvPr userDrawn="1"/>
        </p:nvSpPr>
        <p:spPr>
          <a:xfrm>
            <a:off x="0" y="0"/>
            <a:ext cx="12192000"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9" name="Date Placeholder 1"/>
          <p:cNvSpPr>
            <a:spLocks noGrp="1"/>
          </p:cNvSpPr>
          <p:nvPr>
            <p:ph type="dt" sz="half" idx="10"/>
          </p:nvPr>
        </p:nvSpPr>
        <p:spPr/>
        <p:txBody>
          <a:bodyPr/>
          <a:p>
            <a:fld id="{33EFD240-F039-4337-B5FD-3E68A9461EE9}" type="datetimeFigureOut">
              <a:rPr lang="en-US" smtClean="0"/>
              <a:t>3/26/2024</a:t>
            </a:fld>
            <a:endParaRPr lang="en-US"/>
          </a:p>
        </p:txBody>
      </p:sp>
      <p:sp>
        <p:nvSpPr>
          <p:cNvPr id="1048770" name="Footer Placeholder 2"/>
          <p:cNvSpPr>
            <a:spLocks noGrp="1"/>
          </p:cNvSpPr>
          <p:nvPr>
            <p:ph type="ftr" sz="quarter" idx="11"/>
          </p:nvPr>
        </p:nvSpPr>
        <p:spPr/>
        <p:txBody>
          <a:bodyPr/>
          <a:p>
            <a:endParaRPr lang="en-US"/>
          </a:p>
        </p:txBody>
      </p:sp>
      <p:sp>
        <p:nvSpPr>
          <p:cNvPr id="1048771" name="Slide Number Placeholder 3"/>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1" name=""/>
        <p:cNvGrpSpPr/>
        <p:nvPr/>
      </p:nvGrpSpPr>
      <p:grpSpPr>
        <a:xfrm>
          <a:off x="0" y="0"/>
          <a:ext cx="0" cy="0"/>
          <a:chOff x="0" y="0"/>
          <a:chExt cx="0" cy="0"/>
        </a:xfrm>
      </p:grpSpPr>
      <p:sp>
        <p:nvSpPr>
          <p:cNvPr id="10487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5"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76" name="Footer Placeholder 5"/>
          <p:cNvSpPr>
            <a:spLocks noGrp="1"/>
          </p:cNvSpPr>
          <p:nvPr>
            <p:ph type="ftr" sz="quarter" idx="11"/>
          </p:nvPr>
        </p:nvSpPr>
        <p:spPr/>
        <p:txBody>
          <a:bodyPr/>
          <a:p>
            <a:endParaRPr lang="en-US"/>
          </a:p>
        </p:txBody>
      </p:sp>
      <p:sp>
        <p:nvSpPr>
          <p:cNvPr id="1048777"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5" name=""/>
        <p:cNvGrpSpPr/>
        <p:nvPr/>
      </p:nvGrpSpPr>
      <p:grpSpPr>
        <a:xfrm>
          <a:off x="0" y="0"/>
          <a:ext cx="0" cy="0"/>
          <a:chOff x="0" y="0"/>
          <a:chExt cx="0" cy="0"/>
        </a:xfrm>
      </p:grpSpPr>
      <p:sp>
        <p:nvSpPr>
          <p:cNvPr id="10487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3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p>
            <a:fld id="{33EFD240-F039-4337-B5FD-3E68A9461EE9}" type="datetimeFigureOut">
              <a:rPr lang="en-US" smtClean="0"/>
              <a:t>3/26/2024</a:t>
            </a:fld>
            <a:endParaRPr lang="en-US"/>
          </a:p>
        </p:txBody>
      </p:sp>
      <p:sp>
        <p:nvSpPr>
          <p:cNvPr id="1048742" name="Footer Placeholder 5"/>
          <p:cNvSpPr>
            <a:spLocks noGrp="1"/>
          </p:cNvSpPr>
          <p:nvPr>
            <p:ph type="ftr" sz="quarter" idx="11"/>
          </p:nvPr>
        </p:nvSpPr>
        <p:spPr/>
        <p:txBody>
          <a:bodyPr/>
          <a:p>
            <a:endParaRPr lang="en-US"/>
          </a:p>
        </p:txBody>
      </p:sp>
      <p:sp>
        <p:nvSpPr>
          <p:cNvPr id="1048743" name="Slide Number Placeholder 6"/>
          <p:cNvSpPr>
            <a:spLocks noGrp="1"/>
          </p:cNvSpPr>
          <p:nvPr>
            <p:ph type="sldNum" sz="quarter" idx="12"/>
          </p:nvPr>
        </p:nvSpPr>
        <p:spPr/>
        <p:txBody>
          <a:bodyPr/>
          <a:p>
            <a:fld id="{1F03A6C7-9C96-45EF-B679-9BFAB9A6C4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42913" y="365125"/>
            <a:ext cx="11306174" cy="625475"/>
          </a:xfrm>
          <a:prstGeom prst="rect"/>
        </p:spPr>
        <p:txBody>
          <a:bodyPr anchor="t" bIns="0" lIns="0" rIns="0" rtlCol="0" tIns="0" vert="horz">
            <a:noAutofit/>
          </a:bodyPr>
          <a:p>
            <a:r>
              <a:rPr dirty="0" lang="en-US"/>
              <a:t>Click to edit Master title style</a:t>
            </a:r>
          </a:p>
        </p:txBody>
      </p:sp>
      <p:sp>
        <p:nvSpPr>
          <p:cNvPr id="1048577" name="Text Placeholder 2"/>
          <p:cNvSpPr>
            <a:spLocks noGrp="1"/>
          </p:cNvSpPr>
          <p:nvPr>
            <p:ph type="body" idx="1"/>
          </p:nvPr>
        </p:nvSpPr>
        <p:spPr>
          <a:xfrm>
            <a:off x="442913" y="1825625"/>
            <a:ext cx="11306174" cy="4351338"/>
          </a:xfrm>
          <a:prstGeom prst="rect"/>
        </p:spPr>
        <p:txBody>
          <a:bodyPr bIns="0" lIns="0" rIns="0" rtlCol="0" tIns="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33EFD240-F039-4337-B5FD-3E68A9461EE9}" type="datetimeFigureOut">
              <a:rPr lang="en-US" smtClean="0"/>
              <a:t>3/26/2024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F03A6C7-9C96-45EF-B679-9BFAB9A6C4E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b="1" sz="3200" kern="1200">
          <a:solidFill>
            <a:schemeClr val="tx1"/>
          </a:solidFill>
          <a:latin typeface="+mj-lt"/>
          <a:ea typeface="+mj-ea"/>
          <a:cs typeface="Arabic Typesetting" panose="03020402040406030203" pitchFamily="66" charset="-78"/>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algn="l" defTabSz="914400" eaLnBrk="1" hangingPunct="1" indent="-228600" latinLnBrk="0" marL="685800" rtl="0">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algn="l" defTabSz="914400" eaLnBrk="1" hangingPunct="1" indent="-228600" latinLnBrk="0" marL="1143000" rtl="0">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algn="l" defTabSz="914400" eaLnBrk="1" hangingPunct="1" indent="-228600" latinLnBrk="0" marL="16002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algn="l" defTabSz="914400" eaLnBrk="1" hangingPunct="1" indent="-228600" latinLnBrk="0" marL="2057400" rtl="0">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xml"/><Relationship Id="rId5"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 Id="rId8"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Picture 4" descr="A picture containing person, holding, child, young  Description automatically generated"/>
          <p:cNvPicPr>
            <a:picLocks noChangeAspect="1"/>
          </p:cNvPicPr>
          <p:nvPr/>
        </p:nvPicPr>
        <p:blipFill rotWithShape="1">
          <a:blip xmlns:r="http://schemas.openxmlformats.org/officeDocument/2006/relationships" r:embed="rId1" cstate="screen"/>
          <a:srcRect/>
          <a:stretch>
            <a:fillRect/>
          </a:stretch>
        </p:blipFill>
        <p:spPr>
          <a:xfrm>
            <a:off x="1" y="0"/>
            <a:ext cx="12192000" cy="6858000"/>
          </a:xfrm>
          <a:prstGeom prst="rect"/>
        </p:spPr>
      </p:pic>
      <p:sp>
        <p:nvSpPr>
          <p:cNvPr id="1048586" name="Rectangle 5"/>
          <p:cNvSpPr/>
          <p:nvPr/>
        </p:nvSpPr>
        <p:spPr>
          <a:xfrm>
            <a:off x="-1" y="0"/>
            <a:ext cx="12192000" cy="6858000"/>
          </a:xfrm>
          <a:prstGeom prst="rect"/>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itle 1"/>
          <p:cNvSpPr>
            <a:spLocks noGrp="1"/>
          </p:cNvSpPr>
          <p:nvPr>
            <p:ph type="ctrTitle"/>
          </p:nvPr>
        </p:nvSpPr>
        <p:spPr>
          <a:xfrm>
            <a:off x="1637968" y="2053837"/>
            <a:ext cx="8677835" cy="1564953"/>
          </a:xfrm>
        </p:spPr>
        <p:txBody>
          <a:bodyPr bIns="0" lIns="0" rIns="0" tIns="0"/>
          <a:p>
            <a:pPr algn="l"/>
            <a:r>
              <a:rPr dirty="0" lang="en-US" smtClean="0">
                <a:solidFill>
                  <a:schemeClr val="bg1"/>
                </a:solidFill>
              </a:rPr>
              <a:t>PHISHING ATTACKS AND </a:t>
            </a:r>
            <a:br>
              <a:rPr dirty="0" lang="en-US" smtClean="0">
                <a:solidFill>
                  <a:schemeClr val="bg1"/>
                </a:solidFill>
              </a:rPr>
            </a:br>
            <a:r>
              <a:rPr dirty="0" lang="en-US" smtClean="0">
                <a:solidFill>
                  <a:schemeClr val="bg1"/>
                </a:solidFill>
              </a:rPr>
              <a:t>KEYLOGGER</a:t>
            </a:r>
            <a:endParaRPr dirty="0" lang="en-US">
              <a:solidFill>
                <a:schemeClr val="bg1"/>
              </a:solidFill>
            </a:endParaRPr>
          </a:p>
        </p:txBody>
      </p:sp>
      <p:sp>
        <p:nvSpPr>
          <p:cNvPr id="1048588" name="Subtitle 2"/>
          <p:cNvSpPr>
            <a:spLocks noGrp="1"/>
          </p:cNvSpPr>
          <p:nvPr>
            <p:ph type="subTitle" idx="1"/>
          </p:nvPr>
        </p:nvSpPr>
        <p:spPr>
          <a:xfrm>
            <a:off x="1536037" y="3650517"/>
            <a:ext cx="2391764" cy="426086"/>
          </a:xfrm>
          <a:prstGeom prst="roundRect">
            <a:avLst>
              <a:gd name="adj" fmla="val 50000"/>
            </a:avLst>
          </a:prstGeom>
          <a:solidFill>
            <a:schemeClr val="accent4"/>
          </a:solidFill>
          <a:effectLst>
            <a:outerShdw algn="t" dir="5400000" dist="50800" rotWithShape="0">
              <a:prstClr val="black">
                <a:alpha val="20000"/>
              </a:prstClr>
            </a:outerShdw>
          </a:effectLst>
        </p:spPr>
        <p:txBody>
          <a:bodyPr anchor="ctr" bIns="0" lIns="0" rIns="0" tIns="0">
            <a:normAutofit/>
          </a:bodyPr>
          <a:p>
            <a:r>
              <a:rPr b="1" dirty="0" sz="1600" lang="en-IN" smtClean="0">
                <a:solidFill>
                  <a:schemeClr val="bg1"/>
                </a:solidFill>
              </a:rPr>
              <a:t>PROJECT</a:t>
            </a:r>
            <a:endParaRPr b="1" dirty="0" sz="1600" lang="en-US">
              <a:solidFill>
                <a:schemeClr val="bg1"/>
              </a:solidFill>
            </a:endParaRPr>
          </a:p>
        </p:txBody>
      </p:sp>
      <p:grpSp>
        <p:nvGrpSpPr>
          <p:cNvPr id="26" name="Group 16"/>
          <p:cNvGrpSpPr/>
          <p:nvPr/>
        </p:nvGrpSpPr>
        <p:grpSpPr>
          <a:xfrm rot="5400000">
            <a:off x="622931" y="3618790"/>
            <a:ext cx="1564953" cy="0"/>
            <a:chOff x="1523996" y="3509963"/>
            <a:chExt cx="3908154" cy="0"/>
          </a:xfrm>
        </p:grpSpPr>
        <p:cxnSp>
          <p:nvCxnSpPr>
            <p:cNvPr id="3145728" name="Straight Connector 11"/>
            <p:cNvCxnSpPr>
              <a:cxnSpLocks/>
            </p:cNvCxnSpPr>
            <p:nvPr/>
          </p:nvCxnSpPr>
          <p:spPr>
            <a:xfrm rot="16200000">
              <a:off x="3755981" y="1833794"/>
              <a:ext cx="0" cy="3352338"/>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16200000">
              <a:off x="2426648" y="2607311"/>
              <a:ext cx="0" cy="1805304"/>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48589" name="Right Triangle 6"/>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0" name="Rectangle 27"/>
          <p:cNvSpPr/>
          <p:nvPr/>
        </p:nvSpPr>
        <p:spPr>
          <a:xfrm>
            <a:off x="718820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1" name="Right Triangle 26"/>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Rectangle 13"/>
          <p:cNvSpPr/>
          <p:nvPr/>
        </p:nvSpPr>
        <p:spPr>
          <a:xfrm>
            <a:off x="6096000" y="5022046"/>
            <a:ext cx="6096000" cy="1158240"/>
          </a:xfrm>
          <a:prstGeom prst="rect"/>
        </p:spPr>
        <p:txBody>
          <a:bodyPr>
            <a:spAutoFit/>
          </a:bodyPr>
          <a:p>
            <a:r>
              <a:rPr dirty="0" sz="1800" lang="en-US" smtClean="0">
                <a:solidFill>
                  <a:schemeClr val="bg1">
                    <a:lumMod val="50000"/>
                  </a:schemeClr>
                </a:solidFill>
              </a:rPr>
              <a:t>NAME </a:t>
            </a:r>
            <a:r>
              <a:rPr dirty="0" sz="1800" lang="en-US" smtClean="0">
                <a:solidFill>
                  <a:schemeClr val="bg1">
                    <a:lumMod val="50000"/>
                  </a:schemeClr>
                </a:solidFill>
              </a:rPr>
              <a:t>–</a:t>
            </a:r>
            <a:r>
              <a:rPr dirty="0" sz="1800" lang="en-US" smtClean="0">
                <a:solidFill>
                  <a:schemeClr val="bg1"/>
                </a:solidFill>
              </a:rPr>
              <a:t>N</a:t>
            </a:r>
            <a:r>
              <a:rPr dirty="0" sz="1800" lang="en-US" smtClean="0">
                <a:solidFill>
                  <a:schemeClr val="bg1"/>
                </a:solidFill>
              </a:rPr>
              <a:t>A</a:t>
            </a:r>
            <a:r>
              <a:rPr dirty="0" sz="1800" lang="en-US" smtClean="0">
                <a:solidFill>
                  <a:schemeClr val="bg1"/>
                </a:solidFill>
              </a:rPr>
              <a:t>V</a:t>
            </a:r>
            <a:r>
              <a:rPr dirty="0" sz="1800" lang="en-US" smtClean="0">
                <a:solidFill>
                  <a:schemeClr val="bg1"/>
                </a:solidFill>
              </a:rPr>
              <a:t>E</a:t>
            </a:r>
            <a:r>
              <a:rPr dirty="0" sz="1800" lang="en-US" smtClean="0">
                <a:solidFill>
                  <a:schemeClr val="bg1"/>
                </a:solidFill>
              </a:rPr>
              <a:t>E</a:t>
            </a:r>
            <a:r>
              <a:rPr dirty="0" sz="1800" lang="en-US" smtClean="0">
                <a:solidFill>
                  <a:schemeClr val="bg1"/>
                </a:solidFill>
              </a:rPr>
              <a:t>N</a:t>
            </a:r>
            <a:r>
              <a:rPr dirty="0" sz="1800" lang="en-US" smtClean="0">
                <a:solidFill>
                  <a:schemeClr val="bg1"/>
                </a:solidFill>
              </a:rPr>
              <a:t>R</a:t>
            </a:r>
            <a:r>
              <a:rPr dirty="0" sz="1800" lang="en-US" smtClean="0">
                <a:solidFill>
                  <a:schemeClr val="bg1"/>
                </a:solidFill>
              </a:rPr>
              <a:t>A</a:t>
            </a:r>
            <a:r>
              <a:rPr dirty="0" sz="1800" lang="en-US" smtClean="0">
                <a:solidFill>
                  <a:schemeClr val="bg1"/>
                </a:solidFill>
              </a:rPr>
              <a:t>J</a:t>
            </a:r>
            <a:r>
              <a:rPr dirty="0" sz="1800" lang="en-US" smtClean="0">
                <a:solidFill>
                  <a:schemeClr val="bg1"/>
                </a:solidFill>
              </a:rPr>
              <a:t> </a:t>
            </a:r>
            <a:r>
              <a:rPr dirty="0" sz="1800" lang="en-US" smtClean="0">
                <a:solidFill>
                  <a:schemeClr val="bg1"/>
                </a:solidFill>
              </a:rPr>
              <a:t>C</a:t>
            </a:r>
            <a:endParaRPr sz="2000"/>
          </a:p>
          <a:p>
            <a:r>
              <a:rPr dirty="0" sz="1800" lang="en-IN" smtClean="0">
                <a:solidFill>
                  <a:schemeClr val="bg1">
                    <a:lumMod val="50000"/>
                  </a:schemeClr>
                </a:solidFill>
              </a:rPr>
              <a:t>REG NO-</a:t>
            </a:r>
            <a:r>
              <a:rPr dirty="0" sz="1800" lang="en-IN" smtClean="0">
                <a:solidFill>
                  <a:schemeClr val="bg1"/>
                </a:solidFill>
              </a:rPr>
              <a:t>51082120</a:t>
            </a:r>
            <a:r>
              <a:rPr dirty="0" sz="1800" lang="en-US" smtClean="0">
                <a:solidFill>
                  <a:schemeClr val="bg1"/>
                </a:solidFill>
              </a:rPr>
              <a:t>5</a:t>
            </a:r>
            <a:r>
              <a:rPr dirty="0" sz="1800" lang="en-US" smtClean="0">
                <a:solidFill>
                  <a:schemeClr val="bg1"/>
                </a:solidFill>
              </a:rPr>
              <a:t>0</a:t>
            </a:r>
            <a:r>
              <a:rPr dirty="0" sz="1800" lang="en-US" smtClean="0">
                <a:solidFill>
                  <a:schemeClr val="bg1"/>
                </a:solidFill>
              </a:rPr>
              <a:t>1</a:t>
            </a:r>
            <a:r>
              <a:rPr dirty="0" sz="1800" lang="en-US" smtClean="0">
                <a:solidFill>
                  <a:schemeClr val="bg1"/>
                </a:solidFill>
              </a:rPr>
              <a:t>7</a:t>
            </a:r>
            <a:endParaRPr sz="2000"/>
          </a:p>
          <a:p>
            <a:r>
              <a:rPr dirty="0" sz="1800" lang="en-US" smtClean="0">
                <a:solidFill>
                  <a:schemeClr val="bg1">
                    <a:lumMod val="50000"/>
                  </a:schemeClr>
                </a:solidFill>
              </a:rPr>
              <a:t>COLLEGE </a:t>
            </a:r>
            <a:r>
              <a:rPr dirty="0" sz="1800" lang="en-US" smtClean="0">
                <a:solidFill>
                  <a:schemeClr val="bg1">
                    <a:lumMod val="50000"/>
                  </a:schemeClr>
                </a:solidFill>
              </a:rPr>
              <a:t>NAME </a:t>
            </a:r>
            <a:r>
              <a:rPr dirty="0" sz="1800" lang="en-US" smtClean="0">
                <a:solidFill>
                  <a:schemeClr val="bg1">
                    <a:lumMod val="50000"/>
                  </a:schemeClr>
                </a:solidFill>
              </a:rPr>
              <a:t>- </a:t>
            </a:r>
            <a:r>
              <a:rPr dirty="0" sz="1800" lang="en-US" smtClean="0">
                <a:solidFill>
                  <a:schemeClr val="bg1"/>
                </a:solidFill>
              </a:rPr>
              <a:t>GTEC</a:t>
            </a:r>
            <a:endParaRPr dirty="0" sz="2000" lang="en-US" smtClean="0">
              <a:solidFill>
                <a:schemeClr val="bg1"/>
              </a:solidFill>
            </a:endParaRPr>
          </a:p>
          <a:p>
            <a:r>
              <a:rPr dirty="0" sz="1800" lang="en-US" smtClean="0">
                <a:solidFill>
                  <a:schemeClr val="bg1">
                    <a:lumMod val="50000"/>
                  </a:schemeClr>
                </a:solidFill>
              </a:rPr>
              <a:t>DEPT – </a:t>
            </a:r>
            <a:r>
              <a:rPr dirty="0" sz="1800" lang="en-US" smtClean="0">
                <a:solidFill>
                  <a:schemeClr val="bg1"/>
                </a:solidFill>
              </a:rPr>
              <a:t>INFORMATION TECHNOLOGY</a:t>
            </a:r>
            <a:endParaRPr dirty="0"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0" name="Title 35"/>
          <p:cNvSpPr>
            <a:spLocks noGrp="1"/>
          </p:cNvSpPr>
          <p:nvPr>
            <p:ph type="title"/>
          </p:nvPr>
        </p:nvSpPr>
        <p:spPr>
          <a:xfrm>
            <a:off x="4282116" y="366375"/>
            <a:ext cx="2928582" cy="625475"/>
          </a:xfrm>
        </p:spPr>
        <p:txBody>
          <a:bodyPr/>
          <a:p>
            <a:r>
              <a:rPr dirty="0" sz="3600" lang="en-IN" smtClean="0">
                <a:latin typeface="Inter"/>
              </a:rPr>
              <a:t>ALGORITHM</a:t>
            </a:r>
            <a:endParaRPr dirty="0" sz="3600" lang="en-US">
              <a:latin typeface="Inter"/>
            </a:endParaRPr>
          </a:p>
        </p:txBody>
      </p:sp>
      <p:grpSp>
        <p:nvGrpSpPr>
          <p:cNvPr id="55" name="Group 36"/>
          <p:cNvGrpSpPr/>
          <p:nvPr/>
        </p:nvGrpSpPr>
        <p:grpSpPr>
          <a:xfrm flipH="1">
            <a:off x="0" y="1"/>
            <a:ext cx="5918200" cy="6857999"/>
            <a:chOff x="6273801" y="1"/>
            <a:chExt cx="5918200" cy="6857999"/>
          </a:xfrm>
        </p:grpSpPr>
        <p:sp>
          <p:nvSpPr>
            <p:cNvPr id="1048671"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2"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3" name="Rectangle 39"/>
          <p:cNvSpPr/>
          <p:nvPr/>
        </p:nvSpPr>
        <p:spPr>
          <a:xfrm>
            <a:off x="690362" y="1159280"/>
            <a:ext cx="11011710" cy="4801314"/>
          </a:xfrm>
          <a:prstGeom prst="rect"/>
        </p:spPr>
        <p:txBody>
          <a:bodyPr wrap="square">
            <a:spAutoFit/>
          </a:bodyPr>
          <a:p>
            <a:pPr algn="just" indent="-305435" marL="305435"/>
            <a:r>
              <a:rPr dirty="0" lang="en-US" smtClean="0">
                <a:solidFill>
                  <a:schemeClr val="bg1"/>
                </a:solidFill>
                <a:ea typeface="+mn-lt"/>
                <a:cs typeface="+mn-lt"/>
              </a:rPr>
              <a:t>	</a:t>
            </a:r>
            <a:r>
              <a:rPr dirty="0" lang="en-US" smtClean="0">
                <a:solidFill>
                  <a:schemeClr val="bg1"/>
                </a:solidFill>
                <a:ea typeface="+mn-lt"/>
                <a:cs typeface="+mn-lt"/>
              </a:rPr>
              <a:t>    The </a:t>
            </a:r>
            <a:r>
              <a:rPr dirty="0" lang="en-US" err="1" smtClean="0">
                <a:solidFill>
                  <a:schemeClr val="bg1"/>
                </a:solidFill>
                <a:ea typeface="+mn-lt"/>
                <a:cs typeface="+mn-lt"/>
              </a:rPr>
              <a:t>keylogger</a:t>
            </a:r>
            <a:r>
              <a:rPr dirty="0" lang="en-US" smtClean="0">
                <a:solidFill>
                  <a:schemeClr val="bg1"/>
                </a:solidFill>
                <a:ea typeface="+mn-lt"/>
                <a:cs typeface="+mn-lt"/>
              </a:rPr>
              <a:t> algorithm plays a crucial role in capturing and processing keystrokes effectively while </a:t>
            </a:r>
            <a:r>
              <a:rPr dirty="0" lang="en-US" smtClean="0">
                <a:solidFill>
                  <a:schemeClr val="bg1"/>
                </a:solidFill>
                <a:ea typeface="+mn-lt"/>
                <a:cs typeface="+mn-lt"/>
              </a:rPr>
              <a:t>     ensuring </a:t>
            </a:r>
            <a:r>
              <a:rPr dirty="0" lang="en-US" smtClean="0">
                <a:solidFill>
                  <a:schemeClr val="bg1"/>
                </a:solidFill>
                <a:ea typeface="+mn-lt"/>
                <a:cs typeface="+mn-lt"/>
              </a:rPr>
              <a:t>the system's efficiency and </a:t>
            </a:r>
            <a:r>
              <a:rPr dirty="0" lang="en-US" smtClean="0">
                <a:solidFill>
                  <a:schemeClr val="bg1"/>
                </a:solidFill>
                <a:ea typeface="+mn-lt"/>
                <a:cs typeface="+mn-lt"/>
              </a:rPr>
              <a:t>reliability.</a:t>
            </a:r>
          </a:p>
          <a:p>
            <a:pPr algn="just" indent="-305435" marL="305435"/>
            <a:r>
              <a:rPr dirty="0" lang="en-US">
                <a:solidFill>
                  <a:schemeClr val="bg1"/>
                </a:solidFill>
                <a:ea typeface="+mn-lt"/>
                <a:cs typeface="+mn-lt"/>
              </a:rPr>
              <a:t> </a:t>
            </a:r>
            <a:r>
              <a:rPr dirty="0" lang="en-US" smtClean="0">
                <a:solidFill>
                  <a:schemeClr val="bg1"/>
                </a:solidFill>
                <a:ea typeface="+mn-lt"/>
                <a:cs typeface="+mn-lt"/>
              </a:rPr>
              <a:t>        </a:t>
            </a:r>
            <a:r>
              <a:rPr dirty="0" lang="en-US" smtClean="0">
                <a:solidFill>
                  <a:schemeClr val="bg1"/>
                </a:solidFill>
                <a:ea typeface="+mn-lt"/>
                <a:cs typeface="+mn-lt"/>
              </a:rPr>
              <a:t>Below </a:t>
            </a:r>
            <a:r>
              <a:rPr dirty="0" lang="en-US" smtClean="0">
                <a:solidFill>
                  <a:schemeClr val="bg1"/>
                </a:solidFill>
                <a:ea typeface="+mn-lt"/>
                <a:cs typeface="+mn-lt"/>
              </a:rPr>
              <a:t>is an outline of the </a:t>
            </a:r>
            <a:r>
              <a:rPr dirty="0" lang="en-US" err="1" smtClean="0">
                <a:solidFill>
                  <a:schemeClr val="bg1"/>
                </a:solidFill>
                <a:ea typeface="+mn-lt"/>
                <a:cs typeface="+mn-lt"/>
              </a:rPr>
              <a:t>keylogger</a:t>
            </a:r>
            <a:r>
              <a:rPr dirty="0" lang="en-US" smtClean="0">
                <a:solidFill>
                  <a:schemeClr val="bg1"/>
                </a:solidFill>
                <a:ea typeface="+mn-lt"/>
                <a:cs typeface="+mn-lt"/>
              </a:rPr>
              <a:t> algorithm</a:t>
            </a:r>
            <a:r>
              <a:rPr dirty="0" lang="en-US" smtClean="0">
                <a:solidFill>
                  <a:schemeClr val="bg1"/>
                </a:solidFill>
                <a:ea typeface="+mn-lt"/>
                <a:cs typeface="+mn-lt"/>
              </a:rPr>
              <a:t>:</a:t>
            </a:r>
            <a:endParaRPr b="1"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r>
              <a:rPr b="1" dirty="0" lang="en-IN" smtClean="0">
                <a:solidFill>
                  <a:srgbClr val="FFC000"/>
                </a:solidFill>
              </a:rPr>
              <a:t>Initialization</a:t>
            </a:r>
            <a:r>
              <a:rPr dirty="0" lang="en-IN" smtClean="0">
                <a:solidFill>
                  <a:srgbClr val="FFC000"/>
                </a:solidFill>
              </a:rPr>
              <a:t>:</a:t>
            </a:r>
          </a:p>
          <a:p>
            <a:pPr algn="just" indent="-305435" lvl="1" marL="629920"/>
            <a:r>
              <a:rPr dirty="0" lang="en-US" smtClean="0">
                <a:solidFill>
                  <a:schemeClr val="bg1"/>
                </a:solidFill>
              </a:rPr>
              <a:t>Initialize the </a:t>
            </a:r>
            <a:r>
              <a:rPr dirty="0" lang="en-US" err="1" smtClean="0">
                <a:solidFill>
                  <a:schemeClr val="bg1"/>
                </a:solidFill>
              </a:rPr>
              <a:t>keylogger</a:t>
            </a:r>
            <a:r>
              <a:rPr dirty="0" lang="en-US" smtClean="0">
                <a:solidFill>
                  <a:schemeClr val="bg1"/>
                </a:solidFill>
              </a:rPr>
              <a:t> system, including setting up event listeners and data structures to store captured keystrokes</a:t>
            </a:r>
            <a:r>
              <a:rPr dirty="0" lang="en-US" smtClean="0">
                <a:solidFill>
                  <a:schemeClr val="bg1"/>
                </a:solidFill>
              </a:rPr>
              <a:t>.</a:t>
            </a:r>
          </a:p>
          <a:p>
            <a:pPr algn="just" indent="-305435" lvl="1" marL="629920"/>
            <a:endParaRPr dirty="0" lang="en-US" smtClean="0">
              <a:solidFill>
                <a:schemeClr val="bg1"/>
              </a:solidFill>
            </a:endParaRPr>
          </a:p>
          <a:p>
            <a:pPr algn="just" indent="-305435" lvl="1" marL="629920"/>
            <a:endParaRPr dirty="0" lang="en-IN" smtClean="0">
              <a:solidFill>
                <a:schemeClr val="bg1"/>
              </a:solidFill>
            </a:endParaRPr>
          </a:p>
          <a:p>
            <a:pPr algn="just" indent="-305435" marL="305435">
              <a:buFont typeface="Arial" pitchFamily="34" charset="0"/>
              <a:buChar char="•"/>
            </a:pPr>
            <a:r>
              <a:rPr b="1" dirty="0" lang="en-IN" smtClean="0">
                <a:solidFill>
                  <a:srgbClr val="FFC000"/>
                </a:solidFill>
              </a:rPr>
              <a:t>Keystroke Capture:</a:t>
            </a:r>
          </a:p>
          <a:p>
            <a:pPr algn="just" indent="-305435" lvl="1" marL="629435"/>
            <a:r>
              <a:rPr dirty="0" lang="en-US" smtClean="0">
                <a:solidFill>
                  <a:schemeClr val="bg1"/>
                </a:solidFill>
              </a:rPr>
              <a:t>Continuously monitor keyboard events using event listeners, capturing each keystroke as it occurs.</a:t>
            </a:r>
          </a:p>
          <a:p>
            <a:pPr algn="just" indent="-305435" lvl="1" marL="629435"/>
            <a:r>
              <a:rPr dirty="0" lang="en-US" smtClean="0">
                <a:solidFill>
                  <a:schemeClr val="bg1"/>
                </a:solidFill>
              </a:rPr>
              <a:t>Record the timestamp, key type (pressed, held, released), and the corresponding key code or character</a:t>
            </a:r>
            <a:r>
              <a:rPr dirty="0" lang="en-US" smtClean="0">
                <a:solidFill>
                  <a:schemeClr val="bg1"/>
                </a:solidFill>
              </a:rPr>
              <a:t>.</a:t>
            </a:r>
            <a:endParaRPr dirty="0" lang="en-IN" smtClean="0">
              <a:solidFill>
                <a:schemeClr val="bg1"/>
              </a:solidFill>
            </a:endParaRPr>
          </a:p>
          <a:p>
            <a:pPr algn="just" indent="-305435" marL="305435">
              <a:buFont typeface="Arial" pitchFamily="34" charset="0"/>
              <a:buChar char="•"/>
            </a:pPr>
            <a:endParaRPr b="1" dirty="0" lang="en-IN">
              <a:solidFill>
                <a:schemeClr val="bg1"/>
              </a:solidFill>
            </a:endParaRPr>
          </a:p>
          <a:p>
            <a:pPr algn="just" indent="-305435" marL="305435">
              <a:buFont typeface="Arial" pitchFamily="34" charset="0"/>
              <a:buChar char="•"/>
            </a:pPr>
            <a:endParaRPr b="1" dirty="0" lang="en-IN" smtClean="0">
              <a:solidFill>
                <a:schemeClr val="bg1"/>
              </a:solidFill>
            </a:endParaRPr>
          </a:p>
          <a:p>
            <a:pPr algn="just" indent="-305435" marL="305435">
              <a:buFont typeface="Arial" pitchFamily="34" charset="0"/>
              <a:buChar char="•"/>
            </a:pPr>
            <a:r>
              <a:rPr b="1" dirty="0" lang="en-IN" smtClean="0">
                <a:solidFill>
                  <a:srgbClr val="FFC000"/>
                </a:solidFill>
              </a:rPr>
              <a:t>Data </a:t>
            </a:r>
            <a:r>
              <a:rPr b="1" dirty="0" lang="en-IN" smtClean="0">
                <a:solidFill>
                  <a:srgbClr val="FFC000"/>
                </a:solidFill>
              </a:rPr>
              <a:t>Processing:</a:t>
            </a:r>
          </a:p>
          <a:p>
            <a:pPr algn="just" indent="-305435" lvl="1" marL="629435"/>
            <a:r>
              <a:rPr dirty="0" lang="en-US" smtClean="0">
                <a:solidFill>
                  <a:schemeClr val="bg1"/>
                </a:solidFill>
              </a:rPr>
              <a:t>Preprocess the captured keystrokes to filter out irrelevant or redundant information.</a:t>
            </a:r>
          </a:p>
          <a:p>
            <a:pPr algn="just" indent="-305435" lvl="1" marL="629435"/>
            <a:r>
              <a:rPr dirty="0" lang="en-US" smtClean="0">
                <a:solidFill>
                  <a:schemeClr val="bg1"/>
                </a:solidFill>
              </a:rPr>
              <a:t>Organize the keystroke data into a structured format for storage and analysis, such as JSON or CSV</a:t>
            </a:r>
            <a:r>
              <a:rPr dirty="0" lang="en-US" smtClean="0">
                <a:solidFill>
                  <a:schemeClr val="bg1"/>
                </a:solidFill>
              </a:rPr>
              <a:t>.</a:t>
            </a:r>
            <a:endParaRPr dirty="0" lang="en-IN"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36"/>
          <p:cNvGrpSpPr/>
          <p:nvPr/>
        </p:nvGrpSpPr>
        <p:grpSpPr>
          <a:xfrm flipH="1">
            <a:off x="0" y="0"/>
            <a:ext cx="5918200" cy="6857999"/>
            <a:chOff x="6273801" y="1"/>
            <a:chExt cx="5918200" cy="6857999"/>
          </a:xfrm>
        </p:grpSpPr>
        <p:sp>
          <p:nvSpPr>
            <p:cNvPr id="104867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79" name="Rectangle 39"/>
          <p:cNvSpPr/>
          <p:nvPr/>
        </p:nvSpPr>
        <p:spPr>
          <a:xfrm>
            <a:off x="731520" y="1222500"/>
            <a:ext cx="11026163" cy="3416320"/>
          </a:xfrm>
          <a:prstGeom prst="rect"/>
        </p:spPr>
        <p:txBody>
          <a:bodyPr wrap="square">
            <a:spAutoFit/>
          </a:bodyPr>
          <a:p>
            <a:pPr algn="just"/>
            <a:r>
              <a:rPr dirty="0" sz="3600" lang="en-US" smtClean="0">
                <a:solidFill>
                  <a:srgbClr val="FFFF00"/>
                </a:solidFill>
                <a:ea typeface="+mn-lt"/>
                <a:cs typeface="+mn-lt"/>
              </a:rPr>
              <a:t>.</a:t>
            </a:r>
            <a:r>
              <a:rPr dirty="0" lang="en-US">
                <a:solidFill>
                  <a:schemeClr val="bg1"/>
                </a:solidFill>
                <a:ea typeface="+mn-lt"/>
                <a:cs typeface="+mn-lt"/>
              </a:rPr>
              <a:t> </a:t>
            </a:r>
            <a:r>
              <a:rPr dirty="0" lang="en-US" smtClean="0">
                <a:solidFill>
                  <a:schemeClr val="bg1"/>
                </a:solidFill>
                <a:ea typeface="+mn-lt"/>
                <a:cs typeface="+mn-lt"/>
              </a:rPr>
              <a:t> </a:t>
            </a:r>
            <a:r>
              <a:rPr b="1" dirty="0" lang="en-US" smtClean="0">
                <a:solidFill>
                  <a:srgbClr val="FFC000"/>
                </a:solidFill>
                <a:ea typeface="+mn-lt"/>
                <a:cs typeface="+mn-lt"/>
              </a:rPr>
              <a:t>Storage</a:t>
            </a:r>
            <a:r>
              <a:rPr dirty="0" lang="en-US" smtClean="0">
                <a:solidFill>
                  <a:schemeClr val="bg1"/>
                </a:solidFill>
                <a:ea typeface="+mn-lt"/>
                <a:cs typeface="+mn-lt"/>
              </a:rPr>
              <a:t> </a:t>
            </a:r>
            <a:r>
              <a:rPr b="1" dirty="0" lang="en-IN" smtClean="0">
                <a:solidFill>
                  <a:srgbClr val="FFC000"/>
                </a:solidFill>
              </a:rPr>
              <a:t>and </a:t>
            </a:r>
            <a:r>
              <a:rPr b="1" dirty="0" lang="en-IN" smtClean="0">
                <a:solidFill>
                  <a:srgbClr val="FFC000"/>
                </a:solidFill>
              </a:rPr>
              <a:t>Logging:</a:t>
            </a:r>
          </a:p>
          <a:p>
            <a:pPr algn="just" indent="-305435" lvl="1" marL="629435"/>
            <a:r>
              <a:rPr dirty="0" lang="en-US" smtClean="0">
                <a:solidFill>
                  <a:schemeClr val="bg1"/>
                </a:solidFill>
              </a:rPr>
              <a:t>    Store the </a:t>
            </a:r>
            <a:r>
              <a:rPr dirty="0" lang="en-US" smtClean="0">
                <a:solidFill>
                  <a:schemeClr val="bg1"/>
                </a:solidFill>
              </a:rPr>
              <a:t>processed keystroke data securely, ensuring encryption and protection against </a:t>
            </a:r>
            <a:r>
              <a:rPr dirty="0" lang="en-US" smtClean="0">
                <a:solidFill>
                  <a:schemeClr val="bg1"/>
                </a:solidFill>
              </a:rPr>
              <a:t>unauthorized access.</a:t>
            </a:r>
          </a:p>
          <a:p>
            <a:pPr algn="just" indent="-305435" lvl="1" marL="629435"/>
            <a:endParaRPr dirty="0" lang="en-US" smtClean="0">
              <a:solidFill>
                <a:schemeClr val="bg1"/>
              </a:solidFill>
            </a:endParaRPr>
          </a:p>
          <a:p>
            <a:pPr algn="just" indent="-305435" lvl="1" marL="629435"/>
            <a:r>
              <a:rPr dirty="0" lang="en-US" smtClean="0">
                <a:solidFill>
                  <a:schemeClr val="bg1"/>
                </a:solidFill>
              </a:rPr>
              <a:t>     Implement </a:t>
            </a:r>
            <a:r>
              <a:rPr dirty="0" lang="en-US" smtClean="0">
                <a:solidFill>
                  <a:schemeClr val="bg1"/>
                </a:solidFill>
              </a:rPr>
              <a:t>logging mechanisms to maintain a record of all keystrokes captured over time, facilitating analysis and forensic investigations</a:t>
            </a:r>
            <a:r>
              <a:rPr dirty="0" lang="en-US" smtClean="0">
                <a:solidFill>
                  <a:schemeClr val="bg1"/>
                </a:solidFill>
              </a:rPr>
              <a:t>.</a:t>
            </a:r>
          </a:p>
          <a:p>
            <a:pPr algn="just" indent="-305435" lvl="1" marL="629435"/>
            <a:endParaRPr dirty="0" lang="en-US">
              <a:solidFill>
                <a:schemeClr val="bg1"/>
              </a:solidFill>
            </a:endParaRPr>
          </a:p>
          <a:p>
            <a:pPr algn="just" indent="-305435" lvl="1" marL="629435"/>
            <a:endParaRPr dirty="0" lang="en-US" smtClean="0">
              <a:solidFill>
                <a:schemeClr val="bg1"/>
              </a:solidFill>
            </a:endParaRPr>
          </a:p>
          <a:p>
            <a:pPr algn="just" indent="-305435" marL="305435">
              <a:buFont typeface="Arial" pitchFamily="34" charset="0"/>
              <a:buChar char="•"/>
            </a:pPr>
            <a:r>
              <a:rPr b="1" dirty="0" lang="en-IN" smtClean="0">
                <a:solidFill>
                  <a:srgbClr val="FFC000"/>
                </a:solidFill>
              </a:rPr>
              <a:t>User Interface Interaction:</a:t>
            </a:r>
            <a:endParaRPr b="1" dirty="0" lang="en-US" smtClean="0">
              <a:solidFill>
                <a:srgbClr val="FFC000"/>
              </a:solidFill>
            </a:endParaRPr>
          </a:p>
          <a:p>
            <a:pPr algn="just" indent="-305435" lvl="1" marL="629435"/>
            <a:r>
              <a:rPr dirty="0" lang="en-US" smtClean="0">
                <a:solidFill>
                  <a:schemeClr val="bg1"/>
                </a:solidFill>
              </a:rPr>
              <a:t>     Develop user </a:t>
            </a:r>
            <a:r>
              <a:rPr dirty="0" lang="en-US" smtClean="0">
                <a:solidFill>
                  <a:schemeClr val="bg1"/>
                </a:solidFill>
              </a:rPr>
              <a:t>interface components to interact with the </a:t>
            </a:r>
            <a:r>
              <a:rPr dirty="0" lang="en-US" err="1" smtClean="0">
                <a:solidFill>
                  <a:schemeClr val="bg1"/>
                </a:solidFill>
              </a:rPr>
              <a:t>keylogger</a:t>
            </a:r>
            <a:r>
              <a:rPr dirty="0" lang="en-US" smtClean="0">
                <a:solidFill>
                  <a:schemeClr val="bg1"/>
                </a:solidFill>
              </a:rPr>
              <a:t> system, including </a:t>
            </a:r>
            <a:r>
              <a:rPr dirty="0" lang="en-US" smtClean="0">
                <a:solidFill>
                  <a:schemeClr val="bg1"/>
                </a:solidFill>
              </a:rPr>
              <a:t>options</a:t>
            </a:r>
          </a:p>
          <a:p>
            <a:pPr algn="just" indent="-305435" lvl="1" marL="629435"/>
            <a:r>
              <a:rPr dirty="0" lang="en-US" smtClean="0">
                <a:solidFill>
                  <a:schemeClr val="bg1"/>
                </a:solidFill>
              </a:rPr>
              <a:t>     for </a:t>
            </a:r>
            <a:r>
              <a:rPr dirty="0" lang="en-US" smtClean="0">
                <a:solidFill>
                  <a:schemeClr val="bg1"/>
                </a:solidFill>
              </a:rPr>
              <a:t>starting/stopping logging, viewing logs, and configuring settings.</a:t>
            </a:r>
            <a:endParaRPr dirty="0" lang="en-I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3" name="Rectangle 19"/>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4" name="Rectangle 20"/>
          <p:cNvSpPr/>
          <p:nvPr/>
        </p:nvSpPr>
        <p:spPr>
          <a:xfrm>
            <a:off x="3694738" y="520590"/>
            <a:ext cx="3897542" cy="769441"/>
          </a:xfrm>
          <a:prstGeom prst="rect"/>
        </p:spPr>
        <p:txBody>
          <a:bodyPr wrap="none">
            <a:spAutoFit/>
          </a:bodyPr>
          <a:p>
            <a:r>
              <a:rPr b="1" dirty="0" sz="4400" lang="en-IN" smtClean="0">
                <a:solidFill>
                  <a:prstClr val="white"/>
                </a:solidFill>
                <a:ea typeface="+mj-ea"/>
                <a:cs typeface="Arabic Typesetting" panose="03020402040406030203" pitchFamily="66" charset="-78"/>
              </a:rPr>
              <a:t>DEPLOYMENT</a:t>
            </a:r>
            <a:endParaRPr dirty="0" lang="en-US"/>
          </a:p>
        </p:txBody>
      </p:sp>
      <p:sp>
        <p:nvSpPr>
          <p:cNvPr id="1048685" name="Rectangle 21"/>
          <p:cNvSpPr/>
          <p:nvPr/>
        </p:nvSpPr>
        <p:spPr>
          <a:xfrm>
            <a:off x="1575881" y="-408562"/>
            <a:ext cx="8365788" cy="9633406"/>
          </a:xfrm>
          <a:prstGeom prst="rect"/>
        </p:spPr>
        <p:txBody>
          <a:bodyPr wrap="square">
            <a:spAutoFit/>
          </a:bodyPr>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r>
              <a:rPr dirty="0" sz="2000" lang="en-US" smtClean="0">
                <a:solidFill>
                  <a:schemeClr val="bg1"/>
                </a:solidFill>
              </a:rPr>
              <a:t>	The deployment of the </a:t>
            </a:r>
            <a:r>
              <a:rPr dirty="0" sz="2000" lang="en-US" err="1" smtClean="0">
                <a:solidFill>
                  <a:schemeClr val="bg1"/>
                </a:solidFill>
              </a:rPr>
              <a:t>keylogger</a:t>
            </a:r>
            <a:r>
              <a:rPr dirty="0" sz="2000" lang="en-US"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b="1" dirty="0" sz="2000" lang="en-US" smtClean="0">
                <a:solidFill>
                  <a:srgbClr val="FFFF00"/>
                </a:solidFill>
              </a:rPr>
              <a:t>Installation:</a:t>
            </a:r>
            <a:endParaRPr dirty="0" sz="2000" lang="en-US" smtClean="0">
              <a:solidFill>
                <a:srgbClr val="FFFF00"/>
              </a:solidFill>
            </a:endParaRPr>
          </a:p>
          <a:p>
            <a:r>
              <a:rPr dirty="0" sz="2000" lang="en-US" smtClean="0">
                <a:solidFill>
                  <a:schemeClr val="bg1"/>
                </a:solidFill>
              </a:rPr>
              <a:t>	Install necessary packages using pip:</a:t>
            </a:r>
          </a:p>
          <a:p>
            <a:r>
              <a:rPr dirty="0" sz="2000" lang="en-US" smtClean="0">
                <a:solidFill>
                  <a:schemeClr val="bg1"/>
                </a:solidFill>
              </a:rPr>
              <a:t>C:\Users\name&gt;pip install </a:t>
            </a:r>
            <a:r>
              <a:rPr dirty="0" sz="2000" lang="en-US" err="1" smtClean="0">
                <a:solidFill>
                  <a:schemeClr val="bg1"/>
                </a:solidFill>
              </a:rPr>
              <a:t>pynput</a:t>
            </a:r>
            <a:endParaRPr dirty="0" sz="2000" lang="en-US" smtClean="0">
              <a:solidFill>
                <a:schemeClr val="bg1"/>
              </a:solidFill>
            </a:endParaRPr>
          </a:p>
          <a:p>
            <a:r>
              <a:rPr dirty="0" sz="2000" lang="en-US" smtClean="0">
                <a:solidFill>
                  <a:schemeClr val="bg1"/>
                </a:solidFill>
              </a:rPr>
              <a:t>Download the </a:t>
            </a:r>
            <a:r>
              <a:rPr dirty="0" sz="2000" lang="en-US" err="1" smtClean="0">
                <a:solidFill>
                  <a:schemeClr val="bg1"/>
                </a:solidFill>
              </a:rPr>
              <a:t>keylogger</a:t>
            </a:r>
            <a:r>
              <a:rPr dirty="0" sz="2000" lang="en-US" smtClean="0">
                <a:solidFill>
                  <a:schemeClr val="bg1"/>
                </a:solidFill>
              </a:rPr>
              <a:t> script (keylogger.py) onto the target system.</a:t>
            </a:r>
          </a:p>
          <a:p>
            <a:pPr>
              <a:buFont typeface="Arial" pitchFamily="34" charset="0"/>
              <a:buChar char="•"/>
            </a:pPr>
            <a:r>
              <a:rPr b="1" dirty="0" sz="2000" lang="en-US" smtClean="0">
                <a:solidFill>
                  <a:srgbClr val="FFFF00"/>
                </a:solidFill>
              </a:rPr>
              <a:t>Configuration</a:t>
            </a:r>
            <a:r>
              <a:rPr b="1" dirty="0" sz="2000" lang="en-US" smtClean="0">
                <a:solidFill>
                  <a:schemeClr val="bg1"/>
                </a:solidFill>
              </a:rPr>
              <a:t>:</a:t>
            </a:r>
            <a:endParaRPr dirty="0" sz="2000" lang="en-US" smtClean="0">
              <a:solidFill>
                <a:schemeClr val="bg1"/>
              </a:solidFill>
            </a:endParaRPr>
          </a:p>
          <a:p>
            <a:r>
              <a:rPr dirty="0" sz="2000" lang="en-US" smtClean="0">
                <a:solidFill>
                  <a:schemeClr val="bg1"/>
                </a:solidFill>
              </a:rPr>
              <a:t>	Modify any configuration options in the </a:t>
            </a:r>
            <a:r>
              <a:rPr dirty="0" sz="2000" lang="en-US" err="1" smtClean="0">
                <a:solidFill>
                  <a:schemeClr val="bg1"/>
                </a:solidFill>
              </a:rPr>
              <a:t>keylogger</a:t>
            </a:r>
            <a:r>
              <a:rPr dirty="0" sz="2000" lang="en-US" smtClean="0">
                <a:solidFill>
                  <a:schemeClr val="bg1"/>
                </a:solidFill>
              </a:rPr>
              <a:t> script as needed (e.g., output file path, logging settings).</a:t>
            </a:r>
          </a:p>
          <a:p>
            <a:pPr>
              <a:buFont typeface="Arial" pitchFamily="34" charset="0"/>
              <a:buChar char="•"/>
            </a:pPr>
            <a:r>
              <a:rPr b="1" dirty="0" sz="2000" lang="en-US" smtClean="0">
                <a:solidFill>
                  <a:srgbClr val="FFFF00"/>
                </a:solidFill>
              </a:rPr>
              <a:t>Execution:</a:t>
            </a:r>
            <a:endParaRPr dirty="0" sz="2000" lang="en-US" smtClean="0">
              <a:solidFill>
                <a:srgbClr val="FFFF00"/>
              </a:solidFill>
            </a:endParaRPr>
          </a:p>
          <a:p>
            <a:r>
              <a:rPr dirty="0" sz="2000" lang="en-US" smtClean="0">
                <a:solidFill>
                  <a:schemeClr val="bg1"/>
                </a:solidFill>
              </a:rPr>
              <a:t>	Open a terminal or command prompt.</a:t>
            </a:r>
          </a:p>
          <a:p>
            <a:r>
              <a:rPr dirty="0" sz="2000" lang="en-US" smtClean="0">
                <a:solidFill>
                  <a:schemeClr val="bg1"/>
                </a:solidFill>
              </a:rPr>
              <a:t>Navigate to the directory containing the </a:t>
            </a:r>
            <a:r>
              <a:rPr dirty="0" sz="2000" lang="en-US" err="1" smtClean="0">
                <a:solidFill>
                  <a:schemeClr val="bg1"/>
                </a:solidFill>
              </a:rPr>
              <a:t>keylogger</a:t>
            </a:r>
            <a:r>
              <a:rPr dirty="0" sz="2000" lang="en-US" smtClean="0">
                <a:solidFill>
                  <a:schemeClr val="bg1"/>
                </a:solidFill>
              </a:rPr>
              <a:t> script.</a:t>
            </a:r>
          </a:p>
          <a:p>
            <a:r>
              <a:rPr dirty="0" sz="2000" lang="en-US" smtClean="0">
                <a:solidFill>
                  <a:schemeClr val="bg1"/>
                </a:solidFill>
              </a:rPr>
              <a:t>Run the </a:t>
            </a:r>
            <a:r>
              <a:rPr dirty="0" sz="2000" lang="en-US" err="1" smtClean="0">
                <a:solidFill>
                  <a:schemeClr val="bg1"/>
                </a:solidFill>
              </a:rPr>
              <a:t>keylogger</a:t>
            </a:r>
            <a:r>
              <a:rPr dirty="0" sz="2000" lang="en-US" smtClean="0">
                <a:solidFill>
                  <a:schemeClr val="bg1"/>
                </a:solidFill>
              </a:rPr>
              <a:t> script using Python:</a:t>
            </a:r>
          </a:p>
          <a:p>
            <a:r>
              <a:rPr dirty="0" sz="2000" lang="en-US" smtClean="0">
                <a:solidFill>
                  <a:schemeClr val="bg1"/>
                </a:solidFill>
              </a:rPr>
              <a:t>C:\Users\name&gt;python keylogger.py</a:t>
            </a: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smtClean="0">
              <a:solidFill>
                <a:schemeClr val="bg1"/>
              </a:solidFill>
            </a:endParaRPr>
          </a:p>
          <a:p>
            <a:endParaRPr dirty="0" sz="2000"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6" name="Title 35"/>
          <p:cNvSpPr>
            <a:spLocks noGrp="1"/>
          </p:cNvSpPr>
          <p:nvPr>
            <p:ph type="title"/>
          </p:nvPr>
        </p:nvSpPr>
        <p:spPr>
          <a:xfrm>
            <a:off x="4760830" y="397398"/>
            <a:ext cx="7741291" cy="625475"/>
          </a:xfrm>
        </p:spPr>
        <p:txBody>
          <a:bodyPr/>
          <a:p>
            <a:r>
              <a:rPr dirty="0" lang="en-IN" smtClean="0"/>
              <a:t>RESULT</a:t>
            </a:r>
            <a:endParaRPr dirty="0" lang="en-US"/>
          </a:p>
        </p:txBody>
      </p:sp>
      <p:grpSp>
        <p:nvGrpSpPr>
          <p:cNvPr id="64" name="Group 36"/>
          <p:cNvGrpSpPr/>
          <p:nvPr/>
        </p:nvGrpSpPr>
        <p:grpSpPr>
          <a:xfrm flipH="1">
            <a:off x="0" y="1"/>
            <a:ext cx="5918200" cy="6857999"/>
            <a:chOff x="6273801" y="1"/>
            <a:chExt cx="5918200" cy="6857999"/>
          </a:xfrm>
        </p:grpSpPr>
        <p:sp>
          <p:nvSpPr>
            <p:cNvPr id="1048687"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8"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pic>
        <p:nvPicPr>
          <p:cNvPr id="2097157" name="Picture 9" descr="Screenshot 2024-03-26 160515[13].png"/>
          <p:cNvPicPr>
            <a:picLocks noChangeAspect="1"/>
          </p:cNvPicPr>
          <p:nvPr/>
        </p:nvPicPr>
        <p:blipFill>
          <a:blip xmlns:r="http://schemas.openxmlformats.org/officeDocument/2006/relationships" r:embed="rId1"/>
          <a:stretch>
            <a:fillRect/>
          </a:stretch>
        </p:blipFill>
        <p:spPr>
          <a:xfrm>
            <a:off x="1234388" y="879536"/>
            <a:ext cx="2343477" cy="2581635"/>
          </a:xfrm>
          <a:prstGeom prst="rect"/>
        </p:spPr>
      </p:pic>
      <p:pic>
        <p:nvPicPr>
          <p:cNvPr id="2097158" name="Picture 10" descr="Screenshot 2024-03-26 160539.png"/>
          <p:cNvPicPr>
            <a:picLocks noChangeAspect="1"/>
          </p:cNvPicPr>
          <p:nvPr/>
        </p:nvPicPr>
        <p:blipFill>
          <a:blip xmlns:r="http://schemas.openxmlformats.org/officeDocument/2006/relationships" r:embed="rId2"/>
          <a:srcRect r="2583" b="3428"/>
          <a:stretch>
            <a:fillRect/>
          </a:stretch>
        </p:blipFill>
        <p:spPr>
          <a:xfrm>
            <a:off x="7997579" y="866803"/>
            <a:ext cx="2394308" cy="2704736"/>
          </a:xfrm>
          <a:prstGeom prst="rect"/>
        </p:spPr>
      </p:pic>
      <p:pic>
        <p:nvPicPr>
          <p:cNvPr id="2097159" name="Picture 11" descr="Screenshot 2024-03-26 160700.png"/>
          <p:cNvPicPr>
            <a:picLocks noChangeAspect="1"/>
          </p:cNvPicPr>
          <p:nvPr/>
        </p:nvPicPr>
        <p:blipFill>
          <a:blip xmlns:r="http://schemas.openxmlformats.org/officeDocument/2006/relationships" r:embed="rId3"/>
          <a:stretch>
            <a:fillRect/>
          </a:stretch>
        </p:blipFill>
        <p:spPr>
          <a:xfrm>
            <a:off x="1339447" y="4222125"/>
            <a:ext cx="8471527" cy="2135645"/>
          </a:xfrm>
          <a:prstGeom prst="rect"/>
        </p:spPr>
      </p:pic>
      <p:sp>
        <p:nvSpPr>
          <p:cNvPr id="1048689" name="Rectangle 12"/>
          <p:cNvSpPr/>
          <p:nvPr/>
        </p:nvSpPr>
        <p:spPr>
          <a:xfrm>
            <a:off x="1793553" y="3642367"/>
            <a:ext cx="1167307"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BEFORE START</a:t>
            </a:r>
            <a:endParaRPr dirty="0" sz="1100" lang="en-US"/>
          </a:p>
        </p:txBody>
      </p:sp>
      <p:sp>
        <p:nvSpPr>
          <p:cNvPr id="1048690" name="Rectangle 13"/>
          <p:cNvSpPr/>
          <p:nvPr/>
        </p:nvSpPr>
        <p:spPr>
          <a:xfrm>
            <a:off x="8534400" y="3647354"/>
            <a:ext cx="3120359" cy="261610"/>
          </a:xfrm>
          <a:prstGeom prst="rect"/>
        </p:spPr>
        <p:txBody>
          <a:bodyPr wrap="square">
            <a:spAutoFit/>
          </a:bodyPr>
          <a:p>
            <a:r>
              <a:rPr b="1" dirty="0" sz="1100" i="1" lang="en-IN" smtClean="0">
                <a:solidFill>
                  <a:prstClr val="white"/>
                </a:solidFill>
                <a:ea typeface="+mj-ea"/>
                <a:cs typeface="Arabic Typesetting" panose="03020402040406030203" pitchFamily="66" charset="-78"/>
              </a:rPr>
              <a:t>AFTER START</a:t>
            </a:r>
            <a:endParaRPr dirty="0" sz="1100" lang="en-US"/>
          </a:p>
        </p:txBody>
      </p:sp>
      <p:sp>
        <p:nvSpPr>
          <p:cNvPr id="1048691" name="Rectangle 14"/>
          <p:cNvSpPr/>
          <p:nvPr/>
        </p:nvSpPr>
        <p:spPr>
          <a:xfrm>
            <a:off x="4882544" y="6417840"/>
            <a:ext cx="768159" cy="261610"/>
          </a:xfrm>
          <a:prstGeom prst="rect"/>
        </p:spPr>
        <p:txBody>
          <a:bodyPr wrap="none">
            <a:spAutoFit/>
          </a:bodyPr>
          <a:p>
            <a:r>
              <a:rPr b="1" dirty="0" sz="1100" i="1" lang="en-IN" smtClean="0">
                <a:solidFill>
                  <a:prstClr val="white"/>
                </a:solidFill>
                <a:ea typeface="+mj-ea"/>
                <a:cs typeface="Arabic Typesetting" panose="03020402040406030203" pitchFamily="66" charset="-78"/>
              </a:rPr>
              <a:t>LOG FILE</a:t>
            </a:r>
            <a:endParaRPr dirty="0" sz="11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95" name="Title 35"/>
          <p:cNvSpPr>
            <a:spLocks noGrp="1"/>
          </p:cNvSpPr>
          <p:nvPr>
            <p:ph type="title"/>
          </p:nvPr>
        </p:nvSpPr>
        <p:spPr>
          <a:xfrm>
            <a:off x="4760830" y="397398"/>
            <a:ext cx="7741291" cy="625475"/>
          </a:xfrm>
        </p:spPr>
        <p:txBody>
          <a:bodyPr/>
          <a:p>
            <a:r>
              <a:rPr dirty="0" lang="en-IN" smtClean="0"/>
              <a:t>CONCLUSION</a:t>
            </a:r>
            <a:endParaRPr dirty="0" lang="en-US"/>
          </a:p>
        </p:txBody>
      </p:sp>
      <p:sp>
        <p:nvSpPr>
          <p:cNvPr id="1048696" name="Rectangle 14"/>
          <p:cNvSpPr/>
          <p:nvPr/>
        </p:nvSpPr>
        <p:spPr>
          <a:xfrm>
            <a:off x="4882544" y="6417840"/>
            <a:ext cx="184731" cy="261610"/>
          </a:xfrm>
          <a:prstGeom prst="rect"/>
        </p:spPr>
        <p:txBody>
          <a:bodyPr wrap="none">
            <a:spAutoFit/>
          </a:bodyPr>
          <a:p>
            <a:endParaRPr dirty="0" sz="1100" lang="en-US"/>
          </a:p>
        </p:txBody>
      </p:sp>
      <p:sp>
        <p:nvSpPr>
          <p:cNvPr id="1048697"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8" name="Rectangle 17"/>
          <p:cNvSpPr/>
          <p:nvPr/>
        </p:nvSpPr>
        <p:spPr>
          <a:xfrm>
            <a:off x="2409713" y="1028343"/>
            <a:ext cx="6734287" cy="4524315"/>
          </a:xfrm>
          <a:prstGeom prst="rect"/>
        </p:spPr>
        <p:txBody>
          <a:bodyPr wrap="square">
            <a:spAutoFit/>
          </a:bodyPr>
          <a:p>
            <a:pPr algn="just"/>
            <a:r>
              <a:rPr dirty="0" lang="en-US" smtClean="0">
                <a:solidFill>
                  <a:schemeClr val="bg1"/>
                </a:solidFill>
                <a:latin typeface="Söhne"/>
              </a:rPr>
              <a:t>		In Conclusion, The Development And Implementation Of The </a:t>
            </a:r>
            <a:r>
              <a:rPr dirty="0" lang="en-US" err="1" smtClean="0">
                <a:solidFill>
                  <a:schemeClr val="bg1"/>
                </a:solidFill>
                <a:latin typeface="Söhne"/>
              </a:rPr>
              <a:t>Keylogger</a:t>
            </a:r>
            <a:r>
              <a:rPr dirty="0" lang="en-US" smtClean="0">
                <a:solidFill>
                  <a:schemeClr val="bg1"/>
                </a:solidFill>
                <a:latin typeface="Söhne"/>
              </a:rPr>
              <a:t> System Present A Significant Advancement In Enhancing </a:t>
            </a:r>
            <a:r>
              <a:rPr dirty="0" lang="en-US" err="1" smtClean="0">
                <a:solidFill>
                  <a:schemeClr val="bg1"/>
                </a:solidFill>
                <a:latin typeface="Söhne"/>
              </a:rPr>
              <a:t>Cybersecurity</a:t>
            </a:r>
            <a:r>
              <a:rPr dirty="0" lang="en-US"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dirty="0" lang="en-US" err="1" smtClean="0">
                <a:solidFill>
                  <a:schemeClr val="bg1"/>
                </a:solidFill>
                <a:latin typeface="Söhne"/>
              </a:rPr>
              <a:t>Keylogger</a:t>
            </a:r>
            <a:r>
              <a:rPr dirty="0" lang="en-US" smtClean="0">
                <a:solidFill>
                  <a:schemeClr val="bg1"/>
                </a:solidFill>
                <a:latin typeface="Söhne"/>
              </a:rPr>
              <a:t> System Offers A Proactive Approach To </a:t>
            </a:r>
            <a:r>
              <a:rPr dirty="0" lang="en-US" err="1" smtClean="0">
                <a:solidFill>
                  <a:schemeClr val="bg1"/>
                </a:solidFill>
                <a:latin typeface="Söhne"/>
              </a:rPr>
              <a:t>Cybersecurity</a:t>
            </a:r>
            <a:r>
              <a:rPr dirty="0" lang="en-US" smtClean="0">
                <a:solidFill>
                  <a:schemeClr val="bg1"/>
                </a:solidFill>
                <a:latin typeface="Söhne"/>
              </a:rPr>
              <a:t>, Mitigating Risks Associated With Unauthorized Access And Malicious Activities. Overall, The </a:t>
            </a:r>
            <a:r>
              <a:rPr dirty="0" lang="en-US" err="1" smtClean="0">
                <a:solidFill>
                  <a:schemeClr val="bg1"/>
                </a:solidFill>
                <a:latin typeface="Söhne"/>
              </a:rPr>
              <a:t>Keylogger</a:t>
            </a:r>
            <a:r>
              <a:rPr dirty="0" lang="en-US" smtClean="0">
                <a:solidFill>
                  <a:schemeClr val="bg1"/>
                </a:solidFill>
                <a:latin typeface="Söhne"/>
              </a:rPr>
              <a:t> System Serves As A Valuable Tool For Bolstering Security Measures And Safeguarding Sensitive Information In Both Personal And Organizational Settings.</a:t>
            </a:r>
            <a:endParaRPr b="1" dirty="0" lang="en-IN">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02" name="Title 35"/>
          <p:cNvSpPr>
            <a:spLocks noGrp="1"/>
          </p:cNvSpPr>
          <p:nvPr>
            <p:ph type="title"/>
          </p:nvPr>
        </p:nvSpPr>
        <p:spPr>
          <a:xfrm>
            <a:off x="4760830" y="397398"/>
            <a:ext cx="7741291" cy="625475"/>
          </a:xfrm>
        </p:spPr>
        <p:txBody>
          <a:bodyPr/>
          <a:p>
            <a:r>
              <a:rPr dirty="0" lang="en-IN" smtClean="0"/>
              <a:t>FUTURE SCOPE</a:t>
            </a:r>
            <a:endParaRPr dirty="0" lang="en-US"/>
          </a:p>
        </p:txBody>
      </p:sp>
      <p:grpSp>
        <p:nvGrpSpPr>
          <p:cNvPr id="71" name="Group 36"/>
          <p:cNvGrpSpPr/>
          <p:nvPr/>
        </p:nvGrpSpPr>
        <p:grpSpPr>
          <a:xfrm flipH="1">
            <a:off x="0" y="1"/>
            <a:ext cx="5918200" cy="6857999"/>
            <a:chOff x="6273801" y="1"/>
            <a:chExt cx="5918200" cy="6857999"/>
          </a:xfrm>
        </p:grpSpPr>
        <p:sp>
          <p:nvSpPr>
            <p:cNvPr id="1048703" name="Rectangle 37"/>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4" name="Right Triangle 38"/>
            <p:cNvSpPr/>
            <p:nvPr/>
          </p:nvSpPr>
          <p:spPr>
            <a:xfrm rot="16200000">
              <a:off x="10341991" y="5007990"/>
              <a:ext cx="1507428" cy="2192591"/>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705" name="Rectangle 14"/>
          <p:cNvSpPr/>
          <p:nvPr/>
        </p:nvSpPr>
        <p:spPr>
          <a:xfrm>
            <a:off x="4882544" y="6417840"/>
            <a:ext cx="184731" cy="261610"/>
          </a:xfrm>
          <a:prstGeom prst="rect"/>
        </p:spPr>
        <p:txBody>
          <a:bodyPr wrap="none">
            <a:spAutoFit/>
          </a:bodyPr>
          <a:p>
            <a:endParaRPr dirty="0" sz="1100" lang="en-US"/>
          </a:p>
        </p:txBody>
      </p:sp>
      <p:sp>
        <p:nvSpPr>
          <p:cNvPr id="1048706" name="Rectangle 15"/>
          <p:cNvSpPr/>
          <p:nvPr/>
        </p:nvSpPr>
        <p:spPr>
          <a:xfrm>
            <a:off x="2291379" y="1166843"/>
            <a:ext cx="7143077" cy="369332"/>
          </a:xfrm>
          <a:prstGeom prst="rect"/>
        </p:spPr>
        <p:txBody>
          <a:bodyPr wrap="square">
            <a:spAutoFit/>
          </a:bodyPr>
          <a:p>
            <a:pPr algn="just"/>
            <a:endParaRPr b="1" dirty="0" lang="en-IN">
              <a:solidFill>
                <a:schemeClr val="bg1"/>
              </a:solidFill>
            </a:endParaRPr>
          </a:p>
        </p:txBody>
      </p:sp>
      <p:sp>
        <p:nvSpPr>
          <p:cNvPr id="1048707" name="Rectangle 7"/>
          <p:cNvSpPr/>
          <p:nvPr/>
        </p:nvSpPr>
        <p:spPr>
          <a:xfrm>
            <a:off x="2409713" y="1269402"/>
            <a:ext cx="7465807" cy="5078313"/>
          </a:xfrm>
          <a:prstGeom prst="rect"/>
        </p:spPr>
        <p:txBody>
          <a:bodyPr wrap="square">
            <a:spAutoFit/>
          </a:bodyPr>
          <a:p>
            <a:pPr algn="just"/>
            <a:r>
              <a:rPr dirty="0" lang="en-US" smtClean="0">
                <a:solidFill>
                  <a:schemeClr val="bg1"/>
                </a:solidFill>
                <a:latin typeface="Söhne"/>
              </a:rPr>
              <a:t>		Looking Ahead, The </a:t>
            </a:r>
            <a:r>
              <a:rPr dirty="0" lang="en-US" err="1" smtClean="0">
                <a:solidFill>
                  <a:schemeClr val="bg1"/>
                </a:solidFill>
                <a:latin typeface="Söhne"/>
              </a:rPr>
              <a:t>Keylogger</a:t>
            </a:r>
            <a:r>
              <a:rPr dirty="0" lang="en-US" smtClean="0">
                <a:solidFill>
                  <a:schemeClr val="bg1"/>
                </a:solidFill>
                <a:latin typeface="Söhne"/>
              </a:rPr>
              <a:t> System Holds Promise For Further Enhancements And Expansions To Address Evolving </a:t>
            </a:r>
            <a:r>
              <a:rPr dirty="0" lang="en-US" err="1" smtClean="0">
                <a:solidFill>
                  <a:schemeClr val="bg1"/>
                </a:solidFill>
                <a:latin typeface="Söhne"/>
              </a:rPr>
              <a:t>Cybersecurity</a:t>
            </a:r>
            <a:r>
              <a:rPr dirty="0" lang="en-US"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dirty="0" lang="en-US" err="1" smtClean="0">
                <a:solidFill>
                  <a:schemeClr val="bg1"/>
                </a:solidFill>
                <a:latin typeface="Söhne"/>
              </a:rPr>
              <a:t>Iot</a:t>
            </a:r>
            <a:r>
              <a:rPr dirty="0" lang="en-US" smtClean="0">
                <a:solidFill>
                  <a:schemeClr val="bg1"/>
                </a:solidFill>
                <a:latin typeface="Söhne"/>
              </a:rPr>
              <a:t>) Devices And Mobile Platforms Would Extend The System's Reach And Effectiveness In Diverse Environments. Collaborative Efforts With </a:t>
            </a:r>
            <a:r>
              <a:rPr dirty="0" lang="en-US" err="1" smtClean="0">
                <a:solidFill>
                  <a:schemeClr val="bg1"/>
                </a:solidFill>
                <a:latin typeface="Söhne"/>
              </a:rPr>
              <a:t>Cybersecurity</a:t>
            </a:r>
            <a:r>
              <a:rPr dirty="0" lang="en-US" smtClean="0">
                <a:solidFill>
                  <a:schemeClr val="bg1"/>
                </a:solidFill>
                <a:latin typeface="Söhne"/>
              </a:rPr>
              <a:t> Experts And Industry Stakeholders Can Foster Innovation And Refinement, Ensuring The </a:t>
            </a:r>
            <a:r>
              <a:rPr dirty="0" lang="en-US" err="1" smtClean="0">
                <a:solidFill>
                  <a:schemeClr val="bg1"/>
                </a:solidFill>
                <a:latin typeface="Söhne"/>
              </a:rPr>
              <a:t>Keylogger</a:t>
            </a:r>
            <a:r>
              <a:rPr dirty="0" lang="en-US" smtClean="0">
                <a:solidFill>
                  <a:schemeClr val="bg1"/>
                </a:solidFill>
                <a:latin typeface="Söhne"/>
              </a:rPr>
              <a:t> System Remains At The Forefront Of </a:t>
            </a:r>
            <a:r>
              <a:rPr dirty="0" lang="en-US" err="1" smtClean="0">
                <a:solidFill>
                  <a:schemeClr val="bg1"/>
                </a:solidFill>
                <a:latin typeface="Söhne"/>
              </a:rPr>
              <a:t>Cybersecurity</a:t>
            </a:r>
            <a:r>
              <a:rPr dirty="0" lang="en-US" smtClean="0">
                <a:solidFill>
                  <a:schemeClr val="bg1"/>
                </a:solidFill>
                <a:latin typeface="Söhne"/>
              </a:rPr>
              <a:t> Defense Strategies. Ultimately, Continued Research And Development Efforts Will Propel The </a:t>
            </a:r>
            <a:r>
              <a:rPr dirty="0" lang="en-US" err="1" smtClean="0">
                <a:solidFill>
                  <a:schemeClr val="bg1"/>
                </a:solidFill>
                <a:latin typeface="Söhne"/>
              </a:rPr>
              <a:t>Keylogger</a:t>
            </a:r>
            <a:r>
              <a:rPr dirty="0" lang="en-US" smtClean="0">
                <a:solidFill>
                  <a:schemeClr val="bg1"/>
                </a:solidFill>
                <a:latin typeface="Söhne"/>
              </a:rPr>
              <a:t> System Towards Greater Resilience And Adaptability In Safeguarding Against Evolving Cyber Threats.</a:t>
            </a:r>
            <a:endParaRPr b="1" dirty="0" lang="en-US" smtClean="0">
              <a:solidFill>
                <a:schemeClr val="bg1"/>
              </a:solidFill>
            </a:endParaRPr>
          </a:p>
          <a:p>
            <a:pPr algn="just" indent="-305435" marL="305435"/>
            <a:endParaRPr dirty="0"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1" name="Title 35"/>
          <p:cNvSpPr>
            <a:spLocks noGrp="1"/>
          </p:cNvSpPr>
          <p:nvPr>
            <p:ph type="title"/>
          </p:nvPr>
        </p:nvSpPr>
        <p:spPr>
          <a:xfrm>
            <a:off x="4760830" y="397398"/>
            <a:ext cx="7741291" cy="625475"/>
          </a:xfrm>
        </p:spPr>
        <p:txBody>
          <a:bodyPr/>
          <a:p>
            <a:r>
              <a:rPr dirty="0" lang="en-IN" smtClean="0"/>
              <a:t>REFERENCE</a:t>
            </a:r>
            <a:endParaRPr dirty="0" lang="en-US"/>
          </a:p>
        </p:txBody>
      </p:sp>
      <p:sp>
        <p:nvSpPr>
          <p:cNvPr id="1048712" name="Rectangle 14"/>
          <p:cNvSpPr/>
          <p:nvPr/>
        </p:nvSpPr>
        <p:spPr>
          <a:xfrm>
            <a:off x="4882544" y="6417840"/>
            <a:ext cx="184731" cy="261610"/>
          </a:xfrm>
          <a:prstGeom prst="rect"/>
        </p:spPr>
        <p:txBody>
          <a:bodyPr wrap="none">
            <a:spAutoFit/>
          </a:bodyPr>
          <a:p>
            <a:endParaRPr dirty="0" sz="1100" lang="en-US"/>
          </a:p>
        </p:txBody>
      </p:sp>
      <p:sp>
        <p:nvSpPr>
          <p:cNvPr id="1048713" name="Rectangle 16"/>
          <p:cNvSpPr/>
          <p:nvPr/>
        </p:nvSpPr>
        <p:spPr>
          <a:xfrm rot="16200000" flipH="1">
            <a:off x="5803901" y="469901"/>
            <a:ext cx="6857999" cy="5918200"/>
          </a:xfrm>
          <a:prstGeom prst="rect"/>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4" name="Rectangle 18"/>
          <p:cNvSpPr/>
          <p:nvPr/>
        </p:nvSpPr>
        <p:spPr>
          <a:xfrm>
            <a:off x="1957891" y="914400"/>
            <a:ext cx="7530353" cy="6124463"/>
          </a:xfrm>
          <a:prstGeom prst="rect"/>
        </p:spPr>
        <p:txBody>
          <a:bodyPr wrap="square">
            <a:spAutoFit/>
          </a:bodyPr>
          <a:p>
            <a:endParaRPr dirty="0" lang="en-IN" smtClean="0">
              <a:solidFill>
                <a:schemeClr val="bg1"/>
              </a:solidFill>
            </a:endParaRPr>
          </a:p>
          <a:p>
            <a:pPr indent="-305435" marL="305435">
              <a:buFont typeface="Arial" pitchFamily="34" charset="0"/>
              <a:buChar char="•"/>
            </a:pPr>
            <a:r>
              <a:rPr dirty="0" lang="en-IN" err="1" smtClean="0">
                <a:solidFill>
                  <a:schemeClr val="bg1"/>
                </a:solidFill>
              </a:rPr>
              <a:t>GeeksforGeeks</a:t>
            </a:r>
            <a:r>
              <a:rPr dirty="0" lang="en-IN" smtClean="0">
                <a:solidFill>
                  <a:schemeClr val="bg1"/>
                </a:solidFill>
              </a:rPr>
              <a:t>. (</a:t>
            </a:r>
            <a:r>
              <a:rPr dirty="0" lang="en-IN" err="1" smtClean="0">
                <a:solidFill>
                  <a:schemeClr val="bg1"/>
                </a:solidFill>
              </a:rPr>
              <a:t>n.d</a:t>
            </a:r>
            <a:r>
              <a:rPr dirty="0" lang="en-IN" smtClean="0">
                <a:solidFill>
                  <a:schemeClr val="bg1"/>
                </a:solidFill>
              </a:rPr>
              <a:t>.). Design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1"/>
              </a:rPr>
              <a:t>https://www.geeksforgeeks.org/design-a-keylogger-in-python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err="1" smtClean="0">
                <a:solidFill>
                  <a:schemeClr val="bg1"/>
                </a:solidFill>
              </a:rPr>
              <a:t>ThePythonCode</a:t>
            </a:r>
            <a:r>
              <a:rPr dirty="0" lang="en-IN" smtClean="0">
                <a:solidFill>
                  <a:schemeClr val="bg1"/>
                </a:solidFill>
              </a:rPr>
              <a:t>. (</a:t>
            </a:r>
            <a:r>
              <a:rPr dirty="0" lang="en-IN" err="1" smtClean="0">
                <a:solidFill>
                  <a:schemeClr val="bg1"/>
                </a:solidFill>
              </a:rPr>
              <a:t>n.d</a:t>
            </a:r>
            <a:r>
              <a:rPr dirty="0" lang="en-IN" smtClean="0">
                <a:solidFill>
                  <a:schemeClr val="bg1"/>
                </a:solidFill>
              </a:rPr>
              <a:t>.). Write a </a:t>
            </a:r>
            <a:r>
              <a:rPr dirty="0" lang="en-IN" err="1" smtClean="0">
                <a:solidFill>
                  <a:schemeClr val="bg1"/>
                </a:solidFill>
              </a:rPr>
              <a:t>Keylogger</a:t>
            </a:r>
            <a:r>
              <a:rPr dirty="0" lang="en-IN" smtClean="0">
                <a:solidFill>
                  <a:schemeClr val="bg1"/>
                </a:solidFill>
              </a:rPr>
              <a:t> in Python. Retrieved from </a:t>
            </a:r>
            <a:r>
              <a:rPr dirty="0" lang="en-IN" smtClean="0">
                <a:solidFill>
                  <a:schemeClr val="bg1"/>
                </a:solidFill>
                <a:hlinkClick r:id="rId2"/>
              </a:rPr>
              <a:t>https://thepythoncode.com/article/write-a-keylogger-python</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Python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3"/>
              </a:rPr>
              <a:t>https://www.python.org/doc/</a:t>
            </a:r>
            <a:endParaRPr dirty="0" lang="en-IN" smtClean="0">
              <a:solidFill>
                <a:schemeClr val="bg1"/>
              </a:solidFill>
            </a:endParaRPr>
          </a:p>
          <a:p>
            <a:endParaRPr dirty="0" lang="en-IN" smtClean="0">
              <a:solidFill>
                <a:schemeClr val="bg1"/>
              </a:solidFill>
            </a:endParaRPr>
          </a:p>
          <a:p>
            <a:pPr indent="-305435" marL="305435">
              <a:buFont typeface="Arial" pitchFamily="34" charset="0"/>
              <a:buChar char="•"/>
            </a:pPr>
            <a:r>
              <a:rPr dirty="0" lang="en-IN" err="1" smtClean="0">
                <a:solidFill>
                  <a:schemeClr val="bg1"/>
                </a:solidFill>
              </a:rPr>
              <a:t>Tkinter</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4"/>
              </a:rPr>
              <a:t>https://docs.python.org/3/library/tkinter.html</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 </a:t>
            </a:r>
            <a:r>
              <a:rPr dirty="0" lang="en-IN" err="1" smtClean="0">
                <a:solidFill>
                  <a:schemeClr val="bg1"/>
                </a:solidFill>
              </a:rPr>
              <a:t>Pynput</a:t>
            </a:r>
            <a:r>
              <a:rPr dirty="0" lang="en-IN" smtClean="0">
                <a:solidFill>
                  <a:schemeClr val="bg1"/>
                </a:solidFill>
              </a:rPr>
              <a:t>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5"/>
              </a:rPr>
              <a:t>https://pynput.readthedocs.io/en/latest/</a:t>
            </a:r>
            <a:endParaRPr dirty="0" lang="en-IN" smtClean="0">
              <a:solidFill>
                <a:schemeClr val="bg1"/>
              </a:solidFill>
            </a:endParaRPr>
          </a:p>
          <a:p>
            <a:pPr indent="-305435" marL="305435"/>
            <a:endParaRPr dirty="0" lang="en-IN" smtClean="0">
              <a:solidFill>
                <a:schemeClr val="bg1"/>
              </a:solidFill>
            </a:endParaRPr>
          </a:p>
          <a:p>
            <a:pPr indent="-305435" marL="305435">
              <a:buFont typeface="Arial" pitchFamily="34" charset="0"/>
              <a:buChar char="•"/>
            </a:pPr>
            <a:r>
              <a:rPr dirty="0" lang="en-IN" smtClean="0">
                <a:solidFill>
                  <a:schemeClr val="bg1"/>
                </a:solidFill>
              </a:rPr>
              <a:t>JSON Documentation. (</a:t>
            </a:r>
            <a:r>
              <a:rPr dirty="0" lang="en-IN" err="1" smtClean="0">
                <a:solidFill>
                  <a:schemeClr val="bg1"/>
                </a:solidFill>
              </a:rPr>
              <a:t>n.d</a:t>
            </a:r>
            <a:r>
              <a:rPr dirty="0" lang="en-IN" smtClean="0">
                <a:solidFill>
                  <a:schemeClr val="bg1"/>
                </a:solidFill>
              </a:rPr>
              <a:t>.). Retrieved from </a:t>
            </a:r>
            <a:r>
              <a:rPr dirty="0" lang="en-IN" smtClean="0">
                <a:solidFill>
                  <a:schemeClr val="bg1"/>
                </a:solidFill>
                <a:hlinkClick r:id="rId6"/>
              </a:rPr>
              <a:t>https://docs.python.org/3/library/json.html</a:t>
            </a:r>
            <a:endParaRPr dirty="0" lang="en-IN" smtClean="0">
              <a:solidFill>
                <a:schemeClr val="bg1"/>
              </a:solidFill>
            </a:endParaRPr>
          </a:p>
          <a:p>
            <a:pPr indent="-305435" marL="305435"/>
            <a:endParaRPr dirty="0" lang="en-IN" smtClean="0">
              <a:solidFill>
                <a:schemeClr val="bg1"/>
              </a:solidFill>
            </a:endParaRPr>
          </a:p>
          <a:p>
            <a:pPr indent="-305435" marL="305435"/>
            <a:r>
              <a:rPr dirty="0" lang="en-IN" smtClean="0">
                <a:solidFill>
                  <a:schemeClr val="bg1"/>
                </a:solidFill>
              </a:rPr>
              <a:t>		 Various online tutorials and forums for Python programming and </a:t>
            </a:r>
            <a:r>
              <a:rPr dirty="0" lang="en-IN" err="1" smtClean="0">
                <a:solidFill>
                  <a:schemeClr val="bg1"/>
                </a:solidFill>
              </a:rPr>
              <a:t>cybersecurity</a:t>
            </a:r>
            <a:r>
              <a:rPr dirty="0" lang="en-IN" smtClean="0">
                <a:solidFill>
                  <a:schemeClr val="bg1"/>
                </a:solidFill>
              </a:rPr>
              <a:t> practices.</a:t>
            </a:r>
            <a:endParaRPr dirty="0" lang="en-IN">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0" name="Picture 4"/>
          <p:cNvPicPr>
            <a:picLocks noChangeAspect="1"/>
          </p:cNvPicPr>
          <p:nvPr/>
        </p:nvPicPr>
        <p:blipFill rotWithShape="1">
          <a:blip xmlns:r="http://schemas.openxmlformats.org/officeDocument/2006/relationships" r:embed="rId1" cstate="screen"/>
          <a:srcRect l="-6"/>
          <a:stretch>
            <a:fillRect/>
          </a:stretch>
        </p:blipFill>
        <p:spPr>
          <a:xfrm>
            <a:off x="0" y="0"/>
            <a:ext cx="12192000" cy="6858000"/>
          </a:xfrm>
          <a:prstGeom prst="rect"/>
        </p:spPr>
      </p:pic>
      <p:sp>
        <p:nvSpPr>
          <p:cNvPr id="1048718" name="Rectangle 11"/>
          <p:cNvSpPr/>
          <p:nvPr/>
        </p:nvSpPr>
        <p:spPr>
          <a:xfrm>
            <a:off x="-1" y="0"/>
            <a:ext cx="12192000" cy="6858000"/>
          </a:xfrm>
          <a:prstGeom prst="rect"/>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9" name="Right Triangle 30"/>
          <p:cNvSpPr/>
          <p:nvPr/>
        </p:nvSpPr>
        <p:spPr>
          <a:xfrm flipH="1">
            <a:off x="9002400" y="3670300"/>
            <a:ext cx="3189600" cy="3187700"/>
          </a:xfrm>
          <a:prstGeom prst="rtTriangle"/>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20" name="Rectangle 32"/>
          <p:cNvSpPr/>
          <p:nvPr/>
        </p:nvSpPr>
        <p:spPr>
          <a:xfrm rot="10800000">
            <a:off x="1" y="0"/>
            <a:ext cx="5003799" cy="6858000"/>
          </a:xfrm>
          <a:prstGeom prst="rect"/>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1" name="Right Triangle 34"/>
          <p:cNvSpPr/>
          <p:nvPr/>
        </p:nvSpPr>
        <p:spPr>
          <a:xfrm flipH="1" flipV="1">
            <a:off x="7810500" y="-6"/>
            <a:ext cx="4381498" cy="5422905"/>
          </a:xfrm>
          <a:prstGeom prst="rtTriangle"/>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2" name="Title 1"/>
          <p:cNvSpPr>
            <a:spLocks noGrp="1"/>
          </p:cNvSpPr>
          <p:nvPr>
            <p:ph type="title"/>
          </p:nvPr>
        </p:nvSpPr>
        <p:spPr>
          <a:xfrm>
            <a:off x="4816507" y="3167393"/>
            <a:ext cx="4546600" cy="625475"/>
          </a:xfrm>
        </p:spPr>
        <p:txBody>
          <a:bodyPr anchor="ctr"/>
          <a:p>
            <a:pPr>
              <a:lnSpc>
                <a:spcPct val="80000"/>
              </a:lnSpc>
            </a:pPr>
            <a:r>
              <a:rPr dirty="0" sz="9600" i="1" lang="en-IN" smtClean="0"/>
              <a:t>THANK</a:t>
            </a:r>
            <a:br>
              <a:rPr dirty="0" sz="9600" i="1" lang="en-IN" smtClean="0"/>
            </a:br>
            <a:r>
              <a:rPr dirty="0" sz="9600" i="1" lang="en-IN" smtClean="0"/>
              <a:t>YOU</a:t>
            </a:r>
            <a:endParaRPr dirty="0" sz="9600" i="1" lang="en-US"/>
          </a:p>
        </p:txBody>
      </p:sp>
      <p:grpSp>
        <p:nvGrpSpPr>
          <p:cNvPr id="78" name="Group 12"/>
          <p:cNvGrpSpPr/>
          <p:nvPr/>
        </p:nvGrpSpPr>
        <p:grpSpPr>
          <a:xfrm rot="10800000">
            <a:off x="474724" y="-2"/>
            <a:ext cx="3897859" cy="1098331"/>
            <a:chOff x="4203700" y="5759669"/>
            <a:chExt cx="3567824" cy="1098331"/>
          </a:xfrm>
        </p:grpSpPr>
        <p:cxnSp>
          <p:nvCxnSpPr>
            <p:cNvPr id="3145730" name="Straight Connector 13"/>
            <p:cNvCxnSpPr>
              <a:cxnSpLocks/>
            </p:cNvCxnSpPr>
            <p:nvPr/>
          </p:nvCxnSpPr>
          <p:spPr>
            <a:xfrm flipV="1">
              <a:off x="420370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4"/>
            <p:cNvCxnSpPr>
              <a:cxnSpLocks/>
            </p:cNvCxnSpPr>
            <p:nvPr/>
          </p:nvCxnSpPr>
          <p:spPr>
            <a:xfrm flipV="1">
              <a:off x="563083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flipV="1">
              <a:off x="491726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flipV="1">
              <a:off x="6344395"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4" name="Straight Connector 17"/>
            <p:cNvCxnSpPr>
              <a:cxnSpLocks/>
            </p:cNvCxnSpPr>
            <p:nvPr/>
          </p:nvCxnSpPr>
          <p:spPr>
            <a:xfrm flipV="1">
              <a:off x="7771524"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5" name="Straight Connector 18"/>
            <p:cNvCxnSpPr>
              <a:cxnSpLocks/>
            </p:cNvCxnSpPr>
            <p:nvPr/>
          </p:nvCxnSpPr>
          <p:spPr>
            <a:xfrm flipV="1">
              <a:off x="7057960" y="5759669"/>
              <a:ext cx="0" cy="1098331"/>
            </a:xfrm>
            <a:prstGeom prst="line"/>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79" name="Group 26"/>
          <p:cNvGrpSpPr/>
          <p:nvPr/>
        </p:nvGrpSpPr>
        <p:grpSpPr>
          <a:xfrm>
            <a:off x="4816507" y="4880315"/>
            <a:ext cx="4343045" cy="1"/>
            <a:chOff x="1523994" y="3509963"/>
            <a:chExt cx="16178966" cy="1"/>
          </a:xfrm>
        </p:grpSpPr>
        <p:cxnSp>
          <p:nvCxnSpPr>
            <p:cNvPr id="3145736" name="Straight Connector 27"/>
            <p:cNvCxnSpPr>
              <a:cxnSpLocks/>
            </p:cNvCxnSpPr>
            <p:nvPr/>
          </p:nvCxnSpPr>
          <p:spPr>
            <a:xfrm rot="10800000" flipH="1">
              <a:off x="2079810" y="3509963"/>
              <a:ext cx="15623150" cy="0"/>
            </a:xfrm>
            <a:prstGeom prst="line"/>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7" name="Straight Connector 28"/>
            <p:cNvCxnSpPr>
              <a:cxnSpLocks/>
            </p:cNvCxnSpPr>
            <p:nvPr/>
          </p:nvCxnSpPr>
          <p:spPr>
            <a:xfrm>
              <a:off x="1523994" y="3509964"/>
              <a:ext cx="4340645" cy="0"/>
            </a:xfrm>
            <a:prstGeom prst="line"/>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80" name="Group 49"/>
          <p:cNvGrpSpPr/>
          <p:nvPr/>
        </p:nvGrpSpPr>
        <p:grpSpPr>
          <a:xfrm>
            <a:off x="2607136" y="2579683"/>
            <a:ext cx="1736264" cy="1590938"/>
            <a:chOff x="2676525" y="1463676"/>
            <a:chExt cx="360363" cy="330200"/>
          </a:xfrm>
          <a:solidFill>
            <a:schemeClr val="accent4"/>
          </a:solidFill>
        </p:grpSpPr>
        <p:sp>
          <p:nvSpPr>
            <p:cNvPr id="1048723" name="Freeform 170"/>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4" name="Freeform 171"/>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sp>
          <p:nvSpPr>
            <p:cNvPr id="1048725" name="Freeform 172"/>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algn="t" dir="5400000" dist="101600" rotWithShape="0">
                <a:prstClr val="black">
                  <a:alpha val="20000"/>
                </a:prstClr>
              </a:outerShdw>
            </a:effectLst>
          </p:spPr>
          <p:txBody>
            <a:bodyPr anchor="ctr" bIns="0" lIns="0" rIns="0" rtlCol="0" tIns="0" vert="horz">
              <a:normAutofit/>
            </a:bodyPr>
            <a:p>
              <a:pPr algn="ctr">
                <a:lnSpc>
                  <a:spcPct val="90000"/>
                </a:lnSpc>
                <a:spcBef>
                  <a:spcPts val="1000"/>
                </a:spcBef>
                <a:buFont typeface="Arial" panose="020B0604020202020204" pitchFamily="34" charset="0"/>
                <a:buNone/>
              </a:pPr>
              <a:endParaRPr b="1" sz="1600" lang="en-US">
                <a:solidFill>
                  <a:schemeClr val="bg1"/>
                </a:solidFill>
                <a:latin typeface="+mj-lt"/>
                <a:cs typeface="Arabic Typesetting" panose="03020402040406030203" pitchFamily="66" charset="-78"/>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7" name=""/>
        <p:cNvGrpSpPr/>
        <p:nvPr/>
      </p:nvGrpSpPr>
      <p:grpSpPr>
        <a:xfrm>
          <a:off x="0" y="0"/>
          <a:ext cx="0" cy="0"/>
          <a:chOff x="0" y="0"/>
          <a:chExt cx="0" cy="0"/>
        </a:xfrm>
      </p:grpSpPr>
      <p:sp>
        <p:nvSpPr>
          <p:cNvPr id="1048602" name="Title 98"/>
          <p:cNvSpPr>
            <a:spLocks noGrp="1"/>
          </p:cNvSpPr>
          <p:nvPr>
            <p:ph type="title"/>
          </p:nvPr>
        </p:nvSpPr>
        <p:spPr>
          <a:xfrm>
            <a:off x="1022078" y="898524"/>
            <a:ext cx="11306174" cy="625475"/>
          </a:xfrm>
        </p:spPr>
        <p:txBody>
          <a:bodyPr/>
          <a:p>
            <a:pPr defTabSz="914377">
              <a:spcAft>
                <a:spcPts val="600"/>
              </a:spcAft>
            </a:pPr>
            <a:r>
              <a:rPr dirty="0" sz="3600" lang="en-IN" smtClean="0">
                <a:solidFill>
                  <a:prstClr val="white"/>
                </a:solidFill>
                <a:latin typeface="Inter" panose="020B0502030000000004" pitchFamily="34" charset="0"/>
                <a:ea typeface="Inter" panose="020B0502030000000004" pitchFamily="34" charset="0"/>
                <a:cs typeface="Calibri"/>
                <a:sym typeface="Calibri"/>
              </a:rPr>
              <a:t>PROBLEM </a:t>
            </a:r>
            <a:r>
              <a:rPr dirty="0" sz="3600" lang="en-IN">
                <a:solidFill>
                  <a:prstClr val="white"/>
                </a:solidFill>
                <a:latin typeface="Inter" panose="020B0502030000000004" pitchFamily="34" charset="0"/>
                <a:ea typeface="Inter" panose="020B0502030000000004" pitchFamily="34" charset="0"/>
                <a:cs typeface="Calibri"/>
                <a:sym typeface="Calibri"/>
              </a:rPr>
              <a:t> </a:t>
            </a:r>
            <a:r>
              <a:rPr dirty="0" sz="3600" lang="en-IN" smtClean="0">
                <a:solidFill>
                  <a:prstClr val="white"/>
                </a:solidFill>
                <a:latin typeface="Inter" panose="020B0502030000000004" pitchFamily="34" charset="0"/>
                <a:ea typeface="Inter" panose="020B0502030000000004" pitchFamily="34" charset="0"/>
                <a:cs typeface="Calibri"/>
                <a:sym typeface="Calibri"/>
              </a:rPr>
              <a:t>STATEMENT</a:t>
            </a:r>
            <a:endParaRPr dirty="0" sz="3600" lang="en-US">
              <a:solidFill>
                <a:prstClr val="white"/>
              </a:solidFill>
              <a:latin typeface="Inter" panose="020B0502030000000004" pitchFamily="34" charset="0"/>
              <a:ea typeface="Inter" panose="020B0502030000000004" pitchFamily="34" charset="0"/>
              <a:cs typeface="Calibri"/>
              <a:sym typeface="Calibri"/>
            </a:endParaRPr>
          </a:p>
        </p:txBody>
      </p:sp>
      <p:grpSp>
        <p:nvGrpSpPr>
          <p:cNvPr id="38" name="Group 99"/>
          <p:cNvGrpSpPr/>
          <p:nvPr/>
        </p:nvGrpSpPr>
        <p:grpSpPr>
          <a:xfrm flipH="1">
            <a:off x="0" y="2307771"/>
            <a:ext cx="12192002" cy="4550229"/>
            <a:chOff x="899886" y="0"/>
            <a:chExt cx="5003799" cy="6858000"/>
          </a:xfrm>
        </p:grpSpPr>
        <p:sp>
          <p:nvSpPr>
            <p:cNvPr id="1048603"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05"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6"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7" name="Rectangle 8"/>
          <p:cNvSpPr/>
          <p:nvPr/>
        </p:nvSpPr>
        <p:spPr>
          <a:xfrm>
            <a:off x="1754714" y="1908292"/>
            <a:ext cx="6971274" cy="891540"/>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It’s </a:t>
            </a:r>
            <a:r>
              <a:rPr dirty="0" lang="en-US">
                <a:solidFill>
                  <a:schemeClr val="bg1"/>
                </a:solidFill>
              </a:rPr>
              <a:t>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endParaRPr dirty="0" lang="en-US">
              <a:solidFill>
                <a:schemeClr val="bg1"/>
              </a:solidFill>
            </a:endParaRPr>
          </a:p>
        </p:txBody>
      </p:sp>
      <p:sp>
        <p:nvSpPr>
          <p:cNvPr id="1048608" name="Rectangle 9"/>
          <p:cNvSpPr/>
          <p:nvPr/>
        </p:nvSpPr>
        <p:spPr>
          <a:xfrm>
            <a:off x="4225962" y="3875315"/>
            <a:ext cx="6955844" cy="1158241"/>
          </a:xfrm>
          <a:prstGeom prst="rect"/>
        </p:spPr>
        <p:txBody>
          <a:bodyPr wrap="square">
            <a:spAutoFit/>
          </a:bodyPr>
          <a:p>
            <a:pPr algn="just">
              <a:buFont typeface="Arial" pitchFamily="34" charset="0"/>
              <a:buChar char="•"/>
            </a:pPr>
            <a:r>
              <a:rPr dirty="0" lang="en-US">
                <a:solidFill>
                  <a:schemeClr val="bg1"/>
                </a:solidFill>
              </a:rPr>
              <a:t> </a:t>
            </a:r>
            <a:r>
              <a:rPr dirty="0" lang="en-US" smtClean="0">
                <a:solidFill>
                  <a:schemeClr val="bg1"/>
                </a:solidFill>
              </a:rPr>
              <a:t>             </a:t>
            </a:r>
            <a:r>
              <a:rPr dirty="0" lang="en-US" err="1" smtClean="0">
                <a:solidFill>
                  <a:schemeClr val="bg1"/>
                </a:solidFill>
              </a:rPr>
              <a:t>Keyloggers</a:t>
            </a:r>
            <a:r>
              <a:rPr dirty="0" lang="en-US" smtClean="0">
                <a:solidFill>
                  <a:schemeClr val="bg1"/>
                </a:solidFill>
              </a:rPr>
              <a:t> </a:t>
            </a:r>
            <a:r>
              <a:rPr dirty="0" lang="en-US" smtClean="0">
                <a:solidFill>
                  <a:schemeClr val="bg1"/>
                </a:solidFill>
              </a:rPr>
              <a:t>Can Also Be Used To Steal Data In The Form Of Malware Or Other Similar Threats. To Solve This Problem, We'll Also Develop An Anti-key Logger That Will Let Us Know If A Key Logger Is Already Watching The System. The </a:t>
            </a:r>
            <a:r>
              <a:rPr dirty="0" lang="en-US" smtClean="0">
                <a:solidFill>
                  <a:schemeClr val="bg1"/>
                </a:solidFill>
              </a:rPr>
              <a:t>Anti-</a:t>
            </a:r>
            <a:r>
              <a:rPr dirty="0" lang="en-US" err="1" smtClean="0">
                <a:solidFill>
                  <a:schemeClr val="bg1"/>
                </a:solidFill>
              </a:rPr>
              <a:t>keylogger</a:t>
            </a:r>
            <a:r>
              <a:rPr dirty="0" lang="en-US" smtClean="0">
                <a:solidFill>
                  <a:schemeClr val="bg1"/>
                </a:solidFill>
              </a:rPr>
              <a:t> </a:t>
            </a:r>
            <a:r>
              <a:rPr dirty="0" lang="en-US" smtClean="0">
                <a:solidFill>
                  <a:schemeClr val="bg1"/>
                </a:solidFill>
              </a:rPr>
              <a:t>Will Allow Us To Continue To Be Vigilant And Ensure The Security Of The Data On Our System.</a:t>
            </a:r>
            <a:endParaRPr dirty="0"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a:xfrm>
            <a:off x="1004616" y="861513"/>
            <a:ext cx="11306174" cy="625475"/>
          </a:xfrm>
        </p:spPr>
        <p:txBody>
          <a:bodyPr/>
          <a:p>
            <a:r>
              <a:rPr dirty="0" sz="3600" lang="en-US" smtClean="0">
                <a:latin typeface="Inter"/>
              </a:rPr>
              <a:t>PHISHING ATTACK</a:t>
            </a:r>
            <a:endParaRPr dirty="0" sz="3600" lang="en-US">
              <a:latin typeface="Inter"/>
            </a:endParaRPr>
          </a:p>
        </p:txBody>
      </p:sp>
      <p:sp>
        <p:nvSpPr>
          <p:cNvPr id="1048610" name="Content Placeholder 2"/>
          <p:cNvSpPr>
            <a:spLocks noGrp="1"/>
          </p:cNvSpPr>
          <p:nvPr>
            <p:ph idx="1"/>
          </p:nvPr>
        </p:nvSpPr>
        <p:spPr>
          <a:xfrm>
            <a:off x="1213622" y="1982379"/>
            <a:ext cx="10399258" cy="3713026"/>
          </a:xfrm>
        </p:spPr>
        <p:txBody>
          <a:bodyPr/>
          <a:p>
            <a:r>
              <a:rPr dirty="0" lang="en-US"/>
              <a:t>Here, the medium used to commit crime digitally is the computer, network, internet, or any electronic device. </a:t>
            </a:r>
            <a:endParaRPr dirty="0" lang="en-US" smtClean="0"/>
          </a:p>
          <a:p>
            <a:r>
              <a:rPr dirty="0" lang="en-US" smtClean="0"/>
              <a:t>The </a:t>
            </a:r>
            <a:r>
              <a:rPr dirty="0" lang="en-US"/>
              <a:t>main targets of cybercrime are users of the system, websites, company defamation, gaining money, etc</a:t>
            </a:r>
            <a:r>
              <a:rPr dirty="0" lang="en-US" smtClean="0"/>
              <a:t>.</a:t>
            </a:r>
          </a:p>
          <a:p>
            <a:r>
              <a:rPr dirty="0" lang="en-US" smtClean="0"/>
              <a:t>Spread viruses and Gaining malware</a:t>
            </a:r>
          </a:p>
          <a:p>
            <a:r>
              <a:rPr dirty="0" lang="en-US" smtClean="0"/>
              <a:t>Generate profit </a:t>
            </a:r>
            <a:r>
              <a:rPr dirty="0" lang="en-US"/>
              <a:t>by selling or locking crucial data</a:t>
            </a:r>
            <a:r>
              <a:rPr dirty="0" lang="en-US" smtClean="0"/>
              <a:t>.</a:t>
            </a:r>
          </a:p>
          <a:p>
            <a:r>
              <a:rPr dirty="0" lang="en-US"/>
              <a:t>unauthorized access to user accounts</a:t>
            </a:r>
            <a:endParaRPr dirty="0" lang="en-US"/>
          </a:p>
          <a:p>
            <a:r>
              <a:rPr dirty="0" lang="en-US" smtClean="0"/>
              <a:t>It is a way to steal your data or monitoring your systems to make attacks and threating us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1007404" y="861514"/>
            <a:ext cx="11306174" cy="625475"/>
          </a:xfrm>
        </p:spPr>
        <p:txBody>
          <a:bodyPr/>
          <a:p>
            <a:r>
              <a:rPr dirty="0" sz="3600" lang="en-US" smtClean="0">
                <a:latin typeface="Inter"/>
              </a:rPr>
              <a:t>METHOD OF ATTACKS</a:t>
            </a:r>
            <a:endParaRPr dirty="0" sz="3600" lang="en-US">
              <a:latin typeface="Inter"/>
            </a:endParaRPr>
          </a:p>
        </p:txBody>
      </p:sp>
      <p:sp>
        <p:nvSpPr>
          <p:cNvPr id="1048612" name="Content Placeholder 2"/>
          <p:cNvSpPr>
            <a:spLocks noGrp="1"/>
          </p:cNvSpPr>
          <p:nvPr>
            <p:ph idx="1"/>
          </p:nvPr>
        </p:nvSpPr>
        <p:spPr>
          <a:xfrm>
            <a:off x="1416536" y="1838688"/>
            <a:ext cx="9808642" cy="4351338"/>
          </a:xfrm>
        </p:spPr>
        <p:txBody>
          <a:bodyPr/>
          <a:p>
            <a:r>
              <a:rPr b="1" dirty="0" lang="en-US" smtClean="0"/>
              <a:t>Email </a:t>
            </a:r>
            <a:r>
              <a:rPr b="1" dirty="0" lang="en-US"/>
              <a:t>Spoofing:</a:t>
            </a:r>
            <a:r>
              <a:rPr dirty="0" lang="en-US"/>
              <a:t> The attackers impersonated XYZ Bank's official email domain to send convincing emails to customers. </a:t>
            </a:r>
            <a:endParaRPr dirty="0" lang="en-US" smtClean="0"/>
          </a:p>
          <a:p>
            <a:endParaRPr dirty="0" lang="en-US"/>
          </a:p>
          <a:p>
            <a:r>
              <a:rPr b="1" dirty="0" lang="en-US"/>
              <a:t>Malicious Links:</a:t>
            </a:r>
            <a:r>
              <a:rPr dirty="0" lang="en-US"/>
              <a:t> The phishing emails included links to spoofed websites designed to mimic XYZ Bank's login </a:t>
            </a:r>
            <a:r>
              <a:rPr dirty="0" lang="en-US" smtClean="0"/>
              <a:t>page</a:t>
            </a:r>
          </a:p>
          <a:p>
            <a:endParaRPr dirty="0" lang="en-US" smtClean="0"/>
          </a:p>
          <a:p>
            <a:r>
              <a:rPr b="1" dirty="0" lang="en-US" smtClean="0"/>
              <a:t>Social </a:t>
            </a:r>
            <a:r>
              <a:rPr b="1" dirty="0" lang="en-US"/>
              <a:t>Engineering Tactics:</a:t>
            </a:r>
            <a:r>
              <a:rPr dirty="0" lang="en-US"/>
              <a:t> The emails employed psychological manipulation techniques to create a sense of urgency and fear, compelling recipients to provide sensitive information without questioning the legitimacy of the request</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a:xfrm>
            <a:off x="3973029" y="906081"/>
            <a:ext cx="3211542" cy="625475"/>
          </a:xfrm>
        </p:spPr>
        <p:txBody>
          <a:bodyPr>
            <a:normAutofit/>
          </a:bodyPr>
          <a:p>
            <a:r>
              <a:rPr dirty="0" sz="3600" lang="en-US" smtClean="0">
                <a:latin typeface="Inter"/>
              </a:rPr>
              <a:t>KEYLOGGER</a:t>
            </a:r>
            <a:endParaRPr dirty="0" sz="3600" lang="en-US">
              <a:latin typeface="Inter"/>
            </a:endParaRPr>
          </a:p>
        </p:txBody>
      </p:sp>
      <p:sp>
        <p:nvSpPr>
          <p:cNvPr id="1048614" name="Content Placeholder 1"/>
          <p:cNvSpPr>
            <a:spLocks noGrp="1"/>
          </p:cNvSpPr>
          <p:nvPr>
            <p:ph idx="1"/>
          </p:nvPr>
        </p:nvSpPr>
        <p:spPr>
          <a:xfrm>
            <a:off x="796834" y="2014883"/>
            <a:ext cx="10787965" cy="3184134"/>
          </a:xfrm>
        </p:spPr>
        <p:txBody>
          <a:bodyPr>
            <a:normAutofit/>
          </a:bodyPr>
          <a:p>
            <a:pPr indent="0" marL="0">
              <a:buNone/>
            </a:pPr>
            <a:r>
              <a:rPr dirty="0" lang="en-US"/>
              <a:t>	It's Challenging To Covertly Install A Hardware </a:t>
            </a:r>
            <a:r>
              <a:rPr dirty="0" lang="en-US" err="1"/>
              <a:t>Keylogger</a:t>
            </a:r>
            <a:r>
              <a:rPr dirty="0" lang="en-US"/>
              <a:t> On Another Person's Device. To Tackle This Issue, We Are Therefore Using A Software </a:t>
            </a:r>
            <a:r>
              <a:rPr dirty="0" lang="en-US" err="1"/>
              <a:t>Keylogger</a:t>
            </a:r>
            <a:r>
              <a:rPr dirty="0" lang="en-US"/>
              <a:t> That Can Be Remotely Installed On A Person's PC To Resolve This Problem. Without The Device Owner's Knowledge, The </a:t>
            </a:r>
            <a:r>
              <a:rPr dirty="0" lang="en-US" err="1"/>
              <a:t>Keylogger</a:t>
            </a:r>
            <a:r>
              <a:rPr dirty="0" lang="en-US"/>
              <a:t> Would Be Running In The Background</a:t>
            </a:r>
            <a:r>
              <a:rPr dirty="0" lang="en-US" smtClean="0"/>
              <a:t>.</a:t>
            </a:r>
          </a:p>
          <a:p>
            <a:pPr indent="0" marL="0">
              <a:buNone/>
            </a:pPr>
            <a:endParaRPr dirty="0" sz="1900" lang="en-US"/>
          </a:p>
          <a:p>
            <a:pPr eaLnBrk="0" fontAlgn="base" hangingPunct="0" indent="0" lvl="0" marL="0">
              <a:lnSpc>
                <a:spcPct val="100000"/>
              </a:lnSpc>
              <a:spcBef>
                <a:spcPct val="0"/>
              </a:spcBef>
              <a:spcAft>
                <a:spcPct val="0"/>
              </a:spcAft>
              <a:buNone/>
            </a:pPr>
            <a:r>
              <a:rPr altLang="en-US" dirty="0" sz="1900" lang="en-US" smtClean="0"/>
              <a:t>                Despite </a:t>
            </a:r>
            <a:r>
              <a:rPr altLang="en-US" dirty="0" sz="1900" lang="en-US"/>
              <a:t>efforts to mitigate such risks through antivirus software and security protocols, </a:t>
            </a:r>
            <a:r>
              <a:rPr altLang="en-US" dirty="0" sz="1900" lang="en-US" err="1"/>
              <a:t>keyloggers</a:t>
            </a:r>
            <a:r>
              <a:rPr altLang="en-US" dirty="0" sz="1900" lang="en-US"/>
              <a:t> persist as a persistent threat, undermining the integrity of personal and organizational cybersecurity measures, potentially resulting in identity theft, financial fraud, and unauthorized access to sensitive systems and data.</a:t>
            </a:r>
          </a:p>
          <a:p>
            <a:pPr eaLnBrk="0" fontAlgn="base" hangingPunct="0" indent="0" lvl="0" marL="0">
              <a:lnSpc>
                <a:spcPct val="100000"/>
              </a:lnSpc>
              <a:spcBef>
                <a:spcPct val="0"/>
              </a:spcBef>
              <a:spcAft>
                <a:spcPct val="0"/>
              </a:spcAft>
              <a:buNone/>
            </a:pPr>
            <a:r>
              <a:rPr altLang="en-US" dirty="0" lang="en-US">
                <a:solidFill>
                  <a:srgbClr val="FFFFFF"/>
                </a:solidFill>
                <a:latin typeface="Söhne"/>
              </a:rPr>
              <a:t/>
            </a:r>
            <a:br>
              <a:rPr altLang="en-US" dirty="0" lang="en-US">
                <a:solidFill>
                  <a:srgbClr val="FFFFFF"/>
                </a:solidFill>
                <a:latin typeface="Söhne"/>
              </a:rPr>
            </a:br>
            <a:endParaRPr altLang="en-US" dirty="0" lang="en-US">
              <a:solidFill>
                <a:schemeClr val="tx1"/>
              </a:solidFill>
              <a:latin typeface="Arial" panose="020B0604020202020204" pitchFamily="34" charset="0"/>
            </a:endParaRP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2" name=""/>
        <p:cNvGrpSpPr/>
        <p:nvPr/>
      </p:nvGrpSpPr>
      <p:grpSpPr>
        <a:xfrm>
          <a:off x="0" y="0"/>
          <a:ext cx="0" cy="0"/>
          <a:chOff x="0" y="0"/>
          <a:chExt cx="0" cy="0"/>
        </a:xfrm>
      </p:grpSpPr>
      <p:sp>
        <p:nvSpPr>
          <p:cNvPr id="1048615" name="Title 98"/>
          <p:cNvSpPr>
            <a:spLocks noGrp="1"/>
          </p:cNvSpPr>
          <p:nvPr>
            <p:ph type="title"/>
          </p:nvPr>
        </p:nvSpPr>
        <p:spPr>
          <a:xfrm>
            <a:off x="885826" y="997004"/>
            <a:ext cx="11306174" cy="625475"/>
          </a:xfrm>
        </p:spPr>
        <p:txBody>
          <a:bodyPr/>
          <a:p>
            <a:r>
              <a:rPr b="0" dirty="0" sz="3600" lang="en-US" smtClean="0">
                <a:ln w="18415" cmpd="sng">
                  <a:solidFill>
                    <a:srgbClr val="FFFFFF"/>
                  </a:solidFill>
                  <a:prstDash val="solid"/>
                </a:ln>
                <a:effectLst>
                  <a:outerShdw algn="tl" blurRad="38100" dir="2700000" dist="38100">
                    <a:srgbClr val="000000">
                      <a:alpha val="43137"/>
                    </a:srgbClr>
                  </a:outerShdw>
                </a:effectLst>
                <a:latin typeface="Inter"/>
              </a:rPr>
              <a:t>PROPOSED SYSTEM </a:t>
            </a:r>
            <a:endParaRPr b="0" dirty="0" sz="3600" lang="en-US">
              <a:ln w="18415" cmpd="sng">
                <a:solidFill>
                  <a:srgbClr val="FFFFFF"/>
                </a:solidFill>
                <a:prstDash val="solid"/>
              </a:ln>
              <a:effectLst>
                <a:outerShdw algn="tl" blurRad="38100" dir="2700000" dist="38100">
                  <a:srgbClr val="000000">
                    <a:alpha val="43137"/>
                  </a:srgbClr>
                </a:outerShdw>
              </a:effectLst>
              <a:latin typeface="Inter"/>
            </a:endParaRPr>
          </a:p>
        </p:txBody>
      </p:sp>
      <p:grpSp>
        <p:nvGrpSpPr>
          <p:cNvPr id="43" name="Group 99"/>
          <p:cNvGrpSpPr/>
          <p:nvPr/>
        </p:nvGrpSpPr>
        <p:grpSpPr>
          <a:xfrm flipH="1">
            <a:off x="-2" y="1630039"/>
            <a:ext cx="12192002" cy="5227961"/>
            <a:chOff x="899886" y="0"/>
            <a:chExt cx="5003799" cy="6858000"/>
          </a:xfrm>
        </p:grpSpPr>
        <p:sp>
          <p:nvSpPr>
            <p:cNvPr id="1048616"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lang="en-US"/>
            </a:p>
          </p:txBody>
        </p:sp>
        <p:sp>
          <p:nvSpPr>
            <p:cNvPr id="1048617"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lang="en-US"/>
            </a:p>
          </p:txBody>
        </p:sp>
      </p:grpSp>
      <p:sp>
        <p:nvSpPr>
          <p:cNvPr id="1048618"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9"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0" name="Rectangle 163"/>
          <p:cNvSpPr/>
          <p:nvPr/>
        </p:nvSpPr>
        <p:spPr>
          <a:xfrm>
            <a:off x="1480969" y="2269338"/>
            <a:ext cx="9230060" cy="1691641"/>
          </a:xfrm>
          <a:prstGeom prst="rect"/>
        </p:spPr>
        <p:txBody>
          <a:bodyPr wrap="square">
            <a:spAutoFit/>
          </a:bodyPr>
          <a:p>
            <a:pPr algn="just"/>
            <a:r>
              <a:rPr dirty="0" lang="en-US" smtClean="0">
                <a:solidFill>
                  <a:schemeClr val="bg1"/>
                </a:solidFill>
              </a:rPr>
              <a:t>	</a:t>
            </a:r>
            <a:r>
              <a:rPr dirty="0" lang="en-US"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instead of hardware </a:t>
            </a:r>
            <a:r>
              <a:rPr dirty="0" lang="en-US" err="1" smtClean="0">
                <a:solidFill>
                  <a:schemeClr val="bg1"/>
                </a:solidFill>
                <a:latin typeface="Times New Roman" pitchFamily="18" charset="0"/>
                <a:ea typeface="Calibri" pitchFamily="34" charset="0"/>
                <a:cs typeface="Times New Roman" pitchFamily="18" charset="0"/>
              </a:rPr>
              <a:t>keyloggers</a:t>
            </a:r>
            <a:r>
              <a:rPr dirty="0" lang="en-US"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in the target system. Since, software </a:t>
            </a:r>
            <a:r>
              <a:rPr dirty="0" lang="en-US" err="1" smtClean="0">
                <a:solidFill>
                  <a:schemeClr val="bg1"/>
                </a:solidFill>
                <a:latin typeface="Times New Roman" pitchFamily="18" charset="0"/>
                <a:ea typeface="Calibri" pitchFamily="34" charset="0"/>
                <a:cs typeface="Times New Roman" pitchFamily="18" charset="0"/>
              </a:rPr>
              <a:t>keylogger</a:t>
            </a:r>
            <a:r>
              <a:rPr dirty="0" lang="en-US"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dirty="0"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Parallelogram 28"/>
          <p:cNvSpPr/>
          <p:nvPr/>
        </p:nvSpPr>
        <p:spPr>
          <a:xfrm>
            <a:off x="2647922" y="5375266"/>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2" name="Parallelogram 29"/>
          <p:cNvSpPr/>
          <p:nvPr/>
        </p:nvSpPr>
        <p:spPr>
          <a:xfrm>
            <a:off x="3353686" y="3962369"/>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3" name="Parallelogram 30"/>
          <p:cNvSpPr/>
          <p:nvPr/>
        </p:nvSpPr>
        <p:spPr>
          <a:xfrm>
            <a:off x="4059450" y="2549473"/>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4" name="Parallelogram 31"/>
          <p:cNvSpPr/>
          <p:nvPr/>
        </p:nvSpPr>
        <p:spPr>
          <a:xfrm>
            <a:off x="4765214" y="1136577"/>
            <a:ext cx="1229714" cy="713317"/>
          </a:xfrm>
          <a:prstGeom prst="parallelogram">
            <a:avLst>
              <a:gd name="adj" fmla="val 50362"/>
            </a:avLst>
          </a:prstGeom>
          <a:solidFill>
            <a:sysClr lastClr="FFFFFF" val="window">
              <a:alpha val="37000"/>
            </a:sysClr>
          </a:solidFill>
          <a:ln w="12700" cap="flat" cmpd="sng" algn="ctr">
            <a:noFill/>
            <a:prstDash val="solid"/>
            <a:miter lim="800000"/>
          </a:ln>
          <a:effectLst>
            <a:outerShdw algn="ctr" blurRad="215900" rotWithShape="0" sx="102000" sy="102000">
              <a:prstClr val="black">
                <a:alpha val="17000"/>
              </a:prstClr>
            </a:outerShdw>
          </a:effectLst>
        </p:spPr>
        <p:txBody>
          <a:bodyPr anchor="ctr" rtlCol="0" wrap="none"/>
          <a:p>
            <a:pPr algn="ctr"/>
            <a:endParaRPr sz="1400" kern="0" lang="en-US">
              <a:solidFill>
                <a:schemeClr val="accent2"/>
              </a:solidFill>
            </a:endParaRPr>
          </a:p>
        </p:txBody>
      </p:sp>
      <p:sp>
        <p:nvSpPr>
          <p:cNvPr id="1048625" name="Title 1"/>
          <p:cNvSpPr>
            <a:spLocks noGrp="1"/>
          </p:cNvSpPr>
          <p:nvPr>
            <p:ph type="title"/>
          </p:nvPr>
        </p:nvSpPr>
        <p:spPr>
          <a:xfrm>
            <a:off x="387760" y="848244"/>
            <a:ext cx="4898571" cy="1925856"/>
          </a:xfrm>
        </p:spPr>
        <p:txBody>
          <a:bodyPr/>
          <a:p>
            <a:r>
              <a:rPr dirty="0" sz="3600" lang="en-IN" smtClean="0">
                <a:latin typeface="Inter"/>
              </a:rPr>
              <a:t>GENERAL </a:t>
            </a:r>
            <a:br>
              <a:rPr dirty="0" sz="3600" lang="en-IN" smtClean="0">
                <a:latin typeface="Inter"/>
              </a:rPr>
            </a:br>
            <a:r>
              <a:rPr dirty="0" sz="3600" lang="en-IN" smtClean="0">
                <a:latin typeface="Inter"/>
              </a:rPr>
              <a:t>REPRESENTATION </a:t>
            </a:r>
            <a:r>
              <a:rPr dirty="0" sz="3600" lang="en-IN" smtClean="0">
                <a:latin typeface="Inter"/>
              </a:rPr>
              <a:t/>
            </a:r>
            <a:br>
              <a:rPr dirty="0" sz="3600" lang="en-IN" smtClean="0">
                <a:latin typeface="Inter"/>
              </a:rPr>
            </a:br>
            <a:r>
              <a:rPr dirty="0" sz="3600" lang="en-IN" smtClean="0">
                <a:latin typeface="Inter"/>
              </a:rPr>
              <a:t>OF </a:t>
            </a:r>
            <a:r>
              <a:rPr dirty="0" sz="3600" lang="en-IN" smtClean="0">
                <a:latin typeface="Inter"/>
              </a:rPr>
              <a:t>KEYLOGGER</a:t>
            </a:r>
            <a:endParaRPr dirty="0" sz="3600" lang="en-US">
              <a:latin typeface="Inter"/>
            </a:endParaRPr>
          </a:p>
        </p:txBody>
      </p:sp>
      <p:sp>
        <p:nvSpPr>
          <p:cNvPr id="1048626" name="Freeform: Shape 34"/>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grpSp>
        <p:nvGrpSpPr>
          <p:cNvPr id="45" name="Group 12"/>
          <p:cNvGrpSpPr/>
          <p:nvPr/>
        </p:nvGrpSpPr>
        <p:grpSpPr>
          <a:xfrm>
            <a:off x="5841891" y="2322618"/>
            <a:ext cx="5653088" cy="584425"/>
            <a:chOff x="1152974" y="773112"/>
            <a:chExt cx="5486178" cy="584425"/>
          </a:xfrm>
        </p:grpSpPr>
        <p:sp>
          <p:nvSpPr>
            <p:cNvPr id="1048627" name="TextBox 13"/>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28" name="TextBox 14"/>
            <p:cNvSpPr txBox="1"/>
            <p:nvPr/>
          </p:nvSpPr>
          <p:spPr>
            <a:xfrm>
              <a:off x="1152974" y="1142093"/>
              <a:ext cx="548617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6" name="Group 15"/>
          <p:cNvGrpSpPr/>
          <p:nvPr/>
        </p:nvGrpSpPr>
        <p:grpSpPr>
          <a:xfrm>
            <a:off x="5136127" y="3735514"/>
            <a:ext cx="6358852" cy="584425"/>
            <a:chOff x="1152975" y="773112"/>
            <a:chExt cx="6176868" cy="584425"/>
          </a:xfrm>
        </p:grpSpPr>
        <p:sp>
          <p:nvSpPr>
            <p:cNvPr id="1048629" name="TextBox 16"/>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0" name="TextBox 17"/>
            <p:cNvSpPr txBox="1"/>
            <p:nvPr/>
          </p:nvSpPr>
          <p:spPr>
            <a:xfrm>
              <a:off x="1152975" y="1142093"/>
              <a:ext cx="6176868"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7" name="Group 18"/>
          <p:cNvGrpSpPr/>
          <p:nvPr/>
        </p:nvGrpSpPr>
        <p:grpSpPr>
          <a:xfrm>
            <a:off x="4430363" y="5148411"/>
            <a:ext cx="7064616" cy="584425"/>
            <a:chOff x="1152975" y="773112"/>
            <a:chExt cx="6867560" cy="584425"/>
          </a:xfrm>
        </p:grpSpPr>
        <p:sp>
          <p:nvSpPr>
            <p:cNvPr id="1048631" name="TextBox 19"/>
            <p:cNvSpPr txBox="1"/>
            <p:nvPr/>
          </p:nvSpPr>
          <p:spPr>
            <a:xfrm>
              <a:off x="1152976" y="773112"/>
              <a:ext cx="63" cy="276999"/>
            </a:xfrm>
            <a:prstGeom prst="rect"/>
            <a:noFill/>
          </p:spPr>
          <p:txBody>
            <a:bodyPr anchor="ctr" bIns="0" lIns="0" rIns="0" rtlCol="0" tIns="0" wrap="none">
              <a:spAutoFit/>
            </a:bodyPr>
            <a:p>
              <a:endParaRPr b="1" dirty="0" i="1" lang="id-ID">
                <a:solidFill>
                  <a:schemeClr val="bg1"/>
                </a:solidFill>
              </a:endParaRPr>
            </a:p>
          </p:txBody>
        </p:sp>
        <p:sp>
          <p:nvSpPr>
            <p:cNvPr id="1048632" name="TextBox 20"/>
            <p:cNvSpPr txBox="1"/>
            <p:nvPr/>
          </p:nvSpPr>
          <p:spPr>
            <a:xfrm>
              <a:off x="1152975" y="1142093"/>
              <a:ext cx="6867560" cy="215444"/>
            </a:xfrm>
            <a:prstGeom prst="rect"/>
            <a:noFill/>
          </p:spPr>
          <p:txBody>
            <a:bodyPr anchor="ctr" bIns="0" lIns="0" rIns="0" rtlCol="0" tIns="0" wrap="square">
              <a:spAutoFit/>
            </a:bodyPr>
            <a:p>
              <a:endParaRPr b="1" dirty="0" sz="1400" lang="id-ID">
                <a:solidFill>
                  <a:schemeClr val="bg1"/>
                </a:solidFill>
              </a:endParaRPr>
            </a:p>
          </p:txBody>
        </p:sp>
      </p:grpSp>
      <p:grpSp>
        <p:nvGrpSpPr>
          <p:cNvPr id="48" name="Group 4"/>
          <p:cNvGrpSpPr>
            <a:grpSpLocks noChangeAspect="1"/>
          </p:cNvGrpSpPr>
          <p:nvPr/>
        </p:nvGrpSpPr>
        <p:grpSpPr bwMode="auto">
          <a:xfrm>
            <a:off x="1774051" y="3055769"/>
            <a:ext cx="885272" cy="1133149"/>
            <a:chOff x="0" y="2946"/>
            <a:chExt cx="1500" cy="1920"/>
          </a:xfrm>
          <a:solidFill>
            <a:schemeClr val="accent3"/>
          </a:solidFill>
        </p:grpSpPr>
        <p:sp>
          <p:nvSpPr>
            <p:cNvPr id="1048633" name="Rectangle 5"/>
            <p:cNvSpPr>
              <a:spLocks noChangeArrowheads="1"/>
            </p:cNvSpPr>
            <p:nvPr/>
          </p:nvSpPr>
          <p:spPr bwMode="auto">
            <a:xfrm>
              <a:off x="600" y="3788"/>
              <a:ext cx="30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4" name="Rectangle 6"/>
            <p:cNvSpPr>
              <a:spLocks noChangeArrowheads="1"/>
            </p:cNvSpPr>
            <p:nvPr/>
          </p:nvSpPr>
          <p:spPr bwMode="auto">
            <a:xfrm>
              <a:off x="359"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5" name="Rectangle 7"/>
            <p:cNvSpPr>
              <a:spLocks noChangeArrowheads="1"/>
            </p:cNvSpPr>
            <p:nvPr/>
          </p:nvSpPr>
          <p:spPr bwMode="auto">
            <a:xfrm>
              <a:off x="239"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6" name="Rectangle 8"/>
            <p:cNvSpPr>
              <a:spLocks noChangeArrowheads="1"/>
            </p:cNvSpPr>
            <p:nvPr/>
          </p:nvSpPr>
          <p:spPr bwMode="auto">
            <a:xfrm>
              <a:off x="389"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7" name="Rectangle 9"/>
            <p:cNvSpPr>
              <a:spLocks noChangeArrowheads="1"/>
            </p:cNvSpPr>
            <p:nvPr/>
          </p:nvSpPr>
          <p:spPr bwMode="auto">
            <a:xfrm>
              <a:off x="1081" y="3066"/>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8" name="Rectangle 10"/>
            <p:cNvSpPr>
              <a:spLocks noChangeArrowheads="1"/>
            </p:cNvSpPr>
            <p:nvPr/>
          </p:nvSpPr>
          <p:spPr bwMode="auto">
            <a:xfrm>
              <a:off x="1201" y="336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39" name="Rectangle 11"/>
            <p:cNvSpPr>
              <a:spLocks noChangeArrowheads="1"/>
            </p:cNvSpPr>
            <p:nvPr/>
          </p:nvSpPr>
          <p:spPr bwMode="auto">
            <a:xfrm>
              <a:off x="1051" y="3247"/>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0" name="Rectangle 12"/>
            <p:cNvSpPr>
              <a:spLocks noChangeArrowheads="1"/>
            </p:cNvSpPr>
            <p:nvPr/>
          </p:nvSpPr>
          <p:spPr bwMode="auto">
            <a:xfrm>
              <a:off x="419" y="3908"/>
              <a:ext cx="24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1" name="Rectangle 13"/>
            <p:cNvSpPr>
              <a:spLocks noChangeArrowheads="1"/>
            </p:cNvSpPr>
            <p:nvPr/>
          </p:nvSpPr>
          <p:spPr bwMode="auto">
            <a:xfrm>
              <a:off x="720" y="3908"/>
              <a:ext cx="36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2" name="Rectangle 14"/>
            <p:cNvSpPr>
              <a:spLocks noChangeArrowheads="1"/>
            </p:cNvSpPr>
            <p:nvPr/>
          </p:nvSpPr>
          <p:spPr bwMode="auto">
            <a:xfrm>
              <a:off x="419" y="4028"/>
              <a:ext cx="12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3" name="Rectangle 15"/>
            <p:cNvSpPr>
              <a:spLocks noChangeArrowheads="1"/>
            </p:cNvSpPr>
            <p:nvPr/>
          </p:nvSpPr>
          <p:spPr bwMode="auto">
            <a:xfrm>
              <a:off x="600" y="4028"/>
              <a:ext cx="48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4" name="Rectangle 16"/>
            <p:cNvSpPr>
              <a:spLocks noChangeArrowheads="1"/>
            </p:cNvSpPr>
            <p:nvPr/>
          </p:nvSpPr>
          <p:spPr bwMode="auto">
            <a:xfrm>
              <a:off x="810" y="4149"/>
              <a:ext cx="15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5" name="Rectangle 17"/>
            <p:cNvSpPr>
              <a:spLocks noChangeArrowheads="1"/>
            </p:cNvSpPr>
            <p:nvPr/>
          </p:nvSpPr>
          <p:spPr bwMode="auto">
            <a:xfrm>
              <a:off x="479" y="4149"/>
              <a:ext cx="271"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6" name="Rectangle 18"/>
            <p:cNvSpPr>
              <a:spLocks noChangeArrowheads="1"/>
            </p:cNvSpPr>
            <p:nvPr/>
          </p:nvSpPr>
          <p:spPr bwMode="auto">
            <a:xfrm>
              <a:off x="690" y="4269"/>
              <a:ext cx="12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47" name="Freeform 19"/>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48" name="Rectangle 20"/>
            <p:cNvSpPr>
              <a:spLocks noChangeArrowheads="1"/>
            </p:cNvSpPr>
            <p:nvPr/>
          </p:nvSpPr>
          <p:spPr bwMode="auto">
            <a:xfrm>
              <a:off x="630" y="4599"/>
              <a:ext cx="24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49" name="Rectangle 21"/>
            <p:cNvSpPr>
              <a:spLocks noChangeArrowheads="1"/>
            </p:cNvSpPr>
            <p:nvPr/>
          </p:nvSpPr>
          <p:spPr bwMode="auto">
            <a:xfrm>
              <a:off x="930" y="4599"/>
              <a:ext cx="61"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0" name="Rectangle 22"/>
            <p:cNvSpPr>
              <a:spLocks noChangeArrowheads="1"/>
            </p:cNvSpPr>
            <p:nvPr/>
          </p:nvSpPr>
          <p:spPr bwMode="auto">
            <a:xfrm>
              <a:off x="510" y="4599"/>
              <a:ext cx="60" cy="57"/>
            </a:xfrm>
            <a:prstGeom prst="rect"/>
            <a:grpFill/>
            <a:ln>
              <a:noFill/>
            </a:ln>
          </p:spPr>
          <p:txBody>
            <a:bodyPr anchor="t" anchorCtr="0" bIns="45720" compatLnSpc="1" lIns="91440" numCol="1" rIns="91440" tIns="45720" vert="horz" wrap="square">
              <a:prstTxWarp prst="textNoShape"/>
            </a:bodyPr>
            <a:p>
              <a:endParaRPr lang="en-US"/>
            </a:p>
          </p:txBody>
        </p:sp>
        <p:sp>
          <p:nvSpPr>
            <p:cNvPr id="1048651" name="Rectangle 23"/>
            <p:cNvSpPr>
              <a:spLocks noChangeArrowheads="1"/>
            </p:cNvSpPr>
            <p:nvPr/>
          </p:nvSpPr>
          <p:spPr bwMode="auto">
            <a:xfrm>
              <a:off x="1081" y="3698"/>
              <a:ext cx="60" cy="56"/>
            </a:xfrm>
            <a:prstGeom prst="rect"/>
            <a:grpFill/>
            <a:ln>
              <a:noFill/>
            </a:ln>
          </p:spPr>
          <p:txBody>
            <a:bodyPr anchor="t" anchorCtr="0" bIns="45720" compatLnSpc="1" lIns="91440" numCol="1" rIns="91440" tIns="45720" vert="horz" wrap="square">
              <a:prstTxWarp prst="textNoShape"/>
            </a:bodyPr>
            <a:p>
              <a:endParaRPr lang="en-US"/>
            </a:p>
          </p:txBody>
        </p:sp>
        <p:sp>
          <p:nvSpPr>
            <p:cNvPr id="1048652" name="Rectangle 24"/>
            <p:cNvSpPr>
              <a:spLocks noChangeArrowheads="1"/>
            </p:cNvSpPr>
            <p:nvPr/>
          </p:nvSpPr>
          <p:spPr bwMode="auto">
            <a:xfrm>
              <a:off x="722" y="3395"/>
              <a:ext cx="56" cy="120"/>
            </a:xfrm>
            <a:prstGeom prst="rect"/>
            <a:grpFill/>
            <a:ln>
              <a:noFill/>
            </a:ln>
          </p:spPr>
          <p:txBody>
            <a:bodyPr anchor="t" anchorCtr="0" bIns="45720" compatLnSpc="1" lIns="91440" numCol="1" rIns="91440" tIns="45720" vert="horz" wrap="square">
              <a:prstTxWarp prst="textNoShape"/>
            </a:bodyPr>
            <a:p>
              <a:endParaRPr lang="en-US"/>
            </a:p>
          </p:txBody>
        </p:sp>
        <p:sp>
          <p:nvSpPr>
            <p:cNvPr id="1048653" name="Freeform 25"/>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p:spPr>
          <p:txBody>
            <a:bodyPr anchor="t" anchorCtr="0" bIns="45720" compatLnSpc="1" lIns="91440" numCol="1" rIns="91440" tIns="45720" vert="horz" wrap="square">
              <a:prstTxWarp prst="textNoShape"/>
            </a:bodyPr>
            <a:p>
              <a:endParaRPr lang="en-US"/>
            </a:p>
          </p:txBody>
        </p:sp>
        <p:sp>
          <p:nvSpPr>
            <p:cNvPr id="1048654" name="Rectangle 26"/>
            <p:cNvSpPr>
              <a:spLocks noChangeArrowheads="1"/>
            </p:cNvSpPr>
            <p:nvPr/>
          </p:nvSpPr>
          <p:spPr bwMode="auto">
            <a:xfrm>
              <a:off x="389" y="3698"/>
              <a:ext cx="60" cy="56"/>
            </a:xfrm>
            <a:prstGeom prst="rect"/>
            <a:grpFill/>
            <a:ln>
              <a:noFill/>
            </a:ln>
          </p:spPr>
          <p:txBody>
            <a:bodyPr anchor="t" anchorCtr="0" bIns="45720" compatLnSpc="1" lIns="91440" numCol="1" rIns="91440" tIns="45720" vert="horz" wrap="square">
              <a:prstTxWarp prst="textNoShape"/>
            </a:bodyPr>
            <a:p>
              <a:endParaRPr lang="en-US"/>
            </a:p>
          </p:txBody>
        </p:sp>
      </p:grpSp>
      <p:pic>
        <p:nvPicPr>
          <p:cNvPr id="2097153" name="Picture 69" descr="Screenshot 2024-03-26 153029.png"/>
          <p:cNvPicPr>
            <a:picLocks noChangeAspect="1"/>
          </p:cNvPicPr>
          <p:nvPr/>
        </p:nvPicPr>
        <p:blipFill>
          <a:blip xmlns:r="http://schemas.openxmlformats.org/officeDocument/2006/relationships" r:embed="rId1"/>
          <a:stretch>
            <a:fillRect/>
          </a:stretch>
        </p:blipFill>
        <p:spPr>
          <a:xfrm>
            <a:off x="5286331" y="131347"/>
            <a:ext cx="5252936" cy="665149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1" name=""/>
        <p:cNvGrpSpPr/>
        <p:nvPr/>
      </p:nvGrpSpPr>
      <p:grpSpPr>
        <a:xfrm>
          <a:off x="0" y="0"/>
          <a:ext cx="0" cy="0"/>
          <a:chOff x="0" y="0"/>
          <a:chExt cx="0" cy="0"/>
        </a:xfrm>
      </p:grpSpPr>
      <p:sp>
        <p:nvSpPr>
          <p:cNvPr id="1048658" name="Title 98"/>
          <p:cNvSpPr>
            <a:spLocks noGrp="1"/>
          </p:cNvSpPr>
          <p:nvPr>
            <p:ph type="title"/>
          </p:nvPr>
        </p:nvSpPr>
        <p:spPr/>
        <p:txBody>
          <a:bodyPr/>
          <a:p>
            <a:r>
              <a:rPr dirty="0" sz="3600" lang="en-IN" smtClean="0">
                <a:latin typeface="Inter"/>
              </a:rPr>
              <a:t>SYSTEM ARCHITECTURE</a:t>
            </a:r>
            <a:endParaRPr dirty="0" sz="3600" lang="en-US">
              <a:latin typeface="Inter"/>
            </a:endParaRPr>
          </a:p>
        </p:txBody>
      </p:sp>
      <p:grpSp>
        <p:nvGrpSpPr>
          <p:cNvPr id="52" name="Group 99"/>
          <p:cNvGrpSpPr/>
          <p:nvPr/>
        </p:nvGrpSpPr>
        <p:grpSpPr>
          <a:xfrm flipH="1">
            <a:off x="0" y="2307771"/>
            <a:ext cx="12192002" cy="4550229"/>
            <a:chOff x="899886" y="0"/>
            <a:chExt cx="5003799" cy="6858000"/>
          </a:xfrm>
        </p:grpSpPr>
        <p:sp>
          <p:nvSpPr>
            <p:cNvPr id="1048659" name="Rectangle 100"/>
            <p:cNvSpPr/>
            <p:nvPr/>
          </p:nvSpPr>
          <p:spPr>
            <a:xfrm>
              <a:off x="899886" y="0"/>
              <a:ext cx="5003799" cy="6858000"/>
            </a:xfrm>
            <a:prstGeom prst="rect"/>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0" name="Right Triangle 102"/>
            <p:cNvSpPr/>
            <p:nvPr/>
          </p:nvSpPr>
          <p:spPr>
            <a:xfrm flipH="1">
              <a:off x="4803821" y="2362566"/>
              <a:ext cx="1099864" cy="4495434"/>
            </a:xfrm>
            <a:prstGeom prst="rtTriangle"/>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661" name="AutoShape 4"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62" name="AutoShape 6" descr="Keylogger Process in User Activity | Download Scientific Diagram"/>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4" name="Picture 160" descr="Screenshot 2024-03-26 154832.png"/>
          <p:cNvPicPr>
            <a:picLocks noChangeAspect="1"/>
          </p:cNvPicPr>
          <p:nvPr/>
        </p:nvPicPr>
        <p:blipFill>
          <a:blip xmlns:r="http://schemas.openxmlformats.org/officeDocument/2006/relationships" r:embed="rId1"/>
          <a:stretch>
            <a:fillRect/>
          </a:stretch>
        </p:blipFill>
        <p:spPr>
          <a:xfrm>
            <a:off x="1549524" y="1020115"/>
            <a:ext cx="8859487" cy="540142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dirty="0" sz="3600" lang="en-US" smtClean="0">
                <a:latin typeface="Inter"/>
              </a:rPr>
              <a:t>SYSTEM APPROACH</a:t>
            </a:r>
            <a:endParaRPr dirty="0" sz="3600" lang="en-US">
              <a:latin typeface="Inter"/>
            </a:endParaRPr>
          </a:p>
        </p:txBody>
      </p:sp>
      <p:sp>
        <p:nvSpPr>
          <p:cNvPr id="1048664" name="Rectangle 8"/>
          <p:cNvSpPr/>
          <p:nvPr/>
        </p:nvSpPr>
        <p:spPr>
          <a:xfrm>
            <a:off x="365092" y="1864536"/>
            <a:ext cx="5246481" cy="435133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65" name="Rectangle 9"/>
          <p:cNvSpPr/>
          <p:nvPr/>
        </p:nvSpPr>
        <p:spPr>
          <a:xfrm>
            <a:off x="5811538" y="1011677"/>
            <a:ext cx="5937549" cy="2938023"/>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6" name="Rectangle 10"/>
          <p:cNvSpPr/>
          <p:nvPr/>
        </p:nvSpPr>
        <p:spPr>
          <a:xfrm>
            <a:off x="5830993" y="4325263"/>
            <a:ext cx="5958930" cy="2114448"/>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US" smtClean="0"/>
              <a:t>Hardware Requirements: </a:t>
            </a:r>
          </a:p>
          <a:p>
            <a:r>
              <a:rPr dirty="0" lang="en-US" smtClean="0"/>
              <a:t>1. Pentium Class or higher Processor</a:t>
            </a:r>
          </a:p>
          <a:p>
            <a:r>
              <a:rPr dirty="0" lang="en-US" smtClean="0"/>
              <a:t> 2. Minimum 64 MB RAM</a:t>
            </a:r>
          </a:p>
          <a:p>
            <a:r>
              <a:rPr dirty="0" lang="en-US" smtClean="0"/>
              <a:t> 3. 20 MB Free Disk Space Software Requirements:</a:t>
            </a:r>
          </a:p>
          <a:p>
            <a:r>
              <a:rPr dirty="0" lang="en-US" smtClean="0"/>
              <a:t> 1. Windows XP/Vista/7/8/10 </a:t>
            </a:r>
          </a:p>
          <a:p>
            <a:r>
              <a:rPr dirty="0" lang="en-US" smtClean="0"/>
              <a:t>2. Python IDE</a:t>
            </a:r>
            <a:endParaRPr dirty="0" lang="en-US"/>
          </a:p>
        </p:txBody>
      </p:sp>
      <p:sp>
        <p:nvSpPr>
          <p:cNvPr id="1048667" name="TextBox 12"/>
          <p:cNvSpPr txBox="1"/>
          <p:nvPr/>
        </p:nvSpPr>
        <p:spPr>
          <a:xfrm>
            <a:off x="779256" y="3747484"/>
            <a:ext cx="4573794" cy="307777"/>
          </a:xfrm>
          <a:prstGeom prst="rect"/>
          <a:noFill/>
        </p:spPr>
        <p:txBody>
          <a:bodyPr wrap="square">
            <a:spAutoFit/>
          </a:bodyPr>
          <a:p>
            <a:r>
              <a:rPr b="0" dirty="0" sz="1400" i="0" lang="en-US" smtClean="0">
                <a:solidFill>
                  <a:schemeClr val="bg1"/>
                </a:solidFill>
                <a:effectLst/>
              </a:rPr>
              <a:t>. </a:t>
            </a:r>
            <a:endParaRPr dirty="0" sz="1400" lang="en-US"/>
          </a:p>
        </p:txBody>
      </p:sp>
      <p:pic>
        <p:nvPicPr>
          <p:cNvPr id="2097155" name="Picture 57" descr="0703_keyloggers_chart1.png"/>
          <p:cNvPicPr>
            <a:picLocks noChangeAspect="1"/>
          </p:cNvPicPr>
          <p:nvPr/>
        </p:nvPicPr>
        <p:blipFill>
          <a:blip xmlns:r="http://schemas.openxmlformats.org/officeDocument/2006/relationships" r:embed="rId1"/>
          <a:stretch>
            <a:fillRect/>
          </a:stretch>
        </p:blipFill>
        <p:spPr>
          <a:xfrm>
            <a:off x="642025" y="2696181"/>
            <a:ext cx="4646578" cy="2556754"/>
          </a:xfrm>
          <a:prstGeom prst="rect"/>
        </p:spPr>
      </p:pic>
      <p:sp>
        <p:nvSpPr>
          <p:cNvPr id="1048668" name="Rectangle 58"/>
          <p:cNvSpPr/>
          <p:nvPr/>
        </p:nvSpPr>
        <p:spPr>
          <a:xfrm>
            <a:off x="422843" y="1337713"/>
            <a:ext cx="5192650" cy="646331"/>
          </a:xfrm>
          <a:prstGeom prst="rect"/>
        </p:spPr>
        <p:txBody>
          <a:bodyPr wrap="square">
            <a:spAutoFit/>
          </a:bodyPr>
          <a:p>
            <a:pPr algn="ctr"/>
            <a:r>
              <a:rPr dirty="0" lang="en-US" smtClean="0">
                <a:solidFill>
                  <a:schemeClr val="bg1"/>
                </a:solidFill>
                <a:latin typeface="Times New Roman" pitchFamily="18" charset="0"/>
                <a:cs typeface="Times New Roman" pitchFamily="18" charset="0"/>
              </a:rPr>
              <a:t>INCREASED USE OF KEYLOGGERS BY CYBER CRIMINALS </a:t>
            </a:r>
            <a:endParaRPr dirty="0" lang="en-US">
              <a:solidFill>
                <a:schemeClr val="bg1"/>
              </a:solidFill>
              <a:latin typeface="Times New Roman" pitchFamily="18" charset="0"/>
              <a:cs typeface="Times New Roman" pitchFamily="18" charset="0"/>
            </a:endParaRPr>
          </a:p>
        </p:txBody>
      </p:sp>
      <p:pic>
        <p:nvPicPr>
          <p:cNvPr id="2097156" name="Picture 59" descr="Keylogger-Process-in-User-Activity.png"/>
          <p:cNvPicPr>
            <a:picLocks noChangeAspect="1"/>
          </p:cNvPicPr>
          <p:nvPr/>
        </p:nvPicPr>
        <p:blipFill>
          <a:blip xmlns:r="http://schemas.openxmlformats.org/officeDocument/2006/relationships" r:embed="rId2"/>
          <a:stretch>
            <a:fillRect/>
          </a:stretch>
        </p:blipFill>
        <p:spPr>
          <a:xfrm>
            <a:off x="6086171" y="1173093"/>
            <a:ext cx="5353557" cy="2669332"/>
          </a:xfrm>
          <a:prstGeom prst="rect"/>
        </p:spPr>
      </p:pic>
      <p:sp>
        <p:nvSpPr>
          <p:cNvPr id="1048669" name="Rectangle 60"/>
          <p:cNvSpPr/>
          <p:nvPr/>
        </p:nvSpPr>
        <p:spPr>
          <a:xfrm>
            <a:off x="7160206" y="3886359"/>
            <a:ext cx="2929969" cy="369332"/>
          </a:xfrm>
          <a:prstGeom prst="rect"/>
        </p:spPr>
        <p:txBody>
          <a:bodyPr wrap="none">
            <a:spAutoFit/>
          </a:bodyPr>
          <a:p>
            <a:r>
              <a:rPr b="1" dirty="0" lang="en-IN" smtClean="0">
                <a:solidFill>
                  <a:prstClr val="white"/>
                </a:solidFill>
                <a:cs typeface="Arabic Typesetting" panose="03020402040406030203" pitchFamily="66" charset="-78"/>
              </a:rPr>
              <a:t>SYSTEM FLOW DIAGRAM</a:t>
            </a:r>
            <a:endParaRPr dirty="0" lang="en-US"/>
          </a:p>
        </p:txBody>
      </p:sp>
    </p:spTree>
  </p:cSld>
  <p:clrMapOvr>
    <a:masterClrMapping/>
  </p:clrMapOvr>
</p:sld>
</file>

<file path=ppt/theme/theme1.xml><?xml version="1.0" encoding="utf-8"?>
<a:theme xmlns:a="http://schemas.openxmlformats.org/drawingml/2006/main" name="Office Theme">
  <a:themeElements>
    <a:clrScheme name="Custom 50">
      <a:dk1>
        <a:sysClr lastClr="000000" val="windowText"/>
      </a:dk1>
      <a:lt1>
        <a:sysClr lastClr="FFFFFF" val="window"/>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Dhaniel</dc:creator>
  <cp:lastModifiedBy>Naveen</cp:lastModifiedBy>
  <dcterms:created xsi:type="dcterms:W3CDTF">2020-07-27T08:43:44Z</dcterms:created>
  <dcterms:modified xsi:type="dcterms:W3CDTF">2024-04-02T03:50:36Z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56a126b9cb1c41d78f1774cb5ad89b0f</vt:lpwstr>
  </property>
</Properties>
</file>