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50607"/>
              <a:srgbClr val="585E66"/>
            </a:duotone>
          </a:blip>
          <a:stretch/>
        </a:blip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751012" y="609601"/>
            <a:ext cx="8676222" cy="32004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a:rPr>
              <a:t>Click to edit Master title style</a:t>
            </a:r>
            <a:endParaRPr lang="zh-CN" altLang="en-US"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a:endParaRPr>
          </a:p>
        </p:txBody>
      </p:sp>
      <p:sp>
        <p:nvSpPr>
          <p:cNvPr id="8" name="文本框"/>
          <p:cNvSpPr>
            <a:spLocks noGrp="1"/>
          </p:cNvSpPr>
          <p:nvPr>
            <p:ph type="subTitle" idx="1"/>
          </p:nvPr>
        </p:nvSpPr>
        <p:spPr>
          <a:xfrm rot="0">
            <a:off x="1751012" y="3886200"/>
            <a:ext cx="8676222" cy="1905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rPr>
              <a:t>Click to edit Master subtitle style</a:t>
            </a:r>
            <a:endParaRPr lang="zh-CN" altLang="en-US"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endParaRPr>
          </a:p>
        </p:txBody>
      </p:sp>
      <p:sp>
        <p:nvSpPr>
          <p:cNvPr id="9" name="文本框"/>
          <p:cNvSpPr>
            <a:spLocks noGrp="1"/>
          </p:cNvSpPr>
          <p:nvPr>
            <p:ph type="dt" idx="10"/>
          </p:nvPr>
        </p:nvSpPr>
        <p:spPr>
          <a:xfrm rot="0">
            <a:off x="8837612" y="5883275"/>
            <a:ext cx="1600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0" name="文本框"/>
          <p:cNvSpPr>
            <a:spLocks noGrp="1"/>
          </p:cNvSpPr>
          <p:nvPr>
            <p:ph type="ftr"/>
          </p:nvPr>
        </p:nvSpPr>
        <p:spPr>
          <a:xfrm rot="0">
            <a:off x="1141412" y="5883275"/>
            <a:ext cx="7543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1" name="文本框"/>
          <p:cNvSpPr>
            <a:spLocks noGrp="1"/>
          </p:cNvSpPr>
          <p:nvPr>
            <p:ph type="sldNum"/>
          </p:nvPr>
        </p:nvSpPr>
        <p:spPr>
          <a:xfrm rot="0">
            <a:off x="10514012" y="5883275"/>
            <a:ext cx="551167"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036325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5405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8491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15"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FFFFFF"/>
                </a:solidFill>
              </a:rPr>
              <a:t>Click to edit Master text styles</a:t>
            </a:r>
            <a:endParaRPr lang="zh-CN" altLang="en-US" sz="1800">
              <a:solidFill>
                <a:srgbClr val="FFFFFF"/>
              </a:solidFill>
            </a:endParaRPr>
          </a:p>
        </p:txBody>
      </p:sp>
      <p:sp>
        <p:nvSpPr>
          <p:cNvPr id="1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0503287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20"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1" name="文本框"/>
          <p:cNvSpPr>
            <a:spLocks xmlns:a="http://schemas.openxmlformats.org/drawingml/2006/main" noGrp="1"/>
          </p:cNvSpPr>
          <p:nvPr>
            <p:ph type="body" idx="1"/>
          </p:nvPr>
        </p:nvSpPr>
        <p:spPr>
          <a:xfrm xmlns:a="http://schemas.openxmlformats.org/drawingml/2006/main" rot="0">
            <a:off x="1141413" y="2666999"/>
            <a:ext cx="9905998" cy="31242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8262108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45"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594489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832379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5884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0122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46876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8162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201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50420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765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1141413" y="2666999"/>
            <a:ext cx="9905998" cy="312420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837612" y="5883275"/>
            <a:ext cx="1600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9/5/2024</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5" name="文本框"/>
          <p:cNvSpPr>
            <a:spLocks noGrp="1"/>
          </p:cNvSpPr>
          <p:nvPr>
            <p:ph type="ftr" idx="3"/>
          </p:nvPr>
        </p:nvSpPr>
        <p:spPr>
          <a:xfrm rot="0">
            <a:off x="1141412" y="5883275"/>
            <a:ext cx="75438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6" name="文本框"/>
          <p:cNvSpPr>
            <a:spLocks noGrp="1"/>
          </p:cNvSpPr>
          <p:nvPr>
            <p:ph type="sldNum" idx="4"/>
          </p:nvPr>
        </p:nvSpPr>
        <p:spPr>
          <a:xfrm rot="0">
            <a:off x="10514012"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8836335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spcBef>
          <a:spcPts val="0"/>
        </a:spcBef>
        <a:buNone/>
        <a:defRPr sz="3200" kern="1200" cap="all">
          <a:gradFill>
            <a:gsLst>
              <a:gs pos="0">
                <a:srgbClr val="FFFFFF"/>
              </a:gs>
              <a:gs pos="100000">
                <a:srgbClr val="FFFFFF">
                  <a:lumMod val="65000"/>
                </a:srgbClr>
              </a:gs>
            </a:gsLst>
            <a:lin ang="5580000" scaled="0"/>
          </a:gradFill>
          <a:effectLst>
            <a:glow rad="38100">
              <a:srgbClr val="595959">
                <a:alpha val="40000"/>
              </a:srgbClr>
            </a:glow>
            <a:outerShdw sx="100000" sy="100000" blurRad="28575" dir="14040000" dist="38100" algn="tl">
              <a:srgbClr val="000000">
                <a:alpha val="25000"/>
              </a:srgbClr>
            </a:outerShdw>
          </a:effectLst>
          <a:latin typeface="Century Gothic" pitchFamily="0" charset="0"/>
          <a:ea typeface="宋体" pitchFamily="0" charset="0"/>
          <a:cs typeface="Century Gothic" pitchFamily="0" charset="0"/>
        </a:defRPr>
      </a:lvl1pPr>
    </p:titleStyle>
    <p:bodyStyle>
      <a:lvl1pPr marL="285750" indent="-285750" algn="l" defTabSz="914400" eaLnBrk="1" fontAlgn="auto" latinLnBrk="0" hangingPunct="1">
        <a:spcBef>
          <a:spcPct val="20000"/>
        </a:spcBef>
        <a:spcAft>
          <a:spcPts val="600"/>
        </a:spcAft>
        <a:buClr>
          <a:schemeClr val="tx1"/>
        </a:buClr>
        <a:buSzPct val="100000"/>
        <a:buFont typeface="Arial" pitchFamily="0" charset="0"/>
        <a:buChar char="•"/>
        <a:defRPr sz="20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1pPr>
      <a:lvl2pPr marL="742950" indent="-285750" algn="l" defTabSz="914400" eaLnBrk="1" fontAlgn="auto" latinLnBrk="0" hangingPunct="1">
        <a:spcBef>
          <a:spcPct val="20000"/>
        </a:spcBef>
        <a:spcAft>
          <a:spcPts val="600"/>
        </a:spcAft>
        <a:buClr>
          <a:schemeClr val="tx1"/>
        </a:buClr>
        <a:buSzPct val="100000"/>
        <a:buFont typeface="Arial" pitchFamily="0" charset="0"/>
        <a:buChar char="•"/>
        <a:defRPr sz="18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2pPr>
      <a:lvl3pPr marL="1200150" indent="-285750" algn="l" defTabSz="914400" eaLnBrk="1" fontAlgn="auto" latinLnBrk="0" hangingPunct="1">
        <a:spcBef>
          <a:spcPct val="20000"/>
        </a:spcBef>
        <a:spcAft>
          <a:spcPts val="600"/>
        </a:spcAft>
        <a:buClr>
          <a:schemeClr val="tx1"/>
        </a:buClr>
        <a:buSzPct val="100000"/>
        <a:buFont typeface="Arial" pitchFamily="0" charset="0"/>
        <a:buChar char="•"/>
        <a:defRPr sz="16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3pPr>
      <a:lvl4pPr marL="15430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4pPr>
      <a:lvl5pPr marL="20002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5pPr>
      <a:lvl6pPr marL="25146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6pPr>
      <a:lvl7pPr marL="29718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7pPr>
      <a:lvl8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8pPr>
      <a:lvl9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r>
              <a:rPr lang="en-US" altLang="zh-CN" sz="48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 Using Excel</a:t>
            </a:r>
            <a:endPar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13" name="文本框"/>
          <p:cNvSpPr>
            <a:spLocks noGrp="1"/>
          </p:cNvSpPr>
          <p:nvPr>
            <p:ph type="subTitle" idx="1"/>
          </p:nvPr>
        </p:nvSpPr>
        <p:spPr>
          <a:xfrm rot="0">
            <a:off x="422786" y="4601523"/>
            <a:ext cx="5673214"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PRESENTED BY : NAVEEN KUMAR A</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REGISTER NO:422200430</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DEPARTMENT</a:t>
            </a: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 B COM ISM </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COLLEGE:THE QUAID-E-MILLETH COLLEGE MEN</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endParaRPr lang="zh-CN" altLang="en-US" sz="19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5494509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MODELLING APPROACH</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0"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Statistical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Modelling instruction.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Immuno-dynamics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Integrated modelling method.</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42207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RESULT AND DISCUSSION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90000"/>
              </a:lnSpc>
              <a:spcBef>
                <a:spcPct val="20000"/>
              </a:spcBef>
              <a:spcAft>
                <a:spcPts val="600"/>
              </a:spcAft>
              <a:buNone/>
            </a:pP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340412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CONCLUSION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4"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800" b="0" i="0" u="none" strike="noStrike" kern="1200" cap="small" spc="0" baseline="0">
                <a:latin typeface="Times New Roman" pitchFamily="18" charset="0"/>
                <a:ea typeface="宋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670765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THANK YOU</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069768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9"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ct val="20000"/>
              </a:spcBef>
              <a:spcAft>
                <a:spcPts val="600"/>
              </a:spcAft>
              <a:buNone/>
            </a:pPr>
            <a:r>
              <a:rPr lang="en-US" altLang="zh-CN"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a:t>
            </a:r>
            <a:endParaRPr lang="zh-CN" altLang="en-US"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73747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AGENDA</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6"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Problem Statement</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Project Overview</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End User</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Our Solution and Proposition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Dataset Description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Modelling Approach</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Result and Discussion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Conclusion</a:t>
            </a:r>
            <a:endParaRPr lang="zh-CN" altLang="en-US" sz="2000" b="1" i="0" u="none" strike="noStrike" kern="1200" cap="sm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77680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STATEMENT</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8"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organisation may not be achieving its goals due to inadequate employee performance.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613242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OVERVIEW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0"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By leveraging data </a:t>
            </a:r>
            <a:r>
              <a:rPr lang="en-US" altLang="zh-CN" sz="2200" b="0" i="0" u="none" strike="noStrike" kern="1200" cap="small" spc="0" baseline="0">
                <a:latin typeface="Times New Roman" pitchFamily="18" charset="0"/>
                <a:ea typeface="宋体" pitchFamily="0" charset="0"/>
                <a:cs typeface="Times New Roman" pitchFamily="18" charset="0"/>
              </a:rPr>
              <a:t>analysis,organisation</a:t>
            </a:r>
            <a:r>
              <a:rPr lang="en-US" altLang="zh-CN" sz="2200" b="0" i="0" u="none" strike="noStrike" kern="1200" cap="small" spc="0" baseline="0">
                <a:latin typeface="Times New Roman" pitchFamily="18" charset="0"/>
                <a:ea typeface="宋体" pitchFamily="0" charset="0"/>
                <a:cs typeface="Times New Roman" pitchFamily="18" charset="0"/>
              </a:rPr>
              <a:t> can identify top performers, areas for improvement, and potential training needs.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Use this employee data sheet to gather contact </a:t>
            </a:r>
            <a:r>
              <a:rPr lang="en-US" altLang="zh-CN" sz="2200" b="0" i="0" u="none" strike="noStrike" kern="1200" cap="small" spc="0" baseline="0">
                <a:latin typeface="Times New Roman" pitchFamily="18" charset="0"/>
                <a:ea typeface="宋体" pitchFamily="0" charset="0"/>
                <a:cs typeface="Times New Roman" pitchFamily="18" charset="0"/>
              </a:rPr>
              <a:t>details,notify</a:t>
            </a:r>
            <a:r>
              <a:rPr lang="en-US" altLang="zh-CN" sz="2200" b="0" i="0" u="none" strike="noStrike" kern="1200" cap="small" spc="0" baseline="0">
                <a:latin typeface="Times New Roman" pitchFamily="18" charset="0"/>
                <a:ea typeface="宋体" pitchFamily="0" charset="0"/>
                <a:cs typeface="Times New Roman" pitchFamily="18" charset="0"/>
              </a:rPr>
              <a:t> employees of a new position, or keep track of performance in your company.</a:t>
            </a:r>
            <a:endParaRPr lang="zh-CN" altLang="en-US" sz="22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95684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END USERS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2"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Human resources professionals use performance analysis to design and implement training programs, compensation </a:t>
            </a:r>
            <a:r>
              <a:rPr lang="en-US" altLang="zh-CN" sz="2400" b="0" i="0" u="none" strike="noStrike" kern="1200" cap="small" spc="0" baseline="0">
                <a:latin typeface="Times New Roman" pitchFamily="18" charset="0"/>
                <a:ea typeface="宋体" pitchFamily="0" charset="0"/>
                <a:cs typeface="Times New Roman" pitchFamily="18" charset="0"/>
              </a:rPr>
              <a:t>strategies,and</a:t>
            </a:r>
            <a:r>
              <a:rPr lang="en-US" altLang="zh-CN" sz="2400" b="0" i="0" u="none" strike="noStrike" kern="1200" cap="small" spc="0" baseline="0">
                <a:latin typeface="Times New Roman" pitchFamily="18" charset="0"/>
                <a:ea typeface="宋体" pitchFamily="0" charset="0"/>
                <a:cs typeface="Times New Roman" pitchFamily="18" charset="0"/>
              </a:rPr>
              <a:t> performance management system.</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benefit  from performance analysis by receiving </a:t>
            </a:r>
            <a:r>
              <a:rPr lang="en-US" altLang="zh-CN" sz="2400" b="0" i="0" u="none" strike="noStrike" kern="1200" cap="small" spc="0" baseline="0">
                <a:latin typeface="Times New Roman" pitchFamily="18" charset="0"/>
                <a:ea typeface="宋体" pitchFamily="0" charset="0"/>
                <a:cs typeface="Times New Roman" pitchFamily="18" charset="0"/>
              </a:rPr>
              <a:t>feedback,identifying</a:t>
            </a:r>
            <a:r>
              <a:rPr lang="en-US" altLang="zh-CN" sz="2400" b="0" i="0" u="none" strike="noStrike" kern="1200" cap="small" spc="0" baseline="0">
                <a:latin typeface="Times New Roman" pitchFamily="18" charset="0"/>
                <a:ea typeface="宋体" pitchFamily="0" charset="0"/>
                <a:cs typeface="Times New Roman" pitchFamily="18" charset="0"/>
              </a:rPr>
              <a:t> areas from improvement, and setting goals for professional growth.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97155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OUR SOLUTION AND PROPOSITION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4"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small" spc="0" baseline="0">
                <a:latin typeface="Times New Roman" pitchFamily="18" charset="0"/>
                <a:ea typeface="宋体" pitchFamily="0" charset="0"/>
                <a:cs typeface="Times New Roman" pitchFamily="18" charset="0"/>
              </a:rPr>
              <a:t>talent,and</a:t>
            </a:r>
            <a:r>
              <a:rPr lang="en-US" altLang="zh-CN" sz="2400" b="0" i="0" u="none" strike="noStrike" kern="1200" cap="small" spc="0" baseline="0">
                <a:latin typeface="Times New Roman" pitchFamily="18" charset="0"/>
                <a:ea typeface="宋体" pitchFamily="0" charset="0"/>
                <a:cs typeface="Times New Roman" pitchFamily="18" charset="0"/>
              </a:rPr>
              <a:t> drive </a:t>
            </a:r>
            <a:r>
              <a:rPr lang="en-US" altLang="zh-CN" sz="2400" b="0" i="0" u="none" strike="noStrike" kern="1200" cap="small" spc="0" baseline="0">
                <a:latin typeface="Times New Roman" pitchFamily="18" charset="0"/>
                <a:ea typeface="宋体" pitchFamily="0" charset="0"/>
                <a:cs typeface="Times New Roman" pitchFamily="18" charset="0"/>
              </a:rPr>
              <a:t>growth.Our</a:t>
            </a:r>
            <a:r>
              <a:rPr lang="en-US" altLang="zh-CN" sz="2400" b="0" i="0" u="none" strike="noStrike" kern="1200" cap="small" spc="0" baseline="0">
                <a:latin typeface="Times New Roman" pitchFamily="18" charset="0"/>
                <a:ea typeface="宋体" pitchFamily="0" charset="0"/>
                <a:cs typeface="Times New Roman" pitchFamily="18" charset="0"/>
              </a:rPr>
              <a:t> solution provides a comprehensive and data-driven approach to performance evaluation.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EVPs: financial rewards like salary.</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l">
              <a:lnSpc>
                <a:spcPct val="100000"/>
              </a:lnSpc>
              <a:spcBef>
                <a:spcPct val="20000"/>
              </a:spcBef>
              <a:spcAft>
                <a:spcPts val="600"/>
              </a:spcAft>
              <a:buClr>
                <a:schemeClr val="tx1"/>
              </a:buClr>
              <a:buSzPct val="100000"/>
              <a:buFont typeface="Arial" pitchFamily="0" charset="0"/>
              <a:buChar char="•"/>
            </a:pPr>
            <a:endParaRPr lang="zh-CN" altLang="en-US" sz="2000" b="0" i="0" u="none" strike="noStrike" kern="1200" cap="small" spc="0" baseline="0">
              <a:latin typeface="Century Gothic" pitchFamily="0" charset="0"/>
              <a:ea typeface="宋体" pitchFamily="0" charset="0"/>
              <a:cs typeface="Lucida Sans"/>
            </a:endParaRPr>
          </a:p>
        </p:txBody>
      </p:sp>
    </p:spTree>
    <p:extLst>
      <p:ext uri="{BB962C8B-B14F-4D97-AF65-F5344CB8AC3E}">
        <p14:creationId xmlns:p14="http://schemas.microsoft.com/office/powerpoint/2010/main" val="19281888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DESCRIPTION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95808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THE “WOW” IN OUR SOLUTION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8"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Are unique and memorable experiences during the onboarding process that leave a lasting impression on new hires.</a:t>
            </a:r>
            <a:endParaRPr lang="en-US" altLang="zh-CN" sz="36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1749293"/>
      </p:ext>
    </p:extLst>
  </p:cSld>
  <p:clrMapOvr>
    <a:masterClrMapping/>
  </p:clrMapOvr>
</p:sld>
</file>

<file path=ppt/theme/theme1.xml><?xml version="1.0" encoding="utf-8"?>
<a:theme xmlns:a="http://schemas.openxmlformats.org/drawingml/2006/main" name="Mesh">
  <a:themeElements>
    <a:clrScheme name="Mesh">
      <a:dk1>
        <a:srgbClr val="FFFFFF"/>
      </a:dk1>
      <a:lt1>
        <a:srgbClr val="000000"/>
      </a:lt1>
      <a:dk2>
        <a:srgbClr val="EBEBEB"/>
      </a:dk2>
      <a:lt2>
        <a:srgbClr val="363D46"/>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
        <a:ea typeface=""/>
        <a:cs typeface=""/>
      </a:majorFont>
      <a:minorFont>
        <a:latin typeface=""/>
        <a:ea typeface=""/>
        <a:cs typeface=""/>
      </a:minorFont>
    </a:fontScheme>
    <a:fmtScheme name="Mesh">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root</cp:lastModifiedBy>
  <cp:revision>19</cp:revision>
  <dcterms:created xsi:type="dcterms:W3CDTF">2024-08-28T07:48:53Z</dcterms:created>
  <dcterms:modified xsi:type="dcterms:W3CDTF">2024-09-05T07:15:24Z</dcterms:modified>
</cp:coreProperties>
</file>