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60" r:id="rId2"/>
    <p:sldId id="257" r:id="rId3"/>
    <p:sldId id="258" r:id="rId4"/>
    <p:sldId id="261" r:id="rId5"/>
    <p:sldId id="259"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BA7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882" autoAdjust="0"/>
    <p:restoredTop sz="94660"/>
  </p:normalViewPr>
  <p:slideViewPr>
    <p:cSldViewPr snapToGrid="0">
      <p:cViewPr varScale="1">
        <p:scale>
          <a:sx n="72" d="100"/>
          <a:sy n="72" d="100"/>
        </p:scale>
        <p:origin x="42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58076FA-1CB0-4A1D-B520-B7AD92A1E549}" type="datetimeFigureOut">
              <a:rPr lang="en-US" smtClean="0"/>
              <a:t>9/15/2023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D04BF00E-E756-4900-84EF-437C78988E7B}" type="slidenum">
              <a:rPr lang="en-US" smtClean="0"/>
              <a:t>‹#›</a:t>
            </a:fld>
            <a:endParaRPr lang="en-US"/>
          </a:p>
        </p:txBody>
      </p:sp>
    </p:spTree>
    <p:extLst>
      <p:ext uri="{BB962C8B-B14F-4D97-AF65-F5344CB8AC3E}">
        <p14:creationId xmlns:p14="http://schemas.microsoft.com/office/powerpoint/2010/main" val="951293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8076FA-1CB0-4A1D-B520-B7AD92A1E549}" type="datetimeFigureOut">
              <a:rPr lang="en-US" smtClean="0"/>
              <a:t>9/15/2023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4BF00E-E756-4900-84EF-437C78988E7B}" type="slidenum">
              <a:rPr lang="en-US" smtClean="0"/>
              <a:t>‹#›</a:t>
            </a:fld>
            <a:endParaRPr lang="en-US"/>
          </a:p>
        </p:txBody>
      </p:sp>
    </p:spTree>
    <p:extLst>
      <p:ext uri="{BB962C8B-B14F-4D97-AF65-F5344CB8AC3E}">
        <p14:creationId xmlns:p14="http://schemas.microsoft.com/office/powerpoint/2010/main" val="914960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8076FA-1CB0-4A1D-B520-B7AD92A1E549}" type="datetimeFigureOut">
              <a:rPr lang="en-US" smtClean="0"/>
              <a:t>9/15/2023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4BF00E-E756-4900-84EF-437C78988E7B}" type="slidenum">
              <a:rPr lang="en-US" smtClean="0"/>
              <a:t>‹#›</a:t>
            </a:fld>
            <a:endParaRPr lang="en-US"/>
          </a:p>
        </p:txBody>
      </p:sp>
    </p:spTree>
    <p:extLst>
      <p:ext uri="{BB962C8B-B14F-4D97-AF65-F5344CB8AC3E}">
        <p14:creationId xmlns:p14="http://schemas.microsoft.com/office/powerpoint/2010/main" val="25678551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8076FA-1CB0-4A1D-B520-B7AD92A1E549}" type="datetimeFigureOut">
              <a:rPr lang="en-US" smtClean="0"/>
              <a:t>9/15/2023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4BF00E-E756-4900-84EF-437C78988E7B}"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940058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8076FA-1CB0-4A1D-B520-B7AD92A1E549}" type="datetimeFigureOut">
              <a:rPr lang="en-US" smtClean="0"/>
              <a:t>9/15/2023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4BF00E-E756-4900-84EF-437C78988E7B}" type="slidenum">
              <a:rPr lang="en-US" smtClean="0"/>
              <a:t>‹#›</a:t>
            </a:fld>
            <a:endParaRPr lang="en-US"/>
          </a:p>
        </p:txBody>
      </p:sp>
    </p:spTree>
    <p:extLst>
      <p:ext uri="{BB962C8B-B14F-4D97-AF65-F5344CB8AC3E}">
        <p14:creationId xmlns:p14="http://schemas.microsoft.com/office/powerpoint/2010/main" val="17840235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58076FA-1CB0-4A1D-B520-B7AD92A1E549}" type="datetimeFigureOut">
              <a:rPr lang="en-US" smtClean="0"/>
              <a:t>9/15/2023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4BF00E-E756-4900-84EF-437C78988E7B}" type="slidenum">
              <a:rPr lang="en-US" smtClean="0"/>
              <a:t>‹#›</a:t>
            </a:fld>
            <a:endParaRPr lang="en-US"/>
          </a:p>
        </p:txBody>
      </p:sp>
    </p:spTree>
    <p:extLst>
      <p:ext uri="{BB962C8B-B14F-4D97-AF65-F5344CB8AC3E}">
        <p14:creationId xmlns:p14="http://schemas.microsoft.com/office/powerpoint/2010/main" val="18261010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58076FA-1CB0-4A1D-B520-B7AD92A1E549}" type="datetimeFigureOut">
              <a:rPr lang="en-US" smtClean="0"/>
              <a:t>9/15/2023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4BF00E-E756-4900-84EF-437C78988E7B}" type="slidenum">
              <a:rPr lang="en-US" smtClean="0"/>
              <a:t>‹#›</a:t>
            </a:fld>
            <a:endParaRPr lang="en-US"/>
          </a:p>
        </p:txBody>
      </p:sp>
    </p:spTree>
    <p:extLst>
      <p:ext uri="{BB962C8B-B14F-4D97-AF65-F5344CB8AC3E}">
        <p14:creationId xmlns:p14="http://schemas.microsoft.com/office/powerpoint/2010/main" val="2125460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8076FA-1CB0-4A1D-B520-B7AD92A1E549}" type="datetimeFigureOut">
              <a:rPr lang="en-US" smtClean="0"/>
              <a:t>9/15/2023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BF00E-E756-4900-84EF-437C78988E7B}" type="slidenum">
              <a:rPr lang="en-US" smtClean="0"/>
              <a:t>‹#›</a:t>
            </a:fld>
            <a:endParaRPr lang="en-US"/>
          </a:p>
        </p:txBody>
      </p:sp>
    </p:spTree>
    <p:extLst>
      <p:ext uri="{BB962C8B-B14F-4D97-AF65-F5344CB8AC3E}">
        <p14:creationId xmlns:p14="http://schemas.microsoft.com/office/powerpoint/2010/main" val="23577862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8076FA-1CB0-4A1D-B520-B7AD92A1E549}" type="datetimeFigureOut">
              <a:rPr lang="en-US" smtClean="0"/>
              <a:t>9/15/2023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BF00E-E756-4900-84EF-437C78988E7B}" type="slidenum">
              <a:rPr lang="en-US" smtClean="0"/>
              <a:t>‹#›</a:t>
            </a:fld>
            <a:endParaRPr lang="en-US"/>
          </a:p>
        </p:txBody>
      </p:sp>
    </p:spTree>
    <p:extLst>
      <p:ext uri="{BB962C8B-B14F-4D97-AF65-F5344CB8AC3E}">
        <p14:creationId xmlns:p14="http://schemas.microsoft.com/office/powerpoint/2010/main" val="2519642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8076FA-1CB0-4A1D-B520-B7AD92A1E549}" type="datetimeFigureOut">
              <a:rPr lang="en-US" smtClean="0"/>
              <a:t>9/15/2023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BF00E-E756-4900-84EF-437C78988E7B}" type="slidenum">
              <a:rPr lang="en-US" smtClean="0"/>
              <a:t>‹#›</a:t>
            </a:fld>
            <a:endParaRPr lang="en-US"/>
          </a:p>
        </p:txBody>
      </p:sp>
    </p:spTree>
    <p:extLst>
      <p:ext uri="{BB962C8B-B14F-4D97-AF65-F5344CB8AC3E}">
        <p14:creationId xmlns:p14="http://schemas.microsoft.com/office/powerpoint/2010/main" val="2035851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8076FA-1CB0-4A1D-B520-B7AD92A1E549}" type="datetimeFigureOut">
              <a:rPr lang="en-US" smtClean="0"/>
              <a:t>9/15/2023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BF00E-E756-4900-84EF-437C78988E7B}" type="slidenum">
              <a:rPr lang="en-US" smtClean="0"/>
              <a:t>‹#›</a:t>
            </a:fld>
            <a:endParaRPr lang="en-US"/>
          </a:p>
        </p:txBody>
      </p:sp>
    </p:spTree>
    <p:extLst>
      <p:ext uri="{BB962C8B-B14F-4D97-AF65-F5344CB8AC3E}">
        <p14:creationId xmlns:p14="http://schemas.microsoft.com/office/powerpoint/2010/main" val="859474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8076FA-1CB0-4A1D-B520-B7AD92A1E549}" type="datetimeFigureOut">
              <a:rPr lang="en-US" smtClean="0"/>
              <a:t>9/15/2023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4BF00E-E756-4900-84EF-437C78988E7B}" type="slidenum">
              <a:rPr lang="en-US" smtClean="0"/>
              <a:t>‹#›</a:t>
            </a:fld>
            <a:endParaRPr lang="en-US"/>
          </a:p>
        </p:txBody>
      </p:sp>
    </p:spTree>
    <p:extLst>
      <p:ext uri="{BB962C8B-B14F-4D97-AF65-F5344CB8AC3E}">
        <p14:creationId xmlns:p14="http://schemas.microsoft.com/office/powerpoint/2010/main" val="1038215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8076FA-1CB0-4A1D-B520-B7AD92A1E549}" type="datetimeFigureOut">
              <a:rPr lang="en-US" smtClean="0"/>
              <a:t>9/15/2023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4BF00E-E756-4900-84EF-437C78988E7B}" type="slidenum">
              <a:rPr lang="en-US" smtClean="0"/>
              <a:t>‹#›</a:t>
            </a:fld>
            <a:endParaRPr lang="en-US"/>
          </a:p>
        </p:txBody>
      </p:sp>
    </p:spTree>
    <p:extLst>
      <p:ext uri="{BB962C8B-B14F-4D97-AF65-F5344CB8AC3E}">
        <p14:creationId xmlns:p14="http://schemas.microsoft.com/office/powerpoint/2010/main" val="1504053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8076FA-1CB0-4A1D-B520-B7AD92A1E549}" type="datetimeFigureOut">
              <a:rPr lang="en-US" smtClean="0"/>
              <a:t>9/15/2023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4BF00E-E756-4900-84EF-437C78988E7B}" type="slidenum">
              <a:rPr lang="en-US" smtClean="0"/>
              <a:t>‹#›</a:t>
            </a:fld>
            <a:endParaRPr lang="en-US"/>
          </a:p>
        </p:txBody>
      </p:sp>
    </p:spTree>
    <p:extLst>
      <p:ext uri="{BB962C8B-B14F-4D97-AF65-F5344CB8AC3E}">
        <p14:creationId xmlns:p14="http://schemas.microsoft.com/office/powerpoint/2010/main" val="2422420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8076FA-1CB0-4A1D-B520-B7AD92A1E549}" type="datetimeFigureOut">
              <a:rPr lang="en-US" smtClean="0"/>
              <a:t>9/15/2023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4BF00E-E756-4900-84EF-437C78988E7B}" type="slidenum">
              <a:rPr lang="en-US" smtClean="0"/>
              <a:t>‹#›</a:t>
            </a:fld>
            <a:endParaRPr lang="en-US"/>
          </a:p>
        </p:txBody>
      </p:sp>
    </p:spTree>
    <p:extLst>
      <p:ext uri="{BB962C8B-B14F-4D97-AF65-F5344CB8AC3E}">
        <p14:creationId xmlns:p14="http://schemas.microsoft.com/office/powerpoint/2010/main" val="852297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8076FA-1CB0-4A1D-B520-B7AD92A1E549}" type="datetimeFigureOut">
              <a:rPr lang="en-US" smtClean="0"/>
              <a:t>9/15/2023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4BF00E-E756-4900-84EF-437C78988E7B}" type="slidenum">
              <a:rPr lang="en-US" smtClean="0"/>
              <a:t>‹#›</a:t>
            </a:fld>
            <a:endParaRPr lang="en-US"/>
          </a:p>
        </p:txBody>
      </p:sp>
    </p:spTree>
    <p:extLst>
      <p:ext uri="{BB962C8B-B14F-4D97-AF65-F5344CB8AC3E}">
        <p14:creationId xmlns:p14="http://schemas.microsoft.com/office/powerpoint/2010/main" val="3800041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8076FA-1CB0-4A1D-B520-B7AD92A1E549}" type="datetimeFigureOut">
              <a:rPr lang="en-US" smtClean="0"/>
              <a:t>9/15/2023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4BF00E-E756-4900-84EF-437C78988E7B}" type="slidenum">
              <a:rPr lang="en-US" smtClean="0"/>
              <a:t>‹#›</a:t>
            </a:fld>
            <a:endParaRPr lang="en-US"/>
          </a:p>
        </p:txBody>
      </p:sp>
    </p:spTree>
    <p:extLst>
      <p:ext uri="{BB962C8B-B14F-4D97-AF65-F5344CB8AC3E}">
        <p14:creationId xmlns:p14="http://schemas.microsoft.com/office/powerpoint/2010/main" val="3349105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58076FA-1CB0-4A1D-B520-B7AD92A1E549}" type="datetimeFigureOut">
              <a:rPr lang="en-US" smtClean="0"/>
              <a:t>9/15/2023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04BF00E-E756-4900-84EF-437C78988E7B}" type="slidenum">
              <a:rPr lang="en-US" smtClean="0"/>
              <a:t>‹#›</a:t>
            </a:fld>
            <a:endParaRPr lang="en-US"/>
          </a:p>
        </p:txBody>
      </p:sp>
    </p:spTree>
    <p:extLst>
      <p:ext uri="{BB962C8B-B14F-4D97-AF65-F5344CB8AC3E}">
        <p14:creationId xmlns:p14="http://schemas.microsoft.com/office/powerpoint/2010/main" val="1530279150"/>
      </p:ext>
    </p:extLst>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6.xml"/><Relationship Id="rId1" Type="http://schemas.openxmlformats.org/officeDocument/2006/relationships/themeOverride" Target="../theme/themeOverr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6.xml"/><Relationship Id="rId1" Type="http://schemas.openxmlformats.org/officeDocument/2006/relationships/themeOverride" Target="../theme/themeOverride10.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6.xml"/><Relationship Id="rId1" Type="http://schemas.openxmlformats.org/officeDocument/2006/relationships/themeOverride" Target="../theme/themeOverride1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1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Layout" Target="../slideLayouts/slideLayout6.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6.xml"/><Relationship Id="rId1" Type="http://schemas.openxmlformats.org/officeDocument/2006/relationships/themeOverride" Target="../theme/themeOverride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6.xml"/><Relationship Id="rId1" Type="http://schemas.openxmlformats.org/officeDocument/2006/relationships/themeOverride" Target="../theme/themeOverride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6.xml"/><Relationship Id="rId1" Type="http://schemas.openxmlformats.org/officeDocument/2006/relationships/themeOverride" Target="../theme/themeOverride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63CFE-A159-49C7-9685-0890C63F524D}"/>
              </a:ext>
            </a:extLst>
          </p:cNvPr>
          <p:cNvSpPr>
            <a:spLocks noGrp="1"/>
          </p:cNvSpPr>
          <p:nvPr>
            <p:ph type="title"/>
          </p:nvPr>
        </p:nvSpPr>
        <p:spPr>
          <a:xfrm>
            <a:off x="930966" y="1308168"/>
            <a:ext cx="10515600" cy="4082982"/>
          </a:xfrm>
        </p:spPr>
        <p:txBody>
          <a:bodyPr>
            <a:noAutofit/>
          </a:bodyPr>
          <a:lstStyle/>
          <a:p>
            <a:pPr algn="ctr"/>
            <a:r>
              <a:rPr lang="en-US" sz="8800" dirty="0">
                <a:solidFill>
                  <a:schemeClr val="bg1"/>
                </a:solidFill>
                <a:latin typeface="Algerian" panose="04020705040A02060702" pitchFamily="82" charset="0"/>
              </a:rPr>
              <a:t>Kickstarter Crowdfunding  Analysis</a:t>
            </a:r>
          </a:p>
        </p:txBody>
      </p:sp>
    </p:spTree>
    <p:extLst>
      <p:ext uri="{BB962C8B-B14F-4D97-AF65-F5344CB8AC3E}">
        <p14:creationId xmlns:p14="http://schemas.microsoft.com/office/powerpoint/2010/main" val="676396797"/>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69D8-142A-4C1B-91BF-174D5E8D689D}"/>
              </a:ext>
            </a:extLst>
          </p:cNvPr>
          <p:cNvSpPr>
            <a:spLocks noGrp="1"/>
          </p:cNvSpPr>
          <p:nvPr>
            <p:ph type="title"/>
          </p:nvPr>
        </p:nvSpPr>
        <p:spPr>
          <a:xfrm>
            <a:off x="1272209" y="618518"/>
            <a:ext cx="9775201" cy="1478570"/>
          </a:xfrm>
        </p:spPr>
        <p:txBody>
          <a:bodyPr/>
          <a:lstStyle/>
          <a:p>
            <a:r>
              <a:rPr lang="en-US" dirty="0">
                <a:latin typeface="Algerian" panose="04020705040A02060702" pitchFamily="82" charset="0"/>
              </a:rPr>
              <a:t>                                  </a:t>
            </a:r>
            <a:r>
              <a:rPr lang="en-US" dirty="0">
                <a:solidFill>
                  <a:schemeClr val="bg1"/>
                </a:solidFill>
                <a:latin typeface="Algerian" panose="04020705040A02060702" pitchFamily="82" charset="0"/>
              </a:rPr>
              <a:t>MySQL</a:t>
            </a:r>
          </a:p>
        </p:txBody>
      </p:sp>
      <p:sp>
        <p:nvSpPr>
          <p:cNvPr id="3" name="TextBox 2">
            <a:extLst>
              <a:ext uri="{FF2B5EF4-FFF2-40B4-BE49-F238E27FC236}">
                <a16:creationId xmlns:a16="http://schemas.microsoft.com/office/drawing/2014/main" id="{40BA623B-281E-4058-903C-ABE7CDCDA178}"/>
              </a:ext>
            </a:extLst>
          </p:cNvPr>
          <p:cNvSpPr txBox="1"/>
          <p:nvPr/>
        </p:nvSpPr>
        <p:spPr>
          <a:xfrm flipH="1">
            <a:off x="1066135" y="2097088"/>
            <a:ext cx="6805655" cy="3106491"/>
          </a:xfrm>
          <a:prstGeom prst="rect">
            <a:avLst/>
          </a:prstGeom>
          <a:noFill/>
        </p:spPr>
        <p:txBody>
          <a:bodyPr wrap="square" rtlCol="0">
            <a:spAutoFit/>
          </a:bodyPr>
          <a:lstStyle/>
          <a:p>
            <a:pPr marL="342900" lvl="0" indent="-342900" algn="just">
              <a:lnSpc>
                <a:spcPct val="107000"/>
              </a:lnSpc>
              <a:buFont typeface="Wingdings" panose="05000000000000000000" pitchFamily="2" charset="2"/>
              <a:buChar char="v"/>
            </a:pPr>
            <a:r>
              <a:rPr lang="en-US" sz="2000" kern="100" dirty="0">
                <a:solidFill>
                  <a:schemeClr val="bg1"/>
                </a:solidFill>
                <a:effectLst/>
                <a:latin typeface="Segoe UI" panose="020B0502040204020203" pitchFamily="34" charset="0"/>
                <a:ea typeface="Calibri" panose="020F0502020204030204" pitchFamily="34" charset="0"/>
                <a:cs typeface="Times New Roman" panose="02020603050405020304" pitchFamily="18" charset="0"/>
              </a:rPr>
              <a:t>We </a:t>
            </a:r>
            <a:r>
              <a:rPr lang="en-US" sz="2000" kern="100" dirty="0">
                <a:solidFill>
                  <a:schemeClr val="bg1"/>
                </a:solidFill>
                <a:latin typeface="Segoe UI" panose="020B0502040204020203" pitchFamily="34" charset="0"/>
                <a:ea typeface="Calibri" panose="020F0502020204030204" pitchFamily="34" charset="0"/>
                <a:cs typeface="Times New Roman" panose="02020603050405020304" pitchFamily="18" charset="0"/>
              </a:rPr>
              <a:t>have</a:t>
            </a:r>
            <a:r>
              <a:rPr lang="en-US" sz="2000" kern="100" dirty="0">
                <a:solidFill>
                  <a:schemeClr val="bg1"/>
                </a:solidFill>
                <a:effectLst/>
                <a:latin typeface="Segoe UI" panose="020B0502040204020203" pitchFamily="34" charset="0"/>
                <a:ea typeface="Calibri" panose="020F0502020204030204" pitchFamily="34" charset="0"/>
                <a:cs typeface="Times New Roman" panose="02020603050405020304" pitchFamily="18" charset="0"/>
              </a:rPr>
              <a:t> Imported 4 </a:t>
            </a:r>
            <a:r>
              <a:rPr lang="en-US" sz="2000" kern="100" dirty="0">
                <a:solidFill>
                  <a:schemeClr val="bg1"/>
                </a:solidFill>
                <a:latin typeface="Segoe UI" panose="020B0502040204020203" pitchFamily="34" charset="0"/>
                <a:ea typeface="Calibri" panose="020F0502020204030204" pitchFamily="34" charset="0"/>
                <a:cs typeface="Times New Roman" panose="02020603050405020304" pitchFamily="18" charset="0"/>
              </a:rPr>
              <a:t>tables</a:t>
            </a:r>
            <a:r>
              <a:rPr lang="en-US" sz="2000" kern="100" dirty="0">
                <a:solidFill>
                  <a:schemeClr val="bg1"/>
                </a:solidFill>
                <a:effectLst/>
                <a:latin typeface="Segoe UI" panose="020B0502040204020203" pitchFamily="34" charset="0"/>
                <a:ea typeface="Calibri" panose="020F0502020204030204" pitchFamily="34" charset="0"/>
                <a:cs typeface="Times New Roman" panose="02020603050405020304" pitchFamily="18" charset="0"/>
              </a:rPr>
              <a:t> in MySQL Workbench.</a:t>
            </a:r>
          </a:p>
          <a:p>
            <a:pPr marL="342900" indent="-342900" algn="just">
              <a:lnSpc>
                <a:spcPct val="107000"/>
              </a:lnSpc>
              <a:buFont typeface="Wingdings" panose="05000000000000000000" pitchFamily="2" charset="2"/>
              <a:buChar char="v"/>
            </a:pPr>
            <a:r>
              <a:rPr lang="en-US" sz="2000" kern="100" dirty="0">
                <a:solidFill>
                  <a:schemeClr val="bg1"/>
                </a:solidFill>
                <a:latin typeface="Segoe UI" panose="020B0502040204020203" pitchFamily="34" charset="0"/>
                <a:ea typeface="Calibri" panose="020F0502020204030204" pitchFamily="34" charset="0"/>
                <a:cs typeface="Times New Roman" panose="02020603050405020304" pitchFamily="18" charset="0"/>
              </a:rPr>
              <a:t>C</a:t>
            </a:r>
            <a:r>
              <a:rPr lang="en-US" sz="2000" kern="100" dirty="0">
                <a:solidFill>
                  <a:schemeClr val="bg1"/>
                </a:solidFill>
                <a:effectLst/>
                <a:latin typeface="Segoe UI" panose="020B0502040204020203" pitchFamily="34" charset="0"/>
                <a:ea typeface="Calibri" panose="020F0502020204030204" pitchFamily="34" charset="0"/>
                <a:cs typeface="Times New Roman" panose="02020603050405020304" pitchFamily="18" charset="0"/>
              </a:rPr>
              <a:t>reated calendar table by both  procedure and views    method.</a:t>
            </a:r>
          </a:p>
          <a:p>
            <a:pPr marL="342900" indent="-342900" algn="just">
              <a:lnSpc>
                <a:spcPct val="107000"/>
              </a:lnSpc>
              <a:buFont typeface="Wingdings" panose="05000000000000000000" pitchFamily="2" charset="2"/>
              <a:buChar char="v"/>
            </a:pPr>
            <a:r>
              <a:rPr lang="en-IN" sz="2000" kern="100" dirty="0">
                <a:solidFill>
                  <a:schemeClr val="bg1"/>
                </a:solidFill>
                <a:effectLst/>
                <a:latin typeface="Segoe UI" panose="020B0502040204020203" pitchFamily="34" charset="0"/>
                <a:ea typeface="Calibri" panose="020F0502020204030204" pitchFamily="34" charset="0"/>
                <a:cs typeface="Times New Roman" panose="02020603050405020304" pitchFamily="18" charset="0"/>
              </a:rPr>
              <a:t>The project file contains the '</a:t>
            </a:r>
            <a:r>
              <a:rPr lang="en-IN" sz="2000" kern="100" dirty="0" err="1">
                <a:solidFill>
                  <a:schemeClr val="bg1"/>
                </a:solidFill>
                <a:effectLst/>
                <a:latin typeface="Segoe UI" panose="020B0502040204020203" pitchFamily="34" charset="0"/>
                <a:ea typeface="Calibri" panose="020F0502020204030204" pitchFamily="34" charset="0"/>
                <a:cs typeface="Times New Roman" panose="02020603050405020304" pitchFamily="18" charset="0"/>
              </a:rPr>
              <a:t>created_at</a:t>
            </a:r>
            <a:r>
              <a:rPr lang="en-IN" sz="2000" kern="100" dirty="0">
                <a:solidFill>
                  <a:schemeClr val="bg1"/>
                </a:solidFill>
                <a:effectLst/>
                <a:latin typeface="Segoe UI" panose="020B0502040204020203" pitchFamily="34" charset="0"/>
                <a:ea typeface="Calibri" panose="020F0502020204030204" pitchFamily="34" charset="0"/>
                <a:cs typeface="Times New Roman" panose="02020603050405020304" pitchFamily="18" charset="0"/>
              </a:rPr>
              <a:t>' timestamp in epoch time which we converted into human-readable format.</a:t>
            </a:r>
            <a:endParaRPr lang="en-US" sz="20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07000"/>
              </a:lnSpc>
              <a:buFont typeface="Wingdings" panose="05000000000000000000" pitchFamily="2" charset="2"/>
              <a:buChar char="v"/>
            </a:pPr>
            <a:r>
              <a:rPr lang="en-US" sz="2000" kern="100" dirty="0">
                <a:solidFill>
                  <a:schemeClr val="bg1"/>
                </a:solidFill>
                <a:latin typeface="Segoe UI" panose="020B0502040204020203" pitchFamily="34" charset="0"/>
                <a:ea typeface="Calibri" panose="020F0502020204030204" pitchFamily="34" charset="0"/>
                <a:cs typeface="Times New Roman" panose="02020603050405020304" pitchFamily="18" charset="0"/>
              </a:rPr>
              <a:t>E</a:t>
            </a:r>
            <a:r>
              <a:rPr lang="en-US" sz="2000" kern="100" dirty="0">
                <a:solidFill>
                  <a:schemeClr val="bg1"/>
                </a:solidFill>
                <a:effectLst/>
                <a:latin typeface="Segoe UI" panose="020B0502040204020203" pitchFamily="34" charset="0"/>
                <a:ea typeface="Calibri" panose="020F0502020204030204" pitchFamily="34" charset="0"/>
                <a:cs typeface="Times New Roman" panose="02020603050405020304" pitchFamily="18" charset="0"/>
              </a:rPr>
              <a:t>xecuted KPIs.</a:t>
            </a:r>
          </a:p>
          <a:p>
            <a:pPr marL="342900" lvl="0" indent="-342900" algn="just">
              <a:lnSpc>
                <a:spcPct val="107000"/>
              </a:lnSpc>
              <a:spcAft>
                <a:spcPts val="800"/>
              </a:spcAft>
              <a:buFont typeface="Wingdings" panose="05000000000000000000" pitchFamily="2" charset="2"/>
              <a:buChar char="v"/>
            </a:pP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7" name="Picture 6">
            <a:extLst>
              <a:ext uri="{FF2B5EF4-FFF2-40B4-BE49-F238E27FC236}">
                <a16:creationId xmlns:a16="http://schemas.microsoft.com/office/drawing/2014/main" id="{18971B34-ED47-4FE9-8F98-46BA1F903F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1790" y="1842108"/>
            <a:ext cx="3467100" cy="3467100"/>
          </a:xfrm>
          <a:prstGeom prst="rect">
            <a:avLst/>
          </a:prstGeom>
          <a:solidFill>
            <a:srgbClr val="FFFFFF">
              <a:shade val="85000"/>
            </a:srgbClr>
          </a:solidFill>
          <a:ln w="190500" cap="rnd">
            <a:solidFill>
              <a:srgbClr val="FFFFFF"/>
            </a:solidFill>
          </a:ln>
          <a:effectLst>
            <a:innerShdw blurRad="114300">
              <a:prstClr val="black"/>
            </a:innerShdw>
            <a:reflection blurRad="6350" stA="50000" endA="275" endPos="40000" dist="101600" dir="5400000" sy="-100000" algn="bl" rotWithShape="0"/>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1050774900"/>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9677F-79CC-4A27-8CBE-E48BB6CBD04C}"/>
              </a:ext>
            </a:extLst>
          </p:cNvPr>
          <p:cNvSpPr>
            <a:spLocks noGrp="1"/>
          </p:cNvSpPr>
          <p:nvPr>
            <p:ph type="title"/>
          </p:nvPr>
        </p:nvSpPr>
        <p:spPr>
          <a:xfrm>
            <a:off x="1143001" y="0"/>
            <a:ext cx="9905998" cy="675861"/>
          </a:xfrm>
        </p:spPr>
        <p:txBody>
          <a:bodyPr/>
          <a:lstStyle/>
          <a:p>
            <a:r>
              <a:rPr lang="en-US" dirty="0">
                <a:latin typeface="Algerian" panose="04020705040A02060702" pitchFamily="82" charset="0"/>
              </a:rPr>
              <a:t>                    </a:t>
            </a:r>
            <a:r>
              <a:rPr lang="en-US" dirty="0">
                <a:solidFill>
                  <a:schemeClr val="bg1"/>
                </a:solidFill>
                <a:latin typeface="Algerian" panose="04020705040A02060702" pitchFamily="82" charset="0"/>
              </a:rPr>
              <a:t>Power BI DASHBOARD 1</a:t>
            </a:r>
          </a:p>
        </p:txBody>
      </p:sp>
      <p:pic>
        <p:nvPicPr>
          <p:cNvPr id="4" name="Picture 3">
            <a:extLst>
              <a:ext uri="{FF2B5EF4-FFF2-40B4-BE49-F238E27FC236}">
                <a16:creationId xmlns:a16="http://schemas.microsoft.com/office/drawing/2014/main" id="{B5259803-4FAA-4B51-BADB-0FD14591E6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75862"/>
            <a:ext cx="12192000" cy="6182138"/>
          </a:xfrm>
          <a:prstGeom prst="rect">
            <a:avLst/>
          </a:prstGeom>
        </p:spPr>
      </p:pic>
    </p:spTree>
    <p:extLst>
      <p:ext uri="{BB962C8B-B14F-4D97-AF65-F5344CB8AC3E}">
        <p14:creationId xmlns:p14="http://schemas.microsoft.com/office/powerpoint/2010/main" val="711664150"/>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6B31B-EB90-470F-845F-0040059A7C05}"/>
              </a:ext>
            </a:extLst>
          </p:cNvPr>
          <p:cNvSpPr>
            <a:spLocks noGrp="1"/>
          </p:cNvSpPr>
          <p:nvPr>
            <p:ph type="title"/>
          </p:nvPr>
        </p:nvSpPr>
        <p:spPr>
          <a:xfrm>
            <a:off x="1143001" y="0"/>
            <a:ext cx="9905998" cy="746456"/>
          </a:xfrm>
        </p:spPr>
        <p:txBody>
          <a:bodyPr/>
          <a:lstStyle/>
          <a:p>
            <a:r>
              <a:rPr lang="en-US" dirty="0">
                <a:latin typeface="Algerian" panose="04020705040A02060702" pitchFamily="82" charset="0"/>
              </a:rPr>
              <a:t>                </a:t>
            </a:r>
            <a:r>
              <a:rPr lang="en-US" dirty="0">
                <a:solidFill>
                  <a:schemeClr val="bg1"/>
                </a:solidFill>
                <a:latin typeface="Algerian" panose="04020705040A02060702" pitchFamily="82" charset="0"/>
              </a:rPr>
              <a:t>Power BI DASHBOARD 2</a:t>
            </a:r>
            <a:endParaRPr lang="en-US" dirty="0"/>
          </a:p>
        </p:txBody>
      </p:sp>
      <p:pic>
        <p:nvPicPr>
          <p:cNvPr id="4" name="Picture 3">
            <a:extLst>
              <a:ext uri="{FF2B5EF4-FFF2-40B4-BE49-F238E27FC236}">
                <a16:creationId xmlns:a16="http://schemas.microsoft.com/office/drawing/2014/main" id="{1711433E-3DC6-4FF1-A3D6-9606F5A59E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46456"/>
            <a:ext cx="12192000" cy="6111543"/>
          </a:xfrm>
          <a:prstGeom prst="rect">
            <a:avLst/>
          </a:prstGeom>
        </p:spPr>
      </p:pic>
    </p:spTree>
    <p:extLst>
      <p:ext uri="{BB962C8B-B14F-4D97-AF65-F5344CB8AC3E}">
        <p14:creationId xmlns:p14="http://schemas.microsoft.com/office/powerpoint/2010/main" val="3605815651"/>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DEE89-D5E9-4F45-90E0-7E506C7BE67F}"/>
              </a:ext>
            </a:extLst>
          </p:cNvPr>
          <p:cNvSpPr>
            <a:spLocks noGrp="1"/>
          </p:cNvSpPr>
          <p:nvPr>
            <p:ph type="title"/>
          </p:nvPr>
        </p:nvSpPr>
        <p:spPr>
          <a:xfrm>
            <a:off x="1035395" y="154692"/>
            <a:ext cx="9905998" cy="680195"/>
          </a:xfrm>
        </p:spPr>
        <p:txBody>
          <a:bodyPr>
            <a:normAutofit fontScale="90000"/>
          </a:bodyPr>
          <a:lstStyle/>
          <a:p>
            <a:r>
              <a:rPr lang="en-US" sz="4400" dirty="0">
                <a:solidFill>
                  <a:schemeClr val="bg1"/>
                </a:solidFill>
                <a:latin typeface="Algerian" panose="04020705040A02060702" pitchFamily="82" charset="0"/>
              </a:rPr>
              <a:t>Conclusion</a:t>
            </a:r>
          </a:p>
        </p:txBody>
      </p:sp>
      <p:sp>
        <p:nvSpPr>
          <p:cNvPr id="3" name="TextBox 2">
            <a:extLst>
              <a:ext uri="{FF2B5EF4-FFF2-40B4-BE49-F238E27FC236}">
                <a16:creationId xmlns:a16="http://schemas.microsoft.com/office/drawing/2014/main" id="{4EDC1B25-35FA-4278-B4DD-E7F9AD3BE3BD}"/>
              </a:ext>
            </a:extLst>
          </p:cNvPr>
          <p:cNvSpPr txBox="1"/>
          <p:nvPr/>
        </p:nvSpPr>
        <p:spPr>
          <a:xfrm flipH="1">
            <a:off x="1141412" y="1205948"/>
            <a:ext cx="9297063" cy="5324535"/>
          </a:xfrm>
          <a:prstGeom prst="rect">
            <a:avLst/>
          </a:prstGeom>
          <a:noFill/>
        </p:spPr>
        <p:txBody>
          <a:bodyPr wrap="square" rtlCol="0">
            <a:spAutoFit/>
          </a:bodyPr>
          <a:lstStyle/>
          <a:p>
            <a:pPr marL="342900" indent="-342900">
              <a:buFont typeface="Wingdings" panose="05000000000000000000" pitchFamily="2" charset="2"/>
              <a:buChar char="v"/>
            </a:pPr>
            <a:r>
              <a:rPr lang="en-US" sz="2000" dirty="0">
                <a:solidFill>
                  <a:schemeClr val="bg1"/>
                </a:solidFill>
              </a:rPr>
              <a:t>Kickstarter is a vibrant platform where thousands of independent creators bring their creative projects to life. Filmmakers, musicians, artists, and designers enjoy complete autonomy and responsibility over their projects, investing significant time and effort into crafting compelling campaigns. These creators set funding goals and deadlines, inviting people to pledge their support. The 'all-or-nothing' funding model ensures that only fully funded projects proceed. Backers play a pivotal role by supporting projects they believe in and receiving unique rewards in return.</a:t>
            </a:r>
          </a:p>
          <a:p>
            <a:pPr marL="342900" indent="-342900">
              <a:buFont typeface="Wingdings" panose="05000000000000000000" pitchFamily="2" charset="2"/>
              <a:buChar char="v"/>
            </a:pPr>
            <a:r>
              <a:rPr lang="en-US" sz="2000" dirty="0">
                <a:solidFill>
                  <a:schemeClr val="bg1"/>
                </a:solidFill>
              </a:rPr>
              <a:t>A Significant number of backers rally around their friend’s projects or support individuals they have long admired. These connections play a pivotal role in driving crowdfunding efforts. </a:t>
            </a:r>
          </a:p>
          <a:p>
            <a:pPr marL="342900" indent="-342900">
              <a:buFont typeface="Wingdings" panose="05000000000000000000" pitchFamily="2" charset="2"/>
              <a:buChar char="v"/>
            </a:pPr>
            <a:r>
              <a:rPr lang="en-US" sz="2000" dirty="0">
                <a:solidFill>
                  <a:schemeClr val="bg1"/>
                </a:solidFill>
              </a:rPr>
              <a:t>Many backers are inspired by innovative and novel ideas presented in Kickstarter campaigns. The allure of contributing to something new and exciting drives their support.</a:t>
            </a:r>
          </a:p>
          <a:p>
            <a:pPr marL="342900" indent="-342900">
              <a:buFont typeface="Wingdings" panose="05000000000000000000" pitchFamily="2" charset="2"/>
              <a:buChar char="v"/>
            </a:pPr>
            <a:r>
              <a:rPr lang="en-US" sz="2000" dirty="0">
                <a:solidFill>
                  <a:schemeClr val="bg1"/>
                </a:solidFill>
              </a:rPr>
              <a:t>The project's rewards system is a major motivating factor for backers. These rewards often include unique items, limited editions, or custom experiences related to the project. Backers are enticed by the prospect of receiving something tangible in return for their support.</a:t>
            </a:r>
          </a:p>
        </p:txBody>
      </p:sp>
    </p:spTree>
    <p:extLst>
      <p:ext uri="{BB962C8B-B14F-4D97-AF65-F5344CB8AC3E}">
        <p14:creationId xmlns:p14="http://schemas.microsoft.com/office/powerpoint/2010/main" val="3230184773"/>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2323ED-F85E-457F-8EE7-5FF39B92A6AD}"/>
              </a:ext>
            </a:extLst>
          </p:cNvPr>
          <p:cNvSpPr txBox="1"/>
          <p:nvPr/>
        </p:nvSpPr>
        <p:spPr>
          <a:xfrm flipH="1">
            <a:off x="3591339" y="2584174"/>
            <a:ext cx="6414052" cy="1015663"/>
          </a:xfrm>
          <a:prstGeom prst="rect">
            <a:avLst/>
          </a:prstGeom>
          <a:noFill/>
        </p:spPr>
        <p:txBody>
          <a:bodyPr wrap="square" rtlCol="0">
            <a:spAutoFit/>
          </a:bodyPr>
          <a:lstStyle/>
          <a:p>
            <a:r>
              <a:rPr lang="en-US" sz="6000" dirty="0">
                <a:solidFill>
                  <a:schemeClr val="bg1"/>
                </a:solidFill>
                <a:latin typeface="Algerian" panose="04020705040A02060702" pitchFamily="82" charset="0"/>
              </a:rPr>
              <a:t>THANK YOU</a:t>
            </a:r>
          </a:p>
        </p:txBody>
      </p:sp>
    </p:spTree>
    <p:extLst>
      <p:ext uri="{BB962C8B-B14F-4D97-AF65-F5344CB8AC3E}">
        <p14:creationId xmlns:p14="http://schemas.microsoft.com/office/powerpoint/2010/main" val="211736378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26063-7616-4D1D-B97F-8D91D54DB181}"/>
              </a:ext>
            </a:extLst>
          </p:cNvPr>
          <p:cNvSpPr>
            <a:spLocks noGrp="1"/>
          </p:cNvSpPr>
          <p:nvPr>
            <p:ph type="title"/>
          </p:nvPr>
        </p:nvSpPr>
        <p:spPr>
          <a:xfrm>
            <a:off x="1141412" y="167944"/>
            <a:ext cx="9905998" cy="1478570"/>
          </a:xfrm>
        </p:spPr>
        <p:txBody>
          <a:bodyPr/>
          <a:lstStyle/>
          <a:p>
            <a:r>
              <a:rPr lang="en-US" dirty="0">
                <a:solidFill>
                  <a:schemeClr val="bg1"/>
                </a:solidFill>
                <a:latin typeface="Algerian" panose="04020705040A02060702" pitchFamily="82" charset="0"/>
              </a:rPr>
              <a:t>                            Team 4</a:t>
            </a:r>
            <a:endParaRPr lang="en-US" b="1" dirty="0">
              <a:solidFill>
                <a:schemeClr val="bg1"/>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1CD27765-7A3D-4ACD-B090-E7F5BF79AA3C}"/>
              </a:ext>
            </a:extLst>
          </p:cNvPr>
          <p:cNvSpPr>
            <a:spLocks noGrp="1"/>
          </p:cNvSpPr>
          <p:nvPr>
            <p:ph idx="1"/>
          </p:nvPr>
        </p:nvSpPr>
        <p:spPr>
          <a:xfrm>
            <a:off x="1141412" y="1739619"/>
            <a:ext cx="9905999" cy="3584856"/>
          </a:xfrm>
        </p:spPr>
        <p:txBody>
          <a:bodyPr>
            <a:normAutofit fontScale="47500" lnSpcReduction="20000"/>
          </a:bodyPr>
          <a:lstStyle/>
          <a:p>
            <a:pPr marL="0" indent="0">
              <a:buNone/>
            </a:pPr>
            <a:endParaRPr lang="en-IN" sz="2800" b="0" i="0" dirty="0">
              <a:solidFill>
                <a:schemeClr val="bg1"/>
              </a:solidFill>
              <a:effectLst/>
              <a:latin typeface="Calisto MT" panose="02040603050505030304" pitchFamily="18" charset="0"/>
              <a:cs typeface="Times New Roman" panose="02020603050405020304" pitchFamily="18" charset="0"/>
            </a:endParaRPr>
          </a:p>
          <a:p>
            <a:pPr marL="0" indent="0" algn="just">
              <a:buNone/>
            </a:pPr>
            <a:r>
              <a:rPr lang="en-IN" sz="5100" b="0" i="0" dirty="0">
                <a:solidFill>
                  <a:schemeClr val="bg1"/>
                </a:solidFill>
                <a:effectLst/>
                <a:latin typeface="Calisto MT" panose="02040603050505030304" pitchFamily="18" charset="0"/>
                <a:cs typeface="Times New Roman" panose="02020603050405020304" pitchFamily="18" charset="0"/>
              </a:rPr>
              <a:t>Group</a:t>
            </a:r>
            <a:r>
              <a:rPr lang="en-IN" sz="5100" dirty="0">
                <a:solidFill>
                  <a:schemeClr val="bg1"/>
                </a:solidFill>
                <a:effectLst/>
                <a:latin typeface="Calisto MT" panose="02040603050505030304" pitchFamily="18" charset="0"/>
                <a:cs typeface="Times New Roman" panose="02020603050405020304" pitchFamily="18" charset="0"/>
              </a:rPr>
              <a:t> Members :</a:t>
            </a:r>
          </a:p>
          <a:p>
            <a:pPr marL="342900" indent="-342900" algn="just">
              <a:buFont typeface="Wingdings" panose="05000000000000000000" pitchFamily="2" charset="2"/>
              <a:buChar char="Ø"/>
            </a:pPr>
            <a:r>
              <a:rPr lang="en-IN" sz="5000" dirty="0">
                <a:solidFill>
                  <a:schemeClr val="bg1"/>
                </a:solidFill>
                <a:latin typeface="Calisto MT" panose="02040603050505030304" pitchFamily="18" charset="0"/>
                <a:cs typeface="Times New Roman" panose="02020603050405020304" pitchFamily="18" charset="0"/>
              </a:rPr>
              <a:t>Sakshi</a:t>
            </a:r>
            <a:r>
              <a:rPr lang="en-IN" sz="5100" dirty="0">
                <a:solidFill>
                  <a:schemeClr val="bg1"/>
                </a:solidFill>
                <a:effectLst/>
                <a:latin typeface="Calisto MT" panose="02040603050505030304" pitchFamily="18" charset="0"/>
                <a:cs typeface="Times New Roman" panose="02020603050405020304" pitchFamily="18" charset="0"/>
              </a:rPr>
              <a:t> </a:t>
            </a:r>
            <a:r>
              <a:rPr lang="en-IN" sz="5000" dirty="0">
                <a:solidFill>
                  <a:schemeClr val="bg1"/>
                </a:solidFill>
                <a:latin typeface="Calisto MT" panose="02040603050505030304" pitchFamily="18" charset="0"/>
                <a:cs typeface="Times New Roman" panose="02020603050405020304" pitchFamily="18" charset="0"/>
              </a:rPr>
              <a:t>Thakare</a:t>
            </a:r>
          </a:p>
          <a:p>
            <a:pPr marL="342900" indent="-342900" algn="just">
              <a:buFont typeface="Wingdings" panose="05000000000000000000" pitchFamily="2" charset="2"/>
              <a:buChar char="Ø"/>
            </a:pPr>
            <a:r>
              <a:rPr lang="en-IN" sz="5100" dirty="0">
                <a:solidFill>
                  <a:schemeClr val="bg1"/>
                </a:solidFill>
                <a:latin typeface="Calisto MT" panose="02040603050505030304" pitchFamily="18" charset="0"/>
                <a:cs typeface="Times New Roman" panose="02020603050405020304" pitchFamily="18" charset="0"/>
              </a:rPr>
              <a:t>Soham Jadhav</a:t>
            </a:r>
          </a:p>
          <a:p>
            <a:pPr marL="342900" indent="-342900" algn="just">
              <a:buFont typeface="Wingdings" panose="05000000000000000000" pitchFamily="2" charset="2"/>
              <a:buChar char="Ø"/>
            </a:pPr>
            <a:r>
              <a:rPr lang="en-IN" sz="5000" dirty="0">
                <a:solidFill>
                  <a:schemeClr val="bg1"/>
                </a:solidFill>
                <a:latin typeface="Calisto MT" panose="02040603050505030304" pitchFamily="18" charset="0"/>
                <a:cs typeface="Times New Roman" panose="02020603050405020304" pitchFamily="18" charset="0"/>
              </a:rPr>
              <a:t>Naveen</a:t>
            </a:r>
          </a:p>
          <a:p>
            <a:pPr marL="342900" indent="-342900" algn="just">
              <a:buFont typeface="Wingdings" panose="05000000000000000000" pitchFamily="2" charset="2"/>
              <a:buChar char="Ø"/>
            </a:pPr>
            <a:r>
              <a:rPr lang="en-IN" sz="5000" dirty="0">
                <a:solidFill>
                  <a:schemeClr val="bg1"/>
                </a:solidFill>
                <a:latin typeface="Calisto MT" panose="02040603050505030304" pitchFamily="18" charset="0"/>
                <a:cs typeface="Times New Roman" panose="02020603050405020304" pitchFamily="18" charset="0"/>
              </a:rPr>
              <a:t>Himani</a:t>
            </a:r>
            <a:r>
              <a:rPr lang="en-IN" sz="5100" dirty="0">
                <a:solidFill>
                  <a:schemeClr val="bg1"/>
                </a:solidFill>
                <a:effectLst/>
                <a:latin typeface="Calisto MT" panose="02040603050505030304" pitchFamily="18" charset="0"/>
                <a:cs typeface="Times New Roman" panose="02020603050405020304" pitchFamily="18" charset="0"/>
              </a:rPr>
              <a:t> </a:t>
            </a:r>
            <a:r>
              <a:rPr lang="en-IN" sz="5000" dirty="0">
                <a:solidFill>
                  <a:schemeClr val="bg1"/>
                </a:solidFill>
                <a:latin typeface="Calisto MT" panose="02040603050505030304" pitchFamily="18" charset="0"/>
                <a:cs typeface="Times New Roman" panose="02020603050405020304" pitchFamily="18" charset="0"/>
              </a:rPr>
              <a:t>Dhale</a:t>
            </a:r>
          </a:p>
          <a:p>
            <a:pPr marL="342900" indent="-342900" algn="just">
              <a:buFont typeface="Wingdings" panose="05000000000000000000" pitchFamily="2" charset="2"/>
              <a:buChar char="Ø"/>
            </a:pPr>
            <a:r>
              <a:rPr lang="en-IN" sz="5000" dirty="0">
                <a:solidFill>
                  <a:schemeClr val="bg1"/>
                </a:solidFill>
                <a:latin typeface="Calisto MT" panose="02040603050505030304" pitchFamily="18" charset="0"/>
                <a:cs typeface="Times New Roman" panose="02020603050405020304" pitchFamily="18" charset="0"/>
              </a:rPr>
              <a:t>Mansi</a:t>
            </a:r>
            <a:r>
              <a:rPr lang="en-IN" sz="5100" dirty="0">
                <a:solidFill>
                  <a:schemeClr val="bg1"/>
                </a:solidFill>
                <a:latin typeface="Calisto MT" panose="02040603050505030304" pitchFamily="18" charset="0"/>
                <a:cs typeface="Times New Roman" panose="02020603050405020304" pitchFamily="18" charset="0"/>
              </a:rPr>
              <a:t> Zende</a:t>
            </a:r>
            <a:endParaRPr lang="en-IN" sz="5100" dirty="0">
              <a:solidFill>
                <a:schemeClr val="bg1"/>
              </a:solidFill>
              <a:effectLst/>
              <a:latin typeface="Calisto MT" panose="02040603050505030304" pitchFamily="18" charset="0"/>
              <a:cs typeface="Times New Roman" panose="02020603050405020304" pitchFamily="18" charset="0"/>
            </a:endParaRPr>
          </a:p>
          <a:p>
            <a:endParaRPr lang="en-US" dirty="0"/>
          </a:p>
        </p:txBody>
      </p:sp>
      <p:pic>
        <p:nvPicPr>
          <p:cNvPr id="13" name="Picture 8" descr="Download HD Data Analytics Image - Big Data Analytics Png Transparent PNG  Image - NicePNG.com">
            <a:extLst>
              <a:ext uri="{FF2B5EF4-FFF2-40B4-BE49-F238E27FC236}">
                <a16:creationId xmlns:a16="http://schemas.microsoft.com/office/drawing/2014/main" id="{A775DC4C-BCCD-4AD5-AAC6-6C3D89C373D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247" t="6097" r="5559" b="6315"/>
          <a:stretch/>
        </p:blipFill>
        <p:spPr bwMode="auto">
          <a:xfrm>
            <a:off x="6189792" y="1739619"/>
            <a:ext cx="5030888" cy="3917123"/>
          </a:xfrm>
          <a:prstGeom prst="rect">
            <a:avLst/>
          </a:prstGeom>
          <a:noFill/>
          <a:effectLst>
            <a:reflection blurRad="25400" stA="62000" endPos="23000" dir="5400000" sy="-100000" algn="bl" rotWithShape="0"/>
            <a:softEdge rad="63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276228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C0BF5-8560-45CE-8A0E-EDDB457329C5}"/>
              </a:ext>
            </a:extLst>
          </p:cNvPr>
          <p:cNvSpPr>
            <a:spLocks noGrp="1"/>
          </p:cNvSpPr>
          <p:nvPr>
            <p:ph type="title"/>
          </p:nvPr>
        </p:nvSpPr>
        <p:spPr>
          <a:xfrm>
            <a:off x="838200" y="365126"/>
            <a:ext cx="10515600" cy="1066110"/>
          </a:xfrm>
        </p:spPr>
        <p:txBody>
          <a:bodyPr>
            <a:normAutofit fontScale="90000"/>
          </a:bodyPr>
          <a:lstStyle/>
          <a:p>
            <a:r>
              <a:rPr lang="en-US" sz="4000" dirty="0">
                <a:solidFill>
                  <a:srgbClr val="FFC000"/>
                </a:solidFill>
                <a:latin typeface="Algerian" panose="04020705040A02060702" pitchFamily="82" charset="0"/>
              </a:rPr>
              <a:t>                         </a:t>
            </a:r>
            <a:r>
              <a:rPr lang="en-IN" sz="4000" b="1" dirty="0">
                <a:solidFill>
                  <a:schemeClr val="bg1"/>
                </a:solidFill>
                <a:latin typeface="Algerian" panose="04020705040A02060702" pitchFamily="82" charset="0"/>
              </a:rPr>
              <a:t>INTRODUCTION</a:t>
            </a:r>
            <a:br>
              <a:rPr lang="en-IN" sz="4000" b="1" dirty="0">
                <a:solidFill>
                  <a:schemeClr val="bg1"/>
                </a:solidFill>
                <a:latin typeface="Rockwell Extra Bold" panose="02060903040505020403" pitchFamily="18" charset="0"/>
              </a:rPr>
            </a:br>
            <a:endParaRPr lang="en-US" sz="4000" dirty="0">
              <a:solidFill>
                <a:schemeClr val="bg1"/>
              </a:solidFill>
              <a:latin typeface="Calisto MT" panose="02040603050505030304" pitchFamily="18" charset="0"/>
            </a:endParaRPr>
          </a:p>
        </p:txBody>
      </p:sp>
      <p:sp>
        <p:nvSpPr>
          <p:cNvPr id="4" name="TextBox 3">
            <a:extLst>
              <a:ext uri="{FF2B5EF4-FFF2-40B4-BE49-F238E27FC236}">
                <a16:creationId xmlns:a16="http://schemas.microsoft.com/office/drawing/2014/main" id="{9880DE16-40C7-4922-942E-5212FE47F041}"/>
              </a:ext>
            </a:extLst>
          </p:cNvPr>
          <p:cNvSpPr txBox="1"/>
          <p:nvPr/>
        </p:nvSpPr>
        <p:spPr>
          <a:xfrm>
            <a:off x="539210" y="1274514"/>
            <a:ext cx="10682068" cy="4619213"/>
          </a:xfrm>
          <a:prstGeom prst="rect">
            <a:avLst/>
          </a:prstGeom>
          <a:noFill/>
        </p:spPr>
        <p:txBody>
          <a:bodyPr wrap="square">
            <a:spAutoFit/>
          </a:bodyPr>
          <a:lstStyle/>
          <a:p>
            <a:pPr marL="389242" marR="6150013" indent="-342900" rtl="0">
              <a:spcBef>
                <a:spcPts val="4973"/>
              </a:spcBef>
              <a:spcAft>
                <a:spcPts val="0"/>
              </a:spcAft>
              <a:buFont typeface="Wingdings" panose="05000000000000000000" pitchFamily="2" charset="2"/>
              <a:buChar char="§"/>
            </a:pPr>
            <a:r>
              <a:rPr lang="en-US" sz="2000" b="0" i="0" u="none" strike="noStrike" dirty="0">
                <a:solidFill>
                  <a:schemeClr val="bg1"/>
                </a:solidFill>
                <a:effectLst/>
                <a:latin typeface="Gill Sans"/>
              </a:rPr>
              <a:t>Crowdfunding is the practice of funding </a:t>
            </a:r>
            <a:r>
              <a:rPr lang="en-US" sz="2000" dirty="0">
                <a:solidFill>
                  <a:schemeClr val="bg1"/>
                </a:solidFill>
                <a:latin typeface="Gill Sans"/>
              </a:rPr>
              <a:t>a </a:t>
            </a:r>
            <a:r>
              <a:rPr lang="en-US" sz="2000" b="0" i="0" u="none" strike="noStrike" dirty="0">
                <a:solidFill>
                  <a:schemeClr val="bg1"/>
                </a:solidFill>
                <a:effectLst/>
                <a:latin typeface="Gill Sans"/>
              </a:rPr>
              <a:t>project  or venture by raising small amounts of money from  a large number of people, typically via the Internet. </a:t>
            </a:r>
            <a:endParaRPr lang="en-US" sz="2400" b="0" dirty="0">
              <a:solidFill>
                <a:schemeClr val="bg1"/>
              </a:solidFill>
              <a:effectLst/>
            </a:endParaRPr>
          </a:p>
          <a:p>
            <a:pPr marL="342900" marR="6193536" indent="-342900" rtl="0">
              <a:spcBef>
                <a:spcPts val="1094"/>
              </a:spcBef>
              <a:spcAft>
                <a:spcPts val="0"/>
              </a:spcAft>
              <a:buFont typeface="Wingdings" panose="05000000000000000000" pitchFamily="2" charset="2"/>
              <a:buChar char="§"/>
            </a:pPr>
            <a:r>
              <a:rPr lang="en-US" sz="2000" b="0" i="0" u="none" strike="noStrike" dirty="0">
                <a:solidFill>
                  <a:schemeClr val="bg1"/>
                </a:solidFill>
                <a:effectLst/>
                <a:latin typeface="Gill Sans"/>
              </a:rPr>
              <a:t>Crowdfunding is a form of crowdsourcing and  alternative finance. In 2015, over US$34 billion was  raised worldwide by crowdfunding.</a:t>
            </a:r>
            <a:endParaRPr lang="en-US" sz="2000" b="0" dirty="0">
              <a:solidFill>
                <a:schemeClr val="bg1"/>
              </a:solidFill>
              <a:effectLst/>
            </a:endParaRPr>
          </a:p>
          <a:p>
            <a:pPr marL="285293" marR="199428" indent="-342900" rtl="0">
              <a:spcBef>
                <a:spcPts val="1038"/>
              </a:spcBef>
              <a:spcAft>
                <a:spcPts val="0"/>
              </a:spcAft>
              <a:buFont typeface="Wingdings" panose="05000000000000000000" pitchFamily="2" charset="2"/>
              <a:buChar char="§"/>
            </a:pPr>
            <a:r>
              <a:rPr lang="en-US" sz="2000" b="0" i="0" u="none" strike="noStrike" dirty="0">
                <a:solidFill>
                  <a:schemeClr val="bg1"/>
                </a:solidFill>
                <a:effectLst/>
                <a:latin typeface="Gill Sans"/>
              </a:rPr>
              <a:t>Backing a project is more than just giving someone </a:t>
            </a:r>
          </a:p>
          <a:p>
            <a:pPr marR="199428" rtl="0">
              <a:spcBef>
                <a:spcPts val="1038"/>
              </a:spcBef>
              <a:spcAft>
                <a:spcPts val="0"/>
              </a:spcAft>
            </a:pPr>
            <a:r>
              <a:rPr lang="en-US" sz="2000" dirty="0">
                <a:solidFill>
                  <a:schemeClr val="bg1"/>
                </a:solidFill>
                <a:latin typeface="Gill Sans"/>
              </a:rPr>
              <a:t>      </a:t>
            </a:r>
            <a:r>
              <a:rPr lang="en-US" sz="2000" b="0" i="0" u="none" strike="noStrike" dirty="0">
                <a:solidFill>
                  <a:schemeClr val="bg1"/>
                </a:solidFill>
                <a:effectLst/>
                <a:latin typeface="Gill Sans"/>
              </a:rPr>
              <a:t>money. It's supporting their dream to create something</a:t>
            </a:r>
          </a:p>
          <a:p>
            <a:pPr marR="199428" rtl="0">
              <a:spcBef>
                <a:spcPts val="1038"/>
              </a:spcBef>
              <a:spcAft>
                <a:spcPts val="0"/>
              </a:spcAft>
            </a:pPr>
            <a:r>
              <a:rPr lang="en-US" sz="2000" dirty="0">
                <a:solidFill>
                  <a:schemeClr val="bg1"/>
                </a:solidFill>
                <a:latin typeface="Gill Sans"/>
              </a:rPr>
              <a:t>     </a:t>
            </a:r>
            <a:r>
              <a:rPr lang="en-US" sz="2000" b="0" i="0" u="none" strike="noStrike" dirty="0">
                <a:solidFill>
                  <a:schemeClr val="bg1"/>
                </a:solidFill>
                <a:effectLst/>
                <a:latin typeface="Gill Sans"/>
              </a:rPr>
              <a:t> that they want to see exist in the world. </a:t>
            </a:r>
          </a:p>
        </p:txBody>
      </p:sp>
      <p:pic>
        <p:nvPicPr>
          <p:cNvPr id="5" name="Picture 4">
            <a:extLst>
              <a:ext uri="{FF2B5EF4-FFF2-40B4-BE49-F238E27FC236}">
                <a16:creationId xmlns:a16="http://schemas.microsoft.com/office/drawing/2014/main" id="{56132B99-F961-4E89-EFFE-33CD7E801B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4539" y="1431236"/>
            <a:ext cx="5196614" cy="357746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187399587"/>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AC149-1939-4025-9CD2-061C91010F62}"/>
              </a:ext>
            </a:extLst>
          </p:cNvPr>
          <p:cNvSpPr>
            <a:spLocks noGrp="1"/>
          </p:cNvSpPr>
          <p:nvPr>
            <p:ph type="title"/>
          </p:nvPr>
        </p:nvSpPr>
        <p:spPr>
          <a:xfrm>
            <a:off x="1354690" y="605266"/>
            <a:ext cx="9905998" cy="1478570"/>
          </a:xfrm>
        </p:spPr>
        <p:txBody>
          <a:bodyPr/>
          <a:lstStyle/>
          <a:p>
            <a:r>
              <a:rPr lang="en-US" dirty="0">
                <a:solidFill>
                  <a:schemeClr val="bg1"/>
                </a:solidFill>
                <a:latin typeface="Algerian" panose="04020705040A02060702" pitchFamily="82" charset="0"/>
              </a:rPr>
              <a:t>Data Understanding</a:t>
            </a:r>
          </a:p>
        </p:txBody>
      </p:sp>
      <p:sp>
        <p:nvSpPr>
          <p:cNvPr id="3" name="TextBox 2">
            <a:extLst>
              <a:ext uri="{FF2B5EF4-FFF2-40B4-BE49-F238E27FC236}">
                <a16:creationId xmlns:a16="http://schemas.microsoft.com/office/drawing/2014/main" id="{5D65CEEF-D925-BDB5-83E4-FA5F4E16379F}"/>
              </a:ext>
            </a:extLst>
          </p:cNvPr>
          <p:cNvSpPr txBox="1"/>
          <p:nvPr/>
        </p:nvSpPr>
        <p:spPr>
          <a:xfrm>
            <a:off x="1419225" y="2343150"/>
            <a:ext cx="9439275" cy="3323987"/>
          </a:xfrm>
          <a:prstGeom prst="rect">
            <a:avLst/>
          </a:prstGeom>
          <a:noFill/>
        </p:spPr>
        <p:txBody>
          <a:bodyPr wrap="square" rtlCol="0">
            <a:spAutoFit/>
          </a:bodyPr>
          <a:lstStyle/>
          <a:p>
            <a:pPr marL="285750" indent="-285750">
              <a:buFont typeface="Wingdings" panose="05000000000000000000" pitchFamily="2" charset="2"/>
              <a:buChar char="v"/>
            </a:pPr>
            <a:r>
              <a:rPr lang="en-US" sz="2400" dirty="0">
                <a:solidFill>
                  <a:schemeClr val="bg1"/>
                </a:solidFill>
              </a:rPr>
              <a:t>The data was given in 4 different parts </a:t>
            </a:r>
            <a:r>
              <a:rPr lang="en-US" sz="2400" dirty="0" err="1">
                <a:solidFill>
                  <a:schemeClr val="bg1"/>
                </a:solidFill>
              </a:rPr>
              <a:t>i.e</a:t>
            </a:r>
            <a:r>
              <a:rPr lang="en-US" sz="2400" dirty="0">
                <a:solidFill>
                  <a:schemeClr val="bg1"/>
                </a:solidFill>
              </a:rPr>
              <a:t> is Catergory , Creator,  Location , Project.</a:t>
            </a:r>
          </a:p>
          <a:p>
            <a:pPr marL="285750" indent="-285750">
              <a:buFont typeface="Wingdings" panose="05000000000000000000" pitchFamily="2" charset="2"/>
              <a:buChar char="v"/>
            </a:pPr>
            <a:r>
              <a:rPr lang="en-US" sz="2400" dirty="0">
                <a:solidFill>
                  <a:schemeClr val="bg1"/>
                </a:solidFill>
              </a:rPr>
              <a:t>For creating </a:t>
            </a:r>
            <a:r>
              <a:rPr lang="en-US" sz="2400" dirty="0" err="1">
                <a:solidFill>
                  <a:schemeClr val="bg1"/>
                </a:solidFill>
              </a:rPr>
              <a:t>calender</a:t>
            </a:r>
            <a:r>
              <a:rPr lang="en-US" sz="2400" dirty="0">
                <a:solidFill>
                  <a:schemeClr val="bg1"/>
                </a:solidFill>
              </a:rPr>
              <a:t> Table  we have taken </a:t>
            </a:r>
            <a:r>
              <a:rPr lang="en-US" sz="2400" dirty="0" err="1">
                <a:solidFill>
                  <a:schemeClr val="bg1"/>
                </a:solidFill>
              </a:rPr>
              <a:t>Created_at</a:t>
            </a:r>
            <a:r>
              <a:rPr lang="en-US" sz="2400" dirty="0">
                <a:solidFill>
                  <a:schemeClr val="bg1"/>
                </a:solidFill>
              </a:rPr>
              <a:t> </a:t>
            </a:r>
            <a:r>
              <a:rPr lang="en-US" sz="2400" dirty="0" err="1">
                <a:solidFill>
                  <a:schemeClr val="bg1"/>
                </a:solidFill>
              </a:rPr>
              <a:t>Colunm</a:t>
            </a:r>
            <a:r>
              <a:rPr lang="en-US" sz="2400" dirty="0">
                <a:solidFill>
                  <a:schemeClr val="bg1"/>
                </a:solidFill>
              </a:rPr>
              <a:t> from project Table where </a:t>
            </a:r>
            <a:r>
              <a:rPr lang="en-US" sz="2400" dirty="0" err="1">
                <a:solidFill>
                  <a:schemeClr val="bg1"/>
                </a:solidFill>
              </a:rPr>
              <a:t>created_at</a:t>
            </a:r>
            <a:r>
              <a:rPr lang="en-US" sz="2400" dirty="0">
                <a:solidFill>
                  <a:schemeClr val="bg1"/>
                </a:solidFill>
              </a:rPr>
              <a:t> contain dates in epoch format which we converted into human readable.</a:t>
            </a:r>
          </a:p>
          <a:p>
            <a:pPr marL="285750" indent="-285750">
              <a:buFont typeface="Wingdings" panose="05000000000000000000" pitchFamily="2" charset="2"/>
              <a:buChar char="v"/>
            </a:pPr>
            <a:r>
              <a:rPr lang="en-IN" sz="2400" dirty="0">
                <a:solidFill>
                  <a:schemeClr val="bg1"/>
                </a:solidFill>
              </a:rPr>
              <a:t>We made relationship between the tables through power query editor is fact table.</a:t>
            </a:r>
          </a:p>
          <a:p>
            <a:pPr marL="285750" indent="-285750">
              <a:buFont typeface="Wingdings" panose="05000000000000000000" pitchFamily="2" charset="2"/>
              <a:buChar char="v"/>
            </a:pPr>
            <a:r>
              <a:rPr lang="en-IN" sz="2400" dirty="0">
                <a:solidFill>
                  <a:schemeClr val="bg1"/>
                </a:solidFill>
              </a:rPr>
              <a:t>The data contain 3,65,892 observations.</a:t>
            </a:r>
          </a:p>
          <a:p>
            <a:pPr marL="285750" indent="-285750">
              <a:buFont typeface="Wingdings" panose="05000000000000000000" pitchFamily="2" charset="2"/>
              <a:buChar char="v"/>
            </a:pPr>
            <a:endParaRPr lang="en-IN" dirty="0"/>
          </a:p>
        </p:txBody>
      </p:sp>
    </p:spTree>
    <p:extLst>
      <p:ext uri="{BB962C8B-B14F-4D97-AF65-F5344CB8AC3E}">
        <p14:creationId xmlns:p14="http://schemas.microsoft.com/office/powerpoint/2010/main" val="4209302010"/>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E2DCA-6C2D-4962-830D-D38D4EC31319}"/>
              </a:ext>
            </a:extLst>
          </p:cNvPr>
          <p:cNvSpPr>
            <a:spLocks noGrp="1"/>
          </p:cNvSpPr>
          <p:nvPr>
            <p:ph type="title"/>
          </p:nvPr>
        </p:nvSpPr>
        <p:spPr>
          <a:xfrm>
            <a:off x="838200" y="351873"/>
            <a:ext cx="10515600" cy="1344405"/>
          </a:xfrm>
        </p:spPr>
        <p:txBody>
          <a:bodyPr/>
          <a:lstStyle/>
          <a:p>
            <a:r>
              <a:rPr lang="en-IN" sz="4400" b="1" dirty="0">
                <a:solidFill>
                  <a:schemeClr val="bg1"/>
                </a:solidFill>
                <a:latin typeface="Algerian" panose="04020705040A02060702" pitchFamily="82" charset="0"/>
              </a:rPr>
              <a:t>                               </a:t>
            </a:r>
            <a:r>
              <a:rPr lang="en-IN" sz="4000" b="1" dirty="0">
                <a:solidFill>
                  <a:schemeClr val="bg1"/>
                </a:solidFill>
                <a:latin typeface="Algerian" panose="04020705040A02060702" pitchFamily="82" charset="0"/>
              </a:rPr>
              <a:t>KPI’s</a:t>
            </a:r>
            <a:br>
              <a:rPr lang="en-IN" sz="4000" b="1" dirty="0">
                <a:solidFill>
                  <a:schemeClr val="bg1"/>
                </a:solidFill>
                <a:latin typeface="Algerian" panose="04020705040A02060702" pitchFamily="82" charset="0"/>
              </a:rPr>
            </a:br>
            <a:endParaRPr lang="en-US" sz="4000" dirty="0">
              <a:solidFill>
                <a:schemeClr val="bg1"/>
              </a:solidFill>
              <a:latin typeface="Algerian" panose="04020705040A02060702" pitchFamily="82" charset="0"/>
            </a:endParaRPr>
          </a:p>
        </p:txBody>
      </p:sp>
      <p:sp>
        <p:nvSpPr>
          <p:cNvPr id="4" name="TextBox 3">
            <a:extLst>
              <a:ext uri="{FF2B5EF4-FFF2-40B4-BE49-F238E27FC236}">
                <a16:creationId xmlns:a16="http://schemas.microsoft.com/office/drawing/2014/main" id="{12AA6B58-22F6-34EC-E959-E9B8D26941B4}"/>
              </a:ext>
            </a:extLst>
          </p:cNvPr>
          <p:cNvSpPr txBox="1"/>
          <p:nvPr/>
        </p:nvSpPr>
        <p:spPr>
          <a:xfrm>
            <a:off x="1295192" y="1254815"/>
            <a:ext cx="9363075" cy="4678204"/>
          </a:xfrm>
          <a:prstGeom prst="rect">
            <a:avLst/>
          </a:prstGeom>
          <a:noFill/>
        </p:spPr>
        <p:txBody>
          <a:bodyPr wrap="square" rtlCol="0">
            <a:spAutoFit/>
          </a:bodyPr>
          <a:lstStyle/>
          <a:p>
            <a:endParaRPr lang="en-US" dirty="0"/>
          </a:p>
          <a:p>
            <a:pPr marL="342900" indent="-342900" algn="just">
              <a:buFont typeface="Wingdings" panose="05000000000000000000" pitchFamily="2" charset="2"/>
              <a:buChar char="v"/>
            </a:pPr>
            <a:r>
              <a:rPr lang="en-US" sz="2400" dirty="0">
                <a:solidFill>
                  <a:schemeClr val="bg1"/>
                </a:solidFill>
              </a:rPr>
              <a:t>   </a:t>
            </a:r>
            <a:r>
              <a:rPr lang="en-US" sz="2000" dirty="0">
                <a:solidFill>
                  <a:schemeClr val="bg1"/>
                </a:solidFill>
              </a:rPr>
              <a:t>Total Number of Projects based on outcome </a:t>
            </a:r>
          </a:p>
          <a:p>
            <a:pPr marL="342900" indent="-342900" algn="just">
              <a:buFont typeface="Wingdings" panose="05000000000000000000" pitchFamily="2" charset="2"/>
              <a:buChar char="v"/>
            </a:pPr>
            <a:r>
              <a:rPr lang="en-US" sz="2000" dirty="0">
                <a:solidFill>
                  <a:schemeClr val="bg1"/>
                </a:solidFill>
              </a:rPr>
              <a:t>   Total Number of Projects based on Locations</a:t>
            </a:r>
          </a:p>
          <a:p>
            <a:pPr marL="342900" indent="-342900" algn="just">
              <a:buFont typeface="Wingdings" panose="05000000000000000000" pitchFamily="2" charset="2"/>
              <a:buChar char="v"/>
            </a:pPr>
            <a:r>
              <a:rPr lang="en-US" sz="2000" dirty="0">
                <a:solidFill>
                  <a:schemeClr val="bg1"/>
                </a:solidFill>
              </a:rPr>
              <a:t>   Total Number of Projects based on  Category</a:t>
            </a:r>
          </a:p>
          <a:p>
            <a:pPr marL="342900" indent="-342900" algn="just">
              <a:buFont typeface="Wingdings" panose="05000000000000000000" pitchFamily="2" charset="2"/>
              <a:buChar char="v"/>
            </a:pPr>
            <a:r>
              <a:rPr lang="en-US" sz="2000" dirty="0">
                <a:solidFill>
                  <a:schemeClr val="bg1"/>
                </a:solidFill>
              </a:rPr>
              <a:t>   Total Number of Projects created by Year , Quarter , Month</a:t>
            </a:r>
          </a:p>
          <a:p>
            <a:pPr marL="342900" indent="-342900" algn="just" rtl="0">
              <a:spcBef>
                <a:spcPts val="0"/>
              </a:spcBef>
              <a:spcAft>
                <a:spcPts val="0"/>
              </a:spcAft>
              <a:buFont typeface="Wingdings" panose="05000000000000000000" pitchFamily="2" charset="2"/>
              <a:buChar char="v"/>
            </a:pPr>
            <a:r>
              <a:rPr lang="en-US" sz="2000" b="0" i="0" u="none" strike="noStrike" dirty="0">
                <a:solidFill>
                  <a:schemeClr val="bg1"/>
                </a:solidFill>
                <a:effectLst/>
                <a:latin typeface="Arial" panose="020B0604020202020204" pitchFamily="34" charset="0"/>
              </a:rPr>
              <a:t>   </a:t>
            </a:r>
            <a:r>
              <a:rPr lang="en-US" sz="2000" b="0" i="0" u="none" strike="noStrike" dirty="0">
                <a:solidFill>
                  <a:schemeClr val="bg1"/>
                </a:solidFill>
                <a:effectLst/>
              </a:rPr>
              <a:t>Amount Raised </a:t>
            </a:r>
            <a:endParaRPr lang="en-US" sz="2000" b="0" dirty="0">
              <a:solidFill>
                <a:schemeClr val="bg1"/>
              </a:solidFill>
              <a:effectLst/>
            </a:endParaRPr>
          </a:p>
          <a:p>
            <a:pPr marL="342900" indent="-342900" algn="just" rtl="0">
              <a:spcBef>
                <a:spcPts val="0"/>
              </a:spcBef>
              <a:spcAft>
                <a:spcPts val="0"/>
              </a:spcAft>
              <a:buFont typeface="Wingdings" panose="05000000000000000000" pitchFamily="2" charset="2"/>
              <a:buChar char="v"/>
            </a:pPr>
            <a:r>
              <a:rPr lang="en-US" sz="2000" b="0" i="0" u="none" strike="noStrike" dirty="0">
                <a:solidFill>
                  <a:schemeClr val="bg1"/>
                </a:solidFill>
                <a:effectLst/>
              </a:rPr>
              <a:t>   Number of Backers</a:t>
            </a:r>
            <a:endParaRPr lang="en-US" sz="2000" b="0" dirty="0">
              <a:solidFill>
                <a:schemeClr val="bg1"/>
              </a:solidFill>
              <a:effectLst/>
            </a:endParaRPr>
          </a:p>
          <a:p>
            <a:pPr marL="342900" indent="-342900" algn="just" rtl="0">
              <a:spcBef>
                <a:spcPts val="0"/>
              </a:spcBef>
              <a:spcAft>
                <a:spcPts val="0"/>
              </a:spcAft>
              <a:buFont typeface="Wingdings" panose="05000000000000000000" pitchFamily="2" charset="2"/>
              <a:buChar char="v"/>
            </a:pPr>
            <a:r>
              <a:rPr lang="en-US" sz="2000" b="0" i="0" u="none" strike="noStrike" dirty="0">
                <a:solidFill>
                  <a:schemeClr val="bg1"/>
                </a:solidFill>
                <a:effectLst/>
              </a:rPr>
              <a:t>   Avg Number of Days for successful projects.</a:t>
            </a:r>
          </a:p>
          <a:p>
            <a:pPr marL="342900" indent="-342900" algn="just" rtl="0">
              <a:spcBef>
                <a:spcPts val="0"/>
              </a:spcBef>
              <a:spcAft>
                <a:spcPts val="0"/>
              </a:spcAft>
              <a:buFont typeface="Wingdings" panose="05000000000000000000" pitchFamily="2" charset="2"/>
              <a:buChar char="v"/>
            </a:pPr>
            <a:r>
              <a:rPr lang="en-US" sz="2000" dirty="0">
                <a:solidFill>
                  <a:schemeClr val="bg1"/>
                </a:solidFill>
              </a:rPr>
              <a:t>   Based on Number of Backers</a:t>
            </a:r>
          </a:p>
          <a:p>
            <a:pPr marL="342900" indent="-342900" algn="just" rtl="0">
              <a:spcBef>
                <a:spcPts val="0"/>
              </a:spcBef>
              <a:spcAft>
                <a:spcPts val="0"/>
              </a:spcAft>
              <a:buFont typeface="Wingdings" panose="05000000000000000000" pitchFamily="2" charset="2"/>
              <a:buChar char="v"/>
            </a:pPr>
            <a:r>
              <a:rPr lang="en-US" sz="2000" dirty="0">
                <a:solidFill>
                  <a:schemeClr val="bg1"/>
                </a:solidFill>
              </a:rPr>
              <a:t>   Based on Amount Raised.</a:t>
            </a:r>
          </a:p>
          <a:p>
            <a:pPr marL="342900" indent="-342900" algn="just" rtl="0">
              <a:spcBef>
                <a:spcPts val="0"/>
              </a:spcBef>
              <a:spcAft>
                <a:spcPts val="0"/>
              </a:spcAft>
              <a:buFont typeface="Wingdings" panose="05000000000000000000" pitchFamily="2" charset="2"/>
              <a:buChar char="v"/>
            </a:pPr>
            <a:r>
              <a:rPr lang="en-US" sz="2000" b="0" dirty="0">
                <a:solidFill>
                  <a:schemeClr val="bg1"/>
                </a:solidFill>
                <a:effectLst/>
              </a:rPr>
              <a:t>   Percentage of Successful Projects  by Category</a:t>
            </a:r>
          </a:p>
          <a:p>
            <a:pPr marL="342900" indent="-342900" algn="just" rtl="0">
              <a:spcBef>
                <a:spcPts val="0"/>
              </a:spcBef>
              <a:spcAft>
                <a:spcPts val="0"/>
              </a:spcAft>
              <a:buFont typeface="Wingdings" panose="05000000000000000000" pitchFamily="2" charset="2"/>
              <a:buChar char="v"/>
            </a:pPr>
            <a:r>
              <a:rPr lang="en-US" sz="2000" b="0" dirty="0">
                <a:solidFill>
                  <a:schemeClr val="bg1"/>
                </a:solidFill>
                <a:effectLst/>
              </a:rPr>
              <a:t>   Percentage of Successful Projects by Year , Month etc..</a:t>
            </a:r>
          </a:p>
          <a:p>
            <a:pPr marL="342900" indent="-342900" algn="just" rtl="0">
              <a:spcBef>
                <a:spcPts val="0"/>
              </a:spcBef>
              <a:spcAft>
                <a:spcPts val="0"/>
              </a:spcAft>
              <a:buFont typeface="Wingdings" panose="05000000000000000000" pitchFamily="2" charset="2"/>
              <a:buChar char="v"/>
            </a:pPr>
            <a:r>
              <a:rPr lang="en-US" sz="2000" b="0" dirty="0">
                <a:solidFill>
                  <a:schemeClr val="bg1"/>
                </a:solidFill>
                <a:effectLst/>
              </a:rPr>
              <a:t>   Percentage of Successful projects by Goal Range</a:t>
            </a:r>
          </a:p>
          <a:p>
            <a:br>
              <a:rPr lang="en-US" b="0" dirty="0">
                <a:solidFill>
                  <a:schemeClr val="bg1"/>
                </a:solidFill>
                <a:effectLst/>
              </a:rPr>
            </a:br>
            <a:endParaRPr lang="en-IN" dirty="0">
              <a:solidFill>
                <a:schemeClr val="bg1"/>
              </a:solidFill>
            </a:endParaRPr>
          </a:p>
        </p:txBody>
      </p:sp>
    </p:spTree>
    <p:extLst>
      <p:ext uri="{BB962C8B-B14F-4D97-AF65-F5344CB8AC3E}">
        <p14:creationId xmlns:p14="http://schemas.microsoft.com/office/powerpoint/2010/main" val="3305280299"/>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02555-CF7A-4CC3-A8A0-1FA1879D4DA5}"/>
              </a:ext>
            </a:extLst>
          </p:cNvPr>
          <p:cNvSpPr>
            <a:spLocks noGrp="1"/>
          </p:cNvSpPr>
          <p:nvPr>
            <p:ph type="title"/>
          </p:nvPr>
        </p:nvSpPr>
        <p:spPr>
          <a:xfrm>
            <a:off x="983976" y="-371060"/>
            <a:ext cx="9905998" cy="1478570"/>
          </a:xfrm>
        </p:spPr>
        <p:txBody>
          <a:bodyPr>
            <a:normAutofit/>
          </a:bodyPr>
          <a:lstStyle/>
          <a:p>
            <a:r>
              <a:rPr lang="en-US" sz="4800" dirty="0">
                <a:latin typeface="Algerian" panose="04020705040A02060702" pitchFamily="82" charset="0"/>
              </a:rPr>
              <a:t>              </a:t>
            </a:r>
            <a:r>
              <a:rPr lang="en-US" sz="4800" dirty="0">
                <a:solidFill>
                  <a:schemeClr val="bg1"/>
                </a:solidFill>
                <a:latin typeface="Algerian" panose="04020705040A02060702" pitchFamily="82" charset="0"/>
              </a:rPr>
              <a:t>Excel Dashboard 1</a:t>
            </a:r>
          </a:p>
        </p:txBody>
      </p:sp>
      <p:pic>
        <p:nvPicPr>
          <p:cNvPr id="6" name="Picture 5">
            <a:extLst>
              <a:ext uri="{FF2B5EF4-FFF2-40B4-BE49-F238E27FC236}">
                <a16:creationId xmlns:a16="http://schemas.microsoft.com/office/drawing/2014/main" id="{9A1AB0E9-FE48-4D97-AC7B-1B12970964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48139"/>
            <a:ext cx="12192000" cy="6009861"/>
          </a:xfrm>
          <a:prstGeom prst="rect">
            <a:avLst/>
          </a:prstGeom>
        </p:spPr>
      </p:pic>
    </p:spTree>
    <p:extLst>
      <p:ext uri="{BB962C8B-B14F-4D97-AF65-F5344CB8AC3E}">
        <p14:creationId xmlns:p14="http://schemas.microsoft.com/office/powerpoint/2010/main" val="3257002918"/>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96AFF-512C-4269-864F-1C599A522016}"/>
              </a:ext>
            </a:extLst>
          </p:cNvPr>
          <p:cNvSpPr>
            <a:spLocks noGrp="1"/>
          </p:cNvSpPr>
          <p:nvPr>
            <p:ph type="title"/>
          </p:nvPr>
        </p:nvSpPr>
        <p:spPr/>
        <p:txBody>
          <a:bodyPr/>
          <a:lstStyle/>
          <a:p>
            <a:endParaRPr lang="en-US" dirty="0"/>
          </a:p>
        </p:txBody>
      </p:sp>
      <p:pic>
        <p:nvPicPr>
          <p:cNvPr id="3" name="Picture 2">
            <a:extLst>
              <a:ext uri="{FF2B5EF4-FFF2-40B4-BE49-F238E27FC236}">
                <a16:creationId xmlns:a16="http://schemas.microsoft.com/office/drawing/2014/main" id="{FB226ED0-74FD-4208-AAED-154614899E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7999"/>
          </a:xfrm>
          <a:prstGeom prst="rect">
            <a:avLst/>
          </a:prstGeom>
        </p:spPr>
      </p:pic>
    </p:spTree>
    <p:extLst>
      <p:ext uri="{BB962C8B-B14F-4D97-AF65-F5344CB8AC3E}">
        <p14:creationId xmlns:p14="http://schemas.microsoft.com/office/powerpoint/2010/main" val="4216899516"/>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BD86E-8CB0-4BE5-A76D-F4ADE76D473F}"/>
              </a:ext>
            </a:extLst>
          </p:cNvPr>
          <p:cNvSpPr>
            <a:spLocks noGrp="1"/>
          </p:cNvSpPr>
          <p:nvPr>
            <p:ph type="title"/>
          </p:nvPr>
        </p:nvSpPr>
        <p:spPr>
          <a:xfrm>
            <a:off x="1143001" y="0"/>
            <a:ext cx="9905998" cy="702365"/>
          </a:xfrm>
        </p:spPr>
        <p:txBody>
          <a:bodyPr/>
          <a:lstStyle/>
          <a:p>
            <a:r>
              <a:rPr lang="en-US" dirty="0">
                <a:latin typeface="Algerian" panose="04020705040A02060702" pitchFamily="82" charset="0"/>
              </a:rPr>
              <a:t>                     </a:t>
            </a:r>
            <a:r>
              <a:rPr lang="en-US" dirty="0">
                <a:solidFill>
                  <a:schemeClr val="bg1"/>
                </a:solidFill>
                <a:latin typeface="Algerian" panose="04020705040A02060702" pitchFamily="82" charset="0"/>
              </a:rPr>
              <a:t>Tableau Dashboard 1</a:t>
            </a:r>
          </a:p>
        </p:txBody>
      </p:sp>
      <p:pic>
        <p:nvPicPr>
          <p:cNvPr id="8" name="Picture 7">
            <a:extLst>
              <a:ext uri="{FF2B5EF4-FFF2-40B4-BE49-F238E27FC236}">
                <a16:creationId xmlns:a16="http://schemas.microsoft.com/office/drawing/2014/main" id="{AD10A10C-3538-4FD2-B3BD-4D63D41A8A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09601"/>
            <a:ext cx="12191999" cy="6248400"/>
          </a:xfrm>
          <a:prstGeom prst="rect">
            <a:avLst/>
          </a:prstGeom>
        </p:spPr>
      </p:pic>
    </p:spTree>
    <p:extLst>
      <p:ext uri="{BB962C8B-B14F-4D97-AF65-F5344CB8AC3E}">
        <p14:creationId xmlns:p14="http://schemas.microsoft.com/office/powerpoint/2010/main" val="3071553088"/>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13622-54AC-445E-9D8A-3F3A60AD4845}"/>
              </a:ext>
            </a:extLst>
          </p:cNvPr>
          <p:cNvSpPr>
            <a:spLocks noGrp="1"/>
          </p:cNvSpPr>
          <p:nvPr>
            <p:ph type="title"/>
          </p:nvPr>
        </p:nvSpPr>
        <p:spPr>
          <a:xfrm>
            <a:off x="1143000" y="-198783"/>
            <a:ext cx="9905998" cy="967409"/>
          </a:xfrm>
        </p:spPr>
        <p:txBody>
          <a:bodyPr/>
          <a:lstStyle/>
          <a:p>
            <a:r>
              <a:rPr lang="en-US" dirty="0"/>
              <a:t>                 </a:t>
            </a:r>
            <a:r>
              <a:rPr lang="en-US" dirty="0">
                <a:solidFill>
                  <a:schemeClr val="bg1"/>
                </a:solidFill>
                <a:latin typeface="Algerian" panose="04020705040A02060702" pitchFamily="82" charset="0"/>
              </a:rPr>
              <a:t>Tableau Dashboard 2</a:t>
            </a:r>
          </a:p>
        </p:txBody>
      </p:sp>
      <p:pic>
        <p:nvPicPr>
          <p:cNvPr id="6" name="Picture 5">
            <a:extLst>
              <a:ext uri="{FF2B5EF4-FFF2-40B4-BE49-F238E27FC236}">
                <a16:creationId xmlns:a16="http://schemas.microsoft.com/office/drawing/2014/main" id="{72840AA8-4FD3-4ABD-8840-25234BAA40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96348"/>
            <a:ext cx="12192000" cy="6261652"/>
          </a:xfrm>
          <a:prstGeom prst="rect">
            <a:avLst/>
          </a:prstGeom>
        </p:spPr>
      </p:pic>
    </p:spTree>
    <p:extLst>
      <p:ext uri="{BB962C8B-B14F-4D97-AF65-F5344CB8AC3E}">
        <p14:creationId xmlns:p14="http://schemas.microsoft.com/office/powerpoint/2010/main" val="1763445796"/>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ppt/theme/themeOverride1.xml><?xml version="1.0" encoding="utf-8"?>
<a:themeOverride xmlns:a="http://schemas.openxmlformats.org/drawingml/2006/main">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themeOverride>
</file>

<file path=ppt/theme/themeOverride10.xml><?xml version="1.0" encoding="utf-8"?>
<a:themeOverride xmlns:a="http://schemas.openxmlformats.org/drawingml/2006/main">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themeOverride>
</file>

<file path=ppt/theme/themeOverride11.xml><?xml version="1.0" encoding="utf-8"?>
<a:themeOverride xmlns:a="http://schemas.openxmlformats.org/drawingml/2006/main">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themeOverride>
</file>

<file path=ppt/theme/themeOverride12.xml><?xml version="1.0" encoding="utf-8"?>
<a:themeOverride xmlns:a="http://schemas.openxmlformats.org/drawingml/2006/main">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themeOverride>
</file>

<file path=ppt/theme/themeOverride13.xml><?xml version="1.0" encoding="utf-8"?>
<a:themeOverride xmlns:a="http://schemas.openxmlformats.org/drawingml/2006/main">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themeOverride>
</file>

<file path=ppt/theme/themeOverride2.xml><?xml version="1.0" encoding="utf-8"?>
<a:themeOverride xmlns:a="http://schemas.openxmlformats.org/drawingml/2006/main">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themeOverride>
</file>

<file path=ppt/theme/themeOverride3.xml><?xml version="1.0" encoding="utf-8"?>
<a:themeOverride xmlns:a="http://schemas.openxmlformats.org/drawingml/2006/main">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themeOverride>
</file>

<file path=ppt/theme/themeOverride4.xml><?xml version="1.0" encoding="utf-8"?>
<a:themeOverride xmlns:a="http://schemas.openxmlformats.org/drawingml/2006/main">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themeOverride>
</file>

<file path=ppt/theme/themeOverride5.xml><?xml version="1.0" encoding="utf-8"?>
<a:themeOverride xmlns:a="http://schemas.openxmlformats.org/drawingml/2006/main">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themeOverride>
</file>

<file path=ppt/theme/themeOverride6.xml><?xml version="1.0" encoding="utf-8"?>
<a:themeOverride xmlns:a="http://schemas.openxmlformats.org/drawingml/2006/main">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themeOverride>
</file>

<file path=ppt/theme/themeOverride7.xml><?xml version="1.0" encoding="utf-8"?>
<a:themeOverride xmlns:a="http://schemas.openxmlformats.org/drawingml/2006/main">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themeOverride>
</file>

<file path=ppt/theme/themeOverride8.xml><?xml version="1.0" encoding="utf-8"?>
<a:themeOverride xmlns:a="http://schemas.openxmlformats.org/drawingml/2006/main">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themeOverride>
</file>

<file path=ppt/theme/themeOverride9.xml><?xml version="1.0" encoding="utf-8"?>
<a:themeOverride xmlns:a="http://schemas.openxmlformats.org/drawingml/2006/main">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themeOverride>
</file>

<file path=docProps/app.xml><?xml version="1.0" encoding="utf-8"?>
<Properties xmlns="http://schemas.openxmlformats.org/officeDocument/2006/extended-properties" xmlns:vt="http://schemas.openxmlformats.org/officeDocument/2006/docPropsVTypes">
  <Template/>
  <TotalTime>492</TotalTime>
  <Words>530</Words>
  <Application>Microsoft Office PowerPoint</Application>
  <PresentationFormat>Widescreen</PresentationFormat>
  <Paragraphs>51</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Algerian</vt:lpstr>
      <vt:lpstr>Arial</vt:lpstr>
      <vt:lpstr>Calibri</vt:lpstr>
      <vt:lpstr>Calisto MT</vt:lpstr>
      <vt:lpstr>Gill Sans</vt:lpstr>
      <vt:lpstr>Rockwell Extra Bold</vt:lpstr>
      <vt:lpstr>Segoe UI</vt:lpstr>
      <vt:lpstr>Tw Cen MT</vt:lpstr>
      <vt:lpstr>Wingdings</vt:lpstr>
      <vt:lpstr>Circuit</vt:lpstr>
      <vt:lpstr>Kickstarter Crowdfunding  Analysis</vt:lpstr>
      <vt:lpstr>                            Team 4</vt:lpstr>
      <vt:lpstr>                         INTRODUCTION </vt:lpstr>
      <vt:lpstr>Data Understanding</vt:lpstr>
      <vt:lpstr>                               KPI’s </vt:lpstr>
      <vt:lpstr>              Excel Dashboard 1</vt:lpstr>
      <vt:lpstr>PowerPoint Presentation</vt:lpstr>
      <vt:lpstr>                     Tableau Dashboard 1</vt:lpstr>
      <vt:lpstr>                 Tableau Dashboard 2</vt:lpstr>
      <vt:lpstr>                                  MySQL</vt:lpstr>
      <vt:lpstr>                    Power BI DASHBOARD 1</vt:lpstr>
      <vt:lpstr>                Power BI DASHBOARD 2</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Croud Funding</dc:title>
  <dc:creator>sakshi thakare</dc:creator>
  <cp:lastModifiedBy>sakshi thakare</cp:lastModifiedBy>
  <cp:revision>15</cp:revision>
  <dcterms:created xsi:type="dcterms:W3CDTF">2023-08-28T07:13:37Z</dcterms:created>
  <dcterms:modified xsi:type="dcterms:W3CDTF">2023-09-15T16:41:59Z</dcterms:modified>
</cp:coreProperties>
</file>