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[Book1]pivot table and chart !PivotTable4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t>JOB</a:t>
            </a:r>
            <a:r>
              <a:rPr lang="en-US" sz="1800" b="1" baseline="0"/>
              <a:t> TITLE BY SALARY</a:t>
            </a:r>
            <a:endParaRPr lang="en-US" sz="18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and chart '!$B$20</c:f>
              <c:strCache>
                <c:ptCount val="1"/>
                <c:pt idx="0">
                  <c:v>Total</c:v>
                </c:pt>
              </c:strCache>
            </c:strRef>
          </c:tx>
          <c:spPr>
            <a:solidFill>
              <a:schemeClr val="accent1"/>
            </a:solidFill>
            <a:ln>
              <a:noFill/>
            </a:ln>
            <a:effectLst/>
          </c:spPr>
          <c:invertIfNegative val="0"/>
          <c:cat>
            <c:strRef>
              <c:f>'pivot table and chart '!$A$21:$A$51</c:f>
              <c:strCache>
                <c:ptCount val="30"/>
                <c:pt idx="0">
                  <c:v>Account Manager</c:v>
                </c:pt>
                <c:pt idx="1">
                  <c:v>Accountant</c:v>
                </c:pt>
                <c:pt idx="2">
                  <c:v>Brand Strategist</c:v>
                </c:pt>
                <c:pt idx="3">
                  <c:v>Budget Analyst</c:v>
                </c:pt>
                <c:pt idx="4">
                  <c:v>Business Development Manager</c:v>
                </c:pt>
                <c:pt idx="5">
                  <c:v>Cloud Engineer</c:v>
                </c:pt>
                <c:pt idx="6">
                  <c:v>Compensation Analyst</c:v>
                </c:pt>
                <c:pt idx="7">
                  <c:v>Content Creator</c:v>
                </c:pt>
                <c:pt idx="8">
                  <c:v>DevOps Engineer</c:v>
                </c:pt>
                <c:pt idx="9">
                  <c:v>Digital Marketer</c:v>
                </c:pt>
                <c:pt idx="10">
                  <c:v>Employee Relations Specialist</c:v>
                </c:pt>
                <c:pt idx="11">
                  <c:v>Financial Analyst</c:v>
                </c:pt>
                <c:pt idx="12">
                  <c:v>HR Manager</c:v>
                </c:pt>
                <c:pt idx="13">
                  <c:v>HR Specialist</c:v>
                </c:pt>
                <c:pt idx="14">
                  <c:v>Investment Analyst</c:v>
                </c:pt>
                <c:pt idx="15">
                  <c:v>IT Support Specialist</c:v>
                </c:pt>
                <c:pt idx="16">
                  <c:v>Marketing Manager</c:v>
                </c:pt>
                <c:pt idx="17">
                  <c:v>Network Engineer</c:v>
                </c:pt>
                <c:pt idx="18">
                  <c:v>Public Relations Manager</c:v>
                </c:pt>
                <c:pt idx="19">
                  <c:v>Recruitment Lead</c:v>
                </c:pt>
                <c:pt idx="20">
                  <c:v>Regional Manager</c:v>
                </c:pt>
                <c:pt idx="21">
                  <c:v>Risk Analyst</c:v>
                </c:pt>
                <c:pt idx="22">
                  <c:v>Sales Executive</c:v>
                </c:pt>
                <c:pt idx="23">
                  <c:v>Sales Manager</c:v>
                </c:pt>
                <c:pt idx="24">
                  <c:v>SEO Specialist</c:v>
                </c:pt>
                <c:pt idx="25">
                  <c:v>Software Engineer</c:v>
                </c:pt>
                <c:pt idx="26">
                  <c:v>Systems Analyst</c:v>
                </c:pt>
                <c:pt idx="27">
                  <c:v>Training Coordinator</c:v>
                </c:pt>
                <c:pt idx="28">
                  <c:v>Treasury Analyst</c:v>
                </c:pt>
                <c:pt idx="29">
                  <c:v>Web Developer</c:v>
                </c:pt>
              </c:strCache>
            </c:strRef>
          </c:cat>
          <c:val>
            <c:numRef>
              <c:f>'pivot table and chart '!$B$21:$B$51</c:f>
              <c:numCache>
                <c:formatCode>General</c:formatCode>
                <c:ptCount val="30"/>
                <c:pt idx="0">
                  <c:v>82000</c:v>
                </c:pt>
                <c:pt idx="1">
                  <c:v>60000</c:v>
                </c:pt>
                <c:pt idx="2">
                  <c:v>88000</c:v>
                </c:pt>
                <c:pt idx="3">
                  <c:v>67000</c:v>
                </c:pt>
                <c:pt idx="4">
                  <c:v>95000</c:v>
                </c:pt>
                <c:pt idx="5">
                  <c:v>90000</c:v>
                </c:pt>
                <c:pt idx="6">
                  <c:v>70000</c:v>
                </c:pt>
                <c:pt idx="7">
                  <c:v>65000</c:v>
                </c:pt>
                <c:pt idx="8">
                  <c:v>85000</c:v>
                </c:pt>
                <c:pt idx="9">
                  <c:v>70000</c:v>
                </c:pt>
                <c:pt idx="10">
                  <c:v>63000</c:v>
                </c:pt>
                <c:pt idx="11">
                  <c:v>70000</c:v>
                </c:pt>
                <c:pt idx="12">
                  <c:v>85000</c:v>
                </c:pt>
                <c:pt idx="13">
                  <c:v>65000</c:v>
                </c:pt>
                <c:pt idx="14">
                  <c:v>78000</c:v>
                </c:pt>
                <c:pt idx="15">
                  <c:v>69000</c:v>
                </c:pt>
                <c:pt idx="16">
                  <c:v>85000</c:v>
                </c:pt>
                <c:pt idx="17">
                  <c:v>88000</c:v>
                </c:pt>
                <c:pt idx="18">
                  <c:v>80000</c:v>
                </c:pt>
                <c:pt idx="19">
                  <c:v>72000</c:v>
                </c:pt>
                <c:pt idx="20">
                  <c:v>91000</c:v>
                </c:pt>
                <c:pt idx="21">
                  <c:v>74000</c:v>
                </c:pt>
                <c:pt idx="22">
                  <c:v>75000</c:v>
                </c:pt>
                <c:pt idx="23">
                  <c:v>90000</c:v>
                </c:pt>
                <c:pt idx="24">
                  <c:v>72000</c:v>
                </c:pt>
                <c:pt idx="25">
                  <c:v>95000</c:v>
                </c:pt>
                <c:pt idx="26">
                  <c:v>80000</c:v>
                </c:pt>
                <c:pt idx="27">
                  <c:v>68000</c:v>
                </c:pt>
                <c:pt idx="28">
                  <c:v>75000</c:v>
                </c:pt>
                <c:pt idx="29">
                  <c:v>76000</c:v>
                </c:pt>
              </c:numCache>
            </c:numRef>
          </c:val>
          <c:extLst>
            <c:ext xmlns:c16="http://schemas.microsoft.com/office/drawing/2014/chart" uri="{C3380CC4-5D6E-409C-BE32-E72D297353CC}">
              <c16:uniqueId val="{00000000-8706-40D0-83CD-BDDA8A3C7F87}"/>
            </c:ext>
          </c:extLst>
        </c:ser>
        <c:dLbls>
          <c:showLegendKey val="0"/>
          <c:showVal val="0"/>
          <c:showCatName val="0"/>
          <c:showSerName val="0"/>
          <c:showPercent val="0"/>
          <c:showBubbleSize val="0"/>
        </c:dLbls>
        <c:gapWidth val="219"/>
        <c:overlap val="-27"/>
        <c:axId val="1189841936"/>
        <c:axId val="1189847216"/>
      </c:barChart>
      <c:catAx>
        <c:axId val="118984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9847216"/>
        <c:crosses val="autoZero"/>
        <c:auto val="1"/>
        <c:lblAlgn val="ctr"/>
        <c:lblOffset val="100"/>
        <c:noMultiLvlLbl val="0"/>
      </c:catAx>
      <c:valAx>
        <c:axId val="1189847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89841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[Book1]pivot table and chart !PivotTable3</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department</a:t>
            </a:r>
            <a:r>
              <a:rPr lang="en-US" baseline="0"/>
              <a:t> by salary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 and chart '!$B$3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'pivot table and chart '!$A$4:$A$9</c:f>
              <c:strCache>
                <c:ptCount val="5"/>
                <c:pt idx="0">
                  <c:v>Finance</c:v>
                </c:pt>
                <c:pt idx="1">
                  <c:v>HR</c:v>
                </c:pt>
                <c:pt idx="2">
                  <c:v>IT</c:v>
                </c:pt>
                <c:pt idx="3">
                  <c:v>Marketing</c:v>
                </c:pt>
                <c:pt idx="4">
                  <c:v>Sales</c:v>
                </c:pt>
              </c:strCache>
            </c:strRef>
          </c:cat>
          <c:val>
            <c:numRef>
              <c:f>'pivot table and chart '!$B$4:$B$9</c:f>
              <c:numCache>
                <c:formatCode>General</c:formatCode>
                <c:ptCount val="5"/>
                <c:pt idx="0">
                  <c:v>424000</c:v>
                </c:pt>
                <c:pt idx="1">
                  <c:v>423000</c:v>
                </c:pt>
                <c:pt idx="2">
                  <c:v>583000</c:v>
                </c:pt>
                <c:pt idx="3">
                  <c:v>460000</c:v>
                </c:pt>
                <c:pt idx="4">
                  <c:v>433000</c:v>
                </c:pt>
              </c:numCache>
            </c:numRef>
          </c:val>
          <c:extLst>
            <c:ext xmlns:c16="http://schemas.microsoft.com/office/drawing/2014/chart" uri="{C3380CC4-5D6E-409C-BE32-E72D297353CC}">
              <c16:uniqueId val="{00000000-F914-4DF9-9359-A8820EEDEE2A}"/>
            </c:ext>
          </c:extLst>
        </c:ser>
        <c:dLbls>
          <c:showLegendKey val="0"/>
          <c:showVal val="0"/>
          <c:showCatName val="0"/>
          <c:showSerName val="0"/>
          <c:showPercent val="0"/>
          <c:showBubbleSize val="0"/>
        </c:dLbls>
        <c:gapWidth val="65"/>
        <c:shape val="box"/>
        <c:axId val="1302346496"/>
        <c:axId val="1302343136"/>
        <c:axId val="0"/>
      </c:bar3DChart>
      <c:catAx>
        <c:axId val="13023464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02343136"/>
        <c:crosses val="autoZero"/>
        <c:auto val="1"/>
        <c:lblAlgn val="ctr"/>
        <c:lblOffset val="100"/>
        <c:noMultiLvlLbl val="0"/>
      </c:catAx>
      <c:valAx>
        <c:axId val="130234313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0234649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1BA2-FFE6-3C06-0BBB-3385204885B9}"/>
              </a:ext>
            </a:extLst>
          </p:cNvPr>
          <p:cNvSpPr>
            <a:spLocks noGrp="1"/>
          </p:cNvSpPr>
          <p:nvPr>
            <p:ph type="ctrTitle"/>
          </p:nvPr>
        </p:nvSpPr>
        <p:spPr>
          <a:xfrm>
            <a:off x="1154954" y="698091"/>
            <a:ext cx="9867007" cy="2448232"/>
          </a:xfrm>
        </p:spPr>
        <p:txBody>
          <a:bodyPr/>
          <a:lstStyle/>
          <a:p>
            <a:pPr algn="ctr"/>
            <a:r>
              <a:rPr lang="en-IN" sz="4400" dirty="0"/>
              <a:t>EMPLOYEE SALARY ANALYSIS USING EXCEL </a:t>
            </a:r>
          </a:p>
        </p:txBody>
      </p:sp>
      <p:sp>
        <p:nvSpPr>
          <p:cNvPr id="3" name="Subtitle 2">
            <a:extLst>
              <a:ext uri="{FF2B5EF4-FFF2-40B4-BE49-F238E27FC236}">
                <a16:creationId xmlns:a16="http://schemas.microsoft.com/office/drawing/2014/main" id="{4AA49E7B-DC45-2449-4618-5F01B4987CDB}"/>
              </a:ext>
            </a:extLst>
          </p:cNvPr>
          <p:cNvSpPr>
            <a:spLocks noGrp="1"/>
          </p:cNvSpPr>
          <p:nvPr>
            <p:ph type="subTitle" idx="1"/>
          </p:nvPr>
        </p:nvSpPr>
        <p:spPr>
          <a:xfrm>
            <a:off x="1154955" y="3429000"/>
            <a:ext cx="9768684" cy="2209800"/>
          </a:xfrm>
        </p:spPr>
        <p:txBody>
          <a:bodyPr/>
          <a:lstStyle/>
          <a:p>
            <a:r>
              <a:rPr lang="en-US" b="1" dirty="0">
                <a:solidFill>
                  <a:schemeClr val="bg1"/>
                </a:solidFill>
              </a:rPr>
              <a:t>Name : M.NAVEEN</a:t>
            </a:r>
          </a:p>
          <a:p>
            <a:r>
              <a:rPr lang="en-US" b="1" dirty="0">
                <a:solidFill>
                  <a:schemeClr val="bg1"/>
                </a:solidFill>
              </a:rPr>
              <a:t>Register </a:t>
            </a:r>
            <a:r>
              <a:rPr lang="en-US" sz="1800" b="1" dirty="0">
                <a:solidFill>
                  <a:schemeClr val="bg1"/>
                </a:solidFill>
              </a:rPr>
              <a:t>No</a:t>
            </a:r>
            <a:r>
              <a:rPr lang="en-US" b="1" dirty="0">
                <a:solidFill>
                  <a:schemeClr val="bg1"/>
                </a:solidFill>
              </a:rPr>
              <a:t> : 8C7F90D821368A9BD4442F277EE9175B</a:t>
            </a:r>
          </a:p>
          <a:p>
            <a:r>
              <a:rPr lang="en-US" b="1" dirty="0">
                <a:solidFill>
                  <a:schemeClr val="bg1"/>
                </a:solidFill>
              </a:rPr>
              <a:t>Department : III B. Com (GENERAL)</a:t>
            </a:r>
          </a:p>
          <a:p>
            <a:r>
              <a:rPr lang="en-US" b="1" dirty="0">
                <a:solidFill>
                  <a:schemeClr val="bg1"/>
                </a:solidFill>
              </a:rPr>
              <a:t>College : DRBCCC Hindu College, Pattabiram .</a:t>
            </a:r>
          </a:p>
          <a:p>
            <a:endParaRPr lang="en-IN" dirty="0"/>
          </a:p>
        </p:txBody>
      </p:sp>
    </p:spTree>
    <p:extLst>
      <p:ext uri="{BB962C8B-B14F-4D97-AF65-F5344CB8AC3E}">
        <p14:creationId xmlns:p14="http://schemas.microsoft.com/office/powerpoint/2010/main" val="223980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BD6402C-2053-9654-5BF4-2E71FFC489C4}"/>
              </a:ext>
            </a:extLst>
          </p:cNvPr>
          <p:cNvGraphicFramePr>
            <a:graphicFrameLocks/>
          </p:cNvGraphicFramePr>
          <p:nvPr>
            <p:extLst>
              <p:ext uri="{D42A27DB-BD31-4B8C-83A1-F6EECF244321}">
                <p14:modId xmlns:p14="http://schemas.microsoft.com/office/powerpoint/2010/main" val="2784175238"/>
              </p:ext>
            </p:extLst>
          </p:nvPr>
        </p:nvGraphicFramePr>
        <p:xfrm>
          <a:off x="1288025" y="344130"/>
          <a:ext cx="9026013" cy="5712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585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5680-5AEA-9477-6AB0-07EAB5ACCDCD}"/>
              </a:ext>
            </a:extLst>
          </p:cNvPr>
          <p:cNvSpPr>
            <a:spLocks noGrp="1"/>
          </p:cNvSpPr>
          <p:nvPr>
            <p:ph type="title"/>
          </p:nvPr>
        </p:nvSpPr>
        <p:spPr/>
        <p:txBody>
          <a:bodyPr/>
          <a:lstStyle/>
          <a:p>
            <a:pPr algn="ctr"/>
            <a:r>
              <a:rPr lang="en-IN" b="1" dirty="0"/>
              <a:t>RESULTS AND DISCUSSION </a:t>
            </a:r>
          </a:p>
        </p:txBody>
      </p:sp>
      <p:sp>
        <p:nvSpPr>
          <p:cNvPr id="3" name="Content Placeholder 2">
            <a:extLst>
              <a:ext uri="{FF2B5EF4-FFF2-40B4-BE49-F238E27FC236}">
                <a16:creationId xmlns:a16="http://schemas.microsoft.com/office/drawing/2014/main" id="{F0570F4A-D688-060A-861D-C53F5A0EF4ED}"/>
              </a:ext>
            </a:extLst>
          </p:cNvPr>
          <p:cNvSpPr>
            <a:spLocks noGrp="1"/>
          </p:cNvSpPr>
          <p:nvPr>
            <p:ph idx="1"/>
          </p:nvPr>
        </p:nvSpPr>
        <p:spPr>
          <a:xfrm>
            <a:off x="747251" y="2605547"/>
            <a:ext cx="10864645" cy="3529781"/>
          </a:xfrm>
        </p:spPr>
        <p:txBody>
          <a:bodyPr>
            <a:normAutofit/>
          </a:bodyPr>
          <a:lstStyle/>
          <a:p>
            <a:r>
              <a:rPr lang="en-US" sz="2400" b="1" dirty="0"/>
              <a:t>The pivot table for total salary by department reveals how salary expenditures are distributed across various departments, highlighting which departments incur the highest costs. The average salary by job title pivot table provides insights into salary trends for different roles, showing which job titles command higher average salaries. </a:t>
            </a:r>
          </a:p>
          <a:p>
            <a:r>
              <a:rPr lang="en-US" sz="2400" b="1" dirty="0"/>
              <a:t>These results can uncover disparities or alignment issues in salary structures and assist in making informed compensation decisions.</a:t>
            </a:r>
            <a:endParaRPr lang="en-IN" sz="2400" b="1" dirty="0"/>
          </a:p>
        </p:txBody>
      </p:sp>
    </p:spTree>
    <p:extLst>
      <p:ext uri="{BB962C8B-B14F-4D97-AF65-F5344CB8AC3E}">
        <p14:creationId xmlns:p14="http://schemas.microsoft.com/office/powerpoint/2010/main" val="2044371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BEC3-30CC-2A5B-47D3-4F48EEB3B6D6}"/>
              </a:ext>
            </a:extLst>
          </p:cNvPr>
          <p:cNvSpPr>
            <a:spLocks noGrp="1"/>
          </p:cNvSpPr>
          <p:nvPr>
            <p:ph type="title"/>
          </p:nvPr>
        </p:nvSpPr>
        <p:spPr/>
        <p:txBody>
          <a:bodyPr/>
          <a:lstStyle/>
          <a:p>
            <a:pPr algn="ctr"/>
            <a:r>
              <a:rPr lang="en-IN" b="1" dirty="0"/>
              <a:t>CONCLUSION </a:t>
            </a:r>
          </a:p>
        </p:txBody>
      </p:sp>
      <p:sp>
        <p:nvSpPr>
          <p:cNvPr id="3" name="Content Placeholder 2">
            <a:extLst>
              <a:ext uri="{FF2B5EF4-FFF2-40B4-BE49-F238E27FC236}">
                <a16:creationId xmlns:a16="http://schemas.microsoft.com/office/drawing/2014/main" id="{74A0EA85-B6AD-8D4F-8AB4-EAEFA120CB2C}"/>
              </a:ext>
            </a:extLst>
          </p:cNvPr>
          <p:cNvSpPr>
            <a:spLocks noGrp="1"/>
          </p:cNvSpPr>
          <p:nvPr>
            <p:ph idx="1"/>
          </p:nvPr>
        </p:nvSpPr>
        <p:spPr>
          <a:xfrm>
            <a:off x="707923" y="2477729"/>
            <a:ext cx="10992463" cy="3834581"/>
          </a:xfrm>
        </p:spPr>
        <p:txBody>
          <a:bodyPr>
            <a:normAutofit/>
          </a:bodyPr>
          <a:lstStyle/>
          <a:p>
            <a:r>
              <a:rPr lang="en-US" sz="2400" b="1" dirty="0"/>
              <a:t>The analysis of salary data through pivot tables and charts offers valuable insights into organizational salary distribution. By examining total salaries by department and average salaries by job title, we can identify areas for improvement in compensation strategies and budget planning. </a:t>
            </a:r>
          </a:p>
          <a:p>
            <a:r>
              <a:rPr lang="en-US" sz="2400" b="1" dirty="0"/>
              <a:t>This analysis not only helps ensure fair and equitable compensation but also supports strategic decision-making for future salary adjustments.</a:t>
            </a:r>
            <a:endParaRPr lang="en-IN" sz="2400" b="1" dirty="0"/>
          </a:p>
        </p:txBody>
      </p:sp>
    </p:spTree>
    <p:extLst>
      <p:ext uri="{BB962C8B-B14F-4D97-AF65-F5344CB8AC3E}">
        <p14:creationId xmlns:p14="http://schemas.microsoft.com/office/powerpoint/2010/main" val="93586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EBB1-B932-DC96-AD09-0DFA5BD104A9}"/>
              </a:ext>
            </a:extLst>
          </p:cNvPr>
          <p:cNvSpPr>
            <a:spLocks noGrp="1"/>
          </p:cNvSpPr>
          <p:nvPr>
            <p:ph type="title"/>
          </p:nvPr>
        </p:nvSpPr>
        <p:spPr/>
        <p:txBody>
          <a:bodyPr/>
          <a:lstStyle/>
          <a:p>
            <a:pPr algn="ctr"/>
            <a:r>
              <a:rPr lang="en-IN" sz="4400" b="1" dirty="0"/>
              <a:t>AGENDA </a:t>
            </a:r>
          </a:p>
        </p:txBody>
      </p:sp>
      <p:sp>
        <p:nvSpPr>
          <p:cNvPr id="3" name="Content Placeholder 2">
            <a:extLst>
              <a:ext uri="{FF2B5EF4-FFF2-40B4-BE49-F238E27FC236}">
                <a16:creationId xmlns:a16="http://schemas.microsoft.com/office/drawing/2014/main" id="{3AB092B4-C7CE-9549-35FD-7F86E96594E4}"/>
              </a:ext>
            </a:extLst>
          </p:cNvPr>
          <p:cNvSpPr>
            <a:spLocks noGrp="1"/>
          </p:cNvSpPr>
          <p:nvPr>
            <p:ph idx="1"/>
          </p:nvPr>
        </p:nvSpPr>
        <p:spPr>
          <a:xfrm>
            <a:off x="3608438" y="2458065"/>
            <a:ext cx="7836309" cy="3913238"/>
          </a:xfrm>
        </p:spPr>
        <p:txBody>
          <a:bodyPr>
            <a:normAutofit/>
          </a:body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spTree>
    <p:extLst>
      <p:ext uri="{BB962C8B-B14F-4D97-AF65-F5344CB8AC3E}">
        <p14:creationId xmlns:p14="http://schemas.microsoft.com/office/powerpoint/2010/main" val="306262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B7B-4A8C-49B3-6628-21C5DA52C3CF}"/>
              </a:ext>
            </a:extLst>
          </p:cNvPr>
          <p:cNvSpPr>
            <a:spLocks noGrp="1"/>
          </p:cNvSpPr>
          <p:nvPr>
            <p:ph type="title"/>
          </p:nvPr>
        </p:nvSpPr>
        <p:spPr/>
        <p:txBody>
          <a:bodyPr/>
          <a:lstStyle/>
          <a:p>
            <a:pPr algn="ctr"/>
            <a:r>
              <a:rPr lang="en-IN" b="1" dirty="0"/>
              <a:t>PROBLEM STATEMENT </a:t>
            </a:r>
          </a:p>
        </p:txBody>
      </p:sp>
      <p:sp>
        <p:nvSpPr>
          <p:cNvPr id="3" name="Content Placeholder 2">
            <a:extLst>
              <a:ext uri="{FF2B5EF4-FFF2-40B4-BE49-F238E27FC236}">
                <a16:creationId xmlns:a16="http://schemas.microsoft.com/office/drawing/2014/main" id="{0F06F134-E323-4CA6-322C-74FCC538F8BF}"/>
              </a:ext>
            </a:extLst>
          </p:cNvPr>
          <p:cNvSpPr>
            <a:spLocks noGrp="1"/>
          </p:cNvSpPr>
          <p:nvPr>
            <p:ph idx="1"/>
          </p:nvPr>
        </p:nvSpPr>
        <p:spPr>
          <a:xfrm>
            <a:off x="717756" y="2603500"/>
            <a:ext cx="11120284" cy="3416300"/>
          </a:xfrm>
        </p:spPr>
        <p:txBody>
          <a:bodyPr>
            <a:noAutofit/>
          </a:bodyPr>
          <a:lstStyle/>
          <a:p>
            <a:r>
              <a:rPr lang="en-US" sz="2800" b="1" dirty="0"/>
              <a:t>In any organization, understanding salary distribution across different departments and job titles is crucial for budgeting, equity, and strategic decision-making. The challenge is to effectively analyze and present salary data to gain insights into how salary expenses are distributed and whether they align with organizational goals and industry standards.</a:t>
            </a:r>
            <a:endParaRPr lang="en-IN" sz="2800" b="1" dirty="0"/>
          </a:p>
        </p:txBody>
      </p:sp>
    </p:spTree>
    <p:extLst>
      <p:ext uri="{BB962C8B-B14F-4D97-AF65-F5344CB8AC3E}">
        <p14:creationId xmlns:p14="http://schemas.microsoft.com/office/powerpoint/2010/main" val="248252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680E-ED5C-97E3-310B-99ACC816092A}"/>
              </a:ext>
            </a:extLst>
          </p:cNvPr>
          <p:cNvSpPr>
            <a:spLocks noGrp="1"/>
          </p:cNvSpPr>
          <p:nvPr>
            <p:ph type="title"/>
          </p:nvPr>
        </p:nvSpPr>
        <p:spPr/>
        <p:txBody>
          <a:bodyPr/>
          <a:lstStyle/>
          <a:p>
            <a:pPr algn="ctr"/>
            <a:r>
              <a:rPr lang="en-IN" b="1" dirty="0"/>
              <a:t>PROJECT OVERVIEW</a:t>
            </a:r>
          </a:p>
        </p:txBody>
      </p:sp>
      <p:sp>
        <p:nvSpPr>
          <p:cNvPr id="3" name="Content Placeholder 2">
            <a:extLst>
              <a:ext uri="{FF2B5EF4-FFF2-40B4-BE49-F238E27FC236}">
                <a16:creationId xmlns:a16="http://schemas.microsoft.com/office/drawing/2014/main" id="{3A71B6C2-3E19-FDE3-93BB-D29874701B0C}"/>
              </a:ext>
            </a:extLst>
          </p:cNvPr>
          <p:cNvSpPr>
            <a:spLocks noGrp="1"/>
          </p:cNvSpPr>
          <p:nvPr>
            <p:ph idx="1"/>
          </p:nvPr>
        </p:nvSpPr>
        <p:spPr>
          <a:xfrm>
            <a:off x="1154954" y="2603500"/>
            <a:ext cx="10289794" cy="3416300"/>
          </a:xfrm>
        </p:spPr>
        <p:txBody>
          <a:bodyPr>
            <a:noAutofit/>
          </a:bodyPr>
          <a:lstStyle/>
          <a:p>
            <a:r>
              <a:rPr lang="en-US" sz="2800" b="1" dirty="0"/>
              <a:t>This project aims to analyze employee salary data to gain insights into salary distributions within an organization. We will use Excel to create pivot tables and charts that summarize total salaries by department and average salaries by job title. This analysis will help identify trends, potential disparities, and areas for improvement in compensation strategies.</a:t>
            </a:r>
            <a:endParaRPr lang="en-IN" sz="2800" b="1" dirty="0"/>
          </a:p>
        </p:txBody>
      </p:sp>
    </p:spTree>
    <p:extLst>
      <p:ext uri="{BB962C8B-B14F-4D97-AF65-F5344CB8AC3E}">
        <p14:creationId xmlns:p14="http://schemas.microsoft.com/office/powerpoint/2010/main" val="370343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D7E6-5C0D-4E25-1780-BC2908621234}"/>
              </a:ext>
            </a:extLst>
          </p:cNvPr>
          <p:cNvSpPr>
            <a:spLocks noGrp="1"/>
          </p:cNvSpPr>
          <p:nvPr>
            <p:ph type="title"/>
          </p:nvPr>
        </p:nvSpPr>
        <p:spPr/>
        <p:txBody>
          <a:bodyPr/>
          <a:lstStyle/>
          <a:p>
            <a:pPr algn="ctr"/>
            <a:r>
              <a:rPr lang="en-IN" b="1" dirty="0"/>
              <a:t>END USERS</a:t>
            </a:r>
          </a:p>
        </p:txBody>
      </p:sp>
      <p:sp>
        <p:nvSpPr>
          <p:cNvPr id="3" name="Content Placeholder 2">
            <a:extLst>
              <a:ext uri="{FF2B5EF4-FFF2-40B4-BE49-F238E27FC236}">
                <a16:creationId xmlns:a16="http://schemas.microsoft.com/office/drawing/2014/main" id="{3BAF34A9-2EAF-A505-78A5-977AC7E17235}"/>
              </a:ext>
            </a:extLst>
          </p:cNvPr>
          <p:cNvSpPr>
            <a:spLocks noGrp="1"/>
          </p:cNvSpPr>
          <p:nvPr>
            <p:ph idx="1"/>
          </p:nvPr>
        </p:nvSpPr>
        <p:spPr>
          <a:xfrm>
            <a:off x="757084" y="2603500"/>
            <a:ext cx="10815484" cy="3416300"/>
          </a:xfrm>
        </p:spPr>
        <p:txBody>
          <a:bodyPr>
            <a:noAutofit/>
          </a:bodyPr>
          <a:lstStyle/>
          <a:p>
            <a:r>
              <a:rPr lang="en-US" sz="2800" b="1" dirty="0"/>
              <a:t>The primary end users of this analysis are HR professionals, financial analysts, and department managers who need to understand salary distributions for budget planning, equity adjustments, and compensation reviews.</a:t>
            </a:r>
          </a:p>
          <a:p>
            <a:r>
              <a:rPr lang="en-US" sz="2800" b="1" dirty="0"/>
              <a:t> Secondary users may include senior management and external auditors who require insights into organizational salary structures.</a:t>
            </a:r>
            <a:endParaRPr lang="en-IN" sz="2800" b="1" dirty="0"/>
          </a:p>
        </p:txBody>
      </p:sp>
    </p:spTree>
    <p:extLst>
      <p:ext uri="{BB962C8B-B14F-4D97-AF65-F5344CB8AC3E}">
        <p14:creationId xmlns:p14="http://schemas.microsoft.com/office/powerpoint/2010/main" val="26028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E731-AF20-EDCC-684D-62CE8569EC1D}"/>
              </a:ext>
            </a:extLst>
          </p:cNvPr>
          <p:cNvSpPr>
            <a:spLocks noGrp="1"/>
          </p:cNvSpPr>
          <p:nvPr>
            <p:ph type="title"/>
          </p:nvPr>
        </p:nvSpPr>
        <p:spPr/>
        <p:txBody>
          <a:bodyPr/>
          <a:lstStyle/>
          <a:p>
            <a:pPr algn="ctr"/>
            <a:r>
              <a:rPr lang="en-IN" b="1" dirty="0"/>
              <a:t>OUR SOLUTIONS &amp; PREPARATION </a:t>
            </a:r>
          </a:p>
        </p:txBody>
      </p:sp>
      <p:sp>
        <p:nvSpPr>
          <p:cNvPr id="3" name="Content Placeholder 2">
            <a:extLst>
              <a:ext uri="{FF2B5EF4-FFF2-40B4-BE49-F238E27FC236}">
                <a16:creationId xmlns:a16="http://schemas.microsoft.com/office/drawing/2014/main" id="{FC593C94-A3D1-69C7-9F0C-C5719C2ECC60}"/>
              </a:ext>
            </a:extLst>
          </p:cNvPr>
          <p:cNvSpPr>
            <a:spLocks noGrp="1"/>
          </p:cNvSpPr>
          <p:nvPr>
            <p:ph idx="1"/>
          </p:nvPr>
        </p:nvSpPr>
        <p:spPr>
          <a:xfrm>
            <a:off x="570272" y="2603500"/>
            <a:ext cx="11484076" cy="3416300"/>
          </a:xfrm>
        </p:spPr>
        <p:txBody>
          <a:bodyPr>
            <a:noAutofit/>
          </a:bodyPr>
          <a:lstStyle/>
          <a:p>
            <a:r>
              <a:rPr lang="en-US" sz="2800" b="1" dirty="0"/>
              <a:t>Our solution involves using Excel to create pivot tables and charts that provide a clear and comprehensive view of salary data. By summarizing total salaries by department and calculating average salaries by job title, we offer valuable insights that can guide compensation adjustments and budget planning. </a:t>
            </a:r>
          </a:p>
          <a:p>
            <a:r>
              <a:rPr lang="en-US" sz="2800" b="1" dirty="0"/>
              <a:t>This approach provides a straightforward yet powerful way to visualize and interpret salary data.</a:t>
            </a:r>
            <a:endParaRPr lang="en-IN" sz="2800" b="1" dirty="0"/>
          </a:p>
        </p:txBody>
      </p:sp>
    </p:spTree>
    <p:extLst>
      <p:ext uri="{BB962C8B-B14F-4D97-AF65-F5344CB8AC3E}">
        <p14:creationId xmlns:p14="http://schemas.microsoft.com/office/powerpoint/2010/main" val="26338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7096-A38C-0389-737F-B22705C16BE6}"/>
              </a:ext>
            </a:extLst>
          </p:cNvPr>
          <p:cNvSpPr>
            <a:spLocks noGrp="1"/>
          </p:cNvSpPr>
          <p:nvPr>
            <p:ph type="title"/>
          </p:nvPr>
        </p:nvSpPr>
        <p:spPr/>
        <p:txBody>
          <a:bodyPr/>
          <a:lstStyle/>
          <a:p>
            <a:pPr algn="ctr"/>
            <a:r>
              <a:rPr lang="en-IN" b="1" dirty="0"/>
              <a:t>DATASET DESCRIPTION </a:t>
            </a:r>
          </a:p>
        </p:txBody>
      </p:sp>
      <p:sp>
        <p:nvSpPr>
          <p:cNvPr id="3" name="Content Placeholder 2">
            <a:extLst>
              <a:ext uri="{FF2B5EF4-FFF2-40B4-BE49-F238E27FC236}">
                <a16:creationId xmlns:a16="http://schemas.microsoft.com/office/drawing/2014/main" id="{695A3E2D-02F8-79BC-DB01-735ADD349CA4}"/>
              </a:ext>
            </a:extLst>
          </p:cNvPr>
          <p:cNvSpPr>
            <a:spLocks noGrp="1"/>
          </p:cNvSpPr>
          <p:nvPr>
            <p:ph idx="1"/>
          </p:nvPr>
        </p:nvSpPr>
        <p:spPr>
          <a:xfrm>
            <a:off x="471948" y="2603500"/>
            <a:ext cx="11356258" cy="3416300"/>
          </a:xfrm>
        </p:spPr>
        <p:txBody>
          <a:bodyPr>
            <a:normAutofit/>
          </a:bodyPr>
          <a:lstStyle/>
          <a:p>
            <a:r>
              <a:rPr lang="en-US" sz="2800" b="1" dirty="0"/>
              <a:t>The dataset includes salary information for 30 employees, detailing their IDs, names, departments, job titles, and salaries. It provides a diverse range of job roles and departments, offering a representative sample of the organization's salary structure.</a:t>
            </a:r>
          </a:p>
          <a:p>
            <a:r>
              <a:rPr lang="en-US" sz="2800" b="1" dirty="0"/>
              <a:t> This data enables us to conduct a detailed analysis of salary distribution across different categories.</a:t>
            </a:r>
            <a:endParaRPr lang="en-IN" sz="2800" b="1" dirty="0"/>
          </a:p>
        </p:txBody>
      </p:sp>
    </p:spTree>
    <p:extLst>
      <p:ext uri="{BB962C8B-B14F-4D97-AF65-F5344CB8AC3E}">
        <p14:creationId xmlns:p14="http://schemas.microsoft.com/office/powerpoint/2010/main" val="250667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DF47-49BB-F501-3B03-C208EEB417F6}"/>
              </a:ext>
            </a:extLst>
          </p:cNvPr>
          <p:cNvSpPr>
            <a:spLocks noGrp="1"/>
          </p:cNvSpPr>
          <p:nvPr>
            <p:ph type="title"/>
          </p:nvPr>
        </p:nvSpPr>
        <p:spPr/>
        <p:txBody>
          <a:bodyPr/>
          <a:lstStyle/>
          <a:p>
            <a:pPr algn="ctr"/>
            <a:r>
              <a:rPr lang="en-IN" b="1" dirty="0"/>
              <a:t>MODELLING APPROACH </a:t>
            </a:r>
          </a:p>
        </p:txBody>
      </p:sp>
      <p:sp>
        <p:nvSpPr>
          <p:cNvPr id="3" name="Content Placeholder 2">
            <a:extLst>
              <a:ext uri="{FF2B5EF4-FFF2-40B4-BE49-F238E27FC236}">
                <a16:creationId xmlns:a16="http://schemas.microsoft.com/office/drawing/2014/main" id="{90C87EEE-B670-80C1-224C-03931F17B9F7}"/>
              </a:ext>
            </a:extLst>
          </p:cNvPr>
          <p:cNvSpPr>
            <a:spLocks noGrp="1"/>
          </p:cNvSpPr>
          <p:nvPr>
            <p:ph idx="1"/>
          </p:nvPr>
        </p:nvSpPr>
        <p:spPr>
          <a:xfrm>
            <a:off x="570272" y="2603500"/>
            <a:ext cx="11080954" cy="3416300"/>
          </a:xfrm>
        </p:spPr>
        <p:txBody>
          <a:bodyPr>
            <a:normAutofit/>
          </a:bodyPr>
          <a:lstStyle/>
          <a:p>
            <a:r>
              <a:rPr lang="en-US" sz="2800" b="1" dirty="0"/>
              <a:t>The modelling approach involves creating pivot tables in Excel to aggregate and summarize the salary data. The first pivot table will calculate the total salary expenditure for each department, while the second will compute the average salary for each job title.</a:t>
            </a:r>
          </a:p>
          <a:p>
            <a:r>
              <a:rPr lang="en-US" sz="2800" b="1" dirty="0"/>
              <a:t> These pivot tables will then be visualized using column and bar charts to facilitate easy interpretation of the results.</a:t>
            </a:r>
            <a:endParaRPr lang="en-IN" sz="2800" b="1" dirty="0"/>
          </a:p>
        </p:txBody>
      </p:sp>
    </p:spTree>
    <p:extLst>
      <p:ext uri="{BB962C8B-B14F-4D97-AF65-F5344CB8AC3E}">
        <p14:creationId xmlns:p14="http://schemas.microsoft.com/office/powerpoint/2010/main" val="136985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80A5C29-D4DE-3B0C-6260-06EF239D4F9F}"/>
              </a:ext>
            </a:extLst>
          </p:cNvPr>
          <p:cNvGraphicFramePr>
            <a:graphicFrameLocks/>
          </p:cNvGraphicFramePr>
          <p:nvPr>
            <p:extLst>
              <p:ext uri="{D42A27DB-BD31-4B8C-83A1-F6EECF244321}">
                <p14:modId xmlns:p14="http://schemas.microsoft.com/office/powerpoint/2010/main" val="3702013147"/>
              </p:ext>
            </p:extLst>
          </p:nvPr>
        </p:nvGraphicFramePr>
        <p:xfrm>
          <a:off x="727586" y="452284"/>
          <a:ext cx="9556955" cy="5869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5169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TotalTime>
  <Words>566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EMPLOYEE SALARY ANALYSIS USING EXCEL </vt:lpstr>
      <vt:lpstr>AGENDA </vt:lpstr>
      <vt:lpstr>PROBLEM STATEMENT </vt:lpstr>
      <vt:lpstr>PROJECT OVERVIEW</vt:lpstr>
      <vt:lpstr>END USERS</vt:lpstr>
      <vt:lpstr>OUR SOLUTIONS &amp; PREPARATION </vt:lpstr>
      <vt:lpstr>DATASET DESCRIPTION </vt:lpstr>
      <vt:lpstr>MODELLING APPROACH </vt:lpstr>
      <vt:lpstr>PowerPoint Presentation</vt:lpstr>
      <vt:lpstr>PowerPoint Presentation</vt:lpstr>
      <vt:lpstr>RESULTS AND DISCUSSION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KRISHNAN MURUGESAN</dc:creator>
  <cp:lastModifiedBy>KRISHNAN MURUGESAN</cp:lastModifiedBy>
  <cp:revision>1</cp:revision>
  <dcterms:created xsi:type="dcterms:W3CDTF">2024-09-06T12:55:52Z</dcterms:created>
  <dcterms:modified xsi:type="dcterms:W3CDTF">2024-09-06T13:12:16Z</dcterms:modified>
</cp:coreProperties>
</file>