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olors1.xml" ContentType="application/vnd.ms-office.chartcolorstyle+xml"/>
  <Override PartName="/ppt/charts/colors2.xml" ContentType="application/vnd.ms-office.chartcolorstyle+xml"/>
  <Override PartName="/ppt/charts/style1.xml" ContentType="application/vnd.ms-office.chartstyle+xml"/>
  <Override PartName="/ppt/charts/style2.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9" r:id="rId11"/>
    <p:sldId id="263" r:id="rId12"/>
    <p:sldId id="264"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53" userDrawn="1">
          <p15:clr>
            <a:srgbClr val="A4A3A4"/>
          </p15:clr>
        </p15:guide>
        <p15:guide id="2" pos="218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9" d="100"/>
          <a:sy n="59" d="100"/>
        </p:scale>
        <p:origin x="940" y="52"/>
      </p:cViewPr>
      <p:guideLst>
        <p:guide orient="horz" pos="2853"/>
        <p:guide pos="2183"/>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Prakash\Desktop\NAVEEN%20%20DATA%20SET.%20EXCEL.xlsx" TargetMode="External"/></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C:\Users\Prakash\Desktop\NAVEEN%20%20DATA%20SET.%20EXCEL.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0" vertOverflow="ellipsis" vert="horz" wrap="square" anchor="ctr" anchorCtr="1"/>
        <a:lstStyle/>
        <a:p>
          <a:pPr>
            <a:defRPr lang="en-US" sz="1400" b="1" i="0" u="none" strike="noStrike" kern="1200" baseline="0">
              <a:solidFill>
                <a:schemeClr val="tx1">
                  <a:lumMod val="75000"/>
                  <a:lumOff val="25000"/>
                </a:schemeClr>
              </a:solidFill>
              <a:latin typeface="+mn-lt"/>
              <a:ea typeface="+mn-ea"/>
              <a:cs typeface="+mn-cs"/>
            </a:defRPr>
          </a:pPr>
        </a:p>
      </c:txPr>
    </c:title>
    <c:autoTitleDeleted val="0"/>
    <c:plotArea>
      <c:layout/>
      <c:barChart>
        <c:barDir val="col"/>
        <c:grouping val="clustered"/>
        <c:varyColors val="0"/>
        <c:ser>
          <c:idx val="0"/>
          <c:order val="0"/>
          <c:tx>
            <c:strRef>
              <c:f>'[NAVEEN  DATA SET. EXCEL.xlsx]DATA'!$D$2</c:f>
              <c:strCache>
                <c:ptCount val="1"/>
                <c:pt idx="0">
                  <c:v>MARK</c:v>
                </c:pt>
              </c:strCache>
            </c:strRef>
          </c:tx>
          <c:spPr>
            <a:solidFill>
              <a:schemeClr val="accent1"/>
            </a:solidFill>
            <a:ln>
              <a:noFill/>
            </a:ln>
            <a:effectLst/>
          </c:spPr>
          <c:invertIfNegative val="0"/>
          <c:dLbls>
            <c:delete val="1"/>
          </c:dLbls>
          <c:cat>
            <c:multiLvlStrRef>
              <c:f>'[NAVEEN  DATA SET. EXCEL.xlsx]DATA'!$B$3:$C$12</c:f>
              <c:multiLvlStrCache>
                <c:ptCount val="10"/>
                <c:lvl>
                  <c:pt idx="0">
                    <c:v>KARTHIK</c:v>
                  </c:pt>
                  <c:pt idx="1">
                    <c:v>MOHAN</c:v>
                  </c:pt>
                  <c:pt idx="2">
                    <c:v>MANI</c:v>
                  </c:pt>
                  <c:pt idx="3">
                    <c:v>RAJ</c:v>
                  </c:pt>
                  <c:pt idx="4">
                    <c:v>KAVI</c:v>
                  </c:pt>
                  <c:pt idx="5">
                    <c:v>PAVI</c:v>
                  </c:pt>
                  <c:pt idx="6">
                    <c:v>GEETHA</c:v>
                  </c:pt>
                  <c:pt idx="7">
                    <c:v>MOORTHY</c:v>
                  </c:pt>
                  <c:pt idx="8">
                    <c:v>PRAKASH</c:v>
                  </c:pt>
                  <c:pt idx="9">
                    <c:v>UDHAI</c:v>
                  </c:pt>
                </c:lvl>
                <c:lvl>
                  <c:pt idx="0">
                    <c:v>60001</c:v>
                  </c:pt>
                  <c:pt idx="1">
                    <c:v>60002</c:v>
                  </c:pt>
                  <c:pt idx="2">
                    <c:v>60003</c:v>
                  </c:pt>
                  <c:pt idx="3">
                    <c:v>60004</c:v>
                  </c:pt>
                  <c:pt idx="4">
                    <c:v>60005</c:v>
                  </c:pt>
                  <c:pt idx="5">
                    <c:v>60006</c:v>
                  </c:pt>
                  <c:pt idx="6">
                    <c:v>60007</c:v>
                  </c:pt>
                  <c:pt idx="7">
                    <c:v>60008</c:v>
                  </c:pt>
                  <c:pt idx="8">
                    <c:v>60009</c:v>
                  </c:pt>
                  <c:pt idx="9">
                    <c:v>60010</c:v>
                  </c:pt>
                </c:lvl>
              </c:multiLvlStrCache>
            </c:multiLvlStrRef>
          </c:cat>
          <c:val>
            <c:numRef>
              <c:f>'[NAVEEN  DATA SET. EXCEL.xlsx]DATA'!$D$3:$D$12</c:f>
              <c:numCache>
                <c:formatCode>General</c:formatCode>
                <c:ptCount val="10"/>
                <c:pt idx="0">
                  <c:v>85</c:v>
                </c:pt>
                <c:pt idx="1">
                  <c:v>91</c:v>
                </c:pt>
                <c:pt idx="2">
                  <c:v>70</c:v>
                </c:pt>
                <c:pt idx="3">
                  <c:v>86</c:v>
                </c:pt>
                <c:pt idx="4">
                  <c:v>64</c:v>
                </c:pt>
                <c:pt idx="5">
                  <c:v>79</c:v>
                </c:pt>
                <c:pt idx="6">
                  <c:v>25</c:v>
                </c:pt>
                <c:pt idx="7">
                  <c:v>62</c:v>
                </c:pt>
                <c:pt idx="8">
                  <c:v>35</c:v>
                </c:pt>
                <c:pt idx="9">
                  <c:v>95</c:v>
                </c:pt>
              </c:numCache>
            </c:numRef>
          </c:val>
        </c:ser>
        <c:dLbls>
          <c:showLegendKey val="0"/>
          <c:showVal val="0"/>
          <c:showCatName val="0"/>
          <c:showSerName val="0"/>
          <c:showPercent val="0"/>
          <c:showBubbleSize val="0"/>
        </c:dLbls>
        <c:gapWidth val="246"/>
        <c:overlap val="-28"/>
        <c:axId val="144445905"/>
        <c:axId val="858774775"/>
      </c:barChart>
      <c:catAx>
        <c:axId val="144445905"/>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858774775"/>
        <c:crosses val="autoZero"/>
        <c:auto val="1"/>
        <c:lblAlgn val="ctr"/>
        <c:lblOffset val="100"/>
        <c:noMultiLvlLbl val="0"/>
      </c:catAx>
      <c:valAx>
        <c:axId val="858774775"/>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144445905"/>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0" vertOverflow="ellipsis" vert="horz" wrap="square" anchor="ctr" anchorCtr="1"/>
        <a:lstStyle/>
        <a:p>
          <a:pPr>
            <a:defRPr lang="en-US" sz="1400" b="1" i="0" u="none" strike="noStrike" kern="1200" baseline="0">
              <a:solidFill>
                <a:schemeClr val="tx1">
                  <a:lumMod val="75000"/>
                  <a:lumOff val="25000"/>
                </a:schemeClr>
              </a:solidFill>
              <a:latin typeface="+mn-lt"/>
              <a:ea typeface="+mn-ea"/>
              <a:cs typeface="+mn-cs"/>
            </a:defRPr>
          </a:pPr>
        </a:p>
      </c:txPr>
    </c:title>
    <c:autoTitleDeleted val="0"/>
    <c:plotArea>
      <c:layout/>
      <c:pieChart>
        <c:varyColors val="1"/>
        <c:ser>
          <c:idx val="0"/>
          <c:order val="0"/>
          <c:tx>
            <c:strRef>
              <c:f>'[NAVEEN  DATA SET. EXCEL.xlsx]BAR DIAGRAM'!$D$2</c:f>
              <c:strCache>
                <c:ptCount val="1"/>
                <c:pt idx="0">
                  <c:v>MARK</c:v>
                </c:pt>
              </c:strCache>
            </c:strRef>
          </c:tx>
          <c:spPr/>
          <c:explosion val="0"/>
          <c:dPt>
            <c:idx val="0"/>
            <c:bubble3D val="0"/>
            <c:spPr>
              <a:solidFill>
                <a:schemeClr val="accent1"/>
              </a:solidFill>
              <a:ln>
                <a:solidFill>
                  <a:schemeClr val="bg1"/>
                </a:solidFill>
              </a:ln>
              <a:effectLst/>
            </c:spPr>
          </c:dPt>
          <c:dPt>
            <c:idx val="1"/>
            <c:bubble3D val="0"/>
            <c:spPr>
              <a:solidFill>
                <a:schemeClr val="accent2"/>
              </a:solidFill>
              <a:ln>
                <a:solidFill>
                  <a:schemeClr val="bg1"/>
                </a:solidFill>
              </a:ln>
              <a:effectLst/>
            </c:spPr>
          </c:dPt>
          <c:dPt>
            <c:idx val="2"/>
            <c:bubble3D val="0"/>
            <c:spPr>
              <a:solidFill>
                <a:schemeClr val="accent3"/>
              </a:solidFill>
              <a:ln>
                <a:solidFill>
                  <a:schemeClr val="bg1"/>
                </a:solidFill>
              </a:ln>
              <a:effectLst/>
            </c:spPr>
          </c:dPt>
          <c:dPt>
            <c:idx val="3"/>
            <c:bubble3D val="0"/>
            <c:spPr>
              <a:solidFill>
                <a:schemeClr val="accent4"/>
              </a:solidFill>
              <a:ln>
                <a:solidFill>
                  <a:schemeClr val="bg1"/>
                </a:solidFill>
              </a:ln>
              <a:effectLst/>
            </c:spPr>
          </c:dPt>
          <c:dPt>
            <c:idx val="4"/>
            <c:bubble3D val="0"/>
            <c:spPr>
              <a:solidFill>
                <a:schemeClr val="accent5"/>
              </a:solidFill>
              <a:ln>
                <a:solidFill>
                  <a:schemeClr val="bg1"/>
                </a:solidFill>
              </a:ln>
              <a:effectLst/>
            </c:spPr>
          </c:dPt>
          <c:dPt>
            <c:idx val="5"/>
            <c:bubble3D val="0"/>
            <c:spPr>
              <a:solidFill>
                <a:schemeClr val="accent6"/>
              </a:solidFill>
              <a:ln>
                <a:solidFill>
                  <a:schemeClr val="bg1"/>
                </a:solidFill>
              </a:ln>
              <a:effectLst/>
            </c:spPr>
          </c:dPt>
          <c:dPt>
            <c:idx val="6"/>
            <c:bubble3D val="0"/>
            <c:spPr>
              <a:solidFill>
                <a:schemeClr val="accent1">
                  <a:lumMod val="60000"/>
                </a:schemeClr>
              </a:solidFill>
              <a:ln>
                <a:solidFill>
                  <a:schemeClr val="bg1"/>
                </a:solidFill>
              </a:ln>
              <a:effectLst/>
            </c:spPr>
          </c:dPt>
          <c:dPt>
            <c:idx val="7"/>
            <c:bubble3D val="0"/>
            <c:spPr>
              <a:solidFill>
                <a:schemeClr val="accent2">
                  <a:lumMod val="60000"/>
                </a:schemeClr>
              </a:solidFill>
              <a:ln>
                <a:solidFill>
                  <a:schemeClr val="bg1"/>
                </a:solidFill>
              </a:ln>
              <a:effectLst/>
            </c:spPr>
          </c:dPt>
          <c:dPt>
            <c:idx val="8"/>
            <c:bubble3D val="0"/>
            <c:spPr>
              <a:solidFill>
                <a:schemeClr val="accent3">
                  <a:lumMod val="60000"/>
                </a:schemeClr>
              </a:solidFill>
              <a:ln>
                <a:solidFill>
                  <a:schemeClr val="bg1"/>
                </a:solidFill>
              </a:ln>
              <a:effectLst/>
            </c:spPr>
          </c:dPt>
          <c:dPt>
            <c:idx val="9"/>
            <c:bubble3D val="0"/>
            <c:spPr>
              <a:solidFill>
                <a:schemeClr val="accent4">
                  <a:lumMod val="60000"/>
                </a:schemeClr>
              </a:solidFill>
              <a:ln>
                <a:solidFill>
                  <a:schemeClr val="bg1"/>
                </a:solidFill>
              </a:ln>
              <a:effectLst/>
            </c:spPr>
          </c:dPt>
          <c:dLbls>
            <c:delete val="1"/>
          </c:dLbls>
          <c:cat>
            <c:multiLvlStrRef>
              <c:f>'[NAVEEN  DATA SET. EXCEL.xlsx]BAR DIAGRAM'!$B$3:$C$12</c:f>
              <c:multiLvlStrCache>
                <c:ptCount val="10"/>
                <c:lvl>
                  <c:pt idx="0">
                    <c:v>KARTHIK</c:v>
                  </c:pt>
                  <c:pt idx="1">
                    <c:v>MOHAN</c:v>
                  </c:pt>
                  <c:pt idx="2">
                    <c:v>MANI</c:v>
                  </c:pt>
                  <c:pt idx="3">
                    <c:v>RAJ</c:v>
                  </c:pt>
                  <c:pt idx="4">
                    <c:v>KAVI</c:v>
                  </c:pt>
                  <c:pt idx="5">
                    <c:v>PAVI</c:v>
                  </c:pt>
                  <c:pt idx="6">
                    <c:v>GEETHA</c:v>
                  </c:pt>
                  <c:pt idx="7">
                    <c:v>MOORTHY</c:v>
                  </c:pt>
                  <c:pt idx="8">
                    <c:v>PRAKASH</c:v>
                  </c:pt>
                  <c:pt idx="9">
                    <c:v>UDHAI</c:v>
                  </c:pt>
                </c:lvl>
                <c:lvl>
                  <c:pt idx="0">
                    <c:v>60001</c:v>
                  </c:pt>
                  <c:pt idx="1">
                    <c:v>60002</c:v>
                  </c:pt>
                  <c:pt idx="2">
                    <c:v>60003</c:v>
                  </c:pt>
                  <c:pt idx="3">
                    <c:v>60004</c:v>
                  </c:pt>
                  <c:pt idx="4">
                    <c:v>60005</c:v>
                  </c:pt>
                  <c:pt idx="5">
                    <c:v>60006</c:v>
                  </c:pt>
                  <c:pt idx="6">
                    <c:v>60007</c:v>
                  </c:pt>
                  <c:pt idx="7">
                    <c:v>60008</c:v>
                  </c:pt>
                  <c:pt idx="8">
                    <c:v>60009</c:v>
                  </c:pt>
                  <c:pt idx="9">
                    <c:v>60010</c:v>
                  </c:pt>
                </c:lvl>
              </c:multiLvlStrCache>
            </c:multiLvlStrRef>
          </c:cat>
          <c:val>
            <c:numRef>
              <c:f>'[NAVEEN  DATA SET. EXCEL.xlsx]BAR DIAGRAM'!$D$3:$D$12</c:f>
              <c:numCache>
                <c:formatCode>General</c:formatCode>
                <c:ptCount val="10"/>
                <c:pt idx="0">
                  <c:v>85</c:v>
                </c:pt>
                <c:pt idx="1">
                  <c:v>91</c:v>
                </c:pt>
                <c:pt idx="2">
                  <c:v>70</c:v>
                </c:pt>
                <c:pt idx="3">
                  <c:v>86</c:v>
                </c:pt>
                <c:pt idx="4">
                  <c:v>64</c:v>
                </c:pt>
                <c:pt idx="5">
                  <c:v>79</c:v>
                </c:pt>
                <c:pt idx="6">
                  <c:v>25</c:v>
                </c:pt>
                <c:pt idx="7">
                  <c:v>62</c:v>
                </c:pt>
                <c:pt idx="8">
                  <c:v>35</c:v>
                </c:pt>
                <c:pt idx="9">
                  <c:v>95</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t"/>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1008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solidFill>
          <a:schemeClr val="bg1"/>
        </a:solidFill>
      </a:ln>
      <a:effectLst/>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0.png"/><Relationship Id="rId2" Type="http://schemas.openxmlformats.org/officeDocument/2006/relationships/chart" Target="../charts/chart2.xml"/><Relationship Id="rId1" Type="http://schemas.openxmlformats.org/officeDocument/2006/relationships/chart" Target="../charts/char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2554605" y="3314065"/>
            <a:ext cx="8610600" cy="2026285"/>
          </a:xfrm>
          <a:prstGeom prst="rect">
            <a:avLst/>
          </a:prstGeom>
          <a:noFill/>
        </p:spPr>
        <p:txBody>
          <a:bodyPr wrap="square" rtlCol="0">
            <a:noAutofit/>
          </a:bodyPr>
          <a:lstStyle/>
          <a:p>
            <a:r>
              <a:rPr lang="en-US" sz="2400"/>
              <a:t>STUDENT NAME: NAVEEN P</a:t>
            </a:r>
            <a:endParaRPr lang="en-US" sz="2400" dirty="0"/>
          </a:p>
          <a:p>
            <a:r>
              <a:rPr lang="en-US" sz="2400" dirty="0"/>
              <a:t>REGISTER NO: 312207310</a:t>
            </a:r>
            <a:endParaRPr lang="en-US" sz="2400" dirty="0"/>
          </a:p>
          <a:p>
            <a:r>
              <a:rPr lang="en-US" sz="2400" dirty="0"/>
              <a:t>DEPARTMENT: B.COM(GENERAL)</a:t>
            </a:r>
            <a:endParaRPr lang="en-US" sz="2400" dirty="0"/>
          </a:p>
          <a:p>
            <a:r>
              <a:rPr lang="en-US" sz="2400" dirty="0"/>
              <a:t>COLLEGE: C. KANDASWAMY NAIDU COLLEGE FOR 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2" name="Text Box 1"/>
          <p:cNvSpPr txBox="1"/>
          <p:nvPr/>
        </p:nvSpPr>
        <p:spPr>
          <a:xfrm>
            <a:off x="838200" y="1066800"/>
            <a:ext cx="9092565" cy="1198880"/>
          </a:xfrm>
          <a:prstGeom prst="rect">
            <a:avLst/>
          </a:prstGeom>
          <a:noFill/>
        </p:spPr>
        <p:txBody>
          <a:bodyPr wrap="square" rtlCol="0">
            <a:spAutoFit/>
          </a:bodyPr>
          <a:p>
            <a:r>
              <a:rPr lang="en-US" b="1" dirty="0">
                <a:sym typeface="+mn-ea"/>
              </a:rPr>
              <a:t>Modeling employee performance in Excel involves creating a systematic approach to evaluate, analyze, and visualize the performance data of employees.</a:t>
            </a:r>
            <a:endParaRPr lang="en-IN" b="1" dirty="0"/>
          </a:p>
          <a:p>
            <a:endParaRPr lang="en-IN" b="1" dirty="0"/>
          </a:p>
          <a:p>
            <a:endParaRPr lang="en-US"/>
          </a:p>
        </p:txBody>
      </p:sp>
      <p:sp>
        <p:nvSpPr>
          <p:cNvPr id="3" name="Text Box 2"/>
          <p:cNvSpPr txBox="1"/>
          <p:nvPr/>
        </p:nvSpPr>
        <p:spPr>
          <a:xfrm>
            <a:off x="1054735" y="2665095"/>
            <a:ext cx="4820920" cy="3729990"/>
          </a:xfrm>
          <a:prstGeom prst="rect">
            <a:avLst/>
          </a:prstGeom>
          <a:noFill/>
        </p:spPr>
        <p:txBody>
          <a:bodyPr wrap="square" rtlCol="0">
            <a:noAutofit/>
          </a:bodyPr>
          <a:p>
            <a:endParaRPr lang="en-US"/>
          </a:p>
        </p:txBody>
      </p:sp>
      <p:sp>
        <p:nvSpPr>
          <p:cNvPr id="7" name="Text Box 6"/>
          <p:cNvSpPr txBox="1"/>
          <p:nvPr/>
        </p:nvSpPr>
        <p:spPr>
          <a:xfrm>
            <a:off x="5181600" y="5029200"/>
            <a:ext cx="4064000" cy="460375"/>
          </a:xfrm>
          <a:prstGeom prst="rect">
            <a:avLst/>
          </a:prstGeom>
          <a:noFill/>
        </p:spPr>
        <p:txBody>
          <a:bodyPr wrap="square" rtlCol="0">
            <a:spAutoFit/>
          </a:bodyPr>
          <a:p>
            <a:r>
              <a:rPr lang="en-US" sz="2400" b="1"/>
              <a:t>PIVOT TABLE</a:t>
            </a:r>
            <a:endParaRPr lang="en-US" sz="2400" b="1"/>
          </a:p>
        </p:txBody>
      </p:sp>
      <p:graphicFrame>
        <p:nvGraphicFramePr>
          <p:cNvPr id="21" name="Table 20"/>
          <p:cNvGraphicFramePr/>
          <p:nvPr>
            <p:custDataLst>
              <p:tags r:id="rId2"/>
            </p:custDataLst>
          </p:nvPr>
        </p:nvGraphicFramePr>
        <p:xfrm>
          <a:off x="990600" y="1752600"/>
          <a:ext cx="3844925" cy="4568190"/>
        </p:xfrm>
        <a:graphic>
          <a:graphicData uri="http://schemas.openxmlformats.org/drawingml/2006/table">
            <a:tbl>
              <a:tblPr/>
              <a:tblGrid>
                <a:gridCol w="2697480"/>
                <a:gridCol w="1147445"/>
              </a:tblGrid>
              <a:tr h="205740">
                <a:tc>
                  <a:txBody>
                    <a:bodyPr/>
                    <a:p>
                      <a:pPr marL="9525" indent="0" algn="l" fontAlgn="ctr"/>
                      <a:r>
                        <a:rPr sz="1000" b="1" i="0">
                          <a:solidFill>
                            <a:srgbClr val="000000"/>
                          </a:solidFill>
                          <a:latin typeface="Calibri" panose="020F0502020204030204"/>
                          <a:ea typeface="Calibri" panose="020F0502020204030204"/>
                        </a:rPr>
                        <a:t>NAME</a:t>
                      </a:r>
                      <a:endParaRPr sz="1000" b="1" i="0">
                        <a:solidFill>
                          <a:srgbClr val="000000"/>
                        </a:solidFill>
                        <a:latin typeface="Calibri" panose="020F0502020204030204"/>
                        <a:ea typeface="Calibri" panose="020F0502020204030204"/>
                      </a:endParaRPr>
                    </a:p>
                  </a:txBody>
                  <a:tcPr marL="9842" marR="9842" marT="9842" anchor="ctr" anchorCtr="0">
                    <a:lnL>
                      <a:noFill/>
                    </a:lnL>
                    <a:lnR>
                      <a:noFill/>
                    </a:lnR>
                    <a:lnT>
                      <a:noFill/>
                    </a:lnT>
                    <a:lnB w="6350" cap="flat" cmpd="sng">
                      <a:solidFill>
                        <a:srgbClr val="9BC2E6"/>
                      </a:solidFill>
                      <a:prstDash val="solid"/>
                      <a:headEnd type="none" w="med" len="med"/>
                      <a:tailEnd type="none" w="med" len="med"/>
                    </a:lnB>
                    <a:solidFill>
                      <a:srgbClr val="DDEBF7"/>
                    </a:solidFill>
                  </a:tcPr>
                </a:tc>
                <a:tc>
                  <a:txBody>
                    <a:bodyPr/>
                    <a:p>
                      <a:pPr marL="9525" indent="0" algn="l" fontAlgn="ctr"/>
                      <a:r>
                        <a:rPr sz="1000" b="1" i="0">
                          <a:solidFill>
                            <a:srgbClr val="000000"/>
                          </a:solidFill>
                          <a:latin typeface="Calibri" panose="020F0502020204030204"/>
                          <a:ea typeface="Calibri" panose="020F0502020204030204"/>
                        </a:rPr>
                        <a:t>MARK</a:t>
                      </a:r>
                      <a:endParaRPr sz="1000" b="1" i="0">
                        <a:solidFill>
                          <a:srgbClr val="000000"/>
                        </a:solidFill>
                        <a:latin typeface="Calibri" panose="020F0502020204030204"/>
                        <a:ea typeface="Calibri" panose="020F0502020204030204"/>
                      </a:endParaRPr>
                    </a:p>
                  </a:txBody>
                  <a:tcPr marL="9842" marR="9842" marT="9842" anchor="ctr" anchorCtr="0">
                    <a:lnL>
                      <a:noFill/>
                    </a:lnL>
                    <a:lnR>
                      <a:noFill/>
                    </a:lnR>
                    <a:lnT>
                      <a:noFill/>
                    </a:lnT>
                    <a:lnB w="6350" cap="flat" cmpd="sng">
                      <a:solidFill>
                        <a:srgbClr val="9BC2E6"/>
                      </a:solidFill>
                      <a:prstDash val="solid"/>
                      <a:headEnd type="none" w="med" len="med"/>
                      <a:tailEnd type="none" w="med" len="med"/>
                    </a:lnB>
                    <a:solidFill>
                      <a:srgbClr val="DDEBF7"/>
                    </a:solidFill>
                  </a:tcPr>
                </a:tc>
              </a:tr>
              <a:tr h="205740">
                <a:tc>
                  <a:txBody>
                    <a:bodyPr/>
                    <a:p>
                      <a:pPr marL="9525" indent="0" algn="l" fontAlgn="ctr"/>
                      <a:r>
                        <a:rPr sz="1000" b="0" i="0">
                          <a:solidFill>
                            <a:srgbClr val="000000"/>
                          </a:solidFill>
                          <a:latin typeface="Calibri" panose="020F0502020204030204"/>
                          <a:ea typeface="Calibri" panose="020F0502020204030204"/>
                        </a:rPr>
                        <a:t>GEETHA</a:t>
                      </a:r>
                      <a:endParaRPr sz="1000" b="0"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noFill/>
                  </a:tcPr>
                </a:tc>
                <a:tc>
                  <a:txBody>
                    <a:bodyPr/>
                    <a:p>
                      <a:pPr marL="9525" indent="0" algn="l" fontAlgn="ctr"/>
                      <a:endParaRPr sz="1000" b="0"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noFill/>
                  </a:tcPr>
                </a:tc>
              </a:tr>
              <a:tr h="205740">
                <a:tc>
                  <a:txBody>
                    <a:bodyPr/>
                    <a:p>
                      <a:pPr marL="9525" indent="0" algn="l" fontAlgn="ctr"/>
                      <a:endParaRPr sz="1000" b="0"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a:noFill/>
                    </a:lnB>
                    <a:noFill/>
                  </a:tcPr>
                </a:tc>
                <a:tc>
                  <a:txBody>
                    <a:bodyPr/>
                    <a:p>
                      <a:pPr marL="9525" indent="0" algn="r" fontAlgn="ctr"/>
                      <a:r>
                        <a:rPr sz="1000" b="0" i="0">
                          <a:solidFill>
                            <a:srgbClr val="000000"/>
                          </a:solidFill>
                          <a:latin typeface="Calibri" panose="020F0502020204030204"/>
                          <a:ea typeface="Calibri" panose="020F0502020204030204"/>
                        </a:rPr>
                        <a:t>25</a:t>
                      </a:r>
                      <a:endParaRPr sz="1000" b="0"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a:noFill/>
                    </a:lnB>
                    <a:noFill/>
                  </a:tcPr>
                </a:tc>
              </a:tr>
              <a:tr h="205740">
                <a:tc>
                  <a:txBody>
                    <a:bodyPr/>
                    <a:p>
                      <a:pPr marL="9525" indent="0" algn="l" fontAlgn="ctr"/>
                      <a:r>
                        <a:rPr sz="1000" b="0" i="0">
                          <a:solidFill>
                            <a:srgbClr val="000000"/>
                          </a:solidFill>
                          <a:latin typeface="Calibri" panose="020F0502020204030204"/>
                          <a:ea typeface="Calibri" panose="020F0502020204030204"/>
                        </a:rPr>
                        <a:t>KARTHIK</a:t>
                      </a:r>
                      <a:endParaRPr sz="10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w="6350" cap="flat" cmpd="sng">
                      <a:solidFill>
                        <a:srgbClr val="9BC2E6"/>
                      </a:solidFill>
                      <a:prstDash val="solid"/>
                      <a:headEnd type="none" w="med" len="med"/>
                      <a:tailEnd type="none" w="med" len="med"/>
                    </a:lnB>
                    <a:noFill/>
                  </a:tcPr>
                </a:tc>
                <a:tc>
                  <a:txBody>
                    <a:bodyPr/>
                    <a:p>
                      <a:pPr marL="9525" indent="0" algn="l" fontAlgn="ctr"/>
                      <a:endParaRPr sz="10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w="6350" cap="flat" cmpd="sng">
                      <a:solidFill>
                        <a:srgbClr val="9BC2E6"/>
                      </a:solidFill>
                      <a:prstDash val="solid"/>
                      <a:headEnd type="none" w="med" len="med"/>
                      <a:tailEnd type="none" w="med" len="med"/>
                    </a:lnB>
                    <a:noFill/>
                  </a:tcPr>
                </a:tc>
              </a:tr>
              <a:tr h="205740">
                <a:tc>
                  <a:txBody>
                    <a:bodyPr/>
                    <a:p>
                      <a:pPr marL="9525" indent="0" algn="l" fontAlgn="ctr"/>
                      <a:endParaRPr sz="1000" b="0"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a:noFill/>
                    </a:lnB>
                    <a:noFill/>
                  </a:tcPr>
                </a:tc>
                <a:tc>
                  <a:txBody>
                    <a:bodyPr/>
                    <a:p>
                      <a:pPr marL="9525" indent="0" algn="r" fontAlgn="ctr"/>
                      <a:r>
                        <a:rPr sz="1000" b="0" i="0">
                          <a:solidFill>
                            <a:srgbClr val="000000"/>
                          </a:solidFill>
                          <a:latin typeface="Calibri" panose="020F0502020204030204"/>
                          <a:ea typeface="Calibri" panose="020F0502020204030204"/>
                        </a:rPr>
                        <a:t>85</a:t>
                      </a:r>
                      <a:endParaRPr sz="1000" b="0"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a:noFill/>
                    </a:lnB>
                    <a:noFill/>
                  </a:tcPr>
                </a:tc>
              </a:tr>
              <a:tr h="205740">
                <a:tc>
                  <a:txBody>
                    <a:bodyPr/>
                    <a:p>
                      <a:pPr marL="9525" indent="0" algn="l" fontAlgn="ctr"/>
                      <a:r>
                        <a:rPr sz="1000" b="0" i="0">
                          <a:solidFill>
                            <a:srgbClr val="000000"/>
                          </a:solidFill>
                          <a:latin typeface="Calibri" panose="020F0502020204030204"/>
                          <a:ea typeface="Calibri" panose="020F0502020204030204"/>
                        </a:rPr>
                        <a:t>KAVI</a:t>
                      </a:r>
                      <a:endParaRPr sz="10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w="6350" cap="flat" cmpd="sng">
                      <a:solidFill>
                        <a:srgbClr val="9BC2E6"/>
                      </a:solidFill>
                      <a:prstDash val="solid"/>
                      <a:headEnd type="none" w="med" len="med"/>
                      <a:tailEnd type="none" w="med" len="med"/>
                    </a:lnB>
                    <a:noFill/>
                  </a:tcPr>
                </a:tc>
                <a:tc>
                  <a:txBody>
                    <a:bodyPr/>
                    <a:p>
                      <a:pPr marL="9525" indent="0" algn="l" fontAlgn="ctr"/>
                      <a:endParaRPr sz="10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w="6350" cap="flat" cmpd="sng">
                      <a:solidFill>
                        <a:srgbClr val="9BC2E6"/>
                      </a:solidFill>
                      <a:prstDash val="solid"/>
                      <a:headEnd type="none" w="med" len="med"/>
                      <a:tailEnd type="none" w="med" len="med"/>
                    </a:lnB>
                    <a:noFill/>
                  </a:tcPr>
                </a:tc>
              </a:tr>
              <a:tr h="205740">
                <a:tc>
                  <a:txBody>
                    <a:bodyPr/>
                    <a:p>
                      <a:pPr marL="9525" indent="0" algn="l" fontAlgn="ctr"/>
                      <a:endParaRPr sz="1000" b="0"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a:noFill/>
                    </a:lnB>
                    <a:noFill/>
                  </a:tcPr>
                </a:tc>
                <a:tc>
                  <a:txBody>
                    <a:bodyPr/>
                    <a:p>
                      <a:pPr marL="9525" indent="0" algn="r" fontAlgn="ctr"/>
                      <a:r>
                        <a:rPr sz="1000" b="0" i="0">
                          <a:solidFill>
                            <a:srgbClr val="000000"/>
                          </a:solidFill>
                          <a:latin typeface="Calibri" panose="020F0502020204030204"/>
                          <a:ea typeface="Calibri" panose="020F0502020204030204"/>
                        </a:rPr>
                        <a:t>64</a:t>
                      </a:r>
                      <a:endParaRPr sz="1000" b="0"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a:noFill/>
                    </a:lnB>
                    <a:noFill/>
                  </a:tcPr>
                </a:tc>
              </a:tr>
              <a:tr h="205740">
                <a:tc>
                  <a:txBody>
                    <a:bodyPr/>
                    <a:p>
                      <a:pPr marL="9525" indent="0" algn="l" fontAlgn="ctr"/>
                      <a:r>
                        <a:rPr sz="1000" b="0" i="0">
                          <a:solidFill>
                            <a:srgbClr val="000000"/>
                          </a:solidFill>
                          <a:latin typeface="Calibri" panose="020F0502020204030204"/>
                          <a:ea typeface="Calibri" panose="020F0502020204030204"/>
                        </a:rPr>
                        <a:t>MANI</a:t>
                      </a:r>
                      <a:endParaRPr sz="10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w="6350" cap="flat" cmpd="sng">
                      <a:solidFill>
                        <a:srgbClr val="9BC2E6"/>
                      </a:solidFill>
                      <a:prstDash val="solid"/>
                      <a:headEnd type="none" w="med" len="med"/>
                      <a:tailEnd type="none" w="med" len="med"/>
                    </a:lnB>
                    <a:noFill/>
                  </a:tcPr>
                </a:tc>
                <a:tc>
                  <a:txBody>
                    <a:bodyPr/>
                    <a:p>
                      <a:pPr marL="9525" indent="0" algn="l" fontAlgn="ctr"/>
                      <a:endParaRPr sz="10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w="6350" cap="flat" cmpd="sng">
                      <a:solidFill>
                        <a:srgbClr val="9BC2E6"/>
                      </a:solidFill>
                      <a:prstDash val="solid"/>
                      <a:headEnd type="none" w="med" len="med"/>
                      <a:tailEnd type="none" w="med" len="med"/>
                    </a:lnB>
                    <a:noFill/>
                  </a:tcPr>
                </a:tc>
              </a:tr>
              <a:tr h="205740">
                <a:tc>
                  <a:txBody>
                    <a:bodyPr/>
                    <a:p>
                      <a:pPr marL="9525" indent="0" algn="l" fontAlgn="ctr"/>
                      <a:endParaRPr sz="1000" b="0"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a:noFill/>
                    </a:lnB>
                    <a:noFill/>
                  </a:tcPr>
                </a:tc>
                <a:tc>
                  <a:txBody>
                    <a:bodyPr/>
                    <a:p>
                      <a:pPr marL="9525" indent="0" algn="r" fontAlgn="ctr"/>
                      <a:r>
                        <a:rPr sz="1000" b="0" i="0">
                          <a:solidFill>
                            <a:srgbClr val="000000"/>
                          </a:solidFill>
                          <a:latin typeface="Calibri" panose="020F0502020204030204"/>
                          <a:ea typeface="Calibri" panose="020F0502020204030204"/>
                        </a:rPr>
                        <a:t>70</a:t>
                      </a:r>
                      <a:endParaRPr sz="1000" b="0"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a:noFill/>
                    </a:lnB>
                    <a:noFill/>
                  </a:tcPr>
                </a:tc>
              </a:tr>
              <a:tr h="205740">
                <a:tc>
                  <a:txBody>
                    <a:bodyPr/>
                    <a:p>
                      <a:pPr marL="9525" indent="0" algn="l" fontAlgn="ctr"/>
                      <a:r>
                        <a:rPr sz="1000" b="0" i="0">
                          <a:solidFill>
                            <a:srgbClr val="000000"/>
                          </a:solidFill>
                          <a:latin typeface="Calibri" panose="020F0502020204030204"/>
                          <a:ea typeface="Calibri" panose="020F0502020204030204"/>
                        </a:rPr>
                        <a:t>MOHAN</a:t>
                      </a:r>
                      <a:endParaRPr sz="10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w="6350" cap="flat" cmpd="sng">
                      <a:solidFill>
                        <a:srgbClr val="9BC2E6"/>
                      </a:solidFill>
                      <a:prstDash val="solid"/>
                      <a:headEnd type="none" w="med" len="med"/>
                      <a:tailEnd type="none" w="med" len="med"/>
                    </a:lnB>
                    <a:noFill/>
                  </a:tcPr>
                </a:tc>
                <a:tc>
                  <a:txBody>
                    <a:bodyPr/>
                    <a:p>
                      <a:pPr marL="9525" indent="0" algn="l" fontAlgn="ctr"/>
                      <a:endParaRPr sz="10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w="6350" cap="flat" cmpd="sng">
                      <a:solidFill>
                        <a:srgbClr val="9BC2E6"/>
                      </a:solidFill>
                      <a:prstDash val="solid"/>
                      <a:headEnd type="none" w="med" len="med"/>
                      <a:tailEnd type="none" w="med" len="med"/>
                    </a:lnB>
                    <a:noFill/>
                  </a:tcPr>
                </a:tc>
              </a:tr>
              <a:tr h="205740">
                <a:tc>
                  <a:txBody>
                    <a:bodyPr/>
                    <a:p>
                      <a:pPr marL="9525" indent="0" algn="l" fontAlgn="ctr"/>
                      <a:endParaRPr sz="1000" b="0"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a:noFill/>
                    </a:lnB>
                    <a:noFill/>
                  </a:tcPr>
                </a:tc>
                <a:tc>
                  <a:txBody>
                    <a:bodyPr/>
                    <a:p>
                      <a:pPr marL="9525" indent="0" algn="r" fontAlgn="ctr"/>
                      <a:r>
                        <a:rPr sz="1000" b="0" i="0">
                          <a:solidFill>
                            <a:srgbClr val="000000"/>
                          </a:solidFill>
                          <a:latin typeface="Calibri" panose="020F0502020204030204"/>
                          <a:ea typeface="Calibri" panose="020F0502020204030204"/>
                        </a:rPr>
                        <a:t>91</a:t>
                      </a:r>
                      <a:endParaRPr sz="1000" b="0"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a:noFill/>
                    </a:lnB>
                    <a:noFill/>
                  </a:tcPr>
                </a:tc>
              </a:tr>
              <a:tr h="205740">
                <a:tc>
                  <a:txBody>
                    <a:bodyPr/>
                    <a:p>
                      <a:pPr marL="9525" indent="0" algn="l" fontAlgn="ctr"/>
                      <a:r>
                        <a:rPr sz="1000" b="0" i="0">
                          <a:solidFill>
                            <a:srgbClr val="000000"/>
                          </a:solidFill>
                          <a:latin typeface="Calibri" panose="020F0502020204030204"/>
                          <a:ea typeface="Calibri" panose="020F0502020204030204"/>
                        </a:rPr>
                        <a:t>MOORTHY</a:t>
                      </a:r>
                      <a:endParaRPr sz="10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w="6350" cap="flat" cmpd="sng">
                      <a:solidFill>
                        <a:srgbClr val="9BC2E6"/>
                      </a:solidFill>
                      <a:prstDash val="solid"/>
                      <a:headEnd type="none" w="med" len="med"/>
                      <a:tailEnd type="none" w="med" len="med"/>
                    </a:lnB>
                    <a:noFill/>
                  </a:tcPr>
                </a:tc>
                <a:tc>
                  <a:txBody>
                    <a:bodyPr/>
                    <a:p>
                      <a:pPr marL="9525" indent="0" algn="l" fontAlgn="ctr"/>
                      <a:endParaRPr sz="10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w="6350" cap="flat" cmpd="sng">
                      <a:solidFill>
                        <a:srgbClr val="9BC2E6"/>
                      </a:solidFill>
                      <a:prstDash val="solid"/>
                      <a:headEnd type="none" w="med" len="med"/>
                      <a:tailEnd type="none" w="med" len="med"/>
                    </a:lnB>
                    <a:noFill/>
                  </a:tcPr>
                </a:tc>
              </a:tr>
              <a:tr h="205740">
                <a:tc>
                  <a:txBody>
                    <a:bodyPr/>
                    <a:p>
                      <a:pPr marL="9525" indent="0" algn="l" fontAlgn="ctr"/>
                      <a:endParaRPr sz="1000" b="0"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a:noFill/>
                    </a:lnB>
                    <a:noFill/>
                  </a:tcPr>
                </a:tc>
                <a:tc>
                  <a:txBody>
                    <a:bodyPr/>
                    <a:p>
                      <a:pPr marL="9525" indent="0" algn="r" fontAlgn="ctr"/>
                      <a:r>
                        <a:rPr sz="1000" b="0" i="0">
                          <a:solidFill>
                            <a:srgbClr val="000000"/>
                          </a:solidFill>
                          <a:latin typeface="Calibri" panose="020F0502020204030204"/>
                          <a:ea typeface="Calibri" panose="020F0502020204030204"/>
                        </a:rPr>
                        <a:t>62</a:t>
                      </a:r>
                      <a:endParaRPr sz="1000" b="0"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a:noFill/>
                    </a:lnB>
                    <a:noFill/>
                  </a:tcPr>
                </a:tc>
              </a:tr>
              <a:tr h="205740">
                <a:tc>
                  <a:txBody>
                    <a:bodyPr/>
                    <a:p>
                      <a:pPr marL="9525" indent="0" algn="l" fontAlgn="ctr"/>
                      <a:r>
                        <a:rPr sz="1000" b="0" i="0">
                          <a:solidFill>
                            <a:srgbClr val="000000"/>
                          </a:solidFill>
                          <a:latin typeface="Calibri" panose="020F0502020204030204"/>
                          <a:ea typeface="Calibri" panose="020F0502020204030204"/>
                        </a:rPr>
                        <a:t>PAVI</a:t>
                      </a:r>
                      <a:endParaRPr sz="10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w="6350" cap="flat" cmpd="sng">
                      <a:solidFill>
                        <a:srgbClr val="9BC2E6"/>
                      </a:solidFill>
                      <a:prstDash val="solid"/>
                      <a:headEnd type="none" w="med" len="med"/>
                      <a:tailEnd type="none" w="med" len="med"/>
                    </a:lnB>
                    <a:noFill/>
                  </a:tcPr>
                </a:tc>
                <a:tc>
                  <a:txBody>
                    <a:bodyPr/>
                    <a:p>
                      <a:pPr marL="9525" indent="0" algn="l" fontAlgn="ctr"/>
                      <a:endParaRPr sz="10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w="6350" cap="flat" cmpd="sng">
                      <a:solidFill>
                        <a:srgbClr val="9BC2E6"/>
                      </a:solidFill>
                      <a:prstDash val="solid"/>
                      <a:headEnd type="none" w="med" len="med"/>
                      <a:tailEnd type="none" w="med" len="med"/>
                    </a:lnB>
                    <a:noFill/>
                  </a:tcPr>
                </a:tc>
              </a:tr>
              <a:tr h="205740">
                <a:tc>
                  <a:txBody>
                    <a:bodyPr/>
                    <a:p>
                      <a:pPr marL="9525" indent="0" algn="l" fontAlgn="ctr"/>
                      <a:endParaRPr sz="1000" b="0"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a:noFill/>
                    </a:lnB>
                    <a:noFill/>
                  </a:tcPr>
                </a:tc>
                <a:tc>
                  <a:txBody>
                    <a:bodyPr/>
                    <a:p>
                      <a:pPr marL="9525" indent="0" algn="r" fontAlgn="ctr"/>
                      <a:r>
                        <a:rPr sz="1000" b="0" i="0">
                          <a:solidFill>
                            <a:srgbClr val="000000"/>
                          </a:solidFill>
                          <a:latin typeface="Calibri" panose="020F0502020204030204"/>
                          <a:ea typeface="Calibri" panose="020F0502020204030204"/>
                        </a:rPr>
                        <a:t>79</a:t>
                      </a:r>
                      <a:endParaRPr sz="1000" b="0"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a:noFill/>
                    </a:lnB>
                    <a:noFill/>
                  </a:tcPr>
                </a:tc>
              </a:tr>
              <a:tr h="205740">
                <a:tc>
                  <a:txBody>
                    <a:bodyPr/>
                    <a:p>
                      <a:pPr marL="9525" indent="0" algn="l" fontAlgn="ctr"/>
                      <a:r>
                        <a:rPr sz="1000" b="0" i="0">
                          <a:solidFill>
                            <a:srgbClr val="000000"/>
                          </a:solidFill>
                          <a:latin typeface="Calibri" panose="020F0502020204030204"/>
                          <a:ea typeface="Calibri" panose="020F0502020204030204"/>
                        </a:rPr>
                        <a:t>PRAKASH</a:t>
                      </a:r>
                      <a:endParaRPr sz="10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w="6350" cap="flat" cmpd="sng">
                      <a:solidFill>
                        <a:srgbClr val="9BC2E6"/>
                      </a:solidFill>
                      <a:prstDash val="solid"/>
                      <a:headEnd type="none" w="med" len="med"/>
                      <a:tailEnd type="none" w="med" len="med"/>
                    </a:lnB>
                    <a:noFill/>
                  </a:tcPr>
                </a:tc>
                <a:tc>
                  <a:txBody>
                    <a:bodyPr/>
                    <a:p>
                      <a:pPr marL="9525" indent="0" algn="l" fontAlgn="ctr"/>
                      <a:endParaRPr sz="10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w="6350" cap="flat" cmpd="sng">
                      <a:solidFill>
                        <a:srgbClr val="9BC2E6"/>
                      </a:solidFill>
                      <a:prstDash val="solid"/>
                      <a:headEnd type="none" w="med" len="med"/>
                      <a:tailEnd type="none" w="med" len="med"/>
                    </a:lnB>
                    <a:noFill/>
                  </a:tcPr>
                </a:tc>
              </a:tr>
              <a:tr h="205740">
                <a:tc>
                  <a:txBody>
                    <a:bodyPr/>
                    <a:p>
                      <a:pPr marL="9525" indent="0" algn="l" fontAlgn="ctr"/>
                      <a:endParaRPr sz="1000" b="0"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a:noFill/>
                    </a:lnB>
                    <a:noFill/>
                  </a:tcPr>
                </a:tc>
                <a:tc>
                  <a:txBody>
                    <a:bodyPr/>
                    <a:p>
                      <a:pPr marL="9525" indent="0" algn="r" fontAlgn="ctr"/>
                      <a:r>
                        <a:rPr sz="1000" b="0" i="0">
                          <a:solidFill>
                            <a:srgbClr val="000000"/>
                          </a:solidFill>
                          <a:latin typeface="Calibri" panose="020F0502020204030204"/>
                          <a:ea typeface="Calibri" panose="020F0502020204030204"/>
                        </a:rPr>
                        <a:t>35</a:t>
                      </a:r>
                      <a:endParaRPr sz="1000" b="0"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a:noFill/>
                    </a:lnB>
                    <a:noFill/>
                  </a:tcPr>
                </a:tc>
              </a:tr>
              <a:tr h="205740">
                <a:tc>
                  <a:txBody>
                    <a:bodyPr/>
                    <a:p>
                      <a:pPr marL="9525" indent="0" algn="l" fontAlgn="ctr"/>
                      <a:r>
                        <a:rPr sz="1000" b="0" i="0">
                          <a:solidFill>
                            <a:srgbClr val="000000"/>
                          </a:solidFill>
                          <a:latin typeface="Calibri" panose="020F0502020204030204"/>
                          <a:ea typeface="Calibri" panose="020F0502020204030204"/>
                        </a:rPr>
                        <a:t>RAJ</a:t>
                      </a:r>
                      <a:endParaRPr sz="10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w="6350" cap="flat" cmpd="sng">
                      <a:solidFill>
                        <a:srgbClr val="9BC2E6"/>
                      </a:solidFill>
                      <a:prstDash val="solid"/>
                      <a:headEnd type="none" w="med" len="med"/>
                      <a:tailEnd type="none" w="med" len="med"/>
                    </a:lnB>
                    <a:noFill/>
                  </a:tcPr>
                </a:tc>
                <a:tc>
                  <a:txBody>
                    <a:bodyPr/>
                    <a:p>
                      <a:pPr marL="9525" indent="0" algn="l" fontAlgn="ctr"/>
                      <a:endParaRPr sz="10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w="6350" cap="flat" cmpd="sng">
                      <a:solidFill>
                        <a:srgbClr val="9BC2E6"/>
                      </a:solidFill>
                      <a:prstDash val="solid"/>
                      <a:headEnd type="none" w="med" len="med"/>
                      <a:tailEnd type="none" w="med" len="med"/>
                    </a:lnB>
                    <a:noFill/>
                  </a:tcPr>
                </a:tc>
              </a:tr>
              <a:tr h="205740">
                <a:tc>
                  <a:txBody>
                    <a:bodyPr/>
                    <a:p>
                      <a:pPr marL="9525" indent="0" algn="l" fontAlgn="ctr"/>
                      <a:endParaRPr sz="1000" b="0"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a:noFill/>
                    </a:lnB>
                    <a:noFill/>
                  </a:tcPr>
                </a:tc>
                <a:tc>
                  <a:txBody>
                    <a:bodyPr/>
                    <a:p>
                      <a:pPr marL="9525" indent="0" algn="r" fontAlgn="ctr"/>
                      <a:r>
                        <a:rPr sz="1000" b="0" i="0">
                          <a:solidFill>
                            <a:srgbClr val="000000"/>
                          </a:solidFill>
                          <a:latin typeface="Calibri" panose="020F0502020204030204"/>
                          <a:ea typeface="Calibri" panose="020F0502020204030204"/>
                        </a:rPr>
                        <a:t>86</a:t>
                      </a:r>
                      <a:endParaRPr sz="1000" b="0"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a:noFill/>
                    </a:lnB>
                    <a:noFill/>
                  </a:tcPr>
                </a:tc>
              </a:tr>
              <a:tr h="205740">
                <a:tc>
                  <a:txBody>
                    <a:bodyPr/>
                    <a:p>
                      <a:pPr marL="9525" indent="0" algn="l" fontAlgn="ctr"/>
                      <a:r>
                        <a:rPr sz="1000" b="0" i="0">
                          <a:solidFill>
                            <a:srgbClr val="000000"/>
                          </a:solidFill>
                          <a:latin typeface="Calibri" panose="020F0502020204030204"/>
                          <a:ea typeface="Calibri" panose="020F0502020204030204"/>
                        </a:rPr>
                        <a:t>UDHAI</a:t>
                      </a:r>
                      <a:endParaRPr sz="10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w="6350" cap="flat" cmpd="sng">
                      <a:solidFill>
                        <a:srgbClr val="9BC2E6"/>
                      </a:solidFill>
                      <a:prstDash val="solid"/>
                      <a:headEnd type="none" w="med" len="med"/>
                      <a:tailEnd type="none" w="med" len="med"/>
                    </a:lnB>
                    <a:noFill/>
                  </a:tcPr>
                </a:tc>
                <a:tc>
                  <a:txBody>
                    <a:bodyPr/>
                    <a:p>
                      <a:pPr marL="9525" indent="0" algn="l" fontAlgn="ctr"/>
                      <a:endParaRPr sz="1000" b="0" i="0">
                        <a:solidFill>
                          <a:srgbClr val="000000"/>
                        </a:solidFill>
                        <a:latin typeface="Calibri" panose="020F0502020204030204"/>
                        <a:ea typeface="Calibri" panose="020F0502020204030204"/>
                      </a:endParaRPr>
                    </a:p>
                  </a:txBody>
                  <a:tcPr marL="9842" marR="9842" marT="9842" anchor="ctr" anchorCtr="0">
                    <a:lnL>
                      <a:noFill/>
                    </a:lnL>
                    <a:lnR>
                      <a:noFill/>
                    </a:lnR>
                    <a:lnT>
                      <a:noFill/>
                    </a:lnT>
                    <a:lnB w="6350" cap="flat" cmpd="sng">
                      <a:solidFill>
                        <a:srgbClr val="9BC2E6"/>
                      </a:solidFill>
                      <a:prstDash val="solid"/>
                      <a:headEnd type="none" w="med" len="med"/>
                      <a:tailEnd type="none" w="med" len="med"/>
                    </a:lnB>
                    <a:noFill/>
                  </a:tcPr>
                </a:tc>
              </a:tr>
              <a:tr h="205740">
                <a:tc>
                  <a:txBody>
                    <a:bodyPr/>
                    <a:p>
                      <a:pPr marL="9525" indent="0" algn="l" fontAlgn="ctr"/>
                      <a:endParaRPr sz="1000" b="0"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noFill/>
                  </a:tcPr>
                </a:tc>
                <a:tc>
                  <a:txBody>
                    <a:bodyPr/>
                    <a:p>
                      <a:pPr marL="9525" indent="0" algn="l" fontAlgn="ctr"/>
                      <a:r>
                        <a:rPr sz="1000" b="0" i="0">
                          <a:solidFill>
                            <a:srgbClr val="000000"/>
                          </a:solidFill>
                          <a:latin typeface="Calibri" panose="020F0502020204030204"/>
                          <a:ea typeface="Calibri" panose="020F0502020204030204"/>
                        </a:rPr>
                        <a:t>95</a:t>
                      </a:r>
                      <a:endParaRPr sz="1000" b="0"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noFill/>
                  </a:tcPr>
                </a:tc>
              </a:tr>
              <a:tr h="205740">
                <a:tc>
                  <a:txBody>
                    <a:bodyPr/>
                    <a:p>
                      <a:pPr marL="9525" indent="0" algn="l" fontAlgn="ctr"/>
                      <a:r>
                        <a:rPr sz="1000" b="1" i="0">
                          <a:solidFill>
                            <a:srgbClr val="000000"/>
                          </a:solidFill>
                          <a:latin typeface="Calibri" panose="020F0502020204030204"/>
                          <a:ea typeface="Calibri" panose="020F0502020204030204"/>
                        </a:rPr>
                        <a:t>Grand Total</a:t>
                      </a:r>
                      <a:endParaRPr sz="1000" b="1"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solidFill>
                      <a:srgbClr val="DDEBF7"/>
                    </a:solidFill>
                  </a:tcPr>
                </a:tc>
                <a:tc>
                  <a:txBody>
                    <a:bodyPr/>
                    <a:p>
                      <a:pPr marL="9525" indent="0" algn="l" fontAlgn="ctr"/>
                      <a:endParaRPr sz="1000" b="1" i="0">
                        <a:solidFill>
                          <a:srgbClr val="000000"/>
                        </a:solidFill>
                        <a:latin typeface="Calibri" panose="020F0502020204030204"/>
                        <a:ea typeface="Calibri" panose="020F0502020204030204"/>
                      </a:endParaRPr>
                    </a:p>
                  </a:txBody>
                  <a:tcPr marL="9842" marR="9842" marT="9842"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solidFill>
                      <a:srgbClr val="DDEBF7"/>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10134600" y="457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2" name="Text Box 1"/>
          <p:cNvSpPr txBox="1"/>
          <p:nvPr/>
        </p:nvSpPr>
        <p:spPr>
          <a:xfrm>
            <a:off x="228600" y="1143635"/>
            <a:ext cx="8556625" cy="1476375"/>
          </a:xfrm>
          <a:prstGeom prst="rect">
            <a:avLst/>
          </a:prstGeom>
          <a:noFill/>
        </p:spPr>
        <p:txBody>
          <a:bodyPr wrap="square" rtlCol="0">
            <a:spAutoFit/>
          </a:bodyPr>
          <a:p>
            <a:r>
              <a:rPr lang="en-US" b="1" dirty="0">
                <a:latin typeface="Palatino Linotype" panose="02040502050505030304" charset="0"/>
                <a:cs typeface="Palatino Linotype" panose="02040502050505030304" charset="0"/>
                <a:sym typeface="+mn-ea"/>
              </a:rPr>
              <a:t>To present employee performance results in Excel, you can create a structured and visually appealing report. Below are steps to organize and display the results effectively</a:t>
            </a:r>
            <a:r>
              <a:rPr lang="en-IN" b="1" dirty="0">
                <a:latin typeface="Palatino Linotype" panose="02040502050505030304" charset="0"/>
                <a:cs typeface="Palatino Linotype" panose="02040502050505030304" charset="0"/>
                <a:sym typeface="+mn-ea"/>
              </a:rPr>
              <a:t>.</a:t>
            </a:r>
            <a:endParaRPr lang="en-IN" b="1" dirty="0">
              <a:latin typeface="Palatino Linotype" panose="02040502050505030304" charset="0"/>
              <a:cs typeface="Palatino Linotype" panose="02040502050505030304" charset="0"/>
            </a:endParaRPr>
          </a:p>
          <a:p>
            <a:endParaRPr lang="en-US">
              <a:latin typeface="Palatino Linotype" panose="02040502050505030304" charset="0"/>
              <a:cs typeface="Palatino Linotype" panose="02040502050505030304" charset="0"/>
            </a:endParaRPr>
          </a:p>
          <a:p>
            <a:endParaRPr lang="en-US"/>
          </a:p>
        </p:txBody>
      </p:sp>
      <p:sp>
        <p:nvSpPr>
          <p:cNvPr id="12" name="Text Box 11"/>
          <p:cNvSpPr txBox="1"/>
          <p:nvPr/>
        </p:nvSpPr>
        <p:spPr>
          <a:xfrm>
            <a:off x="942975" y="5451475"/>
            <a:ext cx="4064000" cy="460375"/>
          </a:xfrm>
          <a:prstGeom prst="rect">
            <a:avLst/>
          </a:prstGeom>
          <a:noFill/>
        </p:spPr>
        <p:txBody>
          <a:bodyPr wrap="square" rtlCol="0">
            <a:spAutoFit/>
          </a:bodyPr>
          <a:p>
            <a:r>
              <a:rPr lang="en-US" sz="2400" b="1"/>
              <a:t>GRAPH</a:t>
            </a:r>
            <a:endParaRPr lang="en-US" sz="2400" b="1"/>
          </a:p>
        </p:txBody>
      </p:sp>
      <p:sp>
        <p:nvSpPr>
          <p:cNvPr id="13" name="Text Box 12"/>
          <p:cNvSpPr txBox="1"/>
          <p:nvPr/>
        </p:nvSpPr>
        <p:spPr>
          <a:xfrm>
            <a:off x="7239000" y="5410200"/>
            <a:ext cx="4064000" cy="460375"/>
          </a:xfrm>
          <a:prstGeom prst="rect">
            <a:avLst/>
          </a:prstGeom>
          <a:noFill/>
        </p:spPr>
        <p:txBody>
          <a:bodyPr wrap="square" rtlCol="0">
            <a:spAutoFit/>
          </a:bodyPr>
          <a:p>
            <a:r>
              <a:rPr lang="en-US" sz="2400" b="1"/>
              <a:t>pie chart</a:t>
            </a:r>
            <a:endParaRPr lang="en-US" sz="2400" b="1"/>
          </a:p>
        </p:txBody>
      </p:sp>
      <p:graphicFrame>
        <p:nvGraphicFramePr>
          <p:cNvPr id="32" name="Chart 31"/>
          <p:cNvGraphicFramePr/>
          <p:nvPr/>
        </p:nvGraphicFramePr>
        <p:xfrm>
          <a:off x="304800" y="2089785"/>
          <a:ext cx="4861560" cy="314960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33" name="Chart 32"/>
          <p:cNvGraphicFramePr/>
          <p:nvPr/>
        </p:nvGraphicFramePr>
        <p:xfrm>
          <a:off x="5562283" y="2108518"/>
          <a:ext cx="5330825" cy="316166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2150745" y="1332865"/>
            <a:ext cx="7322185" cy="5332095"/>
          </a:xfrm>
          <a:prstGeom prst="rect">
            <a:avLst/>
          </a:prstGeom>
          <a:noFill/>
        </p:spPr>
        <p:txBody>
          <a:bodyPr wrap="square" rtlCol="0">
            <a:noAutofit/>
          </a:bodyPr>
          <a:p>
            <a:r>
              <a:rPr lang="en-IN" sz="2400" b="1" dirty="0">
                <a:sym typeface="+mn-ea"/>
              </a:rPr>
              <a:t>A</a:t>
            </a:r>
            <a:r>
              <a:rPr lang="en-US" sz="2400" b="1" dirty="0">
                <a:sym typeface="+mn-ea"/>
              </a:rPr>
              <a:t>n employee performance analysis using Excel offers a systematic approach to evaluating and enhancing workforce effectiveness. By leveraging Excel's data organization, calculation, and visualization tools, you can identify trends, track key performance indicators, and pinpoint areas for improvement. This analysis provides valuable insights into employee strengths and weaknesses, facilitates informed decision-making for promotions, training, and development, and ultimately supports overall organizational goals. Regular updates and careful interpretation of the data are crucial for maintaining accuracy and relevance in your performance evaluation process.</a:t>
            </a:r>
            <a:endParaRPr lang="en-US" sz="2400" b="1"/>
          </a:p>
          <a:p>
            <a:endParaRPr 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9982200" y="457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 Box 8"/>
          <p:cNvSpPr txBox="1"/>
          <p:nvPr/>
        </p:nvSpPr>
        <p:spPr>
          <a:xfrm>
            <a:off x="654685" y="1371600"/>
            <a:ext cx="7170420" cy="5069840"/>
          </a:xfrm>
          <a:prstGeom prst="rect">
            <a:avLst/>
          </a:prstGeom>
          <a:noFill/>
        </p:spPr>
        <p:txBody>
          <a:bodyPr wrap="square" rtlCol="0">
            <a:noAutofit/>
          </a:bodyPr>
          <a:p>
            <a:r>
              <a:rPr lang="en-US">
                <a:latin typeface="Arial" panose="020B0604020202020204" pitchFamily="34" charset="0"/>
                <a:cs typeface="Arial" panose="020B0604020202020204" pitchFamily="34" charset="0"/>
                <a:sym typeface="+mn-ea"/>
              </a:rPr>
              <a:t> </a:t>
            </a:r>
            <a:r>
              <a:rPr lang="en-US" sz="2400" b="1">
                <a:latin typeface="Arial" panose="020B0604020202020204" pitchFamily="34" charset="0"/>
                <a:cs typeface="Arial" panose="020B0604020202020204" pitchFamily="34" charset="0"/>
                <a:sym typeface="+mn-ea"/>
              </a:rPr>
              <a:t>Objective:</a:t>
            </a:r>
            <a:endParaRPr lang="en-US" sz="2400" b="1">
              <a:latin typeface="Arial" panose="020B0604020202020204" pitchFamily="34" charset="0"/>
              <a:cs typeface="Arial" panose="020B0604020202020204" pitchFamily="34" charset="0"/>
              <a:sym typeface="+mn-ea"/>
            </a:endParaRPr>
          </a:p>
          <a:p>
            <a:r>
              <a:rPr lang="en-US" sz="2000"/>
              <a:t>     Develop a structured and functional Excel workbook to Organize employee data. Analyze key metrics Automate reporting and dashboard creation.</a:t>
            </a:r>
            <a:endParaRPr lang="en-US" sz="2000"/>
          </a:p>
          <a:p>
            <a:endParaRPr lang="en-US" sz="2400" b="1"/>
          </a:p>
          <a:p>
            <a:r>
              <a:rPr lang="en-US" sz="2400" b="1"/>
              <a:t> Data Cleanup and Structuring:</a:t>
            </a:r>
            <a:endParaRPr lang="en-US" sz="2400" b="1"/>
          </a:p>
          <a:p>
            <a:r>
              <a:rPr lang="en-US" sz="2000"/>
              <a:t>     Standardize data formats (e.g., dates, numbers). Remove or correct inaccuracies and inconsistencies. Organize data into clearly defined categories (e.g., Personal Information, Job Information, Compensation).</a:t>
            </a:r>
            <a:endParaRPr lang="en-US" sz="2000"/>
          </a:p>
          <a:p>
            <a:endParaRPr lang="en-US" sz="2400" b="1"/>
          </a:p>
          <a:p>
            <a:r>
              <a:rPr lang="en-US" sz="2400" b="1"/>
              <a:t>Analytical Tools:</a:t>
            </a:r>
            <a:endParaRPr lang="en-US" sz="2400" b="1"/>
          </a:p>
          <a:p>
            <a:r>
              <a:rPr lang="en-US" sz="2000"/>
              <a:t>     Create formulas to calculate key metrics (e.g., total employees, average salary). Develop pivot tables to summarize and analyze data by different dimensions (e.g., department, location).</a:t>
            </a:r>
            <a:endParaRPr 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10058400" y="762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914400" y="1828800"/>
            <a:ext cx="7924800" cy="4528820"/>
          </a:xfrm>
          <a:prstGeom prst="rect">
            <a:avLst/>
          </a:prstGeom>
          <a:noFill/>
        </p:spPr>
        <p:txBody>
          <a:bodyPr wrap="square" rtlCol="0">
            <a:noAutofit/>
          </a:bodyPr>
          <a:lstStyle/>
          <a:p>
            <a:r>
              <a:rPr lang="en-US" sz="2800" dirty="0">
                <a:solidFill>
                  <a:srgbClr val="0D0D0D"/>
                </a:solidFill>
                <a:effectLst/>
                <a:latin typeface="Palatino Linotype" panose="02040502050505030304" charset="0"/>
                <a:cs typeface="Palatino Linotype" panose="02040502050505030304" charset="0"/>
                <a:sym typeface="+mn-ea"/>
              </a:rPr>
              <a:t>This project will analizing and evaluating employees permformanc across various department such as Human resources, marketing, research and development, Legal, support, Engineering. This project includes graphs and pie chart and this project will result in a comprehensive, user - friendly excel tool that can be regularly updated and used by HR and management to drive performance improvements within the organisation.  </a:t>
            </a:r>
            <a:r>
              <a:rPr lang="en-US" sz="2400" dirty="0">
                <a:solidFill>
                  <a:srgbClr val="0D0D0D"/>
                </a:solidFill>
                <a:effectLst/>
                <a:latin typeface="Palatino Linotype" panose="02040502050505030304" charset="0"/>
                <a:cs typeface="Palatino Linotype" panose="02040502050505030304" charset="0"/>
                <a:sym typeface="+mn-ea"/>
              </a:rPr>
              <a:t>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9982200" y="838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 Box 8"/>
          <p:cNvSpPr txBox="1"/>
          <p:nvPr/>
        </p:nvSpPr>
        <p:spPr>
          <a:xfrm>
            <a:off x="1086485" y="1694180"/>
            <a:ext cx="7563485" cy="4819650"/>
          </a:xfrm>
          <a:prstGeom prst="rect">
            <a:avLst/>
          </a:prstGeom>
          <a:noFill/>
        </p:spPr>
        <p:txBody>
          <a:bodyPr wrap="square" rtlCol="0">
            <a:noAutofit/>
          </a:bodyPr>
          <a:p>
            <a:r>
              <a:rPr lang="en-US" sz="2400" b="1">
                <a:sym typeface="+mn-ea"/>
              </a:rPr>
              <a:t>Employees: </a:t>
            </a:r>
            <a:endParaRPr lang="en-US" sz="2400" b="1"/>
          </a:p>
          <a:p>
            <a:r>
              <a:rPr lang="en-US" sz="2400" b="1">
                <a:sym typeface="+mn-ea"/>
              </a:rPr>
              <a:t> </a:t>
            </a:r>
            <a:r>
              <a:rPr lang="en-US" sz="2400">
                <a:sym typeface="+mn-ea"/>
              </a:rPr>
              <a:t>Individual Employees may have access to their performance data and metrics to self-access and identify areas for personal improvements.</a:t>
            </a:r>
            <a:endParaRPr lang="en-US" sz="2400"/>
          </a:p>
          <a:p>
            <a:r>
              <a:rPr lang="en-US" sz="2400">
                <a:sym typeface="+mn-ea"/>
              </a:rPr>
              <a:t>                                                                                                                                            </a:t>
            </a:r>
            <a:endParaRPr lang="en-US" sz="2400"/>
          </a:p>
          <a:p>
            <a:r>
              <a:rPr lang="en-US" sz="2400" b="1">
                <a:sym typeface="+mn-ea"/>
              </a:rPr>
              <a:t>Business Organisation:</a:t>
            </a:r>
            <a:endParaRPr lang="en-US" sz="2400" b="1"/>
          </a:p>
          <a:p>
            <a:r>
              <a:rPr lang="en-US" sz="2400">
                <a:sym typeface="+mn-ea"/>
              </a:rPr>
              <a:t>Business Organisation and Analysis use the data to support performance reviews, identify training needs, and develop employee development plans. Recruitments Teams Analyze data to understand the skills and performance trends that are beneficial for hiring.</a:t>
            </a:r>
            <a:endParaRPr 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10820400" y="5334000"/>
            <a:ext cx="457200" cy="74295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829800" y="49085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381000" y="651510"/>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8" name="Text Box 7"/>
          <p:cNvSpPr txBox="1"/>
          <p:nvPr/>
        </p:nvSpPr>
        <p:spPr>
          <a:xfrm>
            <a:off x="2895600" y="1524000"/>
            <a:ext cx="7426325" cy="6242050"/>
          </a:xfrm>
          <a:prstGeom prst="rect">
            <a:avLst/>
          </a:prstGeom>
          <a:noFill/>
        </p:spPr>
        <p:txBody>
          <a:bodyPr wrap="square" rtlCol="0">
            <a:noAutofit/>
          </a:bodyPr>
          <a:p>
            <a:r>
              <a:rPr lang="en-US" sz="2400" b="1">
                <a:sym typeface="+mn-ea"/>
              </a:rPr>
              <a:t>1. Comprehensive Performance Tracking</a:t>
            </a:r>
            <a:endParaRPr lang="en-US" sz="2400" b="1"/>
          </a:p>
          <a:p>
            <a:r>
              <a:rPr lang="en-US" sz="2400" b="1">
                <a:sym typeface="+mn-ea"/>
              </a:rPr>
              <a:t>      </a:t>
            </a:r>
            <a:r>
              <a:rPr lang="en-US" sz="2400">
                <a:sym typeface="+mn-ea"/>
              </a:rPr>
              <a:t>Tracks individual and team performance across key matrics. consolidates data from multiple sources into a single, easy-to- use Excel model.</a:t>
            </a:r>
            <a:endParaRPr lang="en-US" sz="2400"/>
          </a:p>
          <a:p>
            <a:r>
              <a:rPr lang="en-US" sz="2400">
                <a:sym typeface="+mn-ea"/>
              </a:rPr>
              <a:t> </a:t>
            </a:r>
            <a:r>
              <a:rPr lang="en-US" sz="2400" b="1">
                <a:sym typeface="+mn-ea"/>
              </a:rPr>
              <a:t>2. Dynamic Dashboards and Visualizations </a:t>
            </a:r>
            <a:endParaRPr lang="en-US" sz="2400"/>
          </a:p>
          <a:p>
            <a:r>
              <a:rPr lang="en-US" sz="2400">
                <a:sym typeface="+mn-ea"/>
              </a:rPr>
              <a:t>        Provides real-time insights throught interactive charts and pivot tables. customizable views for different users (managers, HR, etc.). </a:t>
            </a:r>
            <a:endParaRPr lang="en-US" sz="2400"/>
          </a:p>
          <a:p>
            <a:r>
              <a:rPr lang="en-US" sz="2400" b="1">
                <a:sym typeface="+mn-ea"/>
              </a:rPr>
              <a:t>3. Automated reporting :</a:t>
            </a:r>
            <a:endParaRPr lang="en-US" sz="2400" b="1"/>
          </a:p>
          <a:p>
            <a:r>
              <a:rPr lang="en-US" sz="2400">
                <a:sym typeface="+mn-ea"/>
              </a:rPr>
              <a:t>       Reduces manual effort in data collection and report generation. Regular updates ensure data accuracy and relevance. </a:t>
            </a:r>
            <a:endParaRPr lang="en-US" sz="2400"/>
          </a:p>
          <a:p>
            <a:endParaRPr 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6117" y="76199"/>
            <a:ext cx="10681335" cy="758190"/>
          </a:xfrm>
        </p:spPr>
        <p:txBody>
          <a:bodyPr/>
          <a:lstStyle/>
          <a:p>
            <a:r>
              <a:rPr lang="en-IN" dirty="0"/>
              <a:t>Dataset Description</a:t>
            </a:r>
            <a:endParaRPr lang="en-IN" dirty="0"/>
          </a:p>
        </p:txBody>
      </p:sp>
      <p:sp>
        <p:nvSpPr>
          <p:cNvPr id="3" name="Text Box 2"/>
          <p:cNvSpPr txBox="1"/>
          <p:nvPr/>
        </p:nvSpPr>
        <p:spPr>
          <a:xfrm>
            <a:off x="533400" y="914400"/>
            <a:ext cx="9557385" cy="5521960"/>
          </a:xfrm>
          <a:prstGeom prst="rect">
            <a:avLst/>
          </a:prstGeom>
          <a:noFill/>
        </p:spPr>
        <p:txBody>
          <a:bodyPr wrap="square" rtlCol="0">
            <a:noAutofit/>
          </a:bodyPr>
          <a:p>
            <a:r>
              <a:rPr lang="en-US" sz="2000" b="1" dirty="0">
                <a:sym typeface="+mn-ea"/>
              </a:rPr>
              <a:t>The dataset for employee performance analysis typically includes various metrics that reflect </a:t>
            </a:r>
            <a:endParaRPr lang="en-US" sz="2000" b="1" dirty="0"/>
          </a:p>
          <a:p>
            <a:r>
              <a:rPr lang="en-US" sz="2000" b="1" dirty="0">
                <a:sym typeface="+mn-ea"/>
              </a:rPr>
              <a:t>an employee's productivity, quality of work, attendance, and overall contribution to the </a:t>
            </a:r>
            <a:endParaRPr lang="en-US" sz="2000" b="1" dirty="0"/>
          </a:p>
          <a:p>
            <a:r>
              <a:rPr lang="en-US" sz="2000" b="1" dirty="0">
                <a:sym typeface="+mn-ea"/>
              </a:rPr>
              <a:t>organization. Below is a description of the key columns that would be included in </a:t>
            </a:r>
            <a:r>
              <a:rPr lang="en-IN" sz="2000" b="1" dirty="0">
                <a:sym typeface="+mn-ea"/>
              </a:rPr>
              <a:t>a Actionable Insights which Include recommendations or action items based on the analysis, such as training needs or performance improvement plans.</a:t>
            </a:r>
            <a:endParaRPr lang="en-IN" sz="2000" b="1" dirty="0"/>
          </a:p>
          <a:p>
            <a:endParaRPr lang="en-US" sz="2000" b="1" dirty="0"/>
          </a:p>
          <a:p>
            <a:r>
              <a:rPr lang="en-US" sz="2000" b="1" dirty="0">
                <a:sym typeface="+mn-ea"/>
              </a:rPr>
              <a:t>Excel dataset:</a:t>
            </a:r>
            <a:endParaRPr lang="en-IN" sz="2000" b="1" dirty="0"/>
          </a:p>
          <a:p>
            <a:endParaRPr lang="en-US" sz="2000" b="1" dirty="0"/>
          </a:p>
          <a:p>
            <a:pPr marL="285750" indent="-285750">
              <a:buFont typeface="Arial" panose="020B0604020202020204" pitchFamily="34" charset="0"/>
              <a:buChar char="•"/>
            </a:pPr>
            <a:r>
              <a:rPr lang="en-US" sz="2000" b="1" dirty="0">
                <a:sym typeface="+mn-ea"/>
              </a:rPr>
              <a:t>EmpID: </a:t>
            </a:r>
            <a:r>
              <a:rPr lang="en-US" sz="2000" dirty="0">
                <a:sym typeface="+mn-ea"/>
              </a:rPr>
              <a:t>A unique identifier for each employee</a:t>
            </a:r>
            <a:r>
              <a:rPr lang="en-IN" sz="2000" dirty="0">
                <a:sym typeface="+mn-ea"/>
              </a:rPr>
              <a:t>.</a:t>
            </a:r>
            <a:endParaRPr lang="en-IN" sz="2000" dirty="0"/>
          </a:p>
          <a:p>
            <a:pPr marL="285750" indent="-285750">
              <a:buFont typeface="Arial" panose="020B0604020202020204" pitchFamily="34" charset="0"/>
              <a:buChar char="•"/>
            </a:pPr>
            <a:r>
              <a:rPr lang="en-US" sz="2000" b="1" dirty="0">
                <a:sym typeface="+mn-ea"/>
              </a:rPr>
              <a:t>Employee Name: </a:t>
            </a:r>
            <a:r>
              <a:rPr lang="en-US" sz="2000" dirty="0">
                <a:sym typeface="+mn-ea"/>
              </a:rPr>
              <a:t>The employee’s given name</a:t>
            </a:r>
            <a:r>
              <a:rPr lang="en-IN" sz="2000" dirty="0">
                <a:sym typeface="+mn-ea"/>
              </a:rPr>
              <a:t>.</a:t>
            </a:r>
            <a:endParaRPr lang="en-IN" sz="2000" b="1" dirty="0">
              <a:sym typeface="+mn-ea"/>
            </a:endParaRPr>
          </a:p>
          <a:p>
            <a:pPr marL="285750" indent="-285750">
              <a:buFont typeface="Arial" panose="020B0604020202020204" pitchFamily="34" charset="0"/>
              <a:buChar char="•"/>
            </a:pPr>
            <a:r>
              <a:rPr lang="en-US" sz="2000" b="1" dirty="0">
                <a:sym typeface="+mn-ea"/>
              </a:rPr>
              <a:t>Gender Code: </a:t>
            </a:r>
            <a:r>
              <a:rPr lang="en-US" sz="2000" dirty="0">
                <a:sym typeface="+mn-ea"/>
              </a:rPr>
              <a:t>A code representing the gender of the employee (e.g., M for Male, F for Female, etc.)</a:t>
            </a:r>
            <a:endParaRPr lang="en-IN" sz="2000" dirty="0"/>
          </a:p>
          <a:p>
            <a:pPr marL="285750" indent="-285750">
              <a:buFont typeface="Arial" panose="020B0604020202020204" pitchFamily="34" charset="0"/>
              <a:buChar char="•"/>
            </a:pPr>
            <a:r>
              <a:rPr lang="en-US" sz="2000" b="1" dirty="0">
                <a:sym typeface="+mn-ea"/>
              </a:rPr>
              <a:t>Business Unit: </a:t>
            </a:r>
            <a:r>
              <a:rPr lang="en-US" sz="2000" dirty="0">
                <a:sym typeface="+mn-ea"/>
              </a:rPr>
              <a:t>The department or division within the company where the employee works</a:t>
            </a:r>
            <a:r>
              <a:rPr lang="en-IN" sz="2000" dirty="0">
                <a:sym typeface="+mn-ea"/>
              </a:rPr>
              <a:t>.</a:t>
            </a:r>
            <a:endParaRPr lang="en-IN" sz="2000" dirty="0">
              <a:sym typeface="+mn-ea"/>
            </a:endParaRPr>
          </a:p>
          <a:p>
            <a:pPr marL="285750" indent="-285750">
              <a:buFont typeface="Arial" panose="020B0604020202020204" pitchFamily="34" charset="0"/>
              <a:buChar char="•"/>
            </a:pPr>
            <a:r>
              <a:rPr lang="en-US" altLang="en-IN" sz="2000" b="1" dirty="0">
                <a:sym typeface="+mn-ea"/>
              </a:rPr>
              <a:t>Employee salary: </a:t>
            </a:r>
            <a:r>
              <a:rPr lang="en-US" altLang="en-IN" sz="2000" dirty="0">
                <a:sym typeface="+mn-ea"/>
              </a:rPr>
              <a:t>the amount of salary that the employee gets for their work.</a:t>
            </a:r>
            <a:endParaRPr lang="en-IN" sz="2000" b="1" dirty="0"/>
          </a:p>
          <a:p>
            <a:pPr marL="285750" indent="-285750">
              <a:buFont typeface="Arial" panose="020B0604020202020204" pitchFamily="34" charset="0"/>
              <a:buChar char="•"/>
            </a:pPr>
            <a:r>
              <a:rPr lang="en-US" sz="2000" b="1" dirty="0">
                <a:sym typeface="+mn-ea"/>
              </a:rPr>
              <a:t>Employee Type:</a:t>
            </a:r>
            <a:r>
              <a:rPr lang="en-US" sz="2000" dirty="0">
                <a:sym typeface="+mn-ea"/>
              </a:rPr>
              <a:t> Classification of the employee, such as full-time, part-time, contractor, etc. </a:t>
            </a:r>
            <a:endParaRPr lang="en-IN" sz="2000" dirty="0"/>
          </a:p>
          <a:p>
            <a:pPr marL="285750" indent="-285750">
              <a:buFont typeface="Arial" panose="020B0604020202020204" pitchFamily="34" charset="0"/>
              <a:buChar char="•"/>
            </a:pPr>
            <a:r>
              <a:rPr lang="en-US" sz="2000" b="1" dirty="0">
                <a:sym typeface="+mn-ea"/>
              </a:rPr>
              <a:t>Employee location:</a:t>
            </a:r>
            <a:r>
              <a:rPr lang="en-US" sz="2000" dirty="0">
                <a:sym typeface="+mn-ea"/>
              </a:rPr>
              <a:t> location of the employee where he works.</a:t>
            </a:r>
            <a:endParaRPr lang="en-US"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10439400" y="457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28409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2635250" y="1280795"/>
            <a:ext cx="6485890" cy="5189855"/>
          </a:xfrm>
          <a:prstGeom prst="rect">
            <a:avLst/>
          </a:prstGeom>
          <a:noFill/>
        </p:spPr>
        <p:txBody>
          <a:bodyPr wrap="square" rtlCol="0">
            <a:noAutofit/>
          </a:bodyPr>
          <a:p>
            <a:pPr algn="l"/>
            <a:r>
              <a:rPr lang="en-US" sz="2400" dirty="0">
                <a:solidFill>
                  <a:srgbClr val="0D0D0D"/>
                </a:solidFill>
                <a:effectLst/>
                <a:latin typeface="Times New Roman" panose="02020603050405020304" pitchFamily="18" charset="0"/>
                <a:cs typeface="Times New Roman" panose="02020603050405020304" pitchFamily="18" charset="0"/>
                <a:sym typeface="+mn-ea"/>
              </a:rPr>
              <a:t>wow" features combine to create a powerful, efficient, and intuitive Excel-based solution that not only meets but exceedsexpectations in managing and analyzing employee Performance</a:t>
            </a:r>
            <a:r>
              <a:rPr lang="en-IN" sz="2400" dirty="0">
                <a:solidFill>
                  <a:srgbClr val="0D0D0D"/>
                </a:solidFill>
                <a:latin typeface="Times New Roman" panose="02020603050405020304" pitchFamily="18" charset="0"/>
                <a:cs typeface="Times New Roman" panose="02020603050405020304" pitchFamily="18" charset="0"/>
                <a:sym typeface="+mn-ea"/>
              </a:rPr>
              <a:t>. </a:t>
            </a:r>
            <a:r>
              <a:rPr lang="en-US" sz="2400" dirty="0">
                <a:solidFill>
                  <a:srgbClr val="0D0D0D"/>
                </a:solidFill>
                <a:effectLst/>
                <a:latin typeface="Times New Roman" panose="02020603050405020304" pitchFamily="18" charset="0"/>
                <a:cs typeface="Times New Roman" panose="02020603050405020304" pitchFamily="18" charset="0"/>
                <a:sym typeface="+mn-ea"/>
              </a:rPr>
              <a:t>The solution includes an AI-driven feature that suggests actionable improvements based on performance trends, helping managers to implement effective strategies for boosting productivity and employee engagement. To improvement. This holistic view promotes better strategic decision-making.</a:t>
            </a:r>
            <a:endParaRPr lang="en-US" sz="2400"/>
          </a:p>
        </p:txBody>
      </p:sp>
    </p:spTree>
  </p:cSld>
  <p:clrMapOvr>
    <a:masterClrMapping/>
  </p:clrMapOvr>
</p:sld>
</file>

<file path=ppt/tags/tag1.xml><?xml version="1.0" encoding="utf-8"?>
<p:tagLst xmlns:p="http://schemas.openxmlformats.org/presentationml/2006/main">
  <p:tag name="TABLE_ENDDRAG_ORIGIN_RECT" val="302*359"/>
  <p:tag name="TABLE_ENDDRAG_RECT" val="78*138*302*35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5190</Words>
  <Application>WPS Presentation</Application>
  <PresentationFormat>Widescreen</PresentationFormat>
  <Paragraphs>172</Paragraphs>
  <Slides>12</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12</vt:i4>
      </vt:variant>
    </vt:vector>
  </HeadingPairs>
  <TitlesOfParts>
    <vt:vector size="24" baseType="lpstr">
      <vt:lpstr>Arial</vt:lpstr>
      <vt:lpstr>SimSun</vt:lpstr>
      <vt:lpstr>Wingdings</vt:lpstr>
      <vt:lpstr>Trebuchet MS</vt:lpstr>
      <vt:lpstr>Times New Roman</vt:lpstr>
      <vt:lpstr>Roboto</vt:lpstr>
      <vt:lpstr>Calibri</vt:lpstr>
      <vt:lpstr>Microsoft YaHei</vt:lpstr>
      <vt:lpstr>Arial Unicode MS</vt:lpstr>
      <vt:lpstr>Palatino Linotype</vt:lpstr>
      <vt:lpstr>Calibri</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演示文稿</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Prakash</cp:lastModifiedBy>
  <cp:revision>22</cp:revision>
  <dcterms:created xsi:type="dcterms:W3CDTF">2024-03-29T15:07:00Z</dcterms:created>
  <dcterms:modified xsi:type="dcterms:W3CDTF">2024-08-29T07:43:32Z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5138972981C141EA9B0B2BAB5EB8DBEC_13</vt:lpwstr>
  </property>
  <property fmtid="{D5CDD505-2E9C-101B-9397-08002B2CF9AE}" pid="5" name="KSOProductBuildVer">
    <vt:lpwstr>1033-12.2.0.17545</vt:lpwstr>
  </property>
</Properties>
</file>