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66" r:id="rId4"/>
    <p:sldId id="260" r:id="rId5"/>
    <p:sldId id="261" r:id="rId6"/>
    <p:sldId id="262" r:id="rId7"/>
    <p:sldId id="263" r:id="rId8"/>
    <p:sldId id="264" r:id="rId9"/>
    <p:sldId id="265" r:id="rId10"/>
    <p:sldId id="268" r:id="rId11"/>
    <p:sldId id="267" r:id="rId12"/>
    <p:sldId id="270" r:id="rId13"/>
    <p:sldId id="271" r:id="rId14"/>
    <p:sldId id="259" r:id="rId15"/>
  </p:sldIdLst>
  <p:sldSz cx="12192000" cy="6858000"/>
  <p:notesSz cx="6858000" cy="9144000"/>
  <p:embeddedFontLst>
    <p:embeddedFont>
      <p:font typeface="Cambria" panose="02040503050406030204" pitchFamily="18" charset="0"/>
      <p:regular r:id="rId17"/>
      <p:bold r:id="rId18"/>
      <p:italic r:id="rId19"/>
      <p:boldItalic r:id="rId20"/>
    </p:embeddedFont>
    <p:embeddedFont>
      <p:font typeface="Lato Black" panose="020F0502020204030203" pitchFamily="34" charset="0"/>
      <p:bold r:id="rId21"/>
      <p:boldItalic r:id="rId22"/>
    </p:embeddedFont>
    <p:embeddedFont>
      <p:font typeface="Libre Baskerville" panose="02000000000000000000" pitchFamily="2" charset="0"/>
      <p:regular r:id="rId23"/>
      <p:bold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C1B842C-F869-E815-C36D-F168240C4EB3}"/>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34A0C217-4EB8-F2C1-02C8-2E61214515C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0E4516FB-E5A9-58E2-5176-41D8BD8F29A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9965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10FB22F-AE0D-9CA9-5CD5-B1B9E2AD3DC9}"/>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57CA558-D0B3-B0DF-C272-669C95C8873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C4D85EA9-9ED1-CCE2-1A5E-02FC4899AAE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6319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2DEDDBC-2349-B7F2-B85A-880C7D3B9416}"/>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7263B711-E46F-1C66-1D3E-F069C754277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6FC8CCD8-AC49-9A95-4BA4-5866E415896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4527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FA0CAE4-07AE-400A-988B-EEEC61BBF0B6}"/>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431F7A55-0CFD-86DC-3D27-FEA49940A6C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F6980C24-125A-874C-B465-035B5A2EB5D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8630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A65C7B1-E2F1-7785-8ECD-5F25D05E257B}"/>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20F167A-0B63-604A-900F-AF9007BB704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643AD2B8-BC41-D80C-1B99-4F514D4D0AE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547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FAB7F54-8FE7-EB80-5E03-6A7198D98ECD}"/>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69F4D561-E297-6ADF-6EC6-FFCB1D879FC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9FC01384-C67F-86BC-B257-37D032C91E1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2854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B3EC266-5DC5-62C2-A84F-09E0C5C1F639}"/>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E9470A0F-C4BB-3C49-D4C8-A55D73ECA95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00AE6A6D-C04E-F15E-E907-D457730D032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0725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01144B9-B57F-2B04-36C8-6D32E4F618FF}"/>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33741469-41A5-C284-16A4-E29878ADC6D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D99D6237-CDE0-D2B4-B9B9-809A4E3D0BE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377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864C59B-DA86-C707-23EA-33ACEBDEABBB}"/>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D6B5A832-55EF-825E-B8A7-3B577D29D47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50E021D5-CEDE-F933-64EB-801ADDD517B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1816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7096D94-BBD7-5432-C9AF-8F29127015DC}"/>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48A782A3-E012-425C-9DFF-0DC331E49EF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4FD72176-8B70-2399-65BC-4664437178F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4681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89DD98C-0B21-E17E-7F1A-D2E5FC492BC2}"/>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A6E17A7D-100F-2F63-2B10-26AC83D7B03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6E35A79A-656A-2909-E91A-4D6A4A7E5D7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4318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naveen-bellamkonda-8927aa2a3"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Naveen4059"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b="1" i="0" dirty="0">
                <a:solidFill>
                  <a:srgbClr val="202124"/>
                </a:solidFill>
                <a:effectLst/>
                <a:latin typeface="docs-Roboto"/>
              </a:rPr>
              <a:t>AMCAT EDA Project</a:t>
            </a:r>
          </a:p>
          <a:p>
            <a:pPr marL="0" marR="0" lvl="0" indent="0" algn="ctr" rtl="0">
              <a:spcBef>
                <a:spcPts val="0"/>
              </a:spcBef>
              <a:spcAft>
                <a:spcPts val="0"/>
              </a:spcAft>
              <a:buNone/>
            </a:pPr>
            <a:endParaRPr lang="en-IN" sz="2400" b="1" dirty="0">
              <a:solidFill>
                <a:srgbClr val="202124"/>
              </a:solidFill>
              <a:latin typeface="docs-Roboto"/>
            </a:endParaRPr>
          </a:p>
          <a:p>
            <a:pPr marL="0" marR="0" lvl="0" indent="0" algn="ctr" rtl="0">
              <a:spcBef>
                <a:spcPts val="0"/>
              </a:spcBef>
              <a:spcAft>
                <a:spcPts val="0"/>
              </a:spcAft>
              <a:buNone/>
            </a:pPr>
            <a:r>
              <a:rPr lang="en-US" sz="2400" b="1" i="0" u="none" strike="noStrike" dirty="0">
                <a:solidFill>
                  <a:srgbClr val="000000"/>
                </a:solidFill>
                <a:effectLst/>
                <a:latin typeface="Cambria" panose="02040503050406030204" pitchFamily="18" charset="0"/>
                <a:ea typeface="Cambria" panose="02040503050406030204" pitchFamily="18" charset="0"/>
              </a:rPr>
              <a:t>Aspiring Mind </a:t>
            </a:r>
            <a:r>
              <a:rPr lang="en-US" sz="2400" b="1" i="0" u="none" strike="noStrike" dirty="0">
                <a:solidFill>
                  <a:srgbClr val="000000"/>
                </a:solidFill>
                <a:effectLst/>
                <a:latin typeface="docs-Roboto"/>
                <a:ea typeface="Cambria" panose="02040503050406030204" pitchFamily="18" charset="0"/>
              </a:rPr>
              <a:t>Employment</a:t>
            </a:r>
            <a:r>
              <a:rPr lang="en-US" sz="2400" b="1" i="0" u="none" strike="noStrike" dirty="0">
                <a:solidFill>
                  <a:srgbClr val="000000"/>
                </a:solidFill>
                <a:effectLst/>
                <a:latin typeface="Cambria" panose="02040503050406030204" pitchFamily="18" charset="0"/>
                <a:ea typeface="Cambria" panose="02040503050406030204" pitchFamily="18" charset="0"/>
              </a:rPr>
              <a:t> Outcome 2015 (AMEO)</a:t>
            </a:r>
            <a:endParaRPr sz="1800" b="1" dirty="0">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30769F5-2573-1E31-7DEC-70EEFD5350E0}"/>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801F1CC1-93A6-5B18-347C-2730C32E06FD}"/>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Key </a:t>
            </a:r>
            <a:r>
              <a:rPr lang="en-IN" b="1" dirty="0" err="1">
                <a:solidFill>
                  <a:srgbClr val="FF0000"/>
                </a:solidFill>
              </a:rPr>
              <a:t>Bussiness</a:t>
            </a:r>
            <a:r>
              <a:rPr lang="en-IN" b="1" dirty="0">
                <a:solidFill>
                  <a:srgbClr val="FF0000"/>
                </a:solidFill>
              </a:rPr>
              <a:t> Question</a:t>
            </a:r>
            <a:endParaRPr b="1" dirty="0">
              <a:solidFill>
                <a:srgbClr val="FF0000"/>
              </a:solidFill>
            </a:endParaRPr>
          </a:p>
        </p:txBody>
      </p:sp>
      <p:sp>
        <p:nvSpPr>
          <p:cNvPr id="111" name="Google Shape;111;p4">
            <a:extLst>
              <a:ext uri="{FF2B5EF4-FFF2-40B4-BE49-F238E27FC236}">
                <a16:creationId xmlns:a16="http://schemas.microsoft.com/office/drawing/2014/main" id="{EDFAA6F2-B47D-E640-2769-B9601232D2B7}"/>
              </a:ext>
            </a:extLst>
          </p:cNvPr>
          <p:cNvSpPr txBox="1">
            <a:spLocks noGrp="1"/>
          </p:cNvSpPr>
          <p:nvPr>
            <p:ph type="body" idx="1"/>
          </p:nvPr>
        </p:nvSpPr>
        <p:spPr>
          <a:xfrm>
            <a:off x="684880" y="1374098"/>
            <a:ext cx="10515600" cy="444796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1000"/>
              </a:spcBef>
              <a:spcAft>
                <a:spcPts val="0"/>
              </a:spcAft>
              <a:buClr>
                <a:schemeClr val="dk1"/>
              </a:buClr>
              <a:buSzPct val="100000"/>
              <a:buChar char="•"/>
            </a:pPr>
            <a:r>
              <a:rPr lang="en-US" b="0" i="0" dirty="0">
                <a:solidFill>
                  <a:srgbClr val="0D0D0D"/>
                </a:solidFill>
                <a:effectLst/>
                <a:latin typeface="Söhne"/>
              </a:rPr>
              <a:t>An attempt to verify a Times of India claim regarding Computer Science Engineering jobs yielded an empty dataset, The dataset didn't contain information for specific roles like Programming Analyst, Software Engineer, Hardware Engineer, or Associate Engineer within the Computer Science domain.</a:t>
            </a:r>
          </a:p>
          <a:p>
            <a:pPr marL="228600" indent="-228600">
              <a:buSzPct val="100000"/>
            </a:pPr>
            <a:r>
              <a:rPr lang="en-US" b="0" i="0" dirty="0">
                <a:solidFill>
                  <a:srgbClr val="0D0D0D"/>
                </a:solidFill>
                <a:effectLst/>
                <a:latin typeface="Söhne"/>
              </a:rPr>
              <a:t>Meanwhile, an analysis of the relationship between gender  specialization using a chi-squared test revealed a significant association (Chi-squared =2.77, p-value = 0.24). The null hypothesis was rejected, </a:t>
            </a:r>
            <a:r>
              <a:rPr lang="en-US" b="0" i="0" dirty="0">
                <a:solidFill>
                  <a:srgbClr val="000000"/>
                </a:solidFill>
                <a:effectLst/>
                <a:latin typeface="Helvetica Neue"/>
              </a:rPr>
              <a:t>The p-value of the statistic is greater than the significance level, indicating that the variables are independent. Hence, there's no association between gender and specialization.</a:t>
            </a:r>
          </a:p>
          <a:p>
            <a:pPr marL="228600" lvl="0" indent="-228600" algn="l" rtl="0">
              <a:lnSpc>
                <a:spcPct val="90000"/>
              </a:lnSpc>
              <a:spcBef>
                <a:spcPts val="1000"/>
              </a:spcBef>
              <a:spcAft>
                <a:spcPts val="0"/>
              </a:spcAft>
              <a:buClr>
                <a:schemeClr val="dk1"/>
              </a:buClr>
              <a:buSzPct val="100000"/>
              <a:buChar char="•"/>
            </a:pPr>
            <a:endParaRPr dirty="0">
              <a:latin typeface="docs-Roboto"/>
            </a:endParaRPr>
          </a:p>
        </p:txBody>
      </p:sp>
      <p:sp>
        <p:nvSpPr>
          <p:cNvPr id="3" name="Rectangle 2">
            <a:extLst>
              <a:ext uri="{FF2B5EF4-FFF2-40B4-BE49-F238E27FC236}">
                <a16:creationId xmlns:a16="http://schemas.microsoft.com/office/drawing/2014/main" id="{378494D9-DAE7-0967-944B-8898A01ACA0A}"/>
              </a:ext>
            </a:extLst>
          </p:cNvPr>
          <p:cNvSpPr>
            <a:spLocks noChangeArrowheads="1"/>
          </p:cNvSpPr>
          <p:nvPr/>
        </p:nvSpPr>
        <p:spPr bwMode="auto">
          <a:xfrm>
            <a:off x="0" y="151656"/>
            <a:ext cx="105798"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6338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5D19ACEC-0F29-D9D8-FAD4-1E05E9B053A4}"/>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4980959E-FF96-FE69-899A-0B54B4A3B435}"/>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Agenda (This should be the PPT flow)  </a:t>
            </a:r>
            <a:endParaRPr b="1">
              <a:solidFill>
                <a:srgbClr val="FF0000"/>
              </a:solidFill>
            </a:endParaRPr>
          </a:p>
        </p:txBody>
      </p:sp>
      <p:sp>
        <p:nvSpPr>
          <p:cNvPr id="111" name="Google Shape;111;p4">
            <a:extLst>
              <a:ext uri="{FF2B5EF4-FFF2-40B4-BE49-F238E27FC236}">
                <a16:creationId xmlns:a16="http://schemas.microsoft.com/office/drawing/2014/main" id="{1300384E-31A4-F43A-6B68-1241C84C37BE}"/>
              </a:ext>
            </a:extLst>
          </p:cNvPr>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ct val="100000"/>
              <a:buChar char="•"/>
            </a:pPr>
            <a:r>
              <a:rPr lang="en-IN" b="1" dirty="0"/>
              <a:t>Conclusion (Key finding overall) </a:t>
            </a:r>
            <a:endParaRPr dirty="0"/>
          </a:p>
          <a:p>
            <a:pPr marL="228600" lvl="0" indent="-228600" algn="l" rtl="0">
              <a:lnSpc>
                <a:spcPct val="90000"/>
              </a:lnSpc>
              <a:spcBef>
                <a:spcPts val="1000"/>
              </a:spcBef>
              <a:spcAft>
                <a:spcPts val="0"/>
              </a:spcAft>
              <a:buClr>
                <a:schemeClr val="dk1"/>
              </a:buClr>
              <a:buSzPct val="100000"/>
              <a:buChar char="•"/>
            </a:pPr>
            <a:r>
              <a:rPr lang="en-IN" b="1" dirty="0"/>
              <a:t>Q&amp;A Slide </a:t>
            </a:r>
            <a:endParaRPr dirty="0"/>
          </a:p>
          <a:p>
            <a:pPr marL="228600" lvl="0" indent="-228600" algn="l" rtl="0">
              <a:lnSpc>
                <a:spcPct val="90000"/>
              </a:lnSpc>
              <a:spcBef>
                <a:spcPts val="1000"/>
              </a:spcBef>
              <a:spcAft>
                <a:spcPts val="0"/>
              </a:spcAft>
              <a:buClr>
                <a:schemeClr val="dk1"/>
              </a:buClr>
              <a:buSzPct val="100000"/>
              <a:buChar char="•"/>
            </a:pPr>
            <a:r>
              <a:rPr lang="en-IN" b="1" dirty="0"/>
              <a:t>Your Experience/Challenges working on Web Scraping – Data Analysis Project.</a:t>
            </a:r>
            <a:endParaRPr dirty="0"/>
          </a:p>
          <a:p>
            <a:pPr marL="228600" lvl="0" indent="-130810" algn="l" rtl="0">
              <a:lnSpc>
                <a:spcPct val="90000"/>
              </a:lnSpc>
              <a:spcBef>
                <a:spcPts val="1000"/>
              </a:spcBef>
              <a:spcAft>
                <a:spcPts val="0"/>
              </a:spcAft>
              <a:buClr>
                <a:schemeClr val="dk1"/>
              </a:buClr>
              <a:buSzPct val="100000"/>
              <a:buNone/>
            </a:pPr>
            <a:endParaRPr dirty="0"/>
          </a:p>
        </p:txBody>
      </p:sp>
    </p:spTree>
    <p:extLst>
      <p:ext uri="{BB962C8B-B14F-4D97-AF65-F5344CB8AC3E}">
        <p14:creationId xmlns:p14="http://schemas.microsoft.com/office/powerpoint/2010/main" val="3107355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7707C95-8505-D8FD-1E1C-92BA7B798318}"/>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42C43C4A-BAE2-25BF-4AC8-E26673B8C2E6}"/>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Key Insights:</a:t>
            </a:r>
            <a:endParaRPr b="1" dirty="0">
              <a:solidFill>
                <a:srgbClr val="FF0000"/>
              </a:solidFill>
            </a:endParaRPr>
          </a:p>
        </p:txBody>
      </p:sp>
      <p:sp>
        <p:nvSpPr>
          <p:cNvPr id="111" name="Google Shape;111;p4">
            <a:extLst>
              <a:ext uri="{FF2B5EF4-FFF2-40B4-BE49-F238E27FC236}">
                <a16:creationId xmlns:a16="http://schemas.microsoft.com/office/drawing/2014/main" id="{2F09851E-2373-AB73-C23B-D2642ACCC1DD}"/>
              </a:ext>
            </a:extLst>
          </p:cNvPr>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ct val="100000"/>
              <a:buChar char="•"/>
            </a:pPr>
            <a:r>
              <a:rPr lang="en-US" b="1" dirty="0"/>
              <a:t>Most of the Students working in Bangalore.</a:t>
            </a:r>
          </a:p>
          <a:p>
            <a:pPr marL="228600" indent="-228600">
              <a:buSzPct val="100000"/>
            </a:pPr>
            <a:r>
              <a:rPr kumimoji="0" lang="en-US" altLang="en-US" sz="3200" b="1" i="0" u="none" strike="noStrike" cap="none" normalizeH="0" baseline="0" dirty="0">
                <a:ln>
                  <a:noFill/>
                </a:ln>
                <a:solidFill>
                  <a:srgbClr val="000000"/>
                </a:solidFill>
                <a:effectLst/>
                <a:latin typeface="docs-Roboto"/>
              </a:rPr>
              <a:t>senior software engineer</a:t>
            </a:r>
            <a:r>
              <a:rPr kumimoji="0" lang="en-US" altLang="en-US" sz="2400" b="1" i="0" u="none" strike="noStrike" cap="none" normalizeH="0" baseline="0" dirty="0">
                <a:ln>
                  <a:noFill/>
                </a:ln>
                <a:solidFill>
                  <a:schemeClr val="tx1"/>
                </a:solidFill>
                <a:effectLst/>
                <a:latin typeface="docs-Roboto"/>
              </a:rPr>
              <a:t> </a:t>
            </a:r>
            <a:r>
              <a:rPr kumimoji="0" lang="en-US" altLang="en-US" b="1" i="0" u="none" strike="noStrike" cap="none" normalizeH="0" baseline="0" dirty="0">
                <a:ln>
                  <a:noFill/>
                </a:ln>
                <a:solidFill>
                  <a:schemeClr val="tx1"/>
                </a:solidFill>
                <a:effectLst/>
                <a:latin typeface="docs-Roboto"/>
              </a:rPr>
              <a:t>gets more Salary.</a:t>
            </a:r>
          </a:p>
          <a:p>
            <a:pPr marL="228600" indent="-228600">
              <a:buSzPct val="100000"/>
            </a:pPr>
            <a:r>
              <a:rPr kumimoji="0" lang="en-US" altLang="en-US" b="1" i="0" u="none" strike="noStrike" cap="none" normalizeH="0" baseline="0" dirty="0">
                <a:ln>
                  <a:noFill/>
                </a:ln>
                <a:solidFill>
                  <a:schemeClr val="tx1"/>
                </a:solidFill>
                <a:effectLst/>
                <a:latin typeface="docs-Roboto"/>
              </a:rPr>
              <a:t>Tier2 students are getting more job opportunities.</a:t>
            </a:r>
          </a:p>
          <a:p>
            <a:pPr marL="228600" indent="-228600">
              <a:buSzPct val="100000"/>
            </a:pPr>
            <a:r>
              <a:rPr lang="en-US" altLang="en-US" b="1" dirty="0">
                <a:solidFill>
                  <a:schemeClr val="tx1"/>
                </a:solidFill>
                <a:latin typeface="docs-Roboto"/>
              </a:rPr>
              <a:t>When Experience Increases Salary Increases.</a:t>
            </a:r>
          </a:p>
          <a:p>
            <a:pPr marL="228600" indent="-228600">
              <a:buSzPct val="100000"/>
            </a:pPr>
            <a:r>
              <a:rPr kumimoji="0" lang="en-US" altLang="en-US" b="1" i="0" u="none" strike="noStrike" cap="none" normalizeH="0" baseline="0" dirty="0">
                <a:ln>
                  <a:noFill/>
                </a:ln>
                <a:solidFill>
                  <a:schemeClr val="tx1"/>
                </a:solidFill>
                <a:effectLst/>
                <a:latin typeface="docs-Roboto"/>
              </a:rPr>
              <a:t>Electronics</a:t>
            </a:r>
            <a:r>
              <a:rPr lang="en-US" altLang="en-US" b="1" dirty="0">
                <a:solidFill>
                  <a:schemeClr val="tx1"/>
                </a:solidFill>
                <a:latin typeface="docs-Roboto"/>
              </a:rPr>
              <a:t> And Communication Engineering background Students gets more Salary.</a:t>
            </a:r>
          </a:p>
          <a:p>
            <a:pPr marL="228600" indent="-228600">
              <a:buSzPct val="100000"/>
            </a:pPr>
            <a:r>
              <a:rPr kumimoji="0" lang="en-US" altLang="en-US" b="1" i="0" u="none" strike="noStrike" cap="none" normalizeH="0" baseline="0" dirty="0">
                <a:ln>
                  <a:noFill/>
                </a:ln>
                <a:solidFill>
                  <a:schemeClr val="tx1"/>
                </a:solidFill>
                <a:effectLst/>
                <a:latin typeface="docs-Roboto"/>
              </a:rPr>
              <a:t>Most of the students are belonging to </a:t>
            </a:r>
            <a:r>
              <a:rPr kumimoji="0" lang="en-US" altLang="en-US" b="1" i="0" u="none" strike="noStrike" cap="none" normalizeH="0" baseline="0" dirty="0" err="1">
                <a:ln>
                  <a:noFill/>
                </a:ln>
                <a:solidFill>
                  <a:schemeClr val="tx1"/>
                </a:solidFill>
                <a:effectLst/>
                <a:latin typeface="docs-Roboto"/>
              </a:rPr>
              <a:t>B.Tech</a:t>
            </a:r>
            <a:r>
              <a:rPr kumimoji="0" lang="en-US" altLang="en-US" b="1" i="0" u="none" strike="noStrike" cap="none" normalizeH="0" baseline="0" dirty="0">
                <a:ln>
                  <a:noFill/>
                </a:ln>
                <a:solidFill>
                  <a:schemeClr val="tx1"/>
                </a:solidFill>
                <a:effectLst/>
                <a:latin typeface="docs-Roboto"/>
              </a:rPr>
              <a:t> and B.E background</a:t>
            </a:r>
          </a:p>
          <a:p>
            <a:pPr marL="228600" indent="-228600">
              <a:buSzPct val="100000"/>
            </a:pPr>
            <a:endParaRPr lang="en-US" altLang="en-US" sz="6600" b="1" dirty="0">
              <a:solidFill>
                <a:schemeClr val="tx1"/>
              </a:solidFill>
              <a:latin typeface="docs-Roboto"/>
            </a:endParaRPr>
          </a:p>
          <a:p>
            <a:pPr marL="0" indent="0">
              <a:buSzPct val="100000"/>
              <a:buNone/>
            </a:pPr>
            <a:endParaRPr kumimoji="0" lang="en-US" altLang="en-US" sz="6600" b="1" i="0" u="none" strike="noStrike" cap="none" normalizeH="0" baseline="0" dirty="0">
              <a:ln>
                <a:noFill/>
              </a:ln>
              <a:solidFill>
                <a:schemeClr val="tx1"/>
              </a:solidFill>
              <a:effectLst/>
              <a:latin typeface="docs-Roboto"/>
            </a:endParaRPr>
          </a:p>
          <a:p>
            <a:pPr marL="228600" lvl="0" indent="-228600" algn="l" rtl="0">
              <a:lnSpc>
                <a:spcPct val="90000"/>
              </a:lnSpc>
              <a:spcBef>
                <a:spcPts val="1000"/>
              </a:spcBef>
              <a:spcAft>
                <a:spcPts val="0"/>
              </a:spcAft>
              <a:buClr>
                <a:schemeClr val="dk1"/>
              </a:buClr>
              <a:buSzPct val="100000"/>
              <a:buChar char="•"/>
            </a:pPr>
            <a:endParaRPr lang="en-US" sz="3200" b="1" dirty="0"/>
          </a:p>
          <a:p>
            <a:pPr marL="228600" lvl="0" indent="-228600" algn="l" rtl="0">
              <a:lnSpc>
                <a:spcPct val="90000"/>
              </a:lnSpc>
              <a:spcBef>
                <a:spcPts val="1000"/>
              </a:spcBef>
              <a:spcAft>
                <a:spcPts val="0"/>
              </a:spcAft>
              <a:buClr>
                <a:schemeClr val="dk1"/>
              </a:buClr>
              <a:buSzPct val="100000"/>
              <a:buChar char="•"/>
            </a:pPr>
            <a:endParaRPr dirty="0"/>
          </a:p>
        </p:txBody>
      </p:sp>
      <p:sp>
        <p:nvSpPr>
          <p:cNvPr id="2" name="Rectangle 1">
            <a:extLst>
              <a:ext uri="{FF2B5EF4-FFF2-40B4-BE49-F238E27FC236}">
                <a16:creationId xmlns:a16="http://schemas.microsoft.com/office/drawing/2014/main" id="{029217EF-F2EA-471D-6184-AFBCD661782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904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C12DEE1-9B82-869E-3271-EC8055890C9D}"/>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76B07041-22E8-6385-3325-D4ECC98003D6}"/>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Conclusion:</a:t>
            </a:r>
            <a:endParaRPr b="1" dirty="0">
              <a:solidFill>
                <a:srgbClr val="FF0000"/>
              </a:solidFill>
            </a:endParaRPr>
          </a:p>
        </p:txBody>
      </p:sp>
      <p:sp>
        <p:nvSpPr>
          <p:cNvPr id="111" name="Google Shape;111;p4">
            <a:extLst>
              <a:ext uri="{FF2B5EF4-FFF2-40B4-BE49-F238E27FC236}">
                <a16:creationId xmlns:a16="http://schemas.microsoft.com/office/drawing/2014/main" id="{16261E11-6EDB-5F9D-E84A-67BB1332923B}"/>
              </a:ext>
            </a:extLst>
          </p:cNvPr>
          <p:cNvSpPr txBox="1">
            <a:spLocks noGrp="1"/>
          </p:cNvSpPr>
          <p:nvPr>
            <p:ph type="body" idx="1"/>
          </p:nvPr>
        </p:nvSpPr>
        <p:spPr>
          <a:xfrm>
            <a:off x="638582" y="1343818"/>
            <a:ext cx="10515600" cy="4351338"/>
          </a:xfrm>
          <a:prstGeom prst="rect">
            <a:avLst/>
          </a:prstGeom>
          <a:noFill/>
          <a:ln>
            <a:noFill/>
          </a:ln>
        </p:spPr>
        <p:txBody>
          <a:bodyPr spcFirstLastPara="1" wrap="square" lIns="91425" tIns="45700" rIns="91425" bIns="45700" anchor="t" anchorCtr="0">
            <a:normAutofit/>
          </a:bodyPr>
          <a:lstStyle/>
          <a:p>
            <a:pPr marL="114300" indent="0" algn="l">
              <a:buNone/>
            </a:pPr>
            <a:r>
              <a:rPr lang="en-US" b="0" i="0" dirty="0">
                <a:solidFill>
                  <a:srgbClr val="0D0D0D"/>
                </a:solidFill>
                <a:effectLst/>
                <a:latin typeface="Söhne"/>
              </a:rPr>
              <a:t>"This Exploratory Data Analysis (EDA) project has been a valuable learning experience for </a:t>
            </a:r>
            <a:r>
              <a:rPr lang="en-US" b="0" i="0" dirty="0" err="1">
                <a:solidFill>
                  <a:srgbClr val="0D0D0D"/>
                </a:solidFill>
                <a:effectLst/>
                <a:latin typeface="Söhne"/>
              </a:rPr>
              <a:t>me.Throughout</a:t>
            </a:r>
            <a:r>
              <a:rPr lang="en-US" b="0" i="0" dirty="0">
                <a:solidFill>
                  <a:srgbClr val="0D0D0D"/>
                </a:solidFill>
                <a:effectLst/>
                <a:latin typeface="Söhne"/>
              </a:rPr>
              <a:t> the project, I have honed my skills in data analysis, gaining proficiency in applying statistical concepts to uncover meaningful insights. The hands-on nature of the analysis has enhanced my ability to navigate and make sense of large datasets, allowing me to extract valuable information efficiently.</a:t>
            </a:r>
          </a:p>
          <a:p>
            <a:pPr marL="114300" indent="0" algn="l">
              <a:buNone/>
            </a:pPr>
            <a:r>
              <a:rPr lang="en-US" b="0" i="0" dirty="0">
                <a:solidFill>
                  <a:srgbClr val="0D0D0D"/>
                </a:solidFill>
                <a:effectLst/>
                <a:latin typeface="Söhne"/>
              </a:rPr>
              <a:t>Overall, this project has significantly contributed to my analytical skill set, providing a solid foundation for interpreting data and drawing meaningful conclusions."</a:t>
            </a:r>
          </a:p>
        </p:txBody>
      </p:sp>
      <p:sp>
        <p:nvSpPr>
          <p:cNvPr id="2" name="Rectangle 1">
            <a:extLst>
              <a:ext uri="{FF2B5EF4-FFF2-40B4-BE49-F238E27FC236}">
                <a16:creationId xmlns:a16="http://schemas.microsoft.com/office/drawing/2014/main" id="{34442133-8FD9-7022-A73B-C5624A28C87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057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10785595" cy="2862282"/>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US" sz="2400" i="0" dirty="0">
                <a:effectLst/>
                <a:latin typeface="-apple-system"/>
              </a:rPr>
              <a:t>Data Science student at </a:t>
            </a:r>
            <a:r>
              <a:rPr lang="en-US" sz="2400" i="0" dirty="0" err="1">
                <a:effectLst/>
                <a:latin typeface="-apple-system"/>
              </a:rPr>
              <a:t>Innomatics</a:t>
            </a:r>
            <a:r>
              <a:rPr lang="en-US" sz="2400" i="0" dirty="0">
                <a:effectLst/>
                <a:latin typeface="-apple-system"/>
              </a:rPr>
              <a:t> research labs , showcasing my resilience and adaptability in my academic and professional journey, certified in Python programming language and data analysis. Currently serving as a Data Science Intern at </a:t>
            </a:r>
            <a:r>
              <a:rPr lang="en-US" sz="2400" i="0" dirty="0" err="1">
                <a:effectLst/>
                <a:latin typeface="-apple-system"/>
              </a:rPr>
              <a:t>Innomatics</a:t>
            </a:r>
            <a:r>
              <a:rPr lang="en-US" sz="2400" i="0" dirty="0">
                <a:effectLst/>
                <a:latin typeface="-apple-system"/>
              </a:rPr>
              <a:t> Research Labs. I chose Data Science for its power in decision-making, Analyzing data, deriving insights, and solving problems.</a:t>
            </a:r>
          </a:p>
          <a:p>
            <a:pPr marL="285750" marR="0" lvl="0" indent="-285750" algn="l" rtl="0">
              <a:spcBef>
                <a:spcPts val="0"/>
              </a:spcBef>
              <a:spcAft>
                <a:spcPts val="0"/>
              </a:spcAft>
              <a:buClr>
                <a:schemeClr val="dk1"/>
              </a:buClr>
              <a:buSzPts val="1800"/>
              <a:buFont typeface="Arial"/>
              <a:buChar char="•"/>
            </a:pPr>
            <a:endParaRPr lang="en-IN" sz="1800" b="1"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dirty="0">
                <a:solidFill>
                  <a:schemeClr val="dk1"/>
                </a:solidFill>
                <a:latin typeface="Calibri"/>
                <a:ea typeface="Calibri"/>
                <a:cs typeface="Calibri"/>
                <a:sym typeface="Calibri"/>
              </a:rPr>
              <a:t>LinkedIn     -</a:t>
            </a:r>
            <a:r>
              <a:rPr lang="en-IN" sz="2400" b="0" i="0" dirty="0">
                <a:effectLst/>
                <a:latin typeface="-apple-system"/>
              </a:rPr>
              <a:t> </a:t>
            </a:r>
            <a:r>
              <a:rPr lang="en-IN" sz="2400" b="0" i="0" dirty="0">
                <a:effectLst/>
                <a:latin typeface="-apple-system"/>
                <a:hlinkClick r:id="rId3"/>
              </a:rPr>
              <a:t>www.linkedin.com/in/naveen-bellamkonda-8927aa2a3</a:t>
            </a:r>
            <a:r>
              <a:rPr lang="en-IN" sz="2400" b="0" i="0" dirty="0">
                <a:effectLst/>
                <a:latin typeface="-apple-system"/>
              </a:rPr>
              <a:t> </a:t>
            </a:r>
            <a:endParaRPr lang="en-IN" sz="1800" b="1"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IN" sz="1800" b="1">
                <a:solidFill>
                  <a:schemeClr val="dk1"/>
                </a:solidFill>
                <a:latin typeface="Calibri"/>
                <a:ea typeface="Calibri"/>
                <a:cs typeface="Calibri"/>
                <a:sym typeface="Calibri"/>
              </a:rPr>
              <a:t>GitHub        - </a:t>
            </a:r>
            <a:r>
              <a:rPr lang="en-IN" sz="1800" b="1">
                <a:solidFill>
                  <a:schemeClr val="dk1"/>
                </a:solidFill>
                <a:latin typeface="Calibri"/>
                <a:ea typeface="Calibri"/>
                <a:cs typeface="Calibri"/>
                <a:sym typeface="Calibri"/>
                <a:hlinkClick r:id="rId4"/>
              </a:rPr>
              <a:t>https://github.com/Naveen4059</a:t>
            </a:r>
            <a:r>
              <a:rPr lang="en-IN" sz="1800" b="1">
                <a:solidFill>
                  <a:schemeClr val="dk1"/>
                </a:solidFill>
                <a:latin typeface="Calibri"/>
                <a:ea typeface="Calibri"/>
                <a:cs typeface="Calibri"/>
                <a:sym typeface="Calibri"/>
              </a:rPr>
              <a:t> </a:t>
            </a:r>
            <a:endParaRPr sz="1800"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0752D94-EE84-2AAE-8EFE-993A12D1F7B3}"/>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2ED95E18-B801-60F6-A876-6B6E91D9691D}"/>
              </a:ext>
            </a:extLst>
          </p:cNvPr>
          <p:cNvSpPr txBox="1">
            <a:spLocks noGrp="1"/>
          </p:cNvSpPr>
          <p:nvPr>
            <p:ph type="title"/>
          </p:nvPr>
        </p:nvSpPr>
        <p:spPr>
          <a:xfrm>
            <a:off x="591931" y="1492201"/>
            <a:ext cx="10515600" cy="316936"/>
          </a:xfrm>
          <a:prstGeom prst="rect">
            <a:avLst/>
          </a:prstGeom>
          <a:noFill/>
          <a:ln>
            <a:noFill/>
          </a:ln>
        </p:spPr>
        <p:txBody>
          <a:bodyPr spcFirstLastPara="1" wrap="square" lIns="91425" tIns="45700" rIns="91425" bIns="45700" anchor="ctr" anchorCtr="0">
            <a:normAutofit fontScale="90000"/>
          </a:bodyPr>
          <a:lstStyle/>
          <a:p>
            <a:pPr>
              <a:buClr>
                <a:srgbClr val="FF0000"/>
              </a:buClr>
              <a:buSzPts val="4400"/>
            </a:pPr>
            <a:r>
              <a:rPr lang="en-US" b="1" dirty="0">
                <a:solidFill>
                  <a:srgbClr val="FF0000"/>
                </a:solidFill>
              </a:rPr>
              <a:t>Business Problem</a:t>
            </a:r>
            <a:br>
              <a:rPr lang="en-US" dirty="0">
                <a:solidFill>
                  <a:srgbClr val="FF0000"/>
                </a:solidFill>
              </a:rPr>
            </a:br>
            <a:endParaRPr lang="en-US" b="1" dirty="0">
              <a:solidFill>
                <a:srgbClr val="FF0000"/>
              </a:solidFill>
            </a:endParaRPr>
          </a:p>
        </p:txBody>
      </p:sp>
      <p:sp>
        <p:nvSpPr>
          <p:cNvPr id="111" name="Google Shape;111;p4">
            <a:extLst>
              <a:ext uri="{FF2B5EF4-FFF2-40B4-BE49-F238E27FC236}">
                <a16:creationId xmlns:a16="http://schemas.microsoft.com/office/drawing/2014/main" id="{96558B0F-C060-FEFA-F370-C7A2C94572AD}"/>
              </a:ext>
            </a:extLst>
          </p:cNvPr>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ct val="100000"/>
              <a:buNone/>
            </a:pPr>
            <a:r>
              <a:rPr lang="en-US" b="0" i="0" dirty="0">
                <a:solidFill>
                  <a:srgbClr val="0D0D0D"/>
                </a:solidFill>
                <a:effectLst/>
                <a:latin typeface="Söhne"/>
              </a:rPr>
              <a:t>The business problem revolves around in this project involves understanding the employment outcomes of engineering graduates, focusing on factors such as salary, job titles, job locations, and various skills. This analysis aims to provide insights into the factors influencing salary, job preferences, and the overall employment landscape for engineering graduates.</a:t>
            </a:r>
            <a:endParaRPr dirty="0"/>
          </a:p>
        </p:txBody>
      </p:sp>
    </p:spTree>
    <p:extLst>
      <p:ext uri="{BB962C8B-B14F-4D97-AF65-F5344CB8AC3E}">
        <p14:creationId xmlns:p14="http://schemas.microsoft.com/office/powerpoint/2010/main" val="1984225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33012A0-A391-C01D-341A-635CF60754BE}"/>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63EFA79E-D6FB-E803-2785-7250EE56D220}"/>
              </a:ext>
            </a:extLst>
          </p:cNvPr>
          <p:cNvSpPr txBox="1">
            <a:spLocks noGrp="1"/>
          </p:cNvSpPr>
          <p:nvPr>
            <p:ph type="title"/>
          </p:nvPr>
        </p:nvSpPr>
        <p:spPr>
          <a:xfrm>
            <a:off x="838200" y="18540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Objective:  </a:t>
            </a:r>
            <a:endParaRPr b="1" dirty="0">
              <a:solidFill>
                <a:srgbClr val="FF0000"/>
              </a:solidFill>
            </a:endParaRPr>
          </a:p>
        </p:txBody>
      </p:sp>
      <p:sp>
        <p:nvSpPr>
          <p:cNvPr id="111" name="Google Shape;111;p4">
            <a:extLst>
              <a:ext uri="{FF2B5EF4-FFF2-40B4-BE49-F238E27FC236}">
                <a16:creationId xmlns:a16="http://schemas.microsoft.com/office/drawing/2014/main" id="{F8820126-7797-6E92-85BD-1C6785F23A00}"/>
              </a:ext>
            </a:extLst>
          </p:cNvPr>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US" b="0" i="0" dirty="0">
                <a:solidFill>
                  <a:srgbClr val="0D0D0D"/>
                </a:solidFill>
                <a:effectLst/>
                <a:latin typeface="Söhne"/>
              </a:rPr>
              <a:t>The main objective of the project is to conduct an Exploratory Data Analysis (EDA) on the Aspiring Mind Employment Outcome 2015 (AMEO) dataset. The analysis aims to uncover patterns, relationships, and insights regarding the employment outcomes of </a:t>
            </a:r>
            <a:r>
              <a:rPr lang="en-US" b="0" i="0">
                <a:solidFill>
                  <a:srgbClr val="0D0D0D"/>
                </a:solidFill>
                <a:effectLst/>
                <a:latin typeface="Söhne"/>
              </a:rPr>
              <a:t>engineering graduates.</a:t>
            </a:r>
            <a:endParaRPr dirty="0"/>
          </a:p>
        </p:txBody>
      </p:sp>
    </p:spTree>
    <p:extLst>
      <p:ext uri="{BB962C8B-B14F-4D97-AF65-F5344CB8AC3E}">
        <p14:creationId xmlns:p14="http://schemas.microsoft.com/office/powerpoint/2010/main" val="3724410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B69A3CD-B91C-3216-6AAC-0892DA3752A0}"/>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4841C151-762D-D104-337C-F9F64A10C476}"/>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a:buClr>
                <a:srgbClr val="FF0000"/>
              </a:buClr>
              <a:buSzPts val="4400"/>
            </a:pPr>
            <a:r>
              <a:rPr lang="en-IN" sz="4400" b="1" dirty="0"/>
              <a:t>Summary of the Data </a:t>
            </a:r>
            <a:endParaRPr b="1" dirty="0">
              <a:solidFill>
                <a:srgbClr val="FF0000"/>
              </a:solidFill>
            </a:endParaRPr>
          </a:p>
        </p:txBody>
      </p:sp>
      <p:sp>
        <p:nvSpPr>
          <p:cNvPr id="111" name="Google Shape;111;p4">
            <a:extLst>
              <a:ext uri="{FF2B5EF4-FFF2-40B4-BE49-F238E27FC236}">
                <a16:creationId xmlns:a16="http://schemas.microsoft.com/office/drawing/2014/main" id="{FBF8863F-0A9D-B19E-0C7B-9BF4DFEC5CFF}"/>
              </a:ext>
            </a:extLst>
          </p:cNvPr>
          <p:cNvSpPr txBox="1">
            <a:spLocks noGrp="1"/>
          </p:cNvSpPr>
          <p:nvPr>
            <p:ph type="body" idx="1"/>
          </p:nvPr>
        </p:nvSpPr>
        <p:spPr>
          <a:xfrm>
            <a:off x="537396" y="1196334"/>
            <a:ext cx="10515600" cy="3886943"/>
          </a:xfrm>
          <a:prstGeom prst="rect">
            <a:avLst/>
          </a:prstGeom>
          <a:noFill/>
          <a:ln>
            <a:noFill/>
          </a:ln>
        </p:spPr>
        <p:txBody>
          <a:bodyPr spcFirstLastPara="1" wrap="square" lIns="91425" tIns="45700" rIns="91425" bIns="45700" anchor="t" anchorCtr="0">
            <a:normAutofit fontScale="25000" lnSpcReduction="20000"/>
          </a:bodyPr>
          <a:lstStyle/>
          <a:p>
            <a:pPr marL="228600" lvl="0" indent="-228600" algn="just" rtl="0">
              <a:lnSpc>
                <a:spcPct val="120000"/>
              </a:lnSpc>
              <a:spcBef>
                <a:spcPts val="1000"/>
              </a:spcBef>
              <a:spcAft>
                <a:spcPts val="0"/>
              </a:spcAft>
              <a:buClr>
                <a:schemeClr val="dk1"/>
              </a:buClr>
              <a:buSzPct val="100000"/>
              <a:buChar char="•"/>
            </a:pPr>
            <a:r>
              <a:rPr lang="en-US" sz="9600" dirty="0"/>
              <a:t>The dataset, from Aspiring Minds, reveals insights into the employment outcomes of engineering graduates. With around 4000 records and 40 variables, it includes a unique identifier (UID), annual salary (CTC), dates of joining (DOJ) and leaving (DOL), demographic data, academic performance metrics, college details, skill scores (English, Logical, Quantitative, Domain, Computer Programming), and personality test scores (Conscientiousness, Agreeableness, Extraversion, Neuroticism, Openness to Experience). This comprehensive dataset sets the stage for an in-depth exploratory data analysis, providing valuable information on various facets of graduates' professional journeys.</a:t>
            </a:r>
            <a:endParaRPr lang="en-IN" dirty="0"/>
          </a:p>
        </p:txBody>
      </p:sp>
    </p:spTree>
    <p:extLst>
      <p:ext uri="{BB962C8B-B14F-4D97-AF65-F5344CB8AC3E}">
        <p14:creationId xmlns:p14="http://schemas.microsoft.com/office/powerpoint/2010/main" val="2513582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51064BD-4DC4-8E21-F927-F2602DE70B6D}"/>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9D2A6562-9CA6-41C6-6135-3139F33E881C}"/>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a:buClr>
                <a:srgbClr val="FF0000"/>
              </a:buClr>
              <a:buSzPts val="4400"/>
            </a:pPr>
            <a:r>
              <a:rPr lang="en-IN" b="1" u="sng" dirty="0">
                <a:solidFill>
                  <a:srgbClr val="FF0000"/>
                </a:solidFill>
              </a:rPr>
              <a:t>Exploratory Data Analysis: </a:t>
            </a:r>
            <a:endParaRPr b="1" dirty="0">
              <a:solidFill>
                <a:srgbClr val="FF0000"/>
              </a:solidFill>
            </a:endParaRPr>
          </a:p>
        </p:txBody>
      </p:sp>
      <p:sp>
        <p:nvSpPr>
          <p:cNvPr id="111" name="Google Shape;111;p4">
            <a:extLst>
              <a:ext uri="{FF2B5EF4-FFF2-40B4-BE49-F238E27FC236}">
                <a16:creationId xmlns:a16="http://schemas.microsoft.com/office/drawing/2014/main" id="{E121A448-8921-D5FC-49DE-8E3433BC2353}"/>
              </a:ext>
            </a:extLst>
          </p:cNvPr>
          <p:cNvSpPr txBox="1">
            <a:spLocks noGrp="1"/>
          </p:cNvSpPr>
          <p:nvPr>
            <p:ph type="body" idx="1"/>
          </p:nvPr>
        </p:nvSpPr>
        <p:spPr>
          <a:xfrm>
            <a:off x="972273" y="1343817"/>
            <a:ext cx="10093124" cy="4524547"/>
          </a:xfrm>
          <a:prstGeom prst="rect">
            <a:avLst/>
          </a:prstGeom>
          <a:noFill/>
          <a:ln>
            <a:noFill/>
          </a:ln>
        </p:spPr>
        <p:txBody>
          <a:bodyPr spcFirstLastPara="1" wrap="square" lIns="91425" tIns="45700" rIns="91425" bIns="45700" anchor="t" anchorCtr="0">
            <a:noAutofit/>
          </a:bodyPr>
          <a:lstStyle/>
          <a:p>
            <a:pPr marL="514350" lvl="0" indent="-514350" algn="just" rtl="0">
              <a:lnSpc>
                <a:spcPct val="90000"/>
              </a:lnSpc>
              <a:spcBef>
                <a:spcPts val="1000"/>
              </a:spcBef>
              <a:spcAft>
                <a:spcPts val="0"/>
              </a:spcAft>
              <a:buClr>
                <a:schemeClr val="dk1"/>
              </a:buClr>
              <a:buSzPct val="100000"/>
              <a:buFont typeface="Calibri"/>
              <a:buAutoNum type="alphaLcPeriod"/>
            </a:pPr>
            <a:r>
              <a:rPr lang="en-IN" sz="2400" b="1" i="1" dirty="0"/>
              <a:t>Data Cleaning Steps:</a:t>
            </a:r>
          </a:p>
          <a:p>
            <a:pPr algn="l">
              <a:buFont typeface="+mj-lt"/>
              <a:buAutoNum type="arabicPeriod"/>
            </a:pPr>
            <a:r>
              <a:rPr lang="en-US" sz="2400" b="1" i="0" dirty="0">
                <a:solidFill>
                  <a:srgbClr val="0D0D0D"/>
                </a:solidFill>
                <a:effectLst/>
                <a:latin typeface="Söhne"/>
              </a:rPr>
              <a:t>Column Removal:</a:t>
            </a:r>
            <a:endParaRPr lang="en-US" sz="2400" b="0" i="0" dirty="0">
              <a:solidFill>
                <a:srgbClr val="0D0D0D"/>
              </a:solidFill>
              <a:effectLst/>
              <a:latin typeface="Söhne"/>
            </a:endParaRPr>
          </a:p>
          <a:p>
            <a:pPr marL="800100" lvl="1"/>
            <a:r>
              <a:rPr lang="en-US" b="0" i="0" dirty="0">
                <a:solidFill>
                  <a:srgbClr val="0D0D0D"/>
                </a:solidFill>
                <a:effectLst/>
                <a:latin typeface="Söhne"/>
              </a:rPr>
              <a:t>Dropped columns 'Data Source' and 'ID' as they were not providing relevant information for analysis.</a:t>
            </a:r>
          </a:p>
          <a:p>
            <a:pPr algn="l">
              <a:buFont typeface="+mj-lt"/>
              <a:buAutoNum type="arabicPeriod"/>
            </a:pPr>
            <a:r>
              <a:rPr lang="en-US" sz="2400" b="1" i="0" dirty="0">
                <a:solidFill>
                  <a:srgbClr val="0D0D0D"/>
                </a:solidFill>
                <a:effectLst/>
                <a:latin typeface="Söhne"/>
              </a:rPr>
              <a:t>Checking Null Values:</a:t>
            </a:r>
            <a:endParaRPr lang="en-US" sz="2400" b="0" i="0" dirty="0">
              <a:solidFill>
                <a:srgbClr val="0D0D0D"/>
              </a:solidFill>
              <a:effectLst/>
              <a:latin typeface="Söhne"/>
            </a:endParaRPr>
          </a:p>
          <a:p>
            <a:pPr marL="800100" lvl="1"/>
            <a:r>
              <a:rPr lang="en-US" b="0" i="0" dirty="0">
                <a:solidFill>
                  <a:srgbClr val="0D0D0D"/>
                </a:solidFill>
                <a:effectLst/>
                <a:latin typeface="Söhne"/>
              </a:rPr>
              <a:t>There is no null values presen</a:t>
            </a:r>
            <a:r>
              <a:rPr lang="en-US" dirty="0">
                <a:solidFill>
                  <a:srgbClr val="0D0D0D"/>
                </a:solidFill>
                <a:latin typeface="Söhne"/>
              </a:rPr>
              <a:t>t in the given dataset</a:t>
            </a:r>
          </a:p>
          <a:p>
            <a:pPr marL="800100" lvl="1"/>
            <a:endParaRPr lang="en-US" b="0" i="0" dirty="0">
              <a:solidFill>
                <a:srgbClr val="0D0D0D"/>
              </a:solidFill>
              <a:effectLst/>
              <a:latin typeface="Söhne"/>
            </a:endParaRPr>
          </a:p>
          <a:p>
            <a:pPr marL="800100" lvl="1"/>
            <a:endParaRPr lang="en-US" b="0" i="0" dirty="0">
              <a:solidFill>
                <a:srgbClr val="0D0D0D"/>
              </a:solidFill>
              <a:effectLst/>
              <a:latin typeface="Söhne"/>
            </a:endParaRPr>
          </a:p>
          <a:p>
            <a:pPr marL="0" lvl="0" indent="0" algn="just" rtl="0">
              <a:lnSpc>
                <a:spcPct val="90000"/>
              </a:lnSpc>
              <a:spcBef>
                <a:spcPts val="1000"/>
              </a:spcBef>
              <a:spcAft>
                <a:spcPts val="0"/>
              </a:spcAft>
              <a:buClr>
                <a:schemeClr val="dk1"/>
              </a:buClr>
              <a:buSzPct val="100000"/>
              <a:buNone/>
            </a:pPr>
            <a:r>
              <a:rPr lang="en-US" sz="2400" b="1" i="1" dirty="0"/>
              <a:t>  </a:t>
            </a:r>
            <a:endParaRPr lang="en-US" sz="2400" dirty="0"/>
          </a:p>
          <a:p>
            <a:pPr marL="228600" lvl="0" indent="-130810" algn="l" rtl="0">
              <a:lnSpc>
                <a:spcPct val="90000"/>
              </a:lnSpc>
              <a:spcBef>
                <a:spcPts val="1000"/>
              </a:spcBef>
              <a:spcAft>
                <a:spcPts val="0"/>
              </a:spcAft>
              <a:buClr>
                <a:schemeClr val="dk1"/>
              </a:buClr>
              <a:buSzPct val="100000"/>
              <a:buNone/>
            </a:pPr>
            <a:endParaRPr sz="2400" dirty="0"/>
          </a:p>
        </p:txBody>
      </p:sp>
    </p:spTree>
    <p:extLst>
      <p:ext uri="{BB962C8B-B14F-4D97-AF65-F5344CB8AC3E}">
        <p14:creationId xmlns:p14="http://schemas.microsoft.com/office/powerpoint/2010/main" val="2702746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4DB8E29-EF00-6402-4E51-DE7D0A7E2FCC}"/>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FF86AEAB-12C4-3AD0-C537-7EDA89324CFE}"/>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Data Manipulation:  </a:t>
            </a:r>
            <a:endParaRPr b="1" dirty="0">
              <a:solidFill>
                <a:srgbClr val="FF0000"/>
              </a:solidFill>
            </a:endParaRPr>
          </a:p>
        </p:txBody>
      </p:sp>
      <p:sp>
        <p:nvSpPr>
          <p:cNvPr id="111" name="Google Shape;111;p4">
            <a:extLst>
              <a:ext uri="{FF2B5EF4-FFF2-40B4-BE49-F238E27FC236}">
                <a16:creationId xmlns:a16="http://schemas.microsoft.com/office/drawing/2014/main" id="{BB983C03-2F5F-62F3-AA57-EC6B8A6045FA}"/>
              </a:ext>
            </a:extLst>
          </p:cNvPr>
          <p:cNvSpPr txBox="1">
            <a:spLocks noGrp="1"/>
          </p:cNvSpPr>
          <p:nvPr>
            <p:ph type="body" idx="1"/>
          </p:nvPr>
        </p:nvSpPr>
        <p:spPr>
          <a:xfrm>
            <a:off x="395513" y="1134319"/>
            <a:ext cx="10515600" cy="5031877"/>
          </a:xfrm>
          <a:prstGeom prst="rect">
            <a:avLst/>
          </a:prstGeom>
          <a:noFill/>
          <a:ln>
            <a:noFill/>
          </a:ln>
        </p:spPr>
        <p:txBody>
          <a:bodyPr spcFirstLastPara="1" wrap="square" lIns="91425" tIns="45700" rIns="91425" bIns="45700" anchor="t" anchorCtr="0">
            <a:normAutofit/>
          </a:bodyPr>
          <a:lstStyle/>
          <a:p>
            <a:pPr algn="l">
              <a:buFont typeface="+mj-lt"/>
              <a:buAutoNum type="arabicPeriod"/>
            </a:pPr>
            <a:r>
              <a:rPr lang="en-US" sz="2400" b="1" i="0" dirty="0">
                <a:solidFill>
                  <a:srgbClr val="0D0D0D"/>
                </a:solidFill>
                <a:effectLst/>
                <a:latin typeface="Söhne"/>
              </a:rPr>
              <a:t>Date Conversion:</a:t>
            </a:r>
            <a:endParaRPr lang="en-US" sz="2400"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Converted date columns ('DOJ', 'DOL', 'DOB') to datetime format.</a:t>
            </a:r>
          </a:p>
          <a:p>
            <a:pPr algn="l">
              <a:buFont typeface="+mj-lt"/>
              <a:buAutoNum type="arabicPeriod"/>
            </a:pPr>
            <a:r>
              <a:rPr lang="en-US" sz="2400" b="1" i="0" dirty="0">
                <a:solidFill>
                  <a:srgbClr val="0D0D0D"/>
                </a:solidFill>
                <a:effectLst/>
                <a:latin typeface="Söhne"/>
              </a:rPr>
              <a:t>Creating '</a:t>
            </a:r>
            <a:r>
              <a:rPr lang="en-US" sz="2400" b="1" i="0" dirty="0" err="1">
                <a:solidFill>
                  <a:srgbClr val="0D0D0D"/>
                </a:solidFill>
                <a:effectLst/>
                <a:latin typeface="Söhne"/>
              </a:rPr>
              <a:t>EmploymentStatus</a:t>
            </a:r>
            <a:r>
              <a:rPr lang="en-US" sz="2400" b="1" i="0" dirty="0">
                <a:solidFill>
                  <a:srgbClr val="0D0D0D"/>
                </a:solidFill>
                <a:effectLst/>
                <a:latin typeface="Söhne"/>
              </a:rPr>
              <a:t>' Column:</a:t>
            </a:r>
            <a:endParaRPr lang="en-US" sz="2400"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Added a new column '</a:t>
            </a:r>
            <a:r>
              <a:rPr lang="en-US" b="0" i="0" dirty="0" err="1">
                <a:solidFill>
                  <a:srgbClr val="0D0D0D"/>
                </a:solidFill>
                <a:effectLst/>
                <a:latin typeface="Söhne"/>
              </a:rPr>
              <a:t>EmploymentStatus</a:t>
            </a:r>
            <a:r>
              <a:rPr lang="en-US" b="0" i="0" dirty="0">
                <a:solidFill>
                  <a:srgbClr val="0D0D0D"/>
                </a:solidFill>
                <a:effectLst/>
                <a:latin typeface="Söhne"/>
              </a:rPr>
              <a:t>' based on the presence of 'DOL' values, indicating whether the employee is currently employed or has left.</a:t>
            </a:r>
          </a:p>
          <a:p>
            <a:pPr algn="l">
              <a:buFont typeface="+mj-lt"/>
              <a:buAutoNum type="arabicPeriod"/>
            </a:pPr>
            <a:r>
              <a:rPr lang="en-US" sz="2400" b="1" i="0" dirty="0">
                <a:solidFill>
                  <a:srgbClr val="0D0D0D"/>
                </a:solidFill>
                <a:effectLst/>
                <a:latin typeface="Söhne"/>
              </a:rPr>
              <a:t>Calculating '</a:t>
            </a:r>
            <a:r>
              <a:rPr lang="en-US" sz="2400" b="1" i="0" dirty="0" err="1">
                <a:solidFill>
                  <a:srgbClr val="0D0D0D"/>
                </a:solidFill>
                <a:effectLst/>
                <a:latin typeface="Söhne"/>
              </a:rPr>
              <a:t>YearsOfExperience</a:t>
            </a:r>
            <a:r>
              <a:rPr lang="en-US" sz="2400" b="1" i="0" dirty="0">
                <a:solidFill>
                  <a:srgbClr val="0D0D0D"/>
                </a:solidFill>
                <a:effectLst/>
                <a:latin typeface="Söhne"/>
              </a:rPr>
              <a:t>':</a:t>
            </a:r>
            <a:endParaRPr lang="en-US" sz="2400"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Calculated the 'Years Of Experience' based on the 'DOJ' column, representing the number of years an employee has been working.</a:t>
            </a:r>
          </a:p>
          <a:p>
            <a:pPr marL="742950" lvl="1" indent="-285750" algn="l">
              <a:buFont typeface="+mj-lt"/>
              <a:buAutoNum type="arabicPeriod"/>
            </a:pPr>
            <a:r>
              <a:rPr lang="en-US" dirty="0">
                <a:solidFill>
                  <a:srgbClr val="0D0D0D"/>
                </a:solidFill>
                <a:latin typeface="Söhne"/>
              </a:rPr>
              <a:t>And creating a new column to find the </a:t>
            </a:r>
            <a:r>
              <a:rPr lang="en-US" b="0" i="0" dirty="0">
                <a:solidFill>
                  <a:srgbClr val="0D0D0D"/>
                </a:solidFill>
                <a:effectLst/>
                <a:latin typeface="Söhne"/>
              </a:rPr>
              <a:t>'Years Of Experience</a:t>
            </a:r>
          </a:p>
          <a:p>
            <a:pPr marL="457200" marR="0" indent="-347472" algn="l" rtl="0">
              <a:lnSpc>
                <a:spcPct val="90000"/>
              </a:lnSpc>
              <a:spcBef>
                <a:spcPts val="1000"/>
              </a:spcBef>
              <a:spcAft>
                <a:spcPts val="0"/>
              </a:spcAft>
              <a:buClr>
                <a:schemeClr val="dk1"/>
              </a:buClr>
              <a:buSzPts val="1800"/>
              <a:buFont typeface="+mj-lt"/>
              <a:buAutoNum type="arabicPeriod"/>
            </a:pPr>
            <a:r>
              <a:rPr lang="en-US" sz="2400" b="1" i="0" dirty="0">
                <a:solidFill>
                  <a:srgbClr val="0D0D0D"/>
                </a:solidFill>
                <a:effectLst/>
                <a:latin typeface="Söhne"/>
                <a:ea typeface="Calibri" panose="020F0502020204030204" pitchFamily="34" charset="0"/>
                <a:cs typeface="Calibri" panose="020F0502020204030204" pitchFamily="34" charset="0"/>
              </a:rPr>
              <a:t>Handling 'Present' Values in 'DOL':</a:t>
            </a:r>
            <a:endParaRPr lang="en-IN" sz="2400" dirty="0">
              <a:effectLst/>
            </a:endParaRPr>
          </a:p>
          <a:p>
            <a:pPr marL="740664" marR="0" indent="-283464" algn="just" rtl="0">
              <a:lnSpc>
                <a:spcPct val="90000"/>
              </a:lnSpc>
              <a:spcBef>
                <a:spcPts val="500"/>
              </a:spcBef>
              <a:spcAft>
                <a:spcPts val="0"/>
              </a:spcAft>
            </a:pPr>
            <a:r>
              <a:rPr lang="en-US" sz="2400" b="0" i="0" dirty="0">
                <a:solidFill>
                  <a:srgbClr val="0D0D0D"/>
                </a:solidFill>
                <a:effectLst/>
                <a:latin typeface="Söhne"/>
                <a:ea typeface="Calibri" panose="020F0502020204030204" pitchFamily="34" charset="0"/>
                <a:cs typeface="Calibri" panose="020F0502020204030204" pitchFamily="34" charset="0"/>
              </a:rPr>
              <a:t>Replaced 'present' values in the 'DOL' column with '9999-12-31' to represent ongoing or indefinite employment.</a:t>
            </a:r>
            <a:endParaRPr lang="en-IN" sz="2400" dirty="0">
              <a:effectLst/>
            </a:endParaRPr>
          </a:p>
          <a:p>
            <a:pPr marL="742950" lvl="1" indent="-285750" algn="l">
              <a:buFont typeface="+mj-lt"/>
              <a:buAutoNum type="arabicPeriod"/>
            </a:pPr>
            <a:endParaRPr lang="en-US" b="0" i="0" dirty="0">
              <a:solidFill>
                <a:srgbClr val="0D0D0D"/>
              </a:solidFill>
              <a:effectLst/>
              <a:latin typeface="Söhne"/>
            </a:endParaRPr>
          </a:p>
        </p:txBody>
      </p:sp>
    </p:spTree>
    <p:extLst>
      <p:ext uri="{BB962C8B-B14F-4D97-AF65-F5344CB8AC3E}">
        <p14:creationId xmlns:p14="http://schemas.microsoft.com/office/powerpoint/2010/main" val="3642660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76F3F67-963A-BD40-B01E-1A20B8255785}"/>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656D1907-C931-CDFF-93E4-A55496B80402}"/>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Univariate Analysis:</a:t>
            </a:r>
            <a:endParaRPr b="1" dirty="0">
              <a:solidFill>
                <a:srgbClr val="FF0000"/>
              </a:solidFill>
            </a:endParaRPr>
          </a:p>
        </p:txBody>
      </p:sp>
      <p:sp>
        <p:nvSpPr>
          <p:cNvPr id="111" name="Google Shape;111;p4">
            <a:extLst>
              <a:ext uri="{FF2B5EF4-FFF2-40B4-BE49-F238E27FC236}">
                <a16:creationId xmlns:a16="http://schemas.microsoft.com/office/drawing/2014/main" id="{41085125-BA05-CBDC-53BF-2CBC1E9ACAB9}"/>
              </a:ext>
            </a:extLst>
          </p:cNvPr>
          <p:cNvSpPr txBox="1">
            <a:spLocks noGrp="1"/>
          </p:cNvSpPr>
          <p:nvPr>
            <p:ph type="body" idx="1"/>
          </p:nvPr>
        </p:nvSpPr>
        <p:spPr>
          <a:xfrm>
            <a:off x="650156" y="1343818"/>
            <a:ext cx="10515600" cy="4894936"/>
          </a:xfrm>
          <a:prstGeom prst="rect">
            <a:avLst/>
          </a:prstGeom>
          <a:noFill/>
          <a:ln>
            <a:noFill/>
          </a:ln>
        </p:spPr>
        <p:txBody>
          <a:bodyPr spcFirstLastPara="1" wrap="square" lIns="91425" tIns="45700" rIns="91425" bIns="45700" anchor="t" anchorCtr="0">
            <a:normAutofit/>
          </a:bodyPr>
          <a:lstStyle/>
          <a:p>
            <a:pPr marL="228600" lvl="0" indent="-130810" algn="l" rtl="0">
              <a:lnSpc>
                <a:spcPct val="90000"/>
              </a:lnSpc>
              <a:spcBef>
                <a:spcPts val="1000"/>
              </a:spcBef>
              <a:spcAft>
                <a:spcPts val="0"/>
              </a:spcAft>
              <a:buClr>
                <a:schemeClr val="dk1"/>
              </a:buClr>
              <a:buSzPct val="100000"/>
              <a:buNone/>
            </a:pPr>
            <a:r>
              <a:rPr lang="en-US" b="0" i="0" dirty="0">
                <a:solidFill>
                  <a:srgbClr val="0D0D0D"/>
                </a:solidFill>
                <a:effectLst/>
                <a:latin typeface="Söhne"/>
              </a:rPr>
              <a:t>The analysis includes </a:t>
            </a:r>
            <a:r>
              <a:rPr lang="en-US" dirty="0">
                <a:solidFill>
                  <a:srgbClr val="0D0D0D"/>
                </a:solidFill>
                <a:latin typeface="Söhne"/>
              </a:rPr>
              <a:t>histograms</a:t>
            </a:r>
            <a:r>
              <a:rPr lang="en-US" b="0" i="0" dirty="0">
                <a:solidFill>
                  <a:srgbClr val="0D0D0D"/>
                </a:solidFill>
                <a:effectLst/>
                <a:latin typeface="Söhne"/>
              </a:rPr>
              <a:t> and </a:t>
            </a:r>
            <a:r>
              <a:rPr lang="en-US" dirty="0" err="1">
                <a:solidFill>
                  <a:srgbClr val="0D0D0D"/>
                </a:solidFill>
                <a:latin typeface="Söhne"/>
              </a:rPr>
              <a:t>Dis</a:t>
            </a:r>
            <a:r>
              <a:rPr lang="en-US" b="0" i="0" dirty="0" err="1">
                <a:solidFill>
                  <a:srgbClr val="0D0D0D"/>
                </a:solidFill>
                <a:effectLst/>
                <a:latin typeface="Söhne"/>
              </a:rPr>
              <a:t>plots</a:t>
            </a:r>
            <a:r>
              <a:rPr lang="en-US" b="0" i="0" dirty="0">
                <a:solidFill>
                  <a:srgbClr val="0D0D0D"/>
                </a:solidFill>
                <a:effectLst/>
                <a:latin typeface="Söhne"/>
              </a:rPr>
              <a:t>, boxplots, and Quantile-Quantile (QQ) plots, offering insights into the distribution and normality of numerical features. A statistical summary provides key metrics. The frequency distribution of categorical variables, such as DOL, Designation, and </a:t>
            </a:r>
            <a:r>
              <a:rPr lang="en-US" b="0" i="0" dirty="0" err="1">
                <a:solidFill>
                  <a:srgbClr val="0D0D0D"/>
                </a:solidFill>
                <a:effectLst/>
                <a:latin typeface="Söhne"/>
              </a:rPr>
              <a:t>JobCity</a:t>
            </a:r>
            <a:r>
              <a:rPr lang="en-US" b="0" i="0" dirty="0">
                <a:solidFill>
                  <a:srgbClr val="0D0D0D"/>
                </a:solidFill>
                <a:effectLst/>
                <a:latin typeface="Söhne"/>
              </a:rPr>
              <a:t>, is explored. Interactive count plots highlight Gender and Degree distribution. Additional visualizations cover top designations, </a:t>
            </a:r>
            <a:r>
              <a:rPr lang="en-US" b="0" i="0" dirty="0" err="1">
                <a:solidFill>
                  <a:srgbClr val="0D0D0D"/>
                </a:solidFill>
                <a:effectLst/>
                <a:latin typeface="Söhne"/>
              </a:rPr>
              <a:t>JobCity</a:t>
            </a:r>
            <a:r>
              <a:rPr lang="en-US" b="0" i="0" dirty="0">
                <a:solidFill>
                  <a:srgbClr val="0D0D0D"/>
                </a:solidFill>
                <a:effectLst/>
                <a:latin typeface="Söhne"/>
              </a:rPr>
              <a:t> counts, and box plots for College GPA and Salary. The highest salary and "Senior Software Engineer" count are identified, and the top 10 designations are also identified, presenting a comprehensive overview of the dataset succinctly.</a:t>
            </a:r>
            <a:endParaRPr dirty="0"/>
          </a:p>
        </p:txBody>
      </p:sp>
    </p:spTree>
    <p:extLst>
      <p:ext uri="{BB962C8B-B14F-4D97-AF65-F5344CB8AC3E}">
        <p14:creationId xmlns:p14="http://schemas.microsoft.com/office/powerpoint/2010/main" val="1777417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8A4E122-42BA-7AD9-C8C0-006F7578525E}"/>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59B65D3F-A825-D57F-F354-ABDF31F0BC5A}"/>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Bivariate Analysis steps:-</a:t>
            </a:r>
            <a:endParaRPr b="1" dirty="0">
              <a:solidFill>
                <a:srgbClr val="FF0000"/>
              </a:solidFill>
            </a:endParaRPr>
          </a:p>
        </p:txBody>
      </p:sp>
      <p:sp>
        <p:nvSpPr>
          <p:cNvPr id="111" name="Google Shape;111;p4">
            <a:extLst>
              <a:ext uri="{FF2B5EF4-FFF2-40B4-BE49-F238E27FC236}">
                <a16:creationId xmlns:a16="http://schemas.microsoft.com/office/drawing/2014/main" id="{85599279-A70C-BB86-0A5F-38A96C5AC8D5}"/>
              </a:ext>
            </a:extLst>
          </p:cNvPr>
          <p:cNvSpPr txBox="1">
            <a:spLocks noGrp="1"/>
          </p:cNvSpPr>
          <p:nvPr>
            <p:ph type="body" idx="1"/>
          </p:nvPr>
        </p:nvSpPr>
        <p:spPr>
          <a:xfrm>
            <a:off x="208472" y="1475508"/>
            <a:ext cx="11983528" cy="6909955"/>
          </a:xfrm>
          <a:prstGeom prst="rect">
            <a:avLst/>
          </a:prstGeom>
          <a:noFill/>
          <a:ln>
            <a:noFill/>
          </a:ln>
        </p:spPr>
        <p:txBody>
          <a:bodyPr spcFirstLastPara="1" wrap="square" lIns="91425" tIns="45700" rIns="91425" bIns="45700" anchor="t" anchorCtr="0">
            <a:normAutofit/>
          </a:bodyPr>
          <a:lstStyle/>
          <a:p>
            <a:pPr marL="554990" indent="-457200">
              <a:buSzPct val="100000"/>
            </a:pPr>
            <a:r>
              <a:rPr lang="en-IN" sz="1400" dirty="0"/>
              <a:t>Explored the relationship between two variables:-</a:t>
            </a:r>
          </a:p>
          <a:p>
            <a:pPr marL="554990" indent="-457200">
              <a:buSzPct val="100000"/>
            </a:pPr>
            <a:r>
              <a:rPr lang="en-IN" sz="1400" dirty="0"/>
              <a:t>Salary vs Gender:- In my analysis of Salary vs Gender, I found that males tend to earn more than females, despite the mean ages being </a:t>
            </a:r>
            <a:r>
              <a:rPr lang="en-IN" sz="1400" dirty="0" err="1"/>
              <a:t>equal.This</a:t>
            </a:r>
            <a:r>
              <a:rPr lang="en-IN" sz="1400" dirty="0"/>
              <a:t> highlights a potential gender wage gap in the </a:t>
            </a:r>
            <a:r>
              <a:rPr lang="en-IN" sz="1400" dirty="0" err="1"/>
              <a:t>industry,an</a:t>
            </a:r>
            <a:r>
              <a:rPr lang="en-IN" sz="1400" dirty="0"/>
              <a:t> important issue that merits further investigation and action</a:t>
            </a:r>
          </a:p>
          <a:p>
            <a:pPr marL="554990" indent="-457200">
              <a:buSzPct val="100000"/>
            </a:pPr>
            <a:r>
              <a:rPr lang="en-IN" sz="1400" dirty="0"/>
              <a:t>Salary vs </a:t>
            </a:r>
            <a:r>
              <a:rPr lang="en-IN" sz="1400" dirty="0" err="1"/>
              <a:t>JobRole</a:t>
            </a:r>
            <a:r>
              <a:rPr lang="en-IN" sz="1400" dirty="0"/>
              <a:t>:-In</a:t>
            </a:r>
            <a:r>
              <a:rPr lang="en-US" sz="1400" dirty="0"/>
              <a:t> my analysis of salary and job role, I found that managers, system engineers, software engineers, and test engineers command the highest salaries. This suggests that these roles are highly valued in the industry, reflecting the complexity of the work and the skills required. It's an important insight for those considering these career paths.</a:t>
            </a:r>
          </a:p>
          <a:p>
            <a:pPr marL="554990" indent="-457200">
              <a:buSzPct val="100000"/>
            </a:pPr>
            <a:r>
              <a:rPr lang="en-IN" sz="1400" dirty="0"/>
              <a:t>Salary vs Degree:- </a:t>
            </a:r>
            <a:r>
              <a:rPr lang="en-US" sz="1400" dirty="0"/>
              <a:t>In my analysis of Salary and Degree, I found an interesting trend. Despite the common perception that higher education leads to higher earnings, my data suggests that individuals with a Bachelor's degree have more chances to earn better than those with a Master's degree. This could be due to various factors such as industry demand, practical experience, or the specific roles they are in. It's a valuable insight that challenges traditional beliefs about education and earnings.</a:t>
            </a:r>
          </a:p>
          <a:p>
            <a:pPr marL="554990" indent="-457200">
              <a:buSzPct val="100000"/>
            </a:pPr>
            <a:r>
              <a:rPr lang="en-US" sz="1400" dirty="0"/>
              <a:t>Salary vs </a:t>
            </a:r>
            <a:r>
              <a:rPr lang="en-US" sz="1400" dirty="0" err="1"/>
              <a:t>SpecializationIn</a:t>
            </a:r>
            <a:r>
              <a:rPr lang="en-US" sz="1400" dirty="0"/>
              <a:t>:- my analysis of salary and specialization, I found that individuals with a Bachelor's degree tend to earn better than those with a Master's degree. Interestingly, students who have specialized in Industrial Engineering earn more compared to those who are Computer Science Engineers. This could be due to the industry demand for specific skills or the nature of the roles they are in. It's a valuable insight for students when considering their specialization and potential earnings.</a:t>
            </a:r>
          </a:p>
          <a:p>
            <a:pPr marL="554990" indent="-457200">
              <a:buSzPct val="100000"/>
            </a:pPr>
            <a:endParaRPr lang="en-US" sz="1400" dirty="0"/>
          </a:p>
          <a:p>
            <a:pPr marL="554990" indent="-457200">
              <a:buSzPct val="100000"/>
            </a:pPr>
            <a:endParaRPr lang="en-IN" sz="1400" dirty="0"/>
          </a:p>
        </p:txBody>
      </p:sp>
    </p:spTree>
    <p:extLst>
      <p:ext uri="{BB962C8B-B14F-4D97-AF65-F5344CB8AC3E}">
        <p14:creationId xmlns:p14="http://schemas.microsoft.com/office/powerpoint/2010/main" val="373933689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TotalTime>
  <Words>1195</Words>
  <Application>Microsoft Office PowerPoint</Application>
  <PresentationFormat>Widescreen</PresentationFormat>
  <Paragraphs>62</Paragraphs>
  <Slides>14</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Helvetica Neue</vt:lpstr>
      <vt:lpstr>Libre Baskerville</vt:lpstr>
      <vt:lpstr>Calibri</vt:lpstr>
      <vt:lpstr>Söhne</vt:lpstr>
      <vt:lpstr>Courier New</vt:lpstr>
      <vt:lpstr>docs-Roboto</vt:lpstr>
      <vt:lpstr>Arial</vt:lpstr>
      <vt:lpstr>Cambria</vt:lpstr>
      <vt:lpstr>-apple-system</vt:lpstr>
      <vt:lpstr>Lato Black</vt:lpstr>
      <vt:lpstr>Office Theme</vt:lpstr>
      <vt:lpstr>PowerPoint Presentation</vt:lpstr>
      <vt:lpstr>PowerPoint Presentation</vt:lpstr>
      <vt:lpstr>Business Problem </vt:lpstr>
      <vt:lpstr>Objective:  </vt:lpstr>
      <vt:lpstr>Summary of the Data </vt:lpstr>
      <vt:lpstr>Exploratory Data Analysis: </vt:lpstr>
      <vt:lpstr>Data Manipulation:  </vt:lpstr>
      <vt:lpstr>Univariate Analysis:</vt:lpstr>
      <vt:lpstr>Bivariate Analysis steps:-</vt:lpstr>
      <vt:lpstr>Key Bussiness Question</vt:lpstr>
      <vt:lpstr>Agenda (This should be the PPT flow)  </vt:lpstr>
      <vt:lpstr>Key Insights: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naveen</cp:lastModifiedBy>
  <cp:revision>5</cp:revision>
  <dcterms:created xsi:type="dcterms:W3CDTF">2021-02-16T05:19:01Z</dcterms:created>
  <dcterms:modified xsi:type="dcterms:W3CDTF">2024-02-23T09:43:50Z</dcterms:modified>
</cp:coreProperties>
</file>