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433" r:id="rId18"/>
    <p:sldId id="437" r:id="rId19"/>
    <p:sldId id="387" r:id="rId20"/>
    <p:sldId id="434" r:id="rId21"/>
    <p:sldId id="435" r:id="rId22"/>
    <p:sldId id="436" r:id="rId23"/>
    <p:sldId id="383" r:id="rId24"/>
    <p:sldId id="290"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sciencedirect.com/topics/computer-science/phishing-attack"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search/cs?searchtype=author&amp;query=Kumarswamy,+N" TargetMode="External"/><Relationship Id="rId2" Type="http://schemas.openxmlformats.org/officeDocument/2006/relationships/hyperlink" Target="https://arxiv.org/search/cs?searchtype=author&amp;query=Singhal,+M"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document/9396014" TargetMode="External"/><Relationship Id="rId2" Type="http://schemas.openxmlformats.org/officeDocument/2006/relationships/hyperlink" Target="https://link.springer.com/10.1007/s10207-023-00686-y" TargetMode="External"/><Relationship Id="rId1" Type="http://schemas.openxmlformats.org/officeDocument/2006/relationships/slideLayout" Target="../slideLayouts/slideLayout1.xml"/><Relationship Id="rId6" Type="http://schemas.openxmlformats.org/officeDocument/2006/relationships/hyperlink" Target="https://www.researchgate.net/publication/351676213" TargetMode="External"/><Relationship Id="rId5" Type="http://schemas.openxmlformats.org/officeDocument/2006/relationships/hyperlink" Target="https://www.annalsofrscb.ro/index.php/journal/article/view/4752" TargetMode="External"/><Relationship Id="rId4" Type="http://schemas.openxmlformats.org/officeDocument/2006/relationships/hyperlink" Target="https://ieeexplore.ieee.org/document/810145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44976"/>
            <a:ext cx="9144000" cy="132343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DETECTING MALICIOUS SITES</a:t>
            </a:r>
          </a:p>
          <a:p>
            <a:pPr algn="ct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99116" y="3139082"/>
            <a:ext cx="3516284" cy="2308324"/>
          </a:xfrm>
          <a:prstGeom prst="rect">
            <a:avLst/>
          </a:prstGeom>
          <a:noFill/>
        </p:spPr>
        <p:txBody>
          <a:bodyPr wrap="square" rtlCol="0">
            <a:spAutoFit/>
          </a:bodyPr>
          <a:lstStyle/>
          <a:p>
            <a:r>
              <a:rPr lang="en-US" b="1" dirty="0">
                <a:solidFill>
                  <a:schemeClr val="tx2">
                    <a:lumMod val="75000"/>
                  </a:schemeClr>
                </a:solidFill>
              </a:rPr>
              <a:t>Name of the student:</a:t>
            </a:r>
          </a:p>
          <a:p>
            <a:r>
              <a:rPr lang="pt-BR" sz="1800" dirty="0">
                <a:latin typeface="+mj-lt"/>
                <a:cs typeface="Times New Roman" panose="02020603050405020304" pitchFamily="18" charset="0"/>
              </a:rPr>
              <a:t>20H51A0564</a:t>
            </a:r>
            <a:r>
              <a:rPr lang="pt-BR" dirty="0">
                <a:latin typeface="+mj-lt"/>
                <a:cs typeface="Times New Roman" panose="02020603050405020304" pitchFamily="18" charset="0"/>
              </a:rPr>
              <a:t> G.Naveen</a:t>
            </a:r>
            <a:endParaRPr lang="pt-BR" sz="1800" dirty="0">
              <a:latin typeface="+mj-lt"/>
              <a:cs typeface="Times New Roman" panose="02020603050405020304" pitchFamily="18" charset="0"/>
            </a:endParaRPr>
          </a:p>
          <a:p>
            <a:r>
              <a:rPr lang="pt-BR" sz="1800" dirty="0">
                <a:latin typeface="+mj-lt"/>
                <a:cs typeface="Times New Roman" panose="02020603050405020304" pitchFamily="18" charset="0"/>
              </a:rPr>
              <a:t>20H51A0566</a:t>
            </a:r>
            <a:r>
              <a:rPr lang="pt-BR" dirty="0">
                <a:latin typeface="+mj-lt"/>
                <a:cs typeface="Times New Roman" panose="02020603050405020304" pitchFamily="18" charset="0"/>
              </a:rPr>
              <a:t> I.Sree Anvita</a:t>
            </a:r>
            <a:endParaRPr lang="pt-BR" sz="1800" dirty="0">
              <a:latin typeface="+mj-lt"/>
              <a:cs typeface="Times New Roman" panose="02020603050405020304" pitchFamily="18" charset="0"/>
            </a:endParaRPr>
          </a:p>
          <a:p>
            <a:r>
              <a:rPr lang="pt-BR" sz="1800" dirty="0">
                <a:latin typeface="+mj-lt"/>
                <a:cs typeface="Times New Roman" panose="02020603050405020304" pitchFamily="18" charset="0"/>
              </a:rPr>
              <a:t>20H51A0591  Farheen</a:t>
            </a:r>
            <a:endParaRPr lang="en-US" sz="1800" b="1" dirty="0">
              <a:solidFill>
                <a:schemeClr val="tx2">
                  <a:lumMod val="75000"/>
                </a:schemeClr>
              </a:solidFill>
              <a:latin typeface="+mj-lt"/>
              <a:cs typeface="Times New Roman" panose="02020603050405020304" pitchFamily="18" charset="0"/>
            </a:endParaRPr>
          </a:p>
          <a:p>
            <a:endParaRPr lang="en-US" b="1" dirty="0">
              <a:solidFill>
                <a:schemeClr val="tx2">
                  <a:lumMod val="75000"/>
                </a:schemeClr>
              </a:solidFill>
              <a:latin typeface="+mj-lt"/>
            </a:endParaRPr>
          </a:p>
          <a:p>
            <a:endParaRPr lang="en-US" b="1" dirty="0">
              <a:solidFill>
                <a:schemeClr val="tx2">
                  <a:lumMod val="75000"/>
                </a:schemeClr>
              </a:solidFill>
            </a:endParaRPr>
          </a:p>
          <a:p>
            <a:endParaRPr lang="en-US" b="1" dirty="0">
              <a:solidFill>
                <a:schemeClr val="tx2">
                  <a:lumMod val="75000"/>
                </a:schemeClr>
              </a:solidFill>
            </a:endParaRPr>
          </a:p>
          <a:p>
            <a:endParaRPr lang="en-US" b="1" dirty="0">
              <a:solidFill>
                <a:schemeClr val="tx2">
                  <a:lumMod val="75000"/>
                </a:schemeClr>
              </a:solidFill>
            </a:endParaRPr>
          </a:p>
        </p:txBody>
      </p:sp>
      <p:sp>
        <p:nvSpPr>
          <p:cNvPr id="4" name="TextBox 3"/>
          <p:cNvSpPr txBox="1"/>
          <p:nvPr/>
        </p:nvSpPr>
        <p:spPr>
          <a:xfrm>
            <a:off x="155575" y="4419600"/>
            <a:ext cx="5181600" cy="17953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latin typeface="+mj-lt"/>
              </a:rPr>
              <a:t>Under esteemed guidance of</a:t>
            </a:r>
          </a:p>
          <a:p>
            <a:pPr marR="64008" lvl="0">
              <a:lnSpc>
                <a:spcPct val="150000"/>
              </a:lnSpc>
              <a:spcBef>
                <a:spcPts val="400"/>
              </a:spcBef>
              <a:buClr>
                <a:schemeClr val="accent1"/>
              </a:buClr>
              <a:buSzPct val="68000"/>
              <a:defRPr/>
            </a:pPr>
            <a:r>
              <a:rPr lang="en-IN" dirty="0" err="1">
                <a:latin typeface="+mj-lt"/>
                <a:cs typeface="Times New Roman" panose="02020603050405020304" pitchFamily="18" charset="0"/>
              </a:rPr>
              <a:t>Ms.B.Gayathri</a:t>
            </a:r>
            <a:endParaRPr lang="en-IN" dirty="0">
              <a:latin typeface="+mj-lt"/>
              <a:cs typeface="Times New Roman" panose="02020603050405020304" pitchFamily="18" charset="0"/>
            </a:endParaRPr>
          </a:p>
          <a:p>
            <a:pPr marR="64008" lvl="0">
              <a:lnSpc>
                <a:spcPct val="150000"/>
              </a:lnSpc>
              <a:spcBef>
                <a:spcPts val="400"/>
              </a:spcBef>
              <a:buClr>
                <a:schemeClr val="accent1"/>
              </a:buClr>
              <a:buSzPct val="68000"/>
              <a:defRPr/>
            </a:pPr>
            <a:r>
              <a:rPr lang="en-IN" dirty="0">
                <a:latin typeface="+mj-lt"/>
                <a:cs typeface="Times New Roman" panose="02020603050405020304" pitchFamily="18" charset="0"/>
              </a:rPr>
              <a:t>Assistant Professor</a:t>
            </a:r>
            <a:endParaRPr lang="en-US" dirty="0">
              <a:latin typeface="+mj-lt"/>
              <a:cs typeface="Times New Roman" panose="02020603050405020304" pitchFamily="18" charset="0"/>
            </a:endParaRP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747344041"/>
              </p:ext>
            </p:extLst>
          </p:nvPr>
        </p:nvGraphicFramePr>
        <p:xfrm>
          <a:off x="1547664" y="318572"/>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250709">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250709">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250709">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81000" y="3139082"/>
            <a:ext cx="5029200" cy="400110"/>
          </a:xfrm>
          <a:prstGeom prst="rect">
            <a:avLst/>
          </a:prstGeom>
          <a:noFill/>
        </p:spPr>
        <p:txBody>
          <a:bodyPr wrap="square" rtlCol="0">
            <a:spAutoFit/>
          </a:bodyPr>
          <a:lstStyle/>
          <a:p>
            <a:r>
              <a:rPr lang="en-US" sz="2000" b="1" dirty="0">
                <a:solidFill>
                  <a:schemeClr val="tx2">
                    <a:lumMod val="75000"/>
                  </a:schemeClr>
                </a:solidFill>
              </a:rPr>
              <a:t>Batch No.:49</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47E15191-94D7-28D2-8C2D-352EC3C721AD}"/>
              </a:ext>
            </a:extLst>
          </p:cNvPr>
          <p:cNvSpPr txBox="1"/>
          <p:nvPr/>
        </p:nvSpPr>
        <p:spPr>
          <a:xfrm>
            <a:off x="304800" y="1700808"/>
            <a:ext cx="8456940" cy="18836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374151"/>
                </a:solidFill>
                <a:effectLst/>
                <a:latin typeface="Söhne"/>
              </a:rPr>
              <a:t>Develop a machine learning model that can classify websites as legitimate or phishing based on website features using machine learning techniques</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51152" y="3469008"/>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0" y="2695392"/>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D903412F-8611-B935-086C-57FD1330F721}"/>
              </a:ext>
            </a:extLst>
          </p:cNvPr>
          <p:cNvSpPr txBox="1"/>
          <p:nvPr/>
        </p:nvSpPr>
        <p:spPr>
          <a:xfrm>
            <a:off x="457200" y="1556792"/>
            <a:ext cx="8381160" cy="18466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administrator has the full fledged rights over this system.</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Users can easily detect malicious sites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also has the capability to adapt to newly occurred malicious sites</a:t>
            </a:r>
          </a:p>
          <a:p>
            <a:pPr>
              <a:lnSpc>
                <a:spcPct val="150000"/>
              </a:lnSpc>
            </a:pPr>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360897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68560" y="2886450"/>
            <a:ext cx="8152560" cy="760320"/>
          </a:xfrm>
          <a:prstGeom prst="rect">
            <a:avLst/>
          </a:prstGeom>
        </p:spPr>
        <p:txBody>
          <a:bodyPr lIns="90000" tIns="45000" rIns="90000" bIns="45000"/>
          <a:lstStyle/>
          <a:p>
            <a:pPr algn="r">
              <a:lnSpc>
                <a:spcPct val="100000"/>
              </a:lnSpc>
            </a:pPr>
            <a:r>
              <a:rPr lang="en-US" sz="4400" b="1" dirty="0">
                <a:latin typeface="Arial Black" panose="020B0A04020102020204" pitchFamily="34" charset="0"/>
              </a:rPr>
              <a:t>Literature Review</a:t>
            </a:r>
            <a:endParaRPr sz="4400" b="1"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775684818"/>
              </p:ext>
            </p:extLst>
          </p:nvPr>
        </p:nvGraphicFramePr>
        <p:xfrm>
          <a:off x="107505" y="415772"/>
          <a:ext cx="8894034" cy="6400800"/>
        </p:xfrm>
        <a:graphic>
          <a:graphicData uri="http://schemas.openxmlformats.org/drawingml/2006/table">
            <a:tbl>
              <a:tblPr firstRow="1" bandRow="1">
                <a:tableStyleId>{5C22544A-7EE6-4342-B048-85BDC9FD1C3A}</a:tableStyleId>
              </a:tblPr>
              <a:tblGrid>
                <a:gridCol w="387795">
                  <a:extLst>
                    <a:ext uri="{9D8B030D-6E8A-4147-A177-3AD203B41FA5}">
                      <a16:colId xmlns:a16="http://schemas.microsoft.com/office/drawing/2014/main" val="432745929"/>
                    </a:ext>
                  </a:extLst>
                </a:gridCol>
                <a:gridCol w="890853">
                  <a:extLst>
                    <a:ext uri="{9D8B030D-6E8A-4147-A177-3AD203B41FA5}">
                      <a16:colId xmlns:a16="http://schemas.microsoft.com/office/drawing/2014/main" val="1998233565"/>
                    </a:ext>
                  </a:extLst>
                </a:gridCol>
                <a:gridCol w="1646199">
                  <a:extLst>
                    <a:ext uri="{9D8B030D-6E8A-4147-A177-3AD203B41FA5}">
                      <a16:colId xmlns:a16="http://schemas.microsoft.com/office/drawing/2014/main" val="3760181125"/>
                    </a:ext>
                  </a:extLst>
                </a:gridCol>
                <a:gridCol w="1763527">
                  <a:extLst>
                    <a:ext uri="{9D8B030D-6E8A-4147-A177-3AD203B41FA5}">
                      <a16:colId xmlns:a16="http://schemas.microsoft.com/office/drawing/2014/main" val="1470764825"/>
                    </a:ext>
                  </a:extLst>
                </a:gridCol>
                <a:gridCol w="2253469">
                  <a:extLst>
                    <a:ext uri="{9D8B030D-6E8A-4147-A177-3AD203B41FA5}">
                      <a16:colId xmlns:a16="http://schemas.microsoft.com/office/drawing/2014/main" val="3423994347"/>
                    </a:ext>
                  </a:extLst>
                </a:gridCol>
                <a:gridCol w="1952191">
                  <a:extLst>
                    <a:ext uri="{9D8B030D-6E8A-4147-A177-3AD203B41FA5}">
                      <a16:colId xmlns:a16="http://schemas.microsoft.com/office/drawing/2014/main" val="635663868"/>
                    </a:ext>
                  </a:extLst>
                </a:gridCol>
              </a:tblGrid>
              <a:tr h="1346607">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064799">
                <a:tc>
                  <a:txBody>
                    <a:bodyPr/>
                    <a:lstStyle/>
                    <a:p>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Hassan Y. A. </a:t>
                      </a:r>
                      <a:r>
                        <a:rPr lang="en-IN" sz="1200" dirty="0" err="1">
                          <a:latin typeface="Times New Roman" panose="02020603050405020304" pitchFamily="18" charset="0"/>
                          <a:cs typeface="Times New Roman" panose="02020603050405020304" pitchFamily="18" charset="0"/>
                        </a:rPr>
                        <a:t>Abutai</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In 2017</a:t>
                      </a:r>
                    </a:p>
                  </a:txBody>
                  <a:tcPr/>
                </a:tc>
                <a:tc>
                  <a:txBody>
                    <a:bodyPr/>
                    <a:lstStyle/>
                    <a:p>
                      <a:r>
                        <a:rPr lang="en-US" sz="1200" dirty="0">
                          <a:latin typeface="Times New Roman" panose="02020603050405020304" pitchFamily="18" charset="0"/>
                          <a:cs typeface="Times New Roman" panose="02020603050405020304" pitchFamily="18" charset="0"/>
                        </a:rPr>
                        <a:t>Many classifications techniques have been used and devised to combat phishing threats, but none of them is able to efficiently identify web phishing attacks due to the continuous change and the short life cycle of phishing websites.</a:t>
                      </a:r>
                      <a:endParaRPr lang="en-IN" sz="1200" b="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proposed system is highly adaptive and dynamic as it can easily adapt to detect new phishing attacks with a relatively small data set in contrast to other classifiers that need to be heavily trained in advance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We test our system using different scenarios on a balanced 572 phishing and legitimate URLs. Experiments show that the CBR-PDS system accuracy exceeds 95.62%, yet it significantly enhances the classification accuracy with a small set of features and limited data sets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Doesn’t effectively find the attacks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67060">
                <a:tc>
                  <a:txBody>
                    <a:bodyPr/>
                    <a:lstStyle/>
                    <a:p>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 </a:t>
                      </a:r>
                      <a:r>
                        <a:rPr lang="en-US" sz="1200" dirty="0" err="1">
                          <a:latin typeface="Times New Roman" panose="02020603050405020304" pitchFamily="18" charset="0"/>
                          <a:cs typeface="Times New Roman" panose="02020603050405020304" pitchFamily="18" charset="0"/>
                        </a:rPr>
                        <a:t>Moghimi</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In 2016.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new rule-based method to detect </a:t>
                      </a:r>
                      <a:r>
                        <a:rPr lang="en-US" sz="1200" b="0" i="0" u="none" dirty="0">
                          <a:solidFill>
                            <a:schemeClr val="dk1"/>
                          </a:solidFill>
                          <a:effectLst/>
                          <a:latin typeface="Times New Roman" panose="02020603050405020304" pitchFamily="18" charset="0"/>
                          <a:ea typeface="+mn-ea"/>
                          <a:cs typeface="Times New Roman" panose="02020603050405020304" pitchFamily="18" charset="0"/>
                          <a:hlinkClick r:id="rId2" tooltip="Learn more about phishing attacks from ScienceDirect's AI-generated Topic Pages"/>
                        </a:rPr>
                        <a:t>phishing attacks</a:t>
                      </a:r>
                      <a:r>
                        <a:rPr lang="en-US" sz="1200" b="0" i="0" dirty="0">
                          <a:solidFill>
                            <a:schemeClr val="dk1"/>
                          </a:solidFill>
                          <a:effectLst/>
                          <a:latin typeface="Times New Roman" panose="02020603050405020304" pitchFamily="18" charset="0"/>
                          <a:ea typeface="+mn-ea"/>
                          <a:cs typeface="Times New Roman" panose="02020603050405020304" pitchFamily="18" charset="0"/>
                        </a:rPr>
                        <a:t> in internet banking</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Times New Roman" panose="02020603050405020304" pitchFamily="18" charset="0"/>
                          <a:ea typeface="+mn-ea"/>
                          <a:cs typeface="Times New Roman" panose="02020603050405020304" pitchFamily="18" charset="0"/>
                        </a:rPr>
                        <a:t>New rule-based phishing detection method</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It is based on two novel feature sets.  proposed two feature sets to improve the performance of detecting phishing attacks and preventing data loss in internet banking webpages.</a:t>
                      </a: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 proposed feature sets are entirely depending on the webpage content. Attacker may spend more time to redesign the phishing webpage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705704">
                <a:tc>
                  <a:txBody>
                    <a:bodyPr/>
                    <a:lstStyle/>
                    <a:p>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err="1">
                          <a:solidFill>
                            <a:schemeClr val="dk1"/>
                          </a:solidFill>
                          <a:effectLst/>
                          <a:latin typeface="Times New Roman" panose="02020603050405020304" pitchFamily="18" charset="0"/>
                          <a:ea typeface="+mn-ea"/>
                          <a:cs typeface="Times New Roman" panose="02020603050405020304" pitchFamily="18" charset="0"/>
                        </a:rPr>
                        <a:t>Marchal</a:t>
                      </a:r>
                      <a:r>
                        <a:rPr lang="en-IN" sz="1200" b="0" i="0" dirty="0">
                          <a:solidFill>
                            <a:schemeClr val="dk1"/>
                          </a:solidFill>
                          <a:effectLst/>
                          <a:latin typeface="Times New Roman" panose="02020603050405020304" pitchFamily="18" charset="0"/>
                          <a:ea typeface="+mn-ea"/>
                          <a:cs typeface="Times New Roman" panose="02020603050405020304" pitchFamily="18" charset="0"/>
                        </a:rPr>
                        <a:t>, S.,</a:t>
                      </a:r>
                    </a:p>
                    <a:p>
                      <a:r>
                        <a:rPr lang="en-IN" sz="1200" b="0" i="0" dirty="0">
                          <a:solidFill>
                            <a:schemeClr val="dk1"/>
                          </a:solidFill>
                          <a:effectLst/>
                          <a:latin typeface="Times New Roman" panose="02020603050405020304" pitchFamily="18" charset="0"/>
                          <a:ea typeface="+mn-ea"/>
                          <a:cs typeface="Times New Roman" panose="02020603050405020304" pitchFamily="18" charset="0"/>
                        </a:rPr>
                        <a:t> Francois, J</a:t>
                      </a:r>
                    </a:p>
                    <a:p>
                      <a:r>
                        <a:rPr lang="en-IN" sz="1200" b="0" i="0" dirty="0">
                          <a:solidFill>
                            <a:schemeClr val="dk1"/>
                          </a:solidFill>
                          <a:effectLst/>
                          <a:latin typeface="Times New Roman" panose="02020603050405020304" pitchFamily="18" charset="0"/>
                          <a:ea typeface="+mn-ea"/>
                          <a:cs typeface="Times New Roman" panose="02020603050405020304" pitchFamily="18" charset="0"/>
                        </a:rPr>
                        <a:t>In 2014</a:t>
                      </a:r>
                    </a:p>
                    <a:p>
                      <a:pPr algn="l"/>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Despite the growth of prevention techniques, phishing remains an important threat since the principal countermeasures in use are still based on reactive URL blacklisting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dk1"/>
                          </a:solidFill>
                          <a:effectLst/>
                          <a:latin typeface="Times New Roman" panose="02020603050405020304" pitchFamily="18" charset="0"/>
                          <a:ea typeface="+mn-ea"/>
                          <a:cs typeface="Times New Roman" panose="02020603050405020304" pitchFamily="18" charset="0"/>
                        </a:rPr>
                        <a:t>Phish storm</a:t>
                      </a:r>
                    </a:p>
                  </a:txBody>
                  <a:tcPr/>
                </a:tc>
                <a:tc>
                  <a:txBody>
                    <a:bodyPr/>
                    <a:lstStyle/>
                    <a:p>
                      <a:pPr lvl="1">
                        <a:lnSpc>
                          <a:spcPct val="100000"/>
                        </a:lnSpc>
                      </a:pPr>
                      <a:r>
                        <a:rPr lang="en-US" sz="1200" b="0" i="0" dirty="0" err="1">
                          <a:solidFill>
                            <a:schemeClr val="dk1"/>
                          </a:solidFill>
                          <a:effectLst/>
                          <a:latin typeface="Times New Roman" panose="02020603050405020304" pitchFamily="18" charset="0"/>
                          <a:ea typeface="+mn-ea"/>
                          <a:cs typeface="Times New Roman" panose="02020603050405020304" pitchFamily="18" charset="0"/>
                        </a:rPr>
                        <a:t>PhishStorm</a:t>
                      </a:r>
                      <a:r>
                        <a:rPr lang="en-US" sz="1200" b="0" i="0" dirty="0">
                          <a:solidFill>
                            <a:schemeClr val="dk1"/>
                          </a:solidFill>
                          <a:effectLst/>
                          <a:latin typeface="Times New Roman" panose="02020603050405020304" pitchFamily="18" charset="0"/>
                          <a:ea typeface="+mn-ea"/>
                          <a:cs typeface="Times New Roman" panose="02020603050405020304" pitchFamily="18" charset="0"/>
                        </a:rPr>
                        <a:t> can interface with any email server or HTTP </a:t>
                      </a:r>
                      <a:r>
                        <a:rPr lang="en-US" sz="1200" b="0" i="0" dirty="0" err="1">
                          <a:solidFill>
                            <a:schemeClr val="dk1"/>
                          </a:solidFill>
                          <a:effectLst/>
                          <a:latin typeface="Times New Roman" panose="02020603050405020304" pitchFamily="18" charset="0"/>
                          <a:ea typeface="+mn-ea"/>
                          <a:cs typeface="Times New Roman" panose="02020603050405020304" pitchFamily="18" charset="0"/>
                        </a:rPr>
                        <a:t>proxy..hence</a:t>
                      </a:r>
                      <a:r>
                        <a:rPr lang="en-US" sz="1200" b="0" i="0" dirty="0">
                          <a:solidFill>
                            <a:schemeClr val="dk1"/>
                          </a:solidFill>
                          <a:effectLst/>
                          <a:latin typeface="Times New Roman" panose="02020603050405020304" pitchFamily="18" charset="0"/>
                          <a:ea typeface="+mn-ea"/>
                          <a:cs typeface="Times New Roman" panose="02020603050405020304" pitchFamily="18" charset="0"/>
                        </a:rPr>
                        <a:t> they define the new concept of intra-URL relatedness and evaluate it using features extracted from words that compose a URL based on query data from Google and Yahoo search engines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This</a:t>
                      </a:r>
                      <a:r>
                        <a:rPr lang="en-IN" sz="1200" baseline="0" dirty="0">
                          <a:latin typeface="Times New Roman" panose="02020603050405020304" pitchFamily="18" charset="0"/>
                          <a:cs typeface="Times New Roman" panose="02020603050405020304" pitchFamily="18" charset="0"/>
                        </a:rPr>
                        <a:t> application gives efficient output </a:t>
                      </a:r>
                      <a:r>
                        <a:rPr lang="en-IN" sz="1200" baseline="0" dirty="0" err="1">
                          <a:latin typeface="Times New Roman" panose="02020603050405020304" pitchFamily="18" charset="0"/>
                          <a:cs typeface="Times New Roman" panose="02020603050405020304" pitchFamily="18" charset="0"/>
                        </a:rPr>
                        <a:t>upto</a:t>
                      </a:r>
                      <a:r>
                        <a:rPr lang="en-IN" sz="1200" baseline="0" dirty="0">
                          <a:latin typeface="Times New Roman" panose="02020603050405020304" pitchFamily="18" charset="0"/>
                          <a:cs typeface="Times New Roman" panose="02020603050405020304" pitchFamily="18" charset="0"/>
                        </a:rPr>
                        <a:t> 96.4% with only 1.44% false positives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236961869"/>
              </p:ext>
            </p:extLst>
          </p:nvPr>
        </p:nvGraphicFramePr>
        <p:xfrm>
          <a:off x="142461" y="451726"/>
          <a:ext cx="8831290" cy="6215537"/>
        </p:xfrm>
        <a:graphic>
          <a:graphicData uri="http://schemas.openxmlformats.org/drawingml/2006/table">
            <a:tbl>
              <a:tblPr firstRow="1" bandRow="1">
                <a:tableStyleId>{5C22544A-7EE6-4342-B048-85BDC9FD1C3A}</a:tableStyleId>
              </a:tblPr>
              <a:tblGrid>
                <a:gridCol w="325083">
                  <a:extLst>
                    <a:ext uri="{9D8B030D-6E8A-4147-A177-3AD203B41FA5}">
                      <a16:colId xmlns:a16="http://schemas.microsoft.com/office/drawing/2014/main" val="432745929"/>
                    </a:ext>
                  </a:extLst>
                </a:gridCol>
                <a:gridCol w="1041059">
                  <a:extLst>
                    <a:ext uri="{9D8B030D-6E8A-4147-A177-3AD203B41FA5}">
                      <a16:colId xmlns:a16="http://schemas.microsoft.com/office/drawing/2014/main" val="1998233565"/>
                    </a:ext>
                  </a:extLst>
                </a:gridCol>
                <a:gridCol w="1802210">
                  <a:extLst>
                    <a:ext uri="{9D8B030D-6E8A-4147-A177-3AD203B41FA5}">
                      <a16:colId xmlns:a16="http://schemas.microsoft.com/office/drawing/2014/main" val="3760181125"/>
                    </a:ext>
                  </a:extLst>
                </a:gridCol>
                <a:gridCol w="1288102">
                  <a:extLst>
                    <a:ext uri="{9D8B030D-6E8A-4147-A177-3AD203B41FA5}">
                      <a16:colId xmlns:a16="http://schemas.microsoft.com/office/drawing/2014/main" val="1470764825"/>
                    </a:ext>
                  </a:extLst>
                </a:gridCol>
                <a:gridCol w="2168282">
                  <a:extLst>
                    <a:ext uri="{9D8B030D-6E8A-4147-A177-3AD203B41FA5}">
                      <a16:colId xmlns:a16="http://schemas.microsoft.com/office/drawing/2014/main" val="3423994347"/>
                    </a:ext>
                  </a:extLst>
                </a:gridCol>
                <a:gridCol w="2206554">
                  <a:extLst>
                    <a:ext uri="{9D8B030D-6E8A-4147-A177-3AD203B41FA5}">
                      <a16:colId xmlns:a16="http://schemas.microsoft.com/office/drawing/2014/main" val="635663868"/>
                    </a:ext>
                  </a:extLst>
                </a:gridCol>
              </a:tblGrid>
              <a:tr h="1056817">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328164">
                <a:tc>
                  <a:txBody>
                    <a:bodyPr/>
                    <a:lstStyle/>
                    <a:p>
                      <a:r>
                        <a:rPr lang="en-US" sz="1200" dirty="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Prajak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Pachput</a:t>
                      </a:r>
                      <a:r>
                        <a:rPr lang="en-US" sz="1200" dirty="0">
                          <a:latin typeface="Times New Roman" panose="02020603050405020304" pitchFamily="18" charset="0"/>
                          <a:cs typeface="Times New Roman" panose="02020603050405020304" pitchFamily="18" charset="0"/>
                        </a:rPr>
                        <a:t> &amp;</a:t>
                      </a:r>
                      <a:r>
                        <a:rPr lang="en-US" sz="1200" dirty="0" err="1">
                          <a:latin typeface="Times New Roman" panose="02020603050405020304" pitchFamily="18" charset="0"/>
                          <a:cs typeface="Times New Roman" panose="02020603050405020304" pitchFamily="18" charset="0"/>
                        </a:rPr>
                        <a:t>Sanket</a:t>
                      </a:r>
                      <a:r>
                        <a:rPr lang="en-US" sz="1200" baseline="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Shinde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Many of the detections prefer Deep learning and neural networks because previous methods don’t give efficient output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i="0" dirty="0">
                          <a:solidFill>
                            <a:schemeClr val="dk1"/>
                          </a:solidFill>
                          <a:effectLst/>
                          <a:latin typeface="Times New Roman" panose="02020603050405020304" pitchFamily="18" charset="0"/>
                          <a:ea typeface="+mn-ea"/>
                          <a:cs typeface="Times New Roman" panose="02020603050405020304" pitchFamily="18" charset="0"/>
                        </a:rPr>
                        <a:t>deep learning for phishing detection</a:t>
                      </a:r>
                    </a:p>
                  </a:txBody>
                  <a:tcPr/>
                </a:tc>
                <a:tc>
                  <a:txBody>
                    <a:bodyPr/>
                    <a:lstStyle/>
                    <a:p>
                      <a:r>
                        <a:rPr lang="en-US" sz="1200" dirty="0">
                          <a:latin typeface="Times New Roman" panose="02020603050405020304" pitchFamily="18" charset="0"/>
                          <a:cs typeface="Times New Roman" panose="02020603050405020304" pitchFamily="18" charset="0"/>
                        </a:rPr>
                        <a:t>D</a:t>
                      </a:r>
                      <a:r>
                        <a:rPr lang="en-US" sz="1200" b="0" i="0" dirty="0">
                          <a:solidFill>
                            <a:schemeClr val="dk1"/>
                          </a:solidFill>
                          <a:effectLst/>
                          <a:latin typeface="Times New Roman" panose="02020603050405020304" pitchFamily="18" charset="0"/>
                          <a:ea typeface="+mn-ea"/>
                          <a:cs typeface="Times New Roman" panose="02020603050405020304" pitchFamily="18" charset="0"/>
                        </a:rPr>
                        <a:t>DNN, CNN, and RNN/LSTM are the algorithms used </a:t>
                      </a:r>
                      <a:r>
                        <a:rPr lang="en-IN" sz="1200" baseline="0" dirty="0">
                          <a:latin typeface="Times New Roman" panose="02020603050405020304" pitchFamily="18" charset="0"/>
                          <a:cs typeface="Times New Roman" panose="02020603050405020304" pitchFamily="18" charset="0"/>
                        </a:rPr>
                        <a:t>and implemented on tensor flow </a:t>
                      </a:r>
                      <a:r>
                        <a:rPr lang="en-IN" sz="1200" baseline="0" dirty="0" err="1">
                          <a:latin typeface="Times New Roman" panose="02020603050405020304" pitchFamily="18" charset="0"/>
                          <a:cs typeface="Times New Roman" panose="02020603050405020304" pitchFamily="18" charset="0"/>
                        </a:rPr>
                        <a:t>keras</a:t>
                      </a:r>
                      <a:r>
                        <a:rPr lang="en-IN" sz="1200" baseline="0" dirty="0">
                          <a:latin typeface="Times New Roman" panose="02020603050405020304" pitchFamily="18" charset="0"/>
                          <a:cs typeface="Times New Roman" panose="02020603050405020304" pitchFamily="18" charset="0"/>
                        </a:rPr>
                        <a:t> platforms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deep learning-based models require a long training time  when compared to the traditional machine learning algorithms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2093196">
                <a:tc>
                  <a:txBody>
                    <a:bodyPr/>
                    <a:lstStyle/>
                    <a:p>
                      <a:r>
                        <a:rPr lang="en-US" sz="1200" dirty="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b="0" i="0" dirty="0">
                          <a:solidFill>
                            <a:schemeClr val="dk1"/>
                          </a:solidFill>
                          <a:effectLst/>
                          <a:latin typeface="Times New Roman" panose="02020603050405020304" pitchFamily="18" charset="0"/>
                          <a:ea typeface="+mn-ea"/>
                          <a:cs typeface="Times New Roman" panose="02020603050405020304" pitchFamily="18" charset="0"/>
                        </a:rPr>
                        <a:t>Nguyen, H.K</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dk1"/>
                          </a:solidFill>
                          <a:effectLst/>
                          <a:latin typeface="Times New Roman" panose="02020603050405020304" pitchFamily="18" charset="0"/>
                          <a:ea typeface="+mn-ea"/>
                          <a:cs typeface="Times New Roman" panose="02020603050405020304" pitchFamily="18" charset="0"/>
                        </a:rPr>
                        <a:t>The URL Verification project centers on the critical task of ensuring the legitimacy and security of web addresses that users interact with.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solidFill>
                            <a:schemeClr val="dk1"/>
                          </a:solidFill>
                          <a:effectLst/>
                          <a:latin typeface="Times New Roman" panose="02020603050405020304" pitchFamily="18" charset="0"/>
                          <a:ea typeface="+mn-ea"/>
                          <a:cs typeface="Times New Roman" panose="02020603050405020304" pitchFamily="18" charset="0"/>
                        </a:rPr>
                        <a:t>Verify the URL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solidFill>
                            <a:schemeClr val="dk1"/>
                          </a:solidFill>
                          <a:effectLst/>
                          <a:latin typeface="Times New Roman" panose="02020603050405020304" pitchFamily="18" charset="0"/>
                          <a:ea typeface="+mn-ea"/>
                          <a:cs typeface="Times New Roman" panose="02020603050405020304" pitchFamily="18" charset="0"/>
                        </a:rPr>
                        <a:t>implementation of URL verification involves several key steps, including planning and requirements analysis, selection of appropriate verification systems, integration with existing infrastructure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dk1"/>
                          </a:solidFill>
                          <a:effectLst/>
                          <a:latin typeface="Times New Roman" panose="02020603050405020304" pitchFamily="18" charset="0"/>
                          <a:ea typeface="+mn-ea"/>
                          <a:cs typeface="Times New Roman" panose="02020603050405020304" pitchFamily="18" charset="0"/>
                        </a:rPr>
                        <a:t>A major challenge is the potential for legitimate websites to be incorrectly flagged as malicious, leading to user frustration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r h="1319058">
                <a:tc>
                  <a:txBody>
                    <a:bodyPr/>
                    <a:lstStyle/>
                    <a:p>
                      <a:r>
                        <a:rPr lang="en-US" sz="1200" dirty="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dirty="0">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Mohit Singhal</a:t>
                      </a:r>
                      <a:r>
                        <a:rPr lang="en-IN" sz="1200" b="0" i="0" dirty="0">
                          <a:solidFill>
                            <a:schemeClr val="tx1"/>
                          </a:solidFill>
                          <a:effectLst/>
                          <a:latin typeface="Times New Roman" panose="02020603050405020304" pitchFamily="18" charset="0"/>
                          <a:ea typeface="+mn-ea"/>
                          <a:cs typeface="Times New Roman" panose="02020603050405020304" pitchFamily="18" charset="0"/>
                        </a:rPr>
                        <a:t>, </a:t>
                      </a:r>
                      <a:r>
                        <a:rPr lang="en-IN" sz="1200" b="0" i="0" u="none" strike="noStrike" dirty="0">
                          <a:solidFill>
                            <a:srgbClr val="0000FF"/>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Nihal </a:t>
                      </a:r>
                      <a:r>
                        <a:rPr lang="en-IN" sz="1200" b="0" i="0" u="none" strike="noStrike" dirty="0" err="1">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Kumarswamy</a:t>
                      </a:r>
                      <a:r>
                        <a:rPr lang="en-IN" sz="1200" b="0" i="0" u="none" strike="noStrike" dirty="0">
                          <a:solidFill>
                            <a:schemeClr val="tx1"/>
                          </a:solidFill>
                          <a:effectLst/>
                          <a:latin typeface="Times New Roman" panose="02020603050405020304" pitchFamily="18" charset="0"/>
                          <a:ea typeface="+mn-ea"/>
                          <a:cs typeface="Times New Roman" panose="02020603050405020304" pitchFamily="18" charset="0"/>
                        </a:rPr>
                        <a:t> </a:t>
                      </a:r>
                    </a:p>
                    <a:p>
                      <a:r>
                        <a:rPr lang="en-IN" sz="1200" b="0" i="0" u="none" strike="noStrike" dirty="0">
                          <a:solidFill>
                            <a:schemeClr val="tx1"/>
                          </a:solidFill>
                          <a:effectLst/>
                          <a:latin typeface="Times New Roman" panose="02020603050405020304" pitchFamily="18" charset="0"/>
                          <a:ea typeface="+mn-ea"/>
                          <a:cs typeface="Times New Roman" panose="02020603050405020304" pitchFamily="18" charset="0"/>
                        </a:rPr>
                        <a:t>In 2021</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dk1"/>
                          </a:solidFill>
                          <a:effectLst/>
                          <a:latin typeface="Times New Roman" panose="02020603050405020304" pitchFamily="18" charset="0"/>
                          <a:ea typeface="+mn-ea"/>
                          <a:cs typeface="Times New Roman" panose="02020603050405020304" pitchFamily="18" charset="0"/>
                        </a:rPr>
                        <a:t>Email filtering is a critical cybersecurity project designed to safeguard users and organizations from the ever-present threat of malicious emails, including phishing attempts, malware distribution, and spam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solidFill>
                            <a:schemeClr val="dk1"/>
                          </a:solidFill>
                          <a:effectLst/>
                          <a:latin typeface="Times New Roman" panose="02020603050405020304" pitchFamily="18" charset="0"/>
                          <a:ea typeface="+mn-ea"/>
                          <a:cs typeface="Times New Roman" panose="02020603050405020304" pitchFamily="18" charset="0"/>
                        </a:rPr>
                        <a:t>Email Filtering</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dirty="0">
                          <a:solidFill>
                            <a:schemeClr val="dk1"/>
                          </a:solidFill>
                          <a:effectLst/>
                          <a:latin typeface="Times New Roman" panose="02020603050405020304" pitchFamily="18" charset="0"/>
                          <a:ea typeface="+mn-ea"/>
                          <a:cs typeface="Times New Roman" panose="02020603050405020304" pitchFamily="18" charset="0"/>
                        </a:rPr>
                        <a:t>Selection of Filtering Solutions, Configuration and Tuning, User </a:t>
                      </a:r>
                      <a:r>
                        <a:rPr lang="en-IN" sz="1200" dirty="0" err="1">
                          <a:solidFill>
                            <a:schemeClr val="dk1"/>
                          </a:solidFill>
                          <a:effectLst/>
                          <a:latin typeface="Times New Roman" panose="02020603050405020304" pitchFamily="18" charset="0"/>
                          <a:ea typeface="+mn-ea"/>
                          <a:cs typeface="Times New Roman" panose="02020603050405020304" pitchFamily="18" charset="0"/>
                        </a:rPr>
                        <a:t>Training,Monitoring</a:t>
                      </a:r>
                      <a:r>
                        <a:rPr lang="en-IN" sz="1200" dirty="0">
                          <a:solidFill>
                            <a:schemeClr val="dk1"/>
                          </a:solidFill>
                          <a:effectLst/>
                          <a:latin typeface="Times New Roman" panose="02020603050405020304" pitchFamily="18" charset="0"/>
                          <a:ea typeface="+mn-ea"/>
                          <a:cs typeface="Times New Roman" panose="02020603050405020304" pitchFamily="18" charset="0"/>
                        </a:rPr>
                        <a:t> incident response, compliance with regulation</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dirty="0">
                          <a:solidFill>
                            <a:schemeClr val="dk1"/>
                          </a:solidFill>
                          <a:effectLst/>
                          <a:latin typeface="Times New Roman" panose="02020603050405020304" pitchFamily="18" charset="0"/>
                          <a:ea typeface="+mn-ea"/>
                          <a:cs typeface="Times New Roman" panose="02020603050405020304" pitchFamily="18" charset="0"/>
                        </a:rPr>
                        <a:t>Advanced phishing or malware attacks can sometimes bypass email filters.</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862" y="404664"/>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     Implementation of Existing System</a:t>
            </a:r>
          </a:p>
        </p:txBody>
      </p:sp>
      <p:sp>
        <p:nvSpPr>
          <p:cNvPr id="7" name="CustomShape 1"/>
          <p:cNvSpPr/>
          <p:nvPr/>
        </p:nvSpPr>
        <p:spPr>
          <a:xfrm>
            <a:off x="57384" y="97104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C5C0FF55-8EE1-AEF4-D1D9-95875F524183}"/>
              </a:ext>
            </a:extLst>
          </p:cNvPr>
          <p:cNvSpPr txBox="1"/>
          <p:nvPr/>
        </p:nvSpPr>
        <p:spPr>
          <a:xfrm>
            <a:off x="395536" y="1186431"/>
            <a:ext cx="7560840" cy="3741409"/>
          </a:xfrm>
          <a:prstGeom prst="rect">
            <a:avLst/>
          </a:prstGeom>
          <a:noFill/>
        </p:spPr>
        <p:txBody>
          <a:bodyPr wrap="square">
            <a:spAutoFit/>
          </a:bodyPr>
          <a:lstStyle/>
          <a:p>
            <a:pPr marL="342900" lvl="0" indent="-342900" algn="just">
              <a:lnSpc>
                <a:spcPct val="150000"/>
              </a:lnSpc>
              <a:spcBef>
                <a:spcPts val="45"/>
              </a:spcBef>
              <a:spcAft>
                <a:spcPts val="0"/>
              </a:spcAft>
              <a:buFont typeface="Arial" panose="020B0604020202020204" pitchFamily="34" charset="0"/>
              <a:buChar char="•"/>
            </a:pPr>
            <a:r>
              <a:rPr lang="en-IN" sz="1600" dirty="0">
                <a:effectLst/>
                <a:latin typeface="Times New Roman" panose="02020603050405020304" pitchFamily="18" charset="0"/>
                <a:ea typeface="Carlito"/>
                <a:cs typeface="Times New Roman" panose="02020603050405020304" pitchFamily="18" charset="0"/>
              </a:rPr>
              <a:t>Selection of Filtering Solutions: Choose and deploy email filtering software or services, which may include on-premises solutions or cloud-based services.</a:t>
            </a:r>
          </a:p>
          <a:p>
            <a:pPr marL="342900" lvl="0" indent="-342900" algn="just">
              <a:lnSpc>
                <a:spcPct val="150000"/>
              </a:lnSpc>
              <a:spcBef>
                <a:spcPts val="45"/>
              </a:spcBef>
              <a:spcAft>
                <a:spcPts val="0"/>
              </a:spcAft>
              <a:buFont typeface="Arial" panose="020B0604020202020204" pitchFamily="34" charset="0"/>
              <a:buChar char="•"/>
            </a:pPr>
            <a:r>
              <a:rPr lang="en-IN" sz="1600" dirty="0">
                <a:effectLst/>
                <a:latin typeface="Times New Roman" panose="02020603050405020304" pitchFamily="18" charset="0"/>
                <a:ea typeface="Carlito"/>
                <a:cs typeface="Times New Roman" panose="02020603050405020304" pitchFamily="18" charset="0"/>
              </a:rPr>
              <a:t>Configuration and Tuning: Fine-tune filtering rules to balance security and usability, reducing the chances of false positives while maintaining protection.</a:t>
            </a:r>
          </a:p>
          <a:p>
            <a:pPr marL="342900" lvl="0" indent="-342900" algn="just">
              <a:lnSpc>
                <a:spcPct val="150000"/>
              </a:lnSpc>
              <a:spcBef>
                <a:spcPts val="45"/>
              </a:spcBef>
              <a:spcAft>
                <a:spcPts val="0"/>
              </a:spcAft>
              <a:buFont typeface="Arial" panose="020B0604020202020204" pitchFamily="34" charset="0"/>
              <a:buChar char="•"/>
            </a:pPr>
            <a:r>
              <a:rPr lang="en-IN" sz="1600" dirty="0">
                <a:effectLst/>
                <a:latin typeface="Times New Roman" panose="02020603050405020304" pitchFamily="18" charset="0"/>
                <a:ea typeface="Carlito"/>
                <a:cs typeface="Times New Roman" panose="02020603050405020304" pitchFamily="18" charset="0"/>
              </a:rPr>
              <a:t>User Training: Conduct user education and awareness programs to ensure users understand the role of email filtering and how to handle filtered messages.</a:t>
            </a:r>
          </a:p>
          <a:p>
            <a:pPr marL="342900" lvl="0" indent="-342900" algn="just">
              <a:lnSpc>
                <a:spcPct val="150000"/>
              </a:lnSpc>
              <a:spcBef>
                <a:spcPts val="45"/>
              </a:spcBef>
              <a:spcAft>
                <a:spcPts val="0"/>
              </a:spcAft>
              <a:buFont typeface="Arial" panose="020B0604020202020204" pitchFamily="34" charset="0"/>
              <a:buChar char="•"/>
            </a:pPr>
            <a:r>
              <a:rPr lang="en-IN" sz="1600" dirty="0">
                <a:effectLst/>
                <a:latin typeface="Times New Roman" panose="02020603050405020304" pitchFamily="18" charset="0"/>
                <a:ea typeface="Carlito"/>
                <a:cs typeface="Times New Roman" panose="02020603050405020304" pitchFamily="18" charset="0"/>
              </a:rPr>
              <a:t>Monitoring and Incident Response: Implement monitoring and response mechanisms to address and investigate suspicious emails and potential threats.</a:t>
            </a:r>
          </a:p>
          <a:p>
            <a:pPr marL="342900" lvl="0" indent="-342900" algn="just">
              <a:lnSpc>
                <a:spcPct val="150000"/>
              </a:lnSpc>
              <a:spcBef>
                <a:spcPts val="45"/>
              </a:spcBef>
              <a:spcAft>
                <a:spcPts val="0"/>
              </a:spcAft>
              <a:buFont typeface="Arial" panose="020B0604020202020204" pitchFamily="34" charset="0"/>
              <a:buChar char="•"/>
            </a:pPr>
            <a:r>
              <a:rPr lang="en-IN" sz="1600" dirty="0">
                <a:effectLst/>
                <a:latin typeface="Times New Roman" panose="02020603050405020304" pitchFamily="18" charset="0"/>
                <a:ea typeface="Carlito"/>
                <a:cs typeface="Times New Roman" panose="02020603050405020304" pitchFamily="18" charset="0"/>
              </a:rPr>
              <a:t>Compliance with Regulations: Ensure that email filtering practices align with relevant data privacy and security regulations.</a:t>
            </a: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6B14B3-EE5C-D3FA-5275-BC28E906E690}"/>
              </a:ext>
            </a:extLst>
          </p:cNvPr>
          <p:cNvSpPr txBox="1"/>
          <p:nvPr/>
        </p:nvSpPr>
        <p:spPr>
          <a:xfrm>
            <a:off x="136104" y="1093584"/>
            <a:ext cx="8928992" cy="5047536"/>
          </a:xfrm>
          <a:prstGeom prst="rect">
            <a:avLst/>
          </a:prstGeom>
          <a:noFill/>
        </p:spPr>
        <p:txBody>
          <a:bodyPr wrap="square" rtlCol="0">
            <a:spAutoFit/>
          </a:bodyPr>
          <a:lstStyle/>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Use csv file to get URLs</a:t>
            </a:r>
          </a:p>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Send a request to each URL and receive a response by requests library of python</a:t>
            </a:r>
          </a:p>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Use the content of response and parse it by </a:t>
            </a:r>
            <a:r>
              <a:rPr lang="en-US" sz="1600" b="0" i="0" dirty="0" err="1">
                <a:solidFill>
                  <a:srgbClr val="1F2328"/>
                </a:solidFill>
                <a:effectLst/>
                <a:latin typeface="Times New Roman" panose="02020603050405020304" pitchFamily="18" charset="0"/>
                <a:cs typeface="Times New Roman" panose="02020603050405020304" pitchFamily="18" charset="0"/>
              </a:rPr>
              <a:t>BeautifulSoup</a:t>
            </a:r>
            <a:r>
              <a:rPr lang="en-US" sz="1600" b="0" i="0" dirty="0">
                <a:solidFill>
                  <a:srgbClr val="1F2328"/>
                </a:solidFill>
                <a:effectLst/>
                <a:latin typeface="Times New Roman" panose="02020603050405020304" pitchFamily="18" charset="0"/>
                <a:cs typeface="Times New Roman" panose="02020603050405020304" pitchFamily="18" charset="0"/>
              </a:rPr>
              <a:t> module</a:t>
            </a:r>
          </a:p>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Extract features and create a vector which contains numerical values for each feature</a:t>
            </a:r>
          </a:p>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Repeat feature extraction process for all content\websites and create a structured </a:t>
            </a:r>
            <a:r>
              <a:rPr lang="en-US" sz="1600" b="0" i="0" dirty="0" err="1">
                <a:solidFill>
                  <a:srgbClr val="1F2328"/>
                </a:solidFill>
                <a:effectLst/>
                <a:latin typeface="Times New Roman" panose="02020603050405020304" pitchFamily="18" charset="0"/>
                <a:cs typeface="Times New Roman" panose="02020603050405020304" pitchFamily="18" charset="0"/>
              </a:rPr>
              <a:t>dataframe</a:t>
            </a:r>
            <a:endParaRPr lang="en-US" sz="1600" b="0" i="0" dirty="0">
              <a:solidFill>
                <a:srgbClr val="1F2328"/>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Add label at the end to the </a:t>
            </a:r>
            <a:r>
              <a:rPr lang="en-US" sz="1600" b="0" i="0" dirty="0" err="1">
                <a:solidFill>
                  <a:srgbClr val="1F2328"/>
                </a:solidFill>
                <a:effectLst/>
                <a:latin typeface="Times New Roman" panose="02020603050405020304" pitchFamily="18" charset="0"/>
                <a:cs typeface="Times New Roman" panose="02020603050405020304" pitchFamily="18" charset="0"/>
              </a:rPr>
              <a:t>dataframes</a:t>
            </a:r>
            <a:r>
              <a:rPr lang="en-US" sz="1600" b="0" i="0" dirty="0">
                <a:solidFill>
                  <a:srgbClr val="1F2328"/>
                </a:solidFill>
                <a:effectLst/>
                <a:latin typeface="Times New Roman" panose="02020603050405020304" pitchFamily="18" charset="0"/>
                <a:cs typeface="Times New Roman" panose="02020603050405020304" pitchFamily="18" charset="0"/>
              </a:rPr>
              <a:t> | 1 for phishing 0 for legitimate</a:t>
            </a:r>
          </a:p>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Save the </a:t>
            </a:r>
            <a:r>
              <a:rPr lang="en-US" sz="1600" b="0" i="0" dirty="0" err="1">
                <a:solidFill>
                  <a:srgbClr val="1F2328"/>
                </a:solidFill>
                <a:effectLst/>
                <a:latin typeface="Times New Roman" panose="02020603050405020304" pitchFamily="18" charset="0"/>
                <a:cs typeface="Times New Roman" panose="02020603050405020304" pitchFamily="18" charset="0"/>
              </a:rPr>
              <a:t>dataframe</a:t>
            </a:r>
            <a:r>
              <a:rPr lang="en-US" sz="1600" b="0" i="0" dirty="0">
                <a:solidFill>
                  <a:srgbClr val="1F2328"/>
                </a:solidFill>
                <a:effectLst/>
                <a:latin typeface="Times New Roman" panose="02020603050405020304" pitchFamily="18" charset="0"/>
                <a:cs typeface="Times New Roman" panose="02020603050405020304" pitchFamily="18" charset="0"/>
              </a:rPr>
              <a:t> as csv and </a:t>
            </a:r>
            <a:r>
              <a:rPr lang="en-US" sz="1600" b="0" i="0" dirty="0" err="1">
                <a:solidFill>
                  <a:srgbClr val="1F2328"/>
                </a:solidFill>
                <a:effectLst/>
                <a:latin typeface="Times New Roman" panose="02020603050405020304" pitchFamily="18" charset="0"/>
                <a:cs typeface="Times New Roman" panose="02020603050405020304" pitchFamily="18" charset="0"/>
              </a:rPr>
              <a:t>structured_data</a:t>
            </a:r>
            <a:r>
              <a:rPr lang="en-US" sz="1600" b="0" i="0" dirty="0">
                <a:solidFill>
                  <a:srgbClr val="1F2328"/>
                </a:solidFill>
                <a:effectLst/>
                <a:latin typeface="Times New Roman" panose="02020603050405020304" pitchFamily="18" charset="0"/>
                <a:cs typeface="Times New Roman" panose="02020603050405020304" pitchFamily="18" charset="0"/>
              </a:rPr>
              <a:t> files are ready!</a:t>
            </a:r>
          </a:p>
          <a:p>
            <a:pPr marL="742950" lvl="1" indent="-285750"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Check "structured_data_legitimate.csv" and "structured_data_phishing.csv" files.</a:t>
            </a:r>
          </a:p>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After obtaining structured data, you can use combine them and use them as train and test data</a:t>
            </a:r>
          </a:p>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You can split data as train and test like in the machine_learning.py first part, or you can implement K-fold cross-validation like in the second part of the same file. I implemented K-fold as K=5.</a:t>
            </a:r>
          </a:p>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Then I implemented five different ML models:</a:t>
            </a:r>
          </a:p>
          <a:p>
            <a:pPr marL="742950" lvl="1" indent="-285750"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Support Vector Machine</a:t>
            </a:r>
          </a:p>
          <a:p>
            <a:pPr marL="742950" lvl="1" indent="-285750"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Gaussian Naive Bayes</a:t>
            </a:r>
          </a:p>
          <a:p>
            <a:pPr marL="742950" lvl="1" indent="-285750"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Decision Tree</a:t>
            </a:r>
          </a:p>
          <a:p>
            <a:pPr marL="742950" lvl="1" indent="-285750"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Random Forest</a:t>
            </a:r>
          </a:p>
          <a:p>
            <a:pPr marL="742950" lvl="1" indent="-285750"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AdaBoost</a:t>
            </a:r>
          </a:p>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You can obtain the confusion matrix, and performance measures: accuracy, precision, recall</a:t>
            </a:r>
          </a:p>
          <a:p>
            <a:pPr algn="just">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Finally, I visualized the performance measures for all models. Naive Bayes is the best for my case.</a:t>
            </a:r>
          </a:p>
          <a:p>
            <a:endParaRPr lang="en-IN" dirty="0"/>
          </a:p>
        </p:txBody>
      </p:sp>
      <p:sp>
        <p:nvSpPr>
          <p:cNvPr id="3" name="TextBox 2">
            <a:extLst>
              <a:ext uri="{FF2B5EF4-FFF2-40B4-BE49-F238E27FC236}">
                <a16:creationId xmlns:a16="http://schemas.microsoft.com/office/drawing/2014/main" id="{0099EB88-BA20-0F07-7624-20C656BCB4CA}"/>
              </a:ext>
            </a:extLst>
          </p:cNvPr>
          <p:cNvSpPr txBox="1"/>
          <p:nvPr/>
        </p:nvSpPr>
        <p:spPr>
          <a:xfrm>
            <a:off x="251520" y="289360"/>
            <a:ext cx="6120680" cy="523220"/>
          </a:xfrm>
          <a:prstGeom prst="rect">
            <a:avLst/>
          </a:prstGeom>
          <a:noFill/>
        </p:spPr>
        <p:txBody>
          <a:bodyPr wrap="square" rtlCol="0">
            <a:spAutoFit/>
          </a:bodyPr>
          <a:lstStyle/>
          <a:p>
            <a:r>
              <a:rPr lang="en-IN" sz="2800" dirty="0">
                <a:solidFill>
                  <a:srgbClr val="FF0000"/>
                </a:solidFill>
                <a:latin typeface="+mj-lt"/>
                <a:cs typeface="Times New Roman" panose="02020603050405020304" pitchFamily="18" charset="0"/>
              </a:rPr>
              <a:t>Steps to Implement </a:t>
            </a:r>
          </a:p>
        </p:txBody>
      </p:sp>
      <p:sp>
        <p:nvSpPr>
          <p:cNvPr id="4" name="CustomShape 1">
            <a:extLst>
              <a:ext uri="{FF2B5EF4-FFF2-40B4-BE49-F238E27FC236}">
                <a16:creationId xmlns:a16="http://schemas.microsoft.com/office/drawing/2014/main" id="{CFFDAF4D-61D0-E0D4-879A-644EBFECDF97}"/>
              </a:ext>
            </a:extLst>
          </p:cNvPr>
          <p:cNvSpPr/>
          <p:nvPr/>
        </p:nvSpPr>
        <p:spPr>
          <a:xfrm>
            <a:off x="107504" y="867432"/>
            <a:ext cx="8381160" cy="756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521496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86050C-209C-7B5D-A8A4-F6CFEA48A857}"/>
              </a:ext>
            </a:extLst>
          </p:cNvPr>
          <p:cNvSpPr txBox="1"/>
          <p:nvPr/>
        </p:nvSpPr>
        <p:spPr>
          <a:xfrm>
            <a:off x="539552" y="548680"/>
            <a:ext cx="3193504" cy="523220"/>
          </a:xfrm>
          <a:prstGeom prst="rect">
            <a:avLst/>
          </a:prstGeom>
          <a:noFill/>
        </p:spPr>
        <p:txBody>
          <a:bodyPr wrap="square" rtlCol="0">
            <a:spAutoFit/>
          </a:bodyPr>
          <a:lstStyle/>
          <a:p>
            <a:r>
              <a:rPr lang="en-IN" sz="2800" dirty="0">
                <a:solidFill>
                  <a:srgbClr val="FF0000"/>
                </a:solidFill>
                <a:latin typeface="+mj-lt"/>
                <a:cs typeface="Times New Roman" panose="02020603050405020304" pitchFamily="18" charset="0"/>
              </a:rPr>
              <a:t>UML DIAGRAM</a:t>
            </a:r>
          </a:p>
        </p:txBody>
      </p:sp>
      <p:sp>
        <p:nvSpPr>
          <p:cNvPr id="3" name="CustomShape 1">
            <a:extLst>
              <a:ext uri="{FF2B5EF4-FFF2-40B4-BE49-F238E27FC236}">
                <a16:creationId xmlns:a16="http://schemas.microsoft.com/office/drawing/2014/main" id="{D2CF390B-05E9-1C68-07A4-8447DB0AFF78}"/>
              </a:ext>
            </a:extLst>
          </p:cNvPr>
          <p:cNvSpPr/>
          <p:nvPr/>
        </p:nvSpPr>
        <p:spPr>
          <a:xfrm>
            <a:off x="223288" y="1076052"/>
            <a:ext cx="8381160" cy="75600"/>
          </a:xfrm>
          <a:prstGeom prst="rect">
            <a:avLst/>
          </a:prstGeom>
          <a:solidFill>
            <a:srgbClr val="7030A0"/>
          </a:solidFill>
          <a:ln w="25560">
            <a:solidFill>
              <a:srgbClr val="3A5F8B"/>
            </a:solidFill>
            <a:round/>
          </a:ln>
        </p:spPr>
        <p:txBody>
          <a:bodyPr/>
          <a:lstStyle/>
          <a:p>
            <a:endParaRPr lang="en-IN"/>
          </a:p>
        </p:txBody>
      </p:sp>
      <p:pic>
        <p:nvPicPr>
          <p:cNvPr id="5" name="Picture 4">
            <a:extLst>
              <a:ext uri="{FF2B5EF4-FFF2-40B4-BE49-F238E27FC236}">
                <a16:creationId xmlns:a16="http://schemas.microsoft.com/office/drawing/2014/main" id="{6F3D7C72-8403-C3CE-AB99-8D3313335080}"/>
              </a:ext>
            </a:extLst>
          </p:cNvPr>
          <p:cNvPicPr>
            <a:picLocks noChangeAspect="1"/>
          </p:cNvPicPr>
          <p:nvPr/>
        </p:nvPicPr>
        <p:blipFill>
          <a:blip r:embed="rId2"/>
          <a:stretch>
            <a:fillRect/>
          </a:stretch>
        </p:blipFill>
        <p:spPr>
          <a:xfrm>
            <a:off x="899592" y="1916832"/>
            <a:ext cx="7128792" cy="3312368"/>
          </a:xfrm>
          <a:prstGeom prst="rect">
            <a:avLst/>
          </a:prstGeom>
        </p:spPr>
      </p:pic>
    </p:spTree>
    <p:extLst>
      <p:ext uri="{BB962C8B-B14F-4D97-AF65-F5344CB8AC3E}">
        <p14:creationId xmlns:p14="http://schemas.microsoft.com/office/powerpoint/2010/main" val="1530417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74392" y="46738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74CB3DCC-2CD2-02F8-0B80-13D2F811BFED}"/>
              </a:ext>
            </a:extLst>
          </p:cNvPr>
          <p:cNvSpPr txBox="1"/>
          <p:nvPr/>
        </p:nvSpPr>
        <p:spPr>
          <a:xfrm>
            <a:off x="472072" y="1589420"/>
            <a:ext cx="6400800" cy="1692771"/>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project takes the input in URL format and tells if the site is malicious or not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algorithms used in this are random </a:t>
            </a:r>
            <a:r>
              <a:rPr lang="en-US" sz="1600" dirty="0" err="1">
                <a:latin typeface="Times New Roman" panose="02020603050405020304" pitchFamily="18" charset="0"/>
                <a:cs typeface="Times New Roman" panose="02020603050405020304" pitchFamily="18" charset="0"/>
              </a:rPr>
              <a:t>forest,adaboost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dnn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ect</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Pycharm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pandas , </a:t>
            </a:r>
            <a:r>
              <a:rPr lang="en-US" sz="1600" dirty="0" err="1">
                <a:latin typeface="Times New Roman" panose="02020603050405020304" pitchFamily="18" charset="0"/>
                <a:cs typeface="Times New Roman" panose="02020603050405020304" pitchFamily="18" charset="0"/>
              </a:rPr>
              <a:t>Matplot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Sklearn</a:t>
            </a:r>
            <a:r>
              <a:rPr lang="en-US" sz="1600" dirty="0">
                <a:latin typeface="Times New Roman" panose="02020603050405020304" pitchFamily="18" charset="0"/>
                <a:cs typeface="Times New Roman" panose="02020603050405020304" pitchFamily="18" charset="0"/>
              </a:rPr>
              <a:t> are used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p>
        </p:txBody>
      </p:sp>
      <p:pic>
        <p:nvPicPr>
          <p:cNvPr id="2" name="Picture 1">
            <a:extLst>
              <a:ext uri="{FF2B5EF4-FFF2-40B4-BE49-F238E27FC236}">
                <a16:creationId xmlns:a16="http://schemas.microsoft.com/office/drawing/2014/main" id="{8EB5E192-EF0E-EB35-2C6B-759040C5C7A1}"/>
              </a:ext>
            </a:extLst>
          </p:cNvPr>
          <p:cNvPicPr>
            <a:picLocks noChangeAspect="1"/>
          </p:cNvPicPr>
          <p:nvPr/>
        </p:nvPicPr>
        <p:blipFill>
          <a:blip r:embed="rId2"/>
          <a:stretch>
            <a:fillRect/>
          </a:stretch>
        </p:blipFill>
        <p:spPr>
          <a:xfrm>
            <a:off x="1187624" y="2636912"/>
            <a:ext cx="6400800" cy="35968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t>
            </a:r>
            <a:r>
              <a:rPr lang="en-IN" sz="2000" b="1" dirty="0">
                <a:solidFill>
                  <a:srgbClr val="000000"/>
                </a:solidFill>
                <a:latin typeface="Times New Roman" panose="02020603050405020304" pitchFamily="18" charset="0"/>
                <a:cs typeface="Times New Roman" panose="02020603050405020304" pitchFamily="18" charset="0"/>
              </a:rPr>
              <a:t>Abstract </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Introduction </a:t>
            </a:r>
          </a:p>
          <a:p>
            <a:pPr>
              <a:lnSpc>
                <a:spcPct val="150000"/>
              </a:lnSpc>
              <a:buFont typeface="Arial"/>
              <a:buChar char="•"/>
            </a:pPr>
            <a:r>
              <a:rPr lang="en-IN" sz="2000" b="1" dirty="0">
                <a:solidFill>
                  <a:srgbClr val="000000"/>
                </a:solidFill>
                <a:latin typeface="Times New Roman" panose="02020603050405020304" pitchFamily="18" charset="0"/>
                <a:cs typeface="Times New Roman" panose="02020603050405020304" pitchFamily="18" charset="0"/>
              </a:rPr>
              <a:t> Research Objective </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Problem Definition</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Scope of the Project</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Literature Review</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Implementation of Existing system</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Conclusion</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References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19C7BC-44A3-4053-7702-57B7D0A5BED6}"/>
              </a:ext>
            </a:extLst>
          </p:cNvPr>
          <p:cNvPicPr>
            <a:picLocks noChangeAspect="1"/>
          </p:cNvPicPr>
          <p:nvPr/>
        </p:nvPicPr>
        <p:blipFill>
          <a:blip r:embed="rId2"/>
          <a:stretch>
            <a:fillRect/>
          </a:stretch>
        </p:blipFill>
        <p:spPr>
          <a:xfrm>
            <a:off x="107504" y="800708"/>
            <a:ext cx="4464496" cy="5256584"/>
          </a:xfrm>
          <a:prstGeom prst="rect">
            <a:avLst/>
          </a:prstGeom>
        </p:spPr>
      </p:pic>
      <p:pic>
        <p:nvPicPr>
          <p:cNvPr id="4" name="Picture 3">
            <a:extLst>
              <a:ext uri="{FF2B5EF4-FFF2-40B4-BE49-F238E27FC236}">
                <a16:creationId xmlns:a16="http://schemas.microsoft.com/office/drawing/2014/main" id="{BA0D0D04-E819-FB0F-C2D8-39D279672CBC}"/>
              </a:ext>
            </a:extLst>
          </p:cNvPr>
          <p:cNvPicPr>
            <a:picLocks noChangeAspect="1"/>
          </p:cNvPicPr>
          <p:nvPr/>
        </p:nvPicPr>
        <p:blipFill>
          <a:blip r:embed="rId3"/>
          <a:stretch>
            <a:fillRect/>
          </a:stretch>
        </p:blipFill>
        <p:spPr>
          <a:xfrm>
            <a:off x="4572000" y="767572"/>
            <a:ext cx="4317263" cy="5289720"/>
          </a:xfrm>
          <a:prstGeom prst="rect">
            <a:avLst/>
          </a:prstGeom>
        </p:spPr>
      </p:pic>
      <p:sp>
        <p:nvSpPr>
          <p:cNvPr id="5" name="TextBox 4">
            <a:extLst>
              <a:ext uri="{FF2B5EF4-FFF2-40B4-BE49-F238E27FC236}">
                <a16:creationId xmlns:a16="http://schemas.microsoft.com/office/drawing/2014/main" id="{ECD03BE1-2AFB-4BB1-8176-FC000BBCC2C7}"/>
              </a:ext>
            </a:extLst>
          </p:cNvPr>
          <p:cNvSpPr txBox="1"/>
          <p:nvPr/>
        </p:nvSpPr>
        <p:spPr>
          <a:xfrm>
            <a:off x="467544" y="230142"/>
            <a:ext cx="3024336" cy="369332"/>
          </a:xfrm>
          <a:prstGeom prst="rect">
            <a:avLst/>
          </a:prstGeom>
          <a:noFill/>
        </p:spPr>
        <p:txBody>
          <a:bodyPr wrap="square" rtlCol="0">
            <a:spAutoFit/>
          </a:bodyPr>
          <a:lstStyle/>
          <a:p>
            <a:r>
              <a:rPr lang="en-IN" dirty="0">
                <a:solidFill>
                  <a:srgbClr val="FF0000"/>
                </a:solidFill>
              </a:rPr>
              <a:t>Outputs of the website:</a:t>
            </a:r>
          </a:p>
        </p:txBody>
      </p:sp>
    </p:spTree>
    <p:extLst>
      <p:ext uri="{BB962C8B-B14F-4D97-AF65-F5344CB8AC3E}">
        <p14:creationId xmlns:p14="http://schemas.microsoft.com/office/powerpoint/2010/main" val="157966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5C804B-F2B5-CA30-79D6-B35851D1FC4E}"/>
              </a:ext>
            </a:extLst>
          </p:cNvPr>
          <p:cNvPicPr>
            <a:picLocks noChangeAspect="1"/>
          </p:cNvPicPr>
          <p:nvPr/>
        </p:nvPicPr>
        <p:blipFill>
          <a:blip r:embed="rId2"/>
          <a:stretch>
            <a:fillRect/>
          </a:stretch>
        </p:blipFill>
        <p:spPr>
          <a:xfrm>
            <a:off x="13728" y="764704"/>
            <a:ext cx="4990320" cy="5328592"/>
          </a:xfrm>
          <a:prstGeom prst="rect">
            <a:avLst/>
          </a:prstGeom>
        </p:spPr>
      </p:pic>
      <p:pic>
        <p:nvPicPr>
          <p:cNvPr id="3" name="Picture 2">
            <a:extLst>
              <a:ext uri="{FF2B5EF4-FFF2-40B4-BE49-F238E27FC236}">
                <a16:creationId xmlns:a16="http://schemas.microsoft.com/office/drawing/2014/main" id="{AD49268B-5D50-8D43-E8F0-BCB75F7153AE}"/>
              </a:ext>
            </a:extLst>
          </p:cNvPr>
          <p:cNvPicPr>
            <a:picLocks noChangeAspect="1"/>
          </p:cNvPicPr>
          <p:nvPr/>
        </p:nvPicPr>
        <p:blipFill>
          <a:blip r:embed="rId3"/>
          <a:stretch>
            <a:fillRect/>
          </a:stretch>
        </p:blipFill>
        <p:spPr>
          <a:xfrm>
            <a:off x="4788024" y="332656"/>
            <a:ext cx="4264003" cy="5772448"/>
          </a:xfrm>
          <a:prstGeom prst="rect">
            <a:avLst/>
          </a:prstGeom>
        </p:spPr>
      </p:pic>
    </p:spTree>
    <p:extLst>
      <p:ext uri="{BB962C8B-B14F-4D97-AF65-F5344CB8AC3E}">
        <p14:creationId xmlns:p14="http://schemas.microsoft.com/office/powerpoint/2010/main" val="997629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B97343-6CAD-3BA0-9366-18E785D56AAE}"/>
              </a:ext>
            </a:extLst>
          </p:cNvPr>
          <p:cNvPicPr>
            <a:picLocks noChangeAspect="1"/>
          </p:cNvPicPr>
          <p:nvPr/>
        </p:nvPicPr>
        <p:blipFill>
          <a:blip r:embed="rId2"/>
          <a:stretch>
            <a:fillRect/>
          </a:stretch>
        </p:blipFill>
        <p:spPr>
          <a:xfrm>
            <a:off x="107504" y="642886"/>
            <a:ext cx="4552035" cy="5572227"/>
          </a:xfrm>
          <a:prstGeom prst="rect">
            <a:avLst/>
          </a:prstGeom>
        </p:spPr>
      </p:pic>
      <p:pic>
        <p:nvPicPr>
          <p:cNvPr id="3" name="Picture 2">
            <a:extLst>
              <a:ext uri="{FF2B5EF4-FFF2-40B4-BE49-F238E27FC236}">
                <a16:creationId xmlns:a16="http://schemas.microsoft.com/office/drawing/2014/main" id="{8F568B60-7B4C-0D19-CA12-E98051F28CEF}"/>
              </a:ext>
            </a:extLst>
          </p:cNvPr>
          <p:cNvPicPr>
            <a:picLocks noChangeAspect="1"/>
          </p:cNvPicPr>
          <p:nvPr/>
        </p:nvPicPr>
        <p:blipFill>
          <a:blip r:embed="rId3"/>
          <a:stretch>
            <a:fillRect/>
          </a:stretch>
        </p:blipFill>
        <p:spPr>
          <a:xfrm>
            <a:off x="4932040" y="506090"/>
            <a:ext cx="3888432" cy="5706351"/>
          </a:xfrm>
          <a:prstGeom prst="rect">
            <a:avLst/>
          </a:prstGeom>
        </p:spPr>
      </p:pic>
    </p:spTree>
    <p:extLst>
      <p:ext uri="{BB962C8B-B14F-4D97-AF65-F5344CB8AC3E}">
        <p14:creationId xmlns:p14="http://schemas.microsoft.com/office/powerpoint/2010/main" val="3434240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95C00E63-4236-26D5-11AC-2EC8A5043810}"/>
              </a:ext>
            </a:extLst>
          </p:cNvPr>
          <p:cNvSpPr txBox="1"/>
          <p:nvPr/>
        </p:nvSpPr>
        <p:spPr>
          <a:xfrm>
            <a:off x="755576" y="1556792"/>
            <a:ext cx="7632848" cy="41107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project, we have explored how well to classify phishing URLs from the given set of URLs containing benign and phishing URLs.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have adopted a simple approach to extract the features from the URLs using simple regular expressions.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have not used the content based features as the main problem with the content-based strategy for detecting phishing URLs is the non-availability of phishing web-sites and the life span of the phishing website is small, and it is difficult to train an ML classifier based on its content-based features.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conclude that successful techniques in detecting phishing website URLs were summarized As phishing websites increases day by day, some features may be included or replaced with new ones to detect them.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A1292367-A80B-762D-7CCF-3DA83B3FAFAF}"/>
              </a:ext>
            </a:extLst>
          </p:cNvPr>
          <p:cNvSpPr txBox="1"/>
          <p:nvPr/>
        </p:nvSpPr>
        <p:spPr>
          <a:xfrm>
            <a:off x="220847" y="1372013"/>
            <a:ext cx="8370076" cy="5120889"/>
          </a:xfrm>
          <a:prstGeom prst="rect">
            <a:avLst/>
          </a:prstGeom>
          <a:noFill/>
        </p:spPr>
        <p:txBody>
          <a:bodyPr wrap="square">
            <a:spAutoFit/>
          </a:bodyPr>
          <a:lstStyle/>
          <a:p>
            <a:pPr marL="342900" indent="-342900" algn="just">
              <a:lnSpc>
                <a:spcPct val="150000"/>
              </a:lnSpc>
              <a:spcAft>
                <a:spcPts val="1800"/>
              </a:spcAft>
              <a:buFont typeface="+mj-lt"/>
              <a:buAutoNum type="arabicPeriod"/>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https://link.springer.com/10.1007/s10207-023-00686-y</a:t>
            </a:r>
            <a:endParaRPr lang="en-IN" sz="1800" dirty="0">
              <a:effectLst/>
              <a:latin typeface="Times New Roman" panose="02020603050405020304" pitchFamily="18" charset="0"/>
              <a:ea typeface="Times New Roman" panose="02020603050405020304" pitchFamily="18" charset="0"/>
            </a:endParaRPr>
          </a:p>
          <a:p>
            <a:pPr marL="342900" indent="-342900" algn="just">
              <a:buAutoNum type="arabicPeriod" startAt="2"/>
            </a:pPr>
            <a:r>
              <a:rPr lang="en-US" sz="1800" u="sng" dirty="0">
                <a:solidFill>
                  <a:srgbClr val="1F497D"/>
                </a:solidFill>
                <a:effectLst/>
                <a:latin typeface="Times New Roman" panose="02020603050405020304" pitchFamily="18" charset="0"/>
                <a:ea typeface="Times New Roman" panose="02020603050405020304" pitchFamily="18" charset="0"/>
                <a:hlinkClick r:id="rId3"/>
              </a:rPr>
              <a:t>https://ieeexplore.ieee.org/document/9396014</a:t>
            </a:r>
            <a:endParaRPr lang="en-US" sz="1800" u="sng" dirty="0">
              <a:solidFill>
                <a:srgbClr val="1F497D"/>
              </a:solidFill>
              <a:effectLst/>
              <a:latin typeface="Times New Roman" panose="02020603050405020304" pitchFamily="18" charset="0"/>
              <a:ea typeface="Times New Roman" panose="02020603050405020304" pitchFamily="18" charset="0"/>
            </a:endParaRPr>
          </a:p>
          <a:p>
            <a:pPr marL="342900" indent="-342900" algn="just">
              <a:buAutoNum type="arabicPeriod" startAt="2"/>
            </a:pPr>
            <a:endParaRPr lang="en-US" u="sng" dirty="0">
              <a:solidFill>
                <a:srgbClr val="1F497D"/>
              </a:solidFill>
              <a:latin typeface="Times New Roman" panose="02020603050405020304" pitchFamily="18" charset="0"/>
              <a:ea typeface="Times New Roman" panose="02020603050405020304" pitchFamily="18" charset="0"/>
            </a:endParaRPr>
          </a:p>
          <a:p>
            <a:pPr marL="342900" indent="-342900" algn="just">
              <a:buFontTx/>
              <a:buAutoNum type="arabicPeriod" startAt="2"/>
            </a:pPr>
            <a:r>
              <a:rPr lang="en-US" sz="1800" dirty="0">
                <a:effectLst/>
                <a:latin typeface="Times New Roman" panose="02020603050405020304" pitchFamily="18" charset="0"/>
                <a:ea typeface="Times New Roman" panose="02020603050405020304" pitchFamily="18" charset="0"/>
                <a:hlinkClick r:id="rId4"/>
              </a:rPr>
              <a:t>https://ieeexplore.ieee.org/document/8101455</a:t>
            </a:r>
            <a:endParaRPr lang="en-US" sz="1800" dirty="0">
              <a:effectLst/>
              <a:latin typeface="Times New Roman" panose="02020603050405020304" pitchFamily="18" charset="0"/>
              <a:ea typeface="Times New Roman" panose="02020603050405020304" pitchFamily="18" charset="0"/>
            </a:endParaRPr>
          </a:p>
          <a:p>
            <a:pPr marL="342900" indent="-342900" algn="just">
              <a:buFontTx/>
              <a:buAutoNum type="arabicPeriod" startAt="2"/>
            </a:pPr>
            <a:endParaRPr lang="en-US" u="sng" dirty="0">
              <a:solidFill>
                <a:srgbClr val="1F497D"/>
              </a:solidFill>
              <a:latin typeface="Times New Roman" panose="02020603050405020304" pitchFamily="18" charset="0"/>
              <a:ea typeface="Times New Roman" panose="02020603050405020304" pitchFamily="18" charset="0"/>
            </a:endParaRPr>
          </a:p>
          <a:p>
            <a:pPr marL="342900" indent="-342900" algn="just">
              <a:buFontTx/>
              <a:buAutoNum type="arabicPeriod" startAt="2"/>
            </a:pPr>
            <a:r>
              <a:rPr lang="en-US" sz="1800" dirty="0">
                <a:effectLst/>
                <a:latin typeface="Times New Roman" panose="02020603050405020304" pitchFamily="18" charset="0"/>
                <a:ea typeface="Times New Roman" panose="02020603050405020304" pitchFamily="18" charset="0"/>
                <a:hlinkClick r:id="rId5"/>
              </a:rPr>
              <a:t>https://www.annalsofrscb.ro/index.php/journal/article/view/4752</a:t>
            </a:r>
            <a:r>
              <a:rPr lang="en-US" sz="1800" dirty="0">
                <a:effectLst/>
                <a:latin typeface="Times New Roman" panose="02020603050405020304" pitchFamily="18" charset="0"/>
                <a:ea typeface="Times New Roman" panose="02020603050405020304" pitchFamily="18" charset="0"/>
              </a:rPr>
              <a:t>.</a:t>
            </a:r>
            <a:endParaRPr lang="en-US" sz="1800" u="sng" dirty="0">
              <a:solidFill>
                <a:srgbClr val="1F497D"/>
              </a:solidFill>
              <a:effectLst/>
              <a:latin typeface="Times New Roman" panose="02020603050405020304" pitchFamily="18" charset="0"/>
              <a:ea typeface="Times New Roman" panose="02020603050405020304" pitchFamily="18" charset="0"/>
            </a:endParaRPr>
          </a:p>
          <a:p>
            <a:pPr marL="342900" indent="-342900" algn="just">
              <a:buFontTx/>
              <a:buAutoNum type="arabicPeriod" startAt="2"/>
            </a:pPr>
            <a:endParaRPr lang="en-US" u="sng" dirty="0">
              <a:solidFill>
                <a:srgbClr val="1F497D"/>
              </a:solidFill>
              <a:latin typeface="Times New Roman" panose="02020603050405020304" pitchFamily="18" charset="0"/>
              <a:ea typeface="Times New Roman" panose="02020603050405020304" pitchFamily="18" charset="0"/>
            </a:endParaRPr>
          </a:p>
          <a:p>
            <a:pPr marL="342900" indent="-342900" algn="just">
              <a:buFontTx/>
              <a:buAutoNum type="arabicPeriod" startAt="2"/>
            </a:pPr>
            <a:r>
              <a:rPr lang="en-US" sz="1800" dirty="0">
                <a:effectLst/>
                <a:latin typeface="Times New Roman" panose="02020603050405020304" pitchFamily="18" charset="0"/>
                <a:ea typeface="Times New Roman" panose="02020603050405020304" pitchFamily="18" charset="0"/>
                <a:hlinkClick r:id="rId6"/>
              </a:rPr>
              <a:t>https://www.researchgate.net/publication/351676213</a:t>
            </a:r>
            <a:endParaRPr lang="en-US" sz="1800" u="sng" dirty="0">
              <a:solidFill>
                <a:srgbClr val="1F497D"/>
              </a:solidFill>
              <a:effectLst/>
              <a:latin typeface="Times New Roman" panose="02020603050405020304" pitchFamily="18" charset="0"/>
              <a:ea typeface="Times New Roman" panose="02020603050405020304" pitchFamily="18" charset="0"/>
            </a:endParaRPr>
          </a:p>
          <a:p>
            <a:pPr algn="just"/>
            <a:endParaRPr lang="en-US" sz="1800" u="sng" dirty="0">
              <a:solidFill>
                <a:srgbClr val="1F497D"/>
              </a:solidFill>
              <a:effectLst/>
              <a:latin typeface="Times New Roman" panose="02020603050405020304" pitchFamily="18" charset="0"/>
              <a:ea typeface="Times New Roman" panose="02020603050405020304" pitchFamily="18" charset="0"/>
            </a:endParaRPr>
          </a:p>
          <a:p>
            <a:pPr marL="342900" indent="-342900" algn="just">
              <a:buAutoNum type="arabicPeriod" startAt="2"/>
            </a:pPr>
            <a:endParaRPr lang="en-US" sz="1800" u="sng" dirty="0">
              <a:solidFill>
                <a:srgbClr val="1F497D"/>
              </a:solidFill>
              <a:effectLst/>
              <a:latin typeface="Times New Roman" panose="02020603050405020304" pitchFamily="18" charset="0"/>
              <a:ea typeface="Times New Roman" panose="02020603050405020304" pitchFamily="18" charset="0"/>
            </a:endParaRPr>
          </a:p>
          <a:p>
            <a:pPr marL="342900" indent="-342900" algn="just">
              <a:buAutoNum type="arabicPeriod" startAt="2"/>
            </a:pPr>
            <a:endParaRPr lang="en-US" u="sng" dirty="0">
              <a:solidFill>
                <a:srgbClr val="1F497D"/>
              </a:solidFill>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US" u="sng" dirty="0">
              <a:solidFill>
                <a:srgbClr val="1F497D"/>
              </a:solidFill>
              <a:latin typeface="Times New Roman" panose="02020603050405020304" pitchFamily="18" charset="0"/>
              <a:ea typeface="Times New Roman" panose="02020603050405020304" pitchFamily="18" charset="0"/>
            </a:endParaRPr>
          </a:p>
          <a:p>
            <a:pPr marL="342900" indent="-342900" algn="just">
              <a:buAutoNum type="arabicPeriod" startAt="2"/>
            </a:pP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indent="-34290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632" y="234888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73248" y="3598808"/>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19220" y="2894080"/>
            <a:ext cx="8152560" cy="1409456"/>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6" name="Rectangle 5"/>
          <p:cNvSpPr/>
          <p:nvPr/>
        </p:nvSpPr>
        <p:spPr>
          <a:xfrm>
            <a:off x="457200" y="1214420"/>
            <a:ext cx="8381160" cy="4849148"/>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There are number of users who purchase products online and make payment through various </a:t>
            </a:r>
            <a:r>
              <a:rPr lang="en-US" sz="1600" dirty="0" err="1">
                <a:latin typeface="Times New Roman" panose="02020603050405020304" pitchFamily="18" charset="0"/>
                <a:cs typeface="Times New Roman" panose="02020603050405020304" pitchFamily="18" charset="0"/>
              </a:rPr>
              <a:t>websites.There</a:t>
            </a:r>
            <a:r>
              <a:rPr lang="en-US" sz="1600" dirty="0">
                <a:latin typeface="Times New Roman" panose="02020603050405020304" pitchFamily="18" charset="0"/>
                <a:cs typeface="Times New Roman" panose="02020603050405020304" pitchFamily="18" charset="0"/>
              </a:rPr>
              <a:t> are multiple websites who ask user to provide sensitive data such as username, password or credit card details etc. often for malicious reasons. This type of websites is known as phishing website. n order to detect and predict phishing website, we proposed an intelligent, flexible and effective system that is based on using classification Data mining algorithm. We implemented classification algorithm and techniques to extract the phishing data sets criteria to classify their legitimacy.</a:t>
            </a:r>
          </a:p>
          <a:p>
            <a:pPr algn="just">
              <a:lnSpc>
                <a:spcPct val="150000"/>
              </a:lnSpc>
            </a:pPr>
            <a:r>
              <a:rPr lang="en-US" sz="1600" dirty="0">
                <a:latin typeface="Times New Roman" panose="02020603050405020304" pitchFamily="18" charset="0"/>
                <a:cs typeface="Times New Roman" panose="02020603050405020304" pitchFamily="18" charset="0"/>
              </a:rPr>
              <a:t>	Once user makes transaction through online when he makes payment through the website our system will use data mining algorithm to detect whether the website is phishing website or not. This application can be used by many E-commerce enterprises in order to make the whole transaction process secure. Data mining algorithm used in this system provides better performance as compared to other traditional classifications algorithms. With the help of this system user can also purchase products online without any hesitation.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3575516"/>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1028940" y="2852936"/>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457200" y="1295400"/>
            <a:ext cx="8458200" cy="55861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There are number of users who purchase products online and make payment through various websites.</a:t>
            </a:r>
          </a:p>
          <a:p>
            <a:pPr marL="285750" indent="-285750">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There are multiple websites who ask user to provide sensitive data such as username, password or credit card details etc. often for malicious reasons. </a:t>
            </a:r>
          </a:p>
          <a:p>
            <a:pPr marL="285750" indent="-285750">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This type of websites is known as phishing website. Phishing is an internet scam in which an attacker sends out fake messages that look to come from a trusted source.</a:t>
            </a:r>
          </a:p>
          <a:p>
            <a:pPr marL="285750" indent="-285750">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A URL or file will be included in the mail, which when clicked will steal personal information or infect a computer with a virus. </a:t>
            </a:r>
          </a:p>
          <a:p>
            <a:pPr marL="285750" indent="-285750">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Traditionally, phishing attempts were carried out through wide-scale spam campaigns that targeted broad groups of people indiscriminately. </a:t>
            </a:r>
          </a:p>
          <a:p>
            <a:pPr marL="285750" indent="-285750">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It has become one of the most powerful and harmful of all the cyber-attacks. Because of lack of adequate identification techniques and protective methods, phishing methods are becoming common day by day.</a:t>
            </a: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44352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08520" y="26832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126240E2-4639-F5A0-D2B2-4B033E2345E4}"/>
              </a:ext>
            </a:extLst>
          </p:cNvPr>
          <p:cNvSpPr txBox="1"/>
          <p:nvPr/>
        </p:nvSpPr>
        <p:spPr>
          <a:xfrm>
            <a:off x="430168" y="1412776"/>
            <a:ext cx="8458200" cy="23453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The objective of this project based on the research is to train machine learning models and deep neural nets on the dataset created to predict phishing websites. </a:t>
            </a:r>
          </a:p>
          <a:p>
            <a:pPr marL="285750" indent="-285750" algn="just">
              <a:lnSpc>
                <a:spcPct val="150000"/>
              </a:lnSpc>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Both phishing and benign URLs of websites are gathered to form a dataset and from them required URL and website content-based features are extracted. </a:t>
            </a:r>
          </a:p>
          <a:p>
            <a:pPr marL="285750" indent="-285750" algn="just">
              <a:lnSpc>
                <a:spcPct val="150000"/>
              </a:lnSpc>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The performance level of each model is measures and compared.</a:t>
            </a:r>
            <a:endParaRPr lang="en-IN" sz="1600" dirty="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endParaRPr lang="en-US" sz="20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1264" y="362124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645304" y="2852936"/>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11558</TotalTime>
  <Words>1742</Words>
  <Application>Microsoft Office PowerPoint</Application>
  <PresentationFormat>On-screen Show (4:3)</PresentationFormat>
  <Paragraphs>168</Paragraphs>
  <Slides>25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Bookman Old Style</vt:lpstr>
      <vt:lpstr>Calibri</vt:lpstr>
      <vt:lpstr>Söhne</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Farheen Farheen</cp:lastModifiedBy>
  <cp:revision>726</cp:revision>
  <dcterms:modified xsi:type="dcterms:W3CDTF">2024-04-07T09:43:26Z</dcterms:modified>
</cp:coreProperties>
</file>