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72" r:id="rId7"/>
    <p:sldId id="273" r:id="rId8"/>
    <p:sldId id="271" r:id="rId9"/>
    <p:sldId id="267"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pPr/>
              <a:t>17/05/2024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pPr/>
              <a:t>17/05/2024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pPr/>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FACE DETECTION</a:t>
            </a:r>
          </a:p>
        </p:txBody>
      </p:sp>
      <p:sp>
        <p:nvSpPr>
          <p:cNvPr id="3" name="Subtitle 2"/>
          <p:cNvSpPr>
            <a:spLocks noGrp="1"/>
          </p:cNvSpPr>
          <p:nvPr>
            <p:ph type="subTitle" idx="1"/>
          </p:nvPr>
        </p:nvSpPr>
        <p:spPr>
          <a:xfrm>
            <a:off x="790469" y="2721956"/>
            <a:ext cx="3970594" cy="552184"/>
          </a:xfrm>
        </p:spPr>
        <p:txBody>
          <a:bodyPr/>
          <a:lstStyle/>
          <a:p>
            <a:pPr algn="l"/>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12271466"/>
              </p:ext>
            </p:extLst>
          </p:nvPr>
        </p:nvGraphicFramePr>
        <p:xfrm>
          <a:off x="490888" y="2721956"/>
          <a:ext cx="5246318" cy="2639314"/>
        </p:xfrm>
        <a:graphic>
          <a:graphicData uri="http://schemas.openxmlformats.org/drawingml/2006/table">
            <a:tbl>
              <a:tblPr firstRow="1" bandRow="1">
                <a:tableStyleId>{2D5ABB26-0587-4C30-8999-92F81FD0307C}</a:tableStyleId>
              </a:tblPr>
              <a:tblGrid>
                <a:gridCol w="2104824">
                  <a:extLst>
                    <a:ext uri="{9D8B030D-6E8A-4147-A177-3AD203B41FA5}">
                      <a16:colId xmlns:a16="http://schemas.microsoft.com/office/drawing/2014/main" val="3331634959"/>
                    </a:ext>
                  </a:extLst>
                </a:gridCol>
                <a:gridCol w="3141494">
                  <a:extLst>
                    <a:ext uri="{9D8B030D-6E8A-4147-A177-3AD203B41FA5}">
                      <a16:colId xmlns:a16="http://schemas.microsoft.com/office/drawing/2014/main" val="2054911721"/>
                    </a:ext>
                  </a:extLst>
                </a:gridCol>
              </a:tblGrid>
              <a:tr h="782694">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1324">
                <a:tc>
                  <a:txBody>
                    <a:bodyPr/>
                    <a:lstStyle/>
                    <a:p>
                      <a:pPr algn="ctr"/>
                      <a:r>
                        <a:rPr lang="en-GB" dirty="0">
                          <a:solidFill>
                            <a:schemeClr val="tx1"/>
                          </a:solidFill>
                        </a:rPr>
                        <a:t>Naveen Kumar B 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20201CSE0587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1324">
                <a:tc>
                  <a:txBody>
                    <a:bodyPr/>
                    <a:lstStyle/>
                    <a:p>
                      <a:pPr algn="ctr"/>
                      <a:r>
                        <a:rPr lang="en-GB" dirty="0">
                          <a:solidFill>
                            <a:schemeClr val="tx1"/>
                          </a:solidFill>
                        </a:rPr>
                        <a:t>Shashidhar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20201CSE0583</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1324">
                <a:tc>
                  <a:txBody>
                    <a:bodyPr/>
                    <a:lstStyle/>
                    <a:p>
                      <a:pPr algn="ctr"/>
                      <a:r>
                        <a:rPr lang="en-GB" dirty="0">
                          <a:solidFill>
                            <a:schemeClr val="tx1"/>
                          </a:solidFill>
                        </a:rPr>
                        <a:t>Kishore Kumar 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solidFill>
                            <a:schemeClr val="tx1"/>
                          </a:solidFill>
                        </a:rPr>
                        <a:t>20201CSE0</a:t>
                      </a:r>
                      <a:r>
                        <a:rPr lang="en-GB" dirty="0">
                          <a:solidFill>
                            <a:schemeClr val="tx1"/>
                          </a:solidFill>
                        </a:rPr>
                        <a:t>5</a:t>
                      </a:r>
                      <a:r>
                        <a:rPr lang="en-GB">
                          <a:solidFill>
                            <a:schemeClr val="tx1"/>
                          </a:solidFill>
                        </a:rPr>
                        <a:t>92</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1324">
                <a:tc>
                  <a:txBody>
                    <a:bodyPr/>
                    <a:lstStyle/>
                    <a:p>
                      <a:pPr algn="ctr"/>
                      <a:r>
                        <a:rPr lang="en-GB" dirty="0">
                          <a:solidFill>
                            <a:schemeClr val="tx1"/>
                          </a:solidFill>
                        </a:rPr>
                        <a:t>Tejaswini P</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20201CSE0546</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1324">
                <a:tc>
                  <a:txBody>
                    <a:bodyPr/>
                    <a:lstStyle/>
                    <a:p>
                      <a:pPr algn="ctr"/>
                      <a:r>
                        <a:rPr lang="en-GB" dirty="0">
                          <a:solidFill>
                            <a:schemeClr val="tx1"/>
                          </a:solidFill>
                        </a:rPr>
                        <a:t>Shreyas 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20201CSE0806</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Mr.Pakruddin</a:t>
            </a:r>
            <a:r>
              <a:rPr lang="en-GB" sz="1700" dirty="0">
                <a:solidFill>
                  <a:schemeClr val="tx1"/>
                </a:solidFill>
              </a:rPr>
              <a:t> B</a:t>
            </a:r>
          </a:p>
          <a:p>
            <a:pPr algn="l"/>
            <a:r>
              <a:rPr lang="en-GB" sz="1700" dirty="0">
                <a:solidFill>
                  <a:schemeClr val="tx1"/>
                </a:solidFill>
              </a:rPr>
              <a:t>Assistant Professor</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DIGITAL IMAGE PROCESSING</a:t>
            </a:r>
          </a:p>
          <a:p>
            <a:endParaRPr lang="en-GB" sz="2800" dirty="0">
              <a:solidFill>
                <a:schemeClr val="tx1"/>
              </a:solidFill>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lgerian" panose="04020705040A02060702" pitchFamily="82" charset="0"/>
              </a:rPr>
              <a:t>CONCLUSION</a:t>
            </a:r>
          </a:p>
        </p:txBody>
      </p:sp>
      <p:sp>
        <p:nvSpPr>
          <p:cNvPr id="3" name="Content Placeholder 2"/>
          <p:cNvSpPr>
            <a:spLocks noGrp="1"/>
          </p:cNvSpPr>
          <p:nvPr>
            <p:ph idx="1"/>
          </p:nvPr>
        </p:nvSpPr>
        <p:spPr>
          <a:xfrm>
            <a:off x="806395" y="1626843"/>
            <a:ext cx="10515600" cy="4351338"/>
          </a:xfrm>
        </p:spPr>
        <p:txBody>
          <a:bodyPr>
            <a:normAutofit fontScale="77500" lnSpcReduction="20000"/>
          </a:bodyPr>
          <a:lstStyle/>
          <a:p>
            <a:r>
              <a:rPr lang="en-GB" dirty="0"/>
              <a:t>In conclusion, the implementation of real-time face detection using MATLAB encompasses a series of steps aimed at achieving accurate and efficient detection of human faces in live video streams.</a:t>
            </a:r>
          </a:p>
          <a:p>
            <a:r>
              <a:rPr lang="en-GB" dirty="0"/>
              <a:t>By leveraging tools such as </a:t>
            </a:r>
            <a:r>
              <a:rPr lang="en-GB" dirty="0" err="1"/>
              <a:t>vision.CascadeObjectDetector</a:t>
            </a:r>
            <a:r>
              <a:rPr lang="en-GB" dirty="0"/>
              <a:t> and integrating multiple face detection capabilities, the system can handle various scenarios, including multiple faces and diverse facial orientations. </a:t>
            </a:r>
          </a:p>
          <a:p>
            <a:r>
              <a:rPr lang="en-GB" dirty="0"/>
              <a:t>Performance optimization techniques, such as parallel processing and algorithm selection, contribute to real-time processing with minimal latency. Robustness is enhanced through the application of </a:t>
            </a:r>
            <a:r>
              <a:rPr lang="en-GB" dirty="0" err="1"/>
              <a:t>preprocessing</a:t>
            </a:r>
            <a:r>
              <a:rPr lang="en-GB" dirty="0"/>
              <a:t> methods and post-processing filters to handle variations in lighting and reduce false positives. </a:t>
            </a:r>
          </a:p>
          <a:p>
            <a:r>
              <a:rPr lang="en-GB" dirty="0"/>
              <a:t>Integration of face recognition adds another layer of functionality, enabling the system to recognize known faces within the detected regions. A user-friendly interface and thorough documentation ensure usability and transparency, while performance evaluation metrics validate the system's accuracy and efficiency. Overall, the implementation of real-time face detection in MATLAB showcases the versatility and power of computer vision techniques in practical applications.</a:t>
            </a:r>
          </a:p>
        </p:txBody>
      </p:sp>
    </p:spTree>
    <p:extLst>
      <p:ext uri="{BB962C8B-B14F-4D97-AF65-F5344CB8AC3E}">
        <p14:creationId xmlns:p14="http://schemas.microsoft.com/office/powerpoint/2010/main" val="62545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cstate="print">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4" y="0"/>
            <a:ext cx="10515600" cy="1325563"/>
          </a:xfrm>
        </p:spPr>
        <p:txBody>
          <a:bodyPr/>
          <a:lstStyle/>
          <a:p>
            <a:r>
              <a:rPr lang="en-GB" b="1" dirty="0">
                <a:latin typeface="Algerian" panose="04020705040A02060702" pitchFamily="82" charset="0"/>
              </a:rPr>
              <a:t>Introduction</a:t>
            </a:r>
          </a:p>
        </p:txBody>
      </p:sp>
      <p:sp>
        <p:nvSpPr>
          <p:cNvPr id="3" name="Content Placeholder 2"/>
          <p:cNvSpPr>
            <a:spLocks noGrp="1"/>
          </p:cNvSpPr>
          <p:nvPr>
            <p:ph idx="1"/>
          </p:nvPr>
        </p:nvSpPr>
        <p:spPr>
          <a:xfrm>
            <a:off x="814346" y="1443963"/>
            <a:ext cx="10515600" cy="4351338"/>
          </a:xfrm>
        </p:spPr>
        <p:txBody>
          <a:bodyPr>
            <a:normAutofit fontScale="92500" lnSpcReduction="10000"/>
          </a:bodyPr>
          <a:lstStyle/>
          <a:p>
            <a:r>
              <a:rPr lang="en-GB" dirty="0"/>
              <a:t>Face detection is a fundamental task in computer vision that involves locating and identifying human faces within images or videos. </a:t>
            </a:r>
            <a:endParaRPr lang="en-US" dirty="0"/>
          </a:p>
          <a:p>
            <a:r>
              <a:rPr lang="en-US" dirty="0"/>
              <a:t>I</a:t>
            </a:r>
            <a:r>
              <a:rPr lang="en-GB" dirty="0"/>
              <a:t>t has a wide range of applications, from security systems and surveillance to facial recognition in social media platforms and digital photography.</a:t>
            </a:r>
            <a:endParaRPr lang="en-US" dirty="0"/>
          </a:p>
          <a:p>
            <a:r>
              <a:rPr lang="en-GB" dirty="0"/>
              <a:t> MATLAB provides powerful tools and libraries for implementing face detection algorithms efficiently.</a:t>
            </a:r>
          </a:p>
          <a:p>
            <a:r>
              <a:rPr lang="en-GB" dirty="0"/>
              <a:t>In this project, we aim to develop a real-time face detection system using MATLAB. The code utilizes the </a:t>
            </a:r>
            <a:r>
              <a:rPr lang="en-GB" dirty="0" err="1"/>
              <a:t>vision.CascadeObjectDetector</a:t>
            </a:r>
            <a:r>
              <a:rPr lang="en-GB" dirty="0"/>
              <a:t> object to detect faces within a live video stream captured from a webcam.</a:t>
            </a:r>
            <a:endParaRPr lang="en-US" dirty="0"/>
          </a:p>
          <a:p>
            <a:r>
              <a:rPr lang="en-GB" dirty="0"/>
              <a:t> Additionally, we employ the </a:t>
            </a:r>
            <a:r>
              <a:rPr lang="en-GB" dirty="0" err="1"/>
              <a:t>vision.VideoPlayer</a:t>
            </a:r>
            <a:r>
              <a:rPr lang="en-GB" dirty="0"/>
              <a:t> object to display the video feed with annotated bounding boxes around detected faces.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736" y="110684"/>
            <a:ext cx="10515600" cy="1325563"/>
          </a:xfrm>
        </p:spPr>
        <p:txBody>
          <a:bodyPr/>
          <a:lstStyle/>
          <a:p>
            <a:r>
              <a:rPr lang="en-GB" b="1" dirty="0">
                <a:latin typeface="Algerian" panose="04020705040A02060702" pitchFamily="82" charset="0"/>
              </a:rPr>
              <a:t>KEY COMPONENTS OF CODE</a:t>
            </a:r>
          </a:p>
        </p:txBody>
      </p:sp>
      <p:sp>
        <p:nvSpPr>
          <p:cNvPr id="3" name="Content Placeholder 2"/>
          <p:cNvSpPr>
            <a:spLocks noGrp="1"/>
          </p:cNvSpPr>
          <p:nvPr>
            <p:ph idx="1"/>
          </p:nvPr>
        </p:nvSpPr>
        <p:spPr>
          <a:xfrm>
            <a:off x="750736" y="1436247"/>
            <a:ext cx="10515600" cy="4351338"/>
          </a:xfrm>
        </p:spPr>
        <p:txBody>
          <a:bodyPr>
            <a:normAutofit fontScale="92500" lnSpcReduction="20000"/>
          </a:bodyPr>
          <a:lstStyle/>
          <a:p>
            <a:r>
              <a:rPr lang="en-GB" b="1" dirty="0"/>
              <a:t>Face Detector Initialization:</a:t>
            </a:r>
            <a:r>
              <a:rPr lang="en-US" b="1" dirty="0"/>
              <a:t> T</a:t>
            </a:r>
            <a:r>
              <a:rPr lang="en-GB" dirty="0"/>
              <a:t>his object is trained to detect faces based on a predefined cascade classifier.</a:t>
            </a:r>
          </a:p>
          <a:p>
            <a:r>
              <a:rPr lang="en-GB" b="1" dirty="0"/>
              <a:t>Webcam Initialization:</a:t>
            </a:r>
            <a:r>
              <a:rPr lang="en-GB" dirty="0"/>
              <a:t> </a:t>
            </a:r>
            <a:r>
              <a:rPr lang="en-US" dirty="0"/>
              <a:t>T</a:t>
            </a:r>
            <a:r>
              <a:rPr lang="en-GB" dirty="0"/>
              <a:t>his allows us to process real-time data for face detection.</a:t>
            </a:r>
          </a:p>
          <a:p>
            <a:r>
              <a:rPr lang="en-GB" b="1" dirty="0"/>
              <a:t>Video Player Initialization:</a:t>
            </a:r>
            <a:r>
              <a:rPr lang="en-US" b="1" dirty="0"/>
              <a:t> T</a:t>
            </a:r>
            <a:r>
              <a:rPr lang="en-GB" dirty="0"/>
              <a:t>his provides a visual representation of the face detection process.</a:t>
            </a:r>
          </a:p>
          <a:p>
            <a:r>
              <a:rPr lang="en-GB" b="1" dirty="0"/>
              <a:t>Main Loop:</a:t>
            </a:r>
            <a:r>
              <a:rPr lang="en-GB" dirty="0"/>
              <a:t> Within a while loop, the code continuously captures video frames from the webcam</a:t>
            </a:r>
            <a:r>
              <a:rPr lang="en-US" dirty="0"/>
              <a:t>.</a:t>
            </a:r>
            <a:r>
              <a:rPr lang="en-GB" dirty="0"/>
              <a:t> </a:t>
            </a:r>
          </a:p>
          <a:p>
            <a:r>
              <a:rPr lang="en-GB" b="1" dirty="0"/>
              <a:t>Face Annotation:</a:t>
            </a:r>
            <a:r>
              <a:rPr lang="en-GB" dirty="0"/>
              <a:t> Bounding boxes are drawn around detected faces</a:t>
            </a:r>
            <a:r>
              <a:rPr lang="en-US" dirty="0"/>
              <a:t>.</a:t>
            </a:r>
            <a:endParaRPr lang="en-GB" dirty="0"/>
          </a:p>
          <a:p>
            <a:r>
              <a:rPr lang="en-GB" b="1" dirty="0"/>
              <a:t>Real-Time Display:</a:t>
            </a:r>
            <a:r>
              <a:rPr lang="en-GB" dirty="0"/>
              <a:t> The annotated video frames are displayed in real-time</a:t>
            </a:r>
            <a:r>
              <a:rPr lang="en-US" dirty="0"/>
              <a:t>.</a:t>
            </a:r>
            <a:endParaRPr lang="en-GB" dirty="0"/>
          </a:p>
          <a:p>
            <a:r>
              <a:rPr lang="en-GB" b="1" dirty="0"/>
              <a:t>Loop Termination:</a:t>
            </a:r>
            <a:r>
              <a:rPr lang="en-GB" dirty="0"/>
              <a:t> The while loop continues until a specified number of frames</a:t>
            </a:r>
            <a:r>
              <a:rPr lang="en-US" dirty="0"/>
              <a:t>.</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97" y="143123"/>
            <a:ext cx="10515600" cy="1325563"/>
          </a:xfrm>
        </p:spPr>
        <p:txBody>
          <a:bodyPr/>
          <a:lstStyle/>
          <a:p>
            <a:r>
              <a:rPr lang="en-GB" b="1" dirty="0">
                <a:latin typeface="Algerian" panose="04020705040A02060702" pitchFamily="82" charset="0"/>
              </a:rPr>
              <a:t>Objectives</a:t>
            </a:r>
          </a:p>
        </p:txBody>
      </p:sp>
      <p:sp>
        <p:nvSpPr>
          <p:cNvPr id="3" name="Content Placeholder 2"/>
          <p:cNvSpPr>
            <a:spLocks noGrp="1"/>
          </p:cNvSpPr>
          <p:nvPr>
            <p:ph idx="1"/>
          </p:nvPr>
        </p:nvSpPr>
        <p:spPr>
          <a:xfrm>
            <a:off x="838200" y="1698405"/>
            <a:ext cx="10515600" cy="4351338"/>
          </a:xfrm>
        </p:spPr>
        <p:txBody>
          <a:bodyPr>
            <a:normAutofit/>
          </a:bodyPr>
          <a:lstStyle/>
          <a:p>
            <a:r>
              <a:rPr lang="en-GB" b="1" dirty="0"/>
              <a:t>Real-Time Face Detection</a:t>
            </a:r>
            <a:endParaRPr lang="en-GB" dirty="0"/>
          </a:p>
          <a:p>
            <a:r>
              <a:rPr lang="en-GB" b="1" dirty="0"/>
              <a:t>Multiple Face Detection</a:t>
            </a:r>
            <a:r>
              <a:rPr lang="en-GB" dirty="0"/>
              <a:t> </a:t>
            </a:r>
          </a:p>
          <a:p>
            <a:r>
              <a:rPr lang="en-GB" b="1" dirty="0"/>
              <a:t>Performance Optimization</a:t>
            </a:r>
            <a:endParaRPr lang="en-GB" dirty="0"/>
          </a:p>
          <a:p>
            <a:r>
              <a:rPr lang="en-GB" b="1" dirty="0"/>
              <a:t>Robustness</a:t>
            </a:r>
            <a:endParaRPr lang="en-GB" dirty="0"/>
          </a:p>
          <a:p>
            <a:r>
              <a:rPr lang="en-GB" b="1" dirty="0"/>
              <a:t>False Positive Reduction</a:t>
            </a:r>
            <a:r>
              <a:rPr lang="en-US" b="1" dirty="0"/>
              <a:t> </a:t>
            </a:r>
          </a:p>
          <a:p>
            <a:r>
              <a:rPr lang="en-GB" b="1" dirty="0"/>
              <a:t>Face Recognition Integration</a:t>
            </a:r>
            <a:endParaRPr lang="en-GB" dirty="0"/>
          </a:p>
          <a:p>
            <a:r>
              <a:rPr lang="en-GB" b="1" dirty="0"/>
              <a:t>User Interface</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Algerian" panose="04020705040A02060702" pitchFamily="82" charset="0"/>
              </a:rPr>
              <a:t>Implementation</a:t>
            </a:r>
            <a:endParaRPr lang="en-GB" b="1" dirty="0">
              <a:latin typeface="Algerian" panose="04020705040A02060702" pitchFamily="82" charset="0"/>
            </a:endParaRPr>
          </a:p>
        </p:txBody>
      </p:sp>
      <p:sp>
        <p:nvSpPr>
          <p:cNvPr id="3" name="Content Placeholder 2"/>
          <p:cNvSpPr>
            <a:spLocks noGrp="1"/>
          </p:cNvSpPr>
          <p:nvPr>
            <p:ph idx="1"/>
          </p:nvPr>
        </p:nvSpPr>
        <p:spPr/>
        <p:txBody>
          <a:bodyPr>
            <a:normAutofit fontScale="85000" lnSpcReduction="20000"/>
          </a:bodyPr>
          <a:lstStyle/>
          <a:p>
            <a:r>
              <a:rPr lang="en-GB" dirty="0"/>
              <a:t>To implement real-time face detection in MATLAB, begin by initializing webcam and video player objects and utilizing </a:t>
            </a:r>
            <a:r>
              <a:rPr lang="en-GB" dirty="0" err="1"/>
              <a:t>vision.CascadeObjectDetector</a:t>
            </a:r>
            <a:r>
              <a:rPr lang="en-GB" dirty="0"/>
              <a:t> for face detection. </a:t>
            </a:r>
          </a:p>
          <a:p>
            <a:r>
              <a:rPr lang="en-GB" dirty="0"/>
              <a:t>Extend this functionality to detect multiple faces by iterating through bounding box arrays. For performance optimization, experiment with different detection algorithms and consider parallel processing or GPU acceleration.</a:t>
            </a:r>
          </a:p>
          <a:p>
            <a:r>
              <a:rPr lang="en-GB" dirty="0"/>
              <a:t>Enhance robustness by applying techniques like histogram equalization and face landmark detection. Implement post-processing filters to reduce false positives and integrate face recognition algorithms within detected regions.</a:t>
            </a:r>
          </a:p>
          <a:p>
            <a:r>
              <a:rPr lang="en-GB" dirty="0"/>
              <a:t>Design a user-friendly interface using App Designer or GUIDE, and evaluate performance metrics such as detection rate and processing time. Integrate with external systems via APIs for additional functionalities. Document the project thoroughly, including implementation details, algorithms used, and performance evaluation results.</a:t>
            </a:r>
          </a:p>
        </p:txBody>
      </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4111-1A3B-2F09-DF92-A09717C43A1E}"/>
              </a:ext>
            </a:extLst>
          </p:cNvPr>
          <p:cNvSpPr>
            <a:spLocks noGrp="1"/>
          </p:cNvSpPr>
          <p:nvPr>
            <p:ph type="title"/>
          </p:nvPr>
        </p:nvSpPr>
        <p:spPr>
          <a:xfrm>
            <a:off x="559067" y="95618"/>
            <a:ext cx="10515600" cy="1325563"/>
          </a:xfrm>
        </p:spPr>
        <p:txBody>
          <a:bodyPr/>
          <a:lstStyle/>
          <a:p>
            <a:r>
              <a:rPr lang="en-US" dirty="0">
                <a:latin typeface="Algerian" panose="04020705040A02060702" pitchFamily="82" charset="0"/>
              </a:rPr>
              <a:t>Flowchart:</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75CDC9BC-9FBA-90AB-E643-03E60AFFC841}"/>
              </a:ext>
            </a:extLst>
          </p:cNvPr>
          <p:cNvPicPr>
            <a:picLocks noGrp="1" noChangeAspect="1"/>
          </p:cNvPicPr>
          <p:nvPr>
            <p:ph idx="1"/>
          </p:nvPr>
        </p:nvPicPr>
        <p:blipFill>
          <a:blip r:embed="rId2"/>
          <a:stretch>
            <a:fillRect/>
          </a:stretch>
        </p:blipFill>
        <p:spPr>
          <a:xfrm>
            <a:off x="4825464" y="95618"/>
            <a:ext cx="5300313" cy="5622800"/>
          </a:xfrm>
          <a:prstGeom prst="rect">
            <a:avLst/>
          </a:prstGeom>
        </p:spPr>
      </p:pic>
    </p:spTree>
    <p:extLst>
      <p:ext uri="{BB962C8B-B14F-4D97-AF65-F5344CB8AC3E}">
        <p14:creationId xmlns:p14="http://schemas.microsoft.com/office/powerpoint/2010/main" val="389706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5985-53E8-B136-B2FC-992FF3286878}"/>
              </a:ext>
            </a:extLst>
          </p:cNvPr>
          <p:cNvSpPr>
            <a:spLocks noGrp="1"/>
          </p:cNvSpPr>
          <p:nvPr>
            <p:ph type="title"/>
          </p:nvPr>
        </p:nvSpPr>
        <p:spPr>
          <a:xfrm>
            <a:off x="838200" y="124493"/>
            <a:ext cx="10515600" cy="1325563"/>
          </a:xfrm>
        </p:spPr>
        <p:txBody>
          <a:bodyPr/>
          <a:lstStyle/>
          <a:p>
            <a:r>
              <a:rPr lang="en-US" b="1" dirty="0">
                <a:latin typeface="Algerian" panose="04020705040A02060702" pitchFamily="82" charset="0"/>
              </a:rPr>
              <a:t>Applications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5917BB89-8F9D-E6E0-16A6-49866EC05881}"/>
              </a:ext>
            </a:extLst>
          </p:cNvPr>
          <p:cNvSpPr>
            <a:spLocks noGrp="1"/>
          </p:cNvSpPr>
          <p:nvPr>
            <p:ph idx="1"/>
          </p:nvPr>
        </p:nvSpPr>
        <p:spPr>
          <a:xfrm>
            <a:off x="202131" y="1376412"/>
            <a:ext cx="11916074" cy="4475747"/>
          </a:xfrm>
        </p:spPr>
        <p:txBody>
          <a:bodyPr>
            <a:normAutofit fontScale="85000" lnSpcReduction="10000"/>
          </a:bodyPr>
          <a:lstStyle/>
          <a:p>
            <a:r>
              <a:rPr lang="en-US" b="1" dirty="0"/>
              <a:t>Biometrics: </a:t>
            </a:r>
            <a:r>
              <a:rPr lang="en-US" dirty="0"/>
              <a:t>Using a face as a biometric is proved to be a successful approach since it is the way humans recognize each other.</a:t>
            </a:r>
          </a:p>
          <a:p>
            <a:r>
              <a:rPr lang="en-US" b="1" dirty="0"/>
              <a:t>Identification System: </a:t>
            </a:r>
            <a:r>
              <a:rPr lang="en-US" dirty="0"/>
              <a:t>A face could be used to examine if a person exist or not in the list of individuals. Based on that information the system can allow respectively deny access.</a:t>
            </a:r>
          </a:p>
          <a:p>
            <a:r>
              <a:rPr lang="en-US" b="1" i="0" dirty="0">
                <a:solidFill>
                  <a:srgbClr val="333333"/>
                </a:solidFill>
                <a:effectLst/>
                <a:highlight>
                  <a:srgbClr val="FFFFFF"/>
                </a:highlight>
                <a:latin typeface="Roboto" panose="020F0502020204030204" pitchFamily="2" charset="0"/>
              </a:rPr>
              <a:t>Crowd surveillance</a:t>
            </a:r>
            <a:r>
              <a:rPr lang="en-US" dirty="0">
                <a:solidFill>
                  <a:srgbClr val="333333"/>
                </a:solidFill>
                <a:highlight>
                  <a:srgbClr val="FFFFFF"/>
                </a:highlight>
                <a:latin typeface="Roboto" panose="020F0502020204030204" pitchFamily="2" charset="0"/>
              </a:rPr>
              <a:t>:</a:t>
            </a:r>
            <a:r>
              <a:rPr lang="en-US" b="0" i="0" dirty="0">
                <a:solidFill>
                  <a:srgbClr val="333333"/>
                </a:solidFill>
                <a:effectLst/>
                <a:highlight>
                  <a:srgbClr val="FFFFFF"/>
                </a:highlight>
                <a:latin typeface="Roboto" panose="020F0502020204030204" pitchFamily="2" charset="0"/>
              </a:rPr>
              <a:t> Face detection is used to detect and analyze crowds in frequented public or private areas. Use cases include crowd estimation and real-time alerting for law enforcement.</a:t>
            </a:r>
          </a:p>
          <a:p>
            <a:r>
              <a:rPr lang="en-US" b="1" i="0" dirty="0">
                <a:solidFill>
                  <a:srgbClr val="333333"/>
                </a:solidFill>
                <a:effectLst/>
                <a:highlight>
                  <a:srgbClr val="FFFFFF"/>
                </a:highlight>
                <a:latin typeface="Roboto" panose="02000000000000000000" pitchFamily="2" charset="0"/>
              </a:rPr>
              <a:t>Photography: </a:t>
            </a:r>
            <a:r>
              <a:rPr lang="en-US" b="0" i="0" dirty="0">
                <a:solidFill>
                  <a:srgbClr val="333333"/>
                </a:solidFill>
                <a:effectLst/>
                <a:highlight>
                  <a:srgbClr val="FFFFFF"/>
                </a:highlight>
                <a:latin typeface="Roboto" panose="02000000000000000000" pitchFamily="2" charset="0"/>
              </a:rPr>
              <a:t>Some recent digital cameras use face detection for autofocus. Mobile apps use facial recognition to detect regions of interest in slideshows.</a:t>
            </a:r>
          </a:p>
          <a:p>
            <a:r>
              <a:rPr lang="en-US" b="1" i="0" dirty="0">
                <a:solidFill>
                  <a:srgbClr val="333333"/>
                </a:solidFill>
                <a:effectLst/>
                <a:highlight>
                  <a:srgbClr val="FFFFFF"/>
                </a:highlight>
                <a:latin typeface="Roboto" panose="02000000000000000000" pitchFamily="2" charset="0"/>
              </a:rPr>
              <a:t>Face recognition: </a:t>
            </a:r>
            <a:r>
              <a:rPr lang="en-US" b="0" i="0" dirty="0">
                <a:solidFill>
                  <a:srgbClr val="333333"/>
                </a:solidFill>
                <a:effectLst/>
                <a:highlight>
                  <a:srgbClr val="FFFFFF"/>
                </a:highlight>
                <a:latin typeface="Roboto" panose="02000000000000000000" pitchFamily="2" charset="0"/>
              </a:rPr>
              <a:t>A face recognition system is designed to verify and identify people from a digital image or video frame, often as part of access control or identification verification solutions.</a:t>
            </a:r>
            <a:br>
              <a:rPr lang="en-US" dirty="0"/>
            </a:br>
            <a:endParaRPr lang="en-IN" dirty="0"/>
          </a:p>
        </p:txBody>
      </p:sp>
    </p:spTree>
    <p:extLst>
      <p:ext uri="{BB962C8B-B14F-4D97-AF65-F5344CB8AC3E}">
        <p14:creationId xmlns:p14="http://schemas.microsoft.com/office/powerpoint/2010/main" val="357141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E0FC-89F9-36CD-A867-8205AD63540B}"/>
              </a:ext>
            </a:extLst>
          </p:cNvPr>
          <p:cNvSpPr>
            <a:spLocks noGrp="1"/>
          </p:cNvSpPr>
          <p:nvPr>
            <p:ph type="title"/>
          </p:nvPr>
        </p:nvSpPr>
        <p:spPr/>
        <p:txBody>
          <a:bodyPr/>
          <a:lstStyle/>
          <a:p>
            <a:r>
              <a:rPr lang="en-US" dirty="0"/>
              <a:t>Original Image:                        Detected Faces:         </a:t>
            </a:r>
            <a:endParaRPr lang="en-IN" dirty="0"/>
          </a:p>
        </p:txBody>
      </p:sp>
      <p:pic>
        <p:nvPicPr>
          <p:cNvPr id="5" name="Content Placeholder 4">
            <a:extLst>
              <a:ext uri="{FF2B5EF4-FFF2-40B4-BE49-F238E27FC236}">
                <a16:creationId xmlns:a16="http://schemas.microsoft.com/office/drawing/2014/main" id="{8A895A4E-2FD3-C5B5-585E-F567E58AA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289" y="2227171"/>
            <a:ext cx="4440223" cy="2362534"/>
          </a:xfrm>
        </p:spPr>
      </p:pic>
      <p:pic>
        <p:nvPicPr>
          <p:cNvPr id="7" name="Picture 6">
            <a:extLst>
              <a:ext uri="{FF2B5EF4-FFF2-40B4-BE49-F238E27FC236}">
                <a16:creationId xmlns:a16="http://schemas.microsoft.com/office/drawing/2014/main" id="{866ED72E-DC1E-B75C-E52B-B6171BFCC8A2}"/>
              </a:ext>
            </a:extLst>
          </p:cNvPr>
          <p:cNvPicPr>
            <a:picLocks noChangeAspect="1"/>
          </p:cNvPicPr>
          <p:nvPr/>
        </p:nvPicPr>
        <p:blipFill>
          <a:blip r:embed="rId3"/>
          <a:stretch>
            <a:fillRect/>
          </a:stretch>
        </p:blipFill>
        <p:spPr>
          <a:xfrm>
            <a:off x="6769728" y="2227170"/>
            <a:ext cx="4651449" cy="2403659"/>
          </a:xfrm>
          <a:prstGeom prst="rect">
            <a:avLst/>
          </a:prstGeom>
        </p:spPr>
      </p:pic>
    </p:spTree>
    <p:extLst>
      <p:ext uri="{BB962C8B-B14F-4D97-AF65-F5344CB8AC3E}">
        <p14:creationId xmlns:p14="http://schemas.microsoft.com/office/powerpoint/2010/main" val="413216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19" y="158391"/>
            <a:ext cx="10515600" cy="1325563"/>
          </a:xfrm>
        </p:spPr>
        <p:txBody>
          <a:bodyPr/>
          <a:lstStyle/>
          <a:p>
            <a:r>
              <a:rPr lang="en-GB" b="1" dirty="0">
                <a:latin typeface="Algerian" panose="04020705040A02060702" pitchFamily="82" charset="0"/>
              </a:rPr>
              <a:t>CODE</a:t>
            </a:r>
          </a:p>
        </p:txBody>
      </p:sp>
      <p:pic>
        <p:nvPicPr>
          <p:cNvPr id="4" name="Content Placeholder 3" descr="Screenshot (23).png"/>
          <p:cNvPicPr>
            <a:picLocks noGrp="1" noChangeAspect="1"/>
          </p:cNvPicPr>
          <p:nvPr>
            <p:ph idx="1"/>
          </p:nvPr>
        </p:nvPicPr>
        <p:blipFill>
          <a:blip r:embed="rId2" cstate="print"/>
          <a:stretch>
            <a:fillRect/>
          </a:stretch>
        </p:blipFill>
        <p:spPr>
          <a:xfrm>
            <a:off x="2267900" y="1300839"/>
            <a:ext cx="7735712" cy="4351338"/>
          </a:xfrm>
        </p:spPr>
      </p:pic>
    </p:spTree>
    <p:extLst>
      <p:ext uri="{BB962C8B-B14F-4D97-AF65-F5344CB8AC3E}">
        <p14:creationId xmlns:p14="http://schemas.microsoft.com/office/powerpoint/2010/main" val="2547126322"/>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164</TotalTime>
  <Words>1016</Words>
  <Application>Microsoft Office PowerPoint</Application>
  <PresentationFormat>Widescreen</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Presidency University 45 Yrs</vt:lpstr>
      <vt:lpstr>FACE DETECTION</vt:lpstr>
      <vt:lpstr>Introduction</vt:lpstr>
      <vt:lpstr>KEY COMPONENTS OF CODE</vt:lpstr>
      <vt:lpstr>Objectives</vt:lpstr>
      <vt:lpstr> Implementation</vt:lpstr>
      <vt:lpstr>Flowchart:</vt:lpstr>
      <vt:lpstr>Applications</vt:lpstr>
      <vt:lpstr>Original Image:                        Detected Faces:         </vt:lpstr>
      <vt:lpstr>CODE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TEJASWINI P</cp:lastModifiedBy>
  <cp:revision>29</cp:revision>
  <dcterms:created xsi:type="dcterms:W3CDTF">2023-03-16T03:26:27Z</dcterms:created>
  <dcterms:modified xsi:type="dcterms:W3CDTF">2024-05-17T04:20:17Z</dcterms:modified>
</cp:coreProperties>
</file>