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316" r:id="rId5"/>
    <p:sldId id="319" r:id="rId6"/>
    <p:sldId id="293" r:id="rId7"/>
    <p:sldId id="320" r:id="rId8"/>
    <p:sldId id="318" r:id="rId9"/>
    <p:sldId id="292" r:id="rId10"/>
    <p:sldId id="296" r:id="rId11"/>
    <p:sldId id="29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260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>
        <p:guide orient="horz" pos="2160"/>
        <p:guide orient="horz" pos="22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5E1F9C2-9057-4492-A24B-EE6B94F967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851" y="46037"/>
            <a:ext cx="2657723" cy="72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5930854-EF14-48E0-A670-87C5103DB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851" y="46037"/>
            <a:ext cx="2657723" cy="72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C087CED2-C4EF-4F89-A2EB-5E3819C21B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851" y="46037"/>
            <a:ext cx="2657723" cy="72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3434" y="812909"/>
            <a:ext cx="7771149" cy="3686015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ChatBot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B541A1D-14BA-4409-B4B0-E4886483560C}"/>
              </a:ext>
            </a:extLst>
          </p:cNvPr>
          <p:cNvSpPr txBox="1"/>
          <p:nvPr/>
        </p:nvSpPr>
        <p:spPr>
          <a:xfrm>
            <a:off x="4621009" y="471409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Wednesday</a:t>
            </a: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ucida Console" panose="020B0609040504020204" pitchFamily="49" charset="0"/>
              </a:rPr>
              <a:t>, 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14</a:t>
            </a: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ucida Console" panose="020B0609040504020204" pitchFamily="49" charset="0"/>
              </a:rPr>
              <a:t> December 2022</a:t>
            </a:r>
          </a:p>
          <a:p>
            <a:br>
              <a:rPr lang="en-US" b="0" i="0" dirty="0">
                <a:solidFill>
                  <a:srgbClr val="9AA0A6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3" name="Picture 2" descr="SmartBot360+Chatbot">
            <a:extLst>
              <a:ext uri="{FF2B5EF4-FFF2-40B4-BE49-F238E27FC236}">
                <a16:creationId xmlns:a16="http://schemas.microsoft.com/office/drawing/2014/main" id="{D179B93E-0EE0-98B6-20EB-55283CF37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83435" cy="2976145"/>
          </a:xfrm>
          <a:prstGeom prst="rect">
            <a:avLst/>
          </a:prstGeom>
        </p:spPr>
      </p:pic>
      <p:pic>
        <p:nvPicPr>
          <p:cNvPr id="5" name="Picture 4" descr="fbf3bcc8eb30019f2937d0bc66410fd4d8e572d5">
            <a:extLst>
              <a:ext uri="{FF2B5EF4-FFF2-40B4-BE49-F238E27FC236}">
                <a16:creationId xmlns:a16="http://schemas.microsoft.com/office/drawing/2014/main" id="{C4900FC0-FF09-E3E4-E6A2-89270E8CA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82" y="2976146"/>
            <a:ext cx="3607453" cy="388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9835-B184-F1C7-C8FC-A3902B50F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"/>
              </a:rPr>
              <a:t>C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"/>
              </a:rPr>
              <a:t>hatbot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73233-44DB-48F8-6E64-12D1FF690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scadia Mono"/>
              </a:rPr>
              <a:t> Microsoft Bot Framework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scadia Mono"/>
              </a:rPr>
              <a:t> Dialog flow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scadia Mono"/>
              </a:rPr>
              <a:t> Amazon lex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scadia Mono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scadia Mono"/>
              </a:rPr>
              <a:t>IBM Watson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scadia Mono"/>
              </a:rPr>
              <a:t> RASA Stack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scadia Mono"/>
              </a:rPr>
              <a:t> Chatterbot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C00000"/>
                </a:solidFill>
                <a:latin typeface="Cascadia Mono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ascadia Mono"/>
              </a:rPr>
              <a:t>Wit.ai</a:t>
            </a:r>
          </a:p>
        </p:txBody>
      </p:sp>
    </p:spTree>
    <p:extLst>
      <p:ext uri="{BB962C8B-B14F-4D97-AF65-F5344CB8AC3E}">
        <p14:creationId xmlns:p14="http://schemas.microsoft.com/office/powerpoint/2010/main" val="1851482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F0A2-480A-61DE-465A-CA62043B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666" y="2310136"/>
            <a:ext cx="5711806" cy="1450757"/>
          </a:xfrm>
        </p:spPr>
        <p:txBody>
          <a:bodyPr>
            <a:normAutofit/>
          </a:bodyPr>
          <a:lstStyle/>
          <a:p>
            <a:r>
              <a:rPr lang="en-US" sz="80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756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758952"/>
            <a:ext cx="10592415" cy="3976528"/>
          </a:xfrm>
        </p:spPr>
        <p:txBody>
          <a:bodyPr anchor="ctr">
            <a:normAutofit/>
          </a:bodyPr>
          <a:lstStyle/>
          <a:p>
            <a:pPr lvl="0">
              <a:lnSpc>
                <a:spcPct val="50000"/>
              </a:lnSpc>
            </a:pPr>
            <a:r>
              <a:rPr lang="en-US" sz="4800" i="1" dirty="0">
                <a:solidFill>
                  <a:srgbClr val="FFFFFF"/>
                </a:solidFill>
              </a:rPr>
              <a:t>“An investment in knowledge pays</a:t>
            </a:r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 the best interest“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sz="2400" i="1" dirty="0">
                <a:solidFill>
                  <a:srgbClr val="FFFFFF"/>
                </a:solidFill>
              </a:rPr>
              <a:t>- Benjamin Franklin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6074-B7D2-D890-E1CC-71238FDD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Agenda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057C-1109-9799-2A22-B0A008A63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365" y="2108201"/>
            <a:ext cx="10232315" cy="3969870"/>
          </a:xfrm>
        </p:spPr>
        <p:txBody>
          <a:bodyPr>
            <a:normAutofit fontScale="25000" lnSpcReduction="20000"/>
          </a:bodyPr>
          <a:lstStyle/>
          <a:p>
            <a:pPr marL="274320" lvl="1" indent="0">
              <a:lnSpc>
                <a:spcPct val="120000"/>
              </a:lnSpc>
              <a:buSzPct val="120000"/>
              <a:buNone/>
            </a:pPr>
            <a:r>
              <a:rPr lang="en-US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Bodoni MT" panose="020706030806060202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What is a chatbot?</a:t>
            </a:r>
          </a:p>
          <a:p>
            <a:pPr marL="1417320" lvl="1" indent="-1143000"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endParaRPr lang="en-US" sz="8000" dirty="0">
              <a:solidFill>
                <a:schemeClr val="tx1">
                  <a:lumMod val="95000"/>
                  <a:lumOff val="5000"/>
                </a:schemeClr>
              </a:solidFill>
              <a:latin typeface="Bodoni MT" panose="02070603080606020203" pitchFamily="18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74320" lvl="1" indent="0">
              <a:buClr>
                <a:schemeClr val="accent1"/>
              </a:buClr>
              <a:buSzPct val="120000"/>
              <a:buNone/>
            </a:pPr>
            <a:r>
              <a:rPr lang="en-US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Bodoni MT" panose="020706030806060202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Types of the chatbot</a:t>
            </a:r>
          </a:p>
          <a:p>
            <a:pPr marL="1417320" lvl="1" indent="-1143000"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endParaRPr lang="en-US" sz="8000" dirty="0">
              <a:solidFill>
                <a:schemeClr val="tx1">
                  <a:lumMod val="95000"/>
                  <a:lumOff val="5000"/>
                </a:schemeClr>
              </a:solidFill>
              <a:latin typeface="Bodoni MT" panose="02070603080606020203" pitchFamily="18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74320" lvl="1" indent="0">
              <a:buClr>
                <a:schemeClr val="accent1"/>
              </a:buClr>
              <a:buSzPct val="120000"/>
              <a:buNone/>
            </a:pPr>
            <a:r>
              <a:rPr lang="en-US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Bodoni MT" panose="020706030806060202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History of the chatbot</a:t>
            </a:r>
          </a:p>
          <a:p>
            <a:pPr marL="1417320" lvl="1" indent="-1143000"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endParaRPr lang="en-US" sz="8000" dirty="0">
              <a:solidFill>
                <a:schemeClr val="tx1">
                  <a:lumMod val="95000"/>
                  <a:lumOff val="5000"/>
                </a:schemeClr>
              </a:solidFill>
              <a:latin typeface="Bodoni MT" panose="02070603080606020203" pitchFamily="18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74320" lvl="1" indent="0">
              <a:buClr>
                <a:schemeClr val="accent1"/>
              </a:buClr>
              <a:buSzPct val="120000"/>
              <a:buNone/>
            </a:pPr>
            <a:r>
              <a:rPr lang="en-US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Bodoni MT" panose="020706030806060202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How chatbots works</a:t>
            </a:r>
          </a:p>
          <a:p>
            <a:pPr marL="274320" lvl="1" indent="0">
              <a:buClr>
                <a:schemeClr val="accent1"/>
              </a:buClr>
              <a:buSzPct val="120000"/>
              <a:buNone/>
            </a:pPr>
            <a:endParaRPr lang="en-US" sz="8000" dirty="0">
              <a:solidFill>
                <a:schemeClr val="tx1">
                  <a:lumMod val="95000"/>
                  <a:lumOff val="5000"/>
                </a:schemeClr>
              </a:solidFill>
              <a:latin typeface="Bodoni MT" panose="02070603080606020203" pitchFamily="18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74320" lvl="1" indent="0">
              <a:buClr>
                <a:schemeClr val="accent1"/>
              </a:buClr>
              <a:buSzPct val="120000"/>
              <a:buNone/>
            </a:pPr>
            <a:r>
              <a:rPr lang="en-US" sz="8000" dirty="0">
                <a:solidFill>
                  <a:srgbClr val="FF0000"/>
                </a:solidFill>
                <a:latin typeface="Bodoni MT" panose="020706030806060202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Why chatbot?</a:t>
            </a:r>
          </a:p>
          <a:p>
            <a:pPr marL="274320" lvl="1" indent="0">
              <a:buClr>
                <a:schemeClr val="accent1"/>
              </a:buClr>
              <a:buSzPct val="120000"/>
              <a:buNone/>
            </a:pPr>
            <a:endParaRPr lang="en-US" sz="8000" dirty="0">
              <a:solidFill>
                <a:srgbClr val="FF0000"/>
              </a:solidFill>
              <a:latin typeface="Bodoni MT" panose="02070603080606020203" pitchFamily="18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74320" lvl="1" indent="0">
              <a:buClr>
                <a:schemeClr val="accent1"/>
              </a:buClr>
              <a:buSzPct val="120000"/>
              <a:buNone/>
            </a:pPr>
            <a:r>
              <a:rPr lang="en-US" sz="8000" dirty="0">
                <a:solidFill>
                  <a:srgbClr val="FF0000"/>
                </a:solidFill>
                <a:latin typeface="Bodoni MT" panose="020706030806060202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Applications of the chatbot</a:t>
            </a:r>
          </a:p>
          <a:p>
            <a:pPr marL="274320" lvl="1" indent="0">
              <a:buClr>
                <a:schemeClr val="accent1"/>
              </a:buClr>
              <a:buSzPct val="120000"/>
              <a:buNone/>
            </a:pPr>
            <a:endParaRPr lang="en-US" sz="8000" dirty="0">
              <a:solidFill>
                <a:schemeClr val="tx1"/>
              </a:solidFill>
              <a:latin typeface="Bodoni MT" panose="02070603080606020203" pitchFamily="18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74320" lvl="1" indent="0">
              <a:buClr>
                <a:schemeClr val="accent1"/>
              </a:buClr>
              <a:buSzPct val="120000"/>
              <a:buNone/>
            </a:pPr>
            <a:r>
              <a:rPr lang="en-IN" altLang="en-US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Bodoni MT" panose="02070603080606020203" pitchFamily="18" charset="0"/>
              </a:rPr>
              <a:t>C</a:t>
            </a:r>
            <a:r>
              <a:rPr lang="en-US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Bodoni MT" panose="02070603080606020203" pitchFamily="18" charset="0"/>
              </a:rPr>
              <a:t>hatbot framework</a:t>
            </a:r>
            <a:endParaRPr lang="en-US" sz="8000" dirty="0">
              <a:solidFill>
                <a:schemeClr val="tx1">
                  <a:lumMod val="95000"/>
                  <a:lumOff val="5000"/>
                </a:schemeClr>
              </a:solidFill>
              <a:latin typeface="Bodoni MT" panose="02070603080606020203" pitchFamily="18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74320" lvl="1" indent="0">
              <a:buClr>
                <a:schemeClr val="accent1"/>
              </a:buClr>
              <a:buSzPct val="120000"/>
              <a:buNone/>
            </a:pPr>
            <a:endParaRPr lang="en-US" sz="3800" dirty="0">
              <a:solidFill>
                <a:schemeClr val="tx1"/>
              </a:solidFill>
              <a:latin typeface="Cascadia Mono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74320" lvl="1" indent="0">
              <a:buClr>
                <a:schemeClr val="accent1"/>
              </a:buClr>
              <a:buSzPct val="120000"/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800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7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37736-B1E6-88D8-0E7F-98552655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"/>
              </a:rPr>
              <a:t>What is a Chatbot ?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7B74F-896B-8690-EE98-E3562A3BE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Cascadia Mono"/>
              </a:rPr>
              <a:t> A chatbot is a software application used to conduct an on-line chat conversation via text or via voice.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Cascadia Mono"/>
            </a:endParaRP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Cascadia Mono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ascadia Mono" panose="020B0609020000020004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scadia Mono" panose="020B0609020000020004"/>
              </a:rPr>
              <a:t>A chatbot is a computer software replicate human conversations. </a:t>
            </a:r>
            <a:endParaRPr lang="en-US" sz="2400" dirty="0">
              <a:solidFill>
                <a:schemeClr val="tx1"/>
              </a:solidFill>
              <a:latin typeface="Cascadia Mono"/>
            </a:endParaRP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72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7318-7B48-0344-32A9-7B488FA4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44" y="882221"/>
            <a:ext cx="9939276" cy="14101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br>
              <a:rPr lang="en-US" sz="6000" b="1" i="0" u="none" strike="noStrike" baseline="0" dirty="0">
                <a:solidFill>
                  <a:srgbClr val="000000"/>
                </a:solidFill>
                <a:latin typeface="Cascadia Mono"/>
              </a:rPr>
            </a:br>
            <a:br>
              <a:rPr lang="en-US" sz="6000" b="1" i="0" u="none" strike="noStrike" baseline="0" dirty="0">
                <a:solidFill>
                  <a:srgbClr val="000000"/>
                </a:solidFill>
                <a:latin typeface="Cascadia Mono"/>
              </a:rPr>
            </a:br>
            <a:br>
              <a:rPr lang="en-US" sz="6000" b="1" i="0" u="none" strike="noStrike" baseline="0" dirty="0">
                <a:solidFill>
                  <a:srgbClr val="000000"/>
                </a:solidFill>
                <a:latin typeface="Cascadia Mono"/>
              </a:rPr>
            </a:br>
            <a:br>
              <a:rPr lang="en-US" sz="6000" b="1" i="0" u="none" strike="noStrike" baseline="0" dirty="0">
                <a:solidFill>
                  <a:srgbClr val="000000"/>
                </a:solidFill>
                <a:latin typeface="Cascadia Mono"/>
              </a:rPr>
            </a:br>
            <a:br>
              <a:rPr lang="en-US" sz="6000" b="1" i="0" u="none" strike="noStrike" baseline="0" dirty="0">
                <a:solidFill>
                  <a:srgbClr val="000000"/>
                </a:solidFill>
                <a:latin typeface="Cascadia Mono"/>
              </a:rPr>
            </a:br>
            <a:br>
              <a:rPr lang="en-US" sz="6000" b="1" i="0" u="none" strike="noStrike" baseline="0" dirty="0">
                <a:solidFill>
                  <a:srgbClr val="000000"/>
                </a:solidFill>
                <a:latin typeface="Cascadia Mono"/>
              </a:rPr>
            </a:br>
            <a:br>
              <a:rPr lang="en-US" sz="6000" b="1" i="0" u="none" strike="noStrike" baseline="0" dirty="0">
                <a:solidFill>
                  <a:srgbClr val="000000"/>
                </a:solidFill>
                <a:latin typeface="Cascadia Mono"/>
              </a:rPr>
            </a:br>
            <a:br>
              <a:rPr lang="en-US" sz="6000" b="1" i="0" u="none" strike="noStrike" baseline="0" dirty="0">
                <a:solidFill>
                  <a:srgbClr val="000000"/>
                </a:solidFill>
                <a:latin typeface="Cascadia Mono"/>
              </a:rPr>
            </a:br>
            <a:br>
              <a:rPr lang="en-US" sz="6000" b="1" i="0" u="none" strike="noStrike" baseline="0" dirty="0">
                <a:solidFill>
                  <a:srgbClr val="000000"/>
                </a:solidFill>
                <a:latin typeface="Cascadia Mono"/>
              </a:rPr>
            </a:b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Types of Chatbot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CC9C8-E62F-3777-6EC1-A1772FE8C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4301"/>
            <a:ext cx="7006485" cy="4353886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800" b="1" dirty="0">
                <a:latin typeface="Cascadia Mono" panose="020B0609020000020004"/>
              </a:rPr>
              <a:t> Rule-based bots : </a:t>
            </a:r>
            <a:r>
              <a:rPr lang="en-US" sz="1800" dirty="0">
                <a:latin typeface="Cascadia Mono" panose="020B0609020000020004"/>
              </a:rPr>
              <a:t>With this type of bot, communication is through pre-set rules. User input must confirm to these pre-defined rules in order to get an answer.</a:t>
            </a:r>
            <a:r>
              <a:rPr lang="en-IN" altLang="en-US" sz="1800" dirty="0">
                <a:latin typeface="Cascadia Mono" panose="020B0609020000020004"/>
              </a:rPr>
              <a:t> </a:t>
            </a:r>
            <a:r>
              <a:rPr lang="en-US" sz="1800" dirty="0">
                <a:latin typeface="Cascadia Mono" panose="020B0609020000020004"/>
              </a:rPr>
              <a:t>Often with such bots only buttons are used. Since no artificial intelligence is used here, an open conversation with this type of bot is not possible or very limited.</a:t>
            </a:r>
          </a:p>
          <a:p>
            <a:pPr marL="0" indent="0" algn="just">
              <a:buNone/>
            </a:pPr>
            <a:endParaRPr lang="en-US" sz="1800" dirty="0">
              <a:latin typeface="Cascadia Mono" panose="020B0609020000020004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Cascadia Mono" panose="020B0609020000020004"/>
              </a:rPr>
              <a:t> NLP &amp; NLU based: 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Cascadia Mono" panose="020B0609020000020004"/>
              </a:rPr>
              <a:t>It’s a AI based approach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scadia Mono" panose="020B0609020000020004"/>
              </a:rPr>
              <a:t>Natural language understanding (NLU) refers to a chatbot's capacity to comprehend human speech. It is the process of transforming unstructured text into structured data that can be understood by a machine. Natural Language Processing (NLP) are meant to turn a user's text or speech into structured data</a:t>
            </a:r>
            <a:endParaRPr lang="en-US" sz="1800" dirty="0">
              <a:latin typeface="Cascadia Mono" panose="020B06090200000200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703CA-A7A7-E52B-3423-2529A5DF0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765" y="2743201"/>
            <a:ext cx="3323092" cy="221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96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90067-9D31-E9D2-9537-F509FB056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Where you can find chatbots?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31BA5-C078-24EF-7126-3BBDAE0E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626" y="1982366"/>
            <a:ext cx="9956054" cy="376089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scadia Mono"/>
              </a:rPr>
              <a:t>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scadia Mono" panose="020B0609020000020004"/>
              </a:rPr>
              <a:t>Website Chatbot: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scadia Mono"/>
              </a:rPr>
              <a:t>It may be opened in your browser. They can sometimes appear as a little widget. They can also be used as a distinct landing page.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0" i="0" u="none" strike="noStrike" baseline="0" dirty="0">
              <a:solidFill>
                <a:srgbClr val="000000"/>
              </a:solidFill>
              <a:latin typeface="Cascadia Mono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ascadia Mono"/>
              </a:rPr>
              <a:t>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scadia Mono" panose="020B0609020000020004"/>
              </a:rPr>
              <a:t>Messenger Chatbot: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scadia Mono"/>
              </a:rPr>
              <a:t>On social media and instant messaging services, chatbots are extremely popular. A Facebook chatbot, on the other hand, can be a fantastic complement to a business page.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0" i="0" u="none" strike="noStrike" baseline="0" dirty="0">
              <a:solidFill>
                <a:srgbClr val="000000"/>
              </a:solidFill>
              <a:latin typeface="Cascadia Mono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ascadia Mono"/>
              </a:rPr>
              <a:t>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scadia Mono" panose="020B0609020000020004"/>
              </a:rPr>
              <a:t>Voice based Chatbot: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scadia Mono" panose="020B0609020000020004"/>
              </a:rPr>
              <a:t>Millions of people use Alexa or Siri from Amazon without considering them to be chatbots. They're artificial intelligence-enabled voice chatbots. </a:t>
            </a:r>
            <a:endParaRPr lang="en-US" sz="1800" b="1" dirty="0">
              <a:latin typeface="Cascadia Mono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1800" b="1" dirty="0">
              <a:latin typeface="Cascadia Mono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1800" dirty="0">
              <a:latin typeface="Cascadia Mono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1"/>
              </a:solidFill>
              <a:latin typeface="Cascadia Mono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21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AAE9-591B-4169-9C29-78769BCBA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"/>
              </a:rPr>
              <a:t>What is the chatbot's legacy?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10F7B4E-BF3E-5C47-DC28-13455088D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2826" y="1976803"/>
            <a:ext cx="3775046" cy="4415607"/>
          </a:xfrm>
        </p:spPr>
      </p:pic>
    </p:spTree>
    <p:extLst>
      <p:ext uri="{BB962C8B-B14F-4D97-AF65-F5344CB8AC3E}">
        <p14:creationId xmlns:p14="http://schemas.microsoft.com/office/powerpoint/2010/main" val="323404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A1D9-77F4-FED6-8A2D-B5220E48F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"/>
              </a:rPr>
              <a:t>Why Chatbot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B6CC0-5485-5BFF-797E-8BA7076FE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375" y="2170917"/>
            <a:ext cx="6363330" cy="42382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scadia Mono" panose="020B0609020000020004"/>
              </a:rPr>
              <a:t> 24*7 Availability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scadia Mono" panose="020B0609020000020004"/>
              </a:rPr>
              <a:t> Consistency in answers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scadia Mono" panose="020B0609020000020004"/>
              </a:rPr>
              <a:t> Instant response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scadia Mono" panose="020B0609020000020004"/>
              </a:rPr>
              <a:t>Enhance customer engagement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scadia Mono" panose="020B0609020000020004"/>
              </a:rPr>
              <a:t> Lower cost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scadia Mono" panose="020B0609020000020004"/>
              </a:rPr>
              <a:t> Save time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scadia Mono" panose="020B0609020000020004"/>
              </a:rPr>
              <a:t> Multilingual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A9A5FA-FCD5-1C57-C458-9AB3A21FB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019916"/>
            <a:ext cx="4074065" cy="391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08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0D2A-8946-82CB-14DC-2973E719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"/>
              </a:rPr>
              <a:t>Application</a:t>
            </a:r>
            <a:r>
              <a:rPr lang="en-I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"/>
              </a:rPr>
              <a:t>s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"/>
              </a:rPr>
              <a:t> of </a:t>
            </a:r>
            <a:r>
              <a:rPr lang="en-I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"/>
              </a:rPr>
              <a:t>C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"/>
              </a:rPr>
              <a:t>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1DEAB-C0FA-4E07-8881-E25224496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392" y="1906865"/>
            <a:ext cx="10058400" cy="3760891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7200" b="1" dirty="0">
                <a:latin typeface="Cascadia Mono"/>
              </a:rPr>
              <a:t> </a:t>
            </a:r>
            <a:r>
              <a:rPr lang="en-US" sz="8000" b="1" dirty="0">
                <a:latin typeface="Cascadia Mono"/>
              </a:rPr>
              <a:t>Messaging apps : </a:t>
            </a:r>
            <a:r>
              <a:rPr lang="en-US" sz="8000" dirty="0">
                <a:latin typeface="Cascadia Mono"/>
              </a:rPr>
              <a:t>Facebook Messenger allowed developers to place chatbots on their platform. As part of company apps and websites Customer Service Company internal platforms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8000" dirty="0">
              <a:latin typeface="Cascadia Mono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8000" dirty="0">
                <a:latin typeface="Cascadia Mono"/>
              </a:rPr>
              <a:t> </a:t>
            </a:r>
            <a:r>
              <a:rPr lang="en-US" sz="8000" b="1" dirty="0">
                <a:latin typeface="Cascadia Mono" panose="020B0609020000020004"/>
              </a:rPr>
              <a:t>Healthcare : </a:t>
            </a:r>
            <a:r>
              <a:rPr lang="en-US" sz="8000" dirty="0">
                <a:latin typeface="Cascadia Mono"/>
              </a:rPr>
              <a:t>Chatbots are also appearing in the healthcare industry. A study suggested that physicians in the United States believed that chatbots would be most beneficial for scheduling doctor appointments, locating health clinics, or providing medication information.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8000" dirty="0">
              <a:latin typeface="Cascadia Mono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8000" dirty="0">
                <a:latin typeface="Cascadia Mono"/>
              </a:rPr>
              <a:t> </a:t>
            </a:r>
            <a:r>
              <a:rPr lang="en-US" sz="8000" b="1" dirty="0">
                <a:latin typeface="Cascadia Mono" panose="020B0609020000020004"/>
              </a:rPr>
              <a:t>Politics : </a:t>
            </a:r>
            <a:r>
              <a:rPr lang="en-US" sz="8000" dirty="0">
                <a:latin typeface="Cascadia Mono" panose="020B0609020000020004"/>
              </a:rPr>
              <a:t>In India, the state government has launched a chatbot for its Appeal Sarkar platform, which provides conversational access to information regarding public services managed.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8000" dirty="0">
              <a:latin typeface="Cascadia Mono" panose="020B0609020000020004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8000" dirty="0">
                <a:latin typeface="Cascadia Mono" panose="020B0609020000020004"/>
              </a:rPr>
              <a:t> </a:t>
            </a:r>
            <a:r>
              <a:rPr lang="en-US" sz="8000" b="1" dirty="0">
                <a:latin typeface="Cascadia Mono" panose="020B0609020000020004"/>
              </a:rPr>
              <a:t>Toy : </a:t>
            </a:r>
            <a:r>
              <a:rPr lang="en-US" sz="8000" dirty="0">
                <a:latin typeface="Cascadia Mono" panose="020B0609020000020004"/>
              </a:rPr>
              <a:t>Hello Barbie is an Internet-connected version of the doll that uses a chatbot provided by the company Toy Talk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6000" dirty="0"/>
          </a:p>
          <a:p>
            <a:pPr>
              <a:buFont typeface="Wingdings" panose="05000000000000000000" pitchFamily="2" charset="2"/>
              <a:buChar char="Ø"/>
            </a:pPr>
            <a:endParaRPr lang="en-US" sz="6000" dirty="0"/>
          </a:p>
          <a:p>
            <a:pPr>
              <a:buFont typeface="Wingdings" panose="05000000000000000000" pitchFamily="2" charset="2"/>
              <a:buChar char="Ø"/>
            </a:pPr>
            <a:endParaRPr lang="en-US" sz="6000" dirty="0"/>
          </a:p>
          <a:p>
            <a:pPr marL="0" indent="0">
              <a:buNone/>
            </a:pPr>
            <a:endParaRPr lang="en-US" sz="6000" dirty="0"/>
          </a:p>
          <a:p>
            <a:pPr>
              <a:buFont typeface="Wingdings" panose="05000000000000000000" pitchFamily="2" charset="2"/>
              <a:buChar char="Ø"/>
            </a:pPr>
            <a:endParaRPr lang="en-US" sz="5500" dirty="0">
              <a:latin typeface="Cascadia Mono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349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3196</TotalTime>
  <Words>512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Bodoni MT</vt:lpstr>
      <vt:lpstr>Bookman Old Style</vt:lpstr>
      <vt:lpstr>Calibri</vt:lpstr>
      <vt:lpstr>Cascadia Code</vt:lpstr>
      <vt:lpstr>Cascadia Mono</vt:lpstr>
      <vt:lpstr>Franklin Gothic Book</vt:lpstr>
      <vt:lpstr>Lucida Console</vt:lpstr>
      <vt:lpstr>Wingdings</vt:lpstr>
      <vt:lpstr>1_RetrospectVTI</vt:lpstr>
      <vt:lpstr>    ChatBot</vt:lpstr>
      <vt:lpstr>“An investment in knowledge pays   the best interest“</vt:lpstr>
      <vt:lpstr>Agenda</vt:lpstr>
      <vt:lpstr>What is a Chatbot ?</vt:lpstr>
      <vt:lpstr>         Types of Chatbot </vt:lpstr>
      <vt:lpstr>Where you can find chatbots?</vt:lpstr>
      <vt:lpstr>What is the chatbot's legacy?</vt:lpstr>
      <vt:lpstr>Why Chatbot ?</vt:lpstr>
      <vt:lpstr>Applications of Chatbot</vt:lpstr>
      <vt:lpstr>Chatbot Framework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sunny savita</dc:creator>
  <cp:lastModifiedBy>sunny savita</cp:lastModifiedBy>
  <cp:revision>26</cp:revision>
  <dcterms:created xsi:type="dcterms:W3CDTF">2022-12-01T03:32:31Z</dcterms:created>
  <dcterms:modified xsi:type="dcterms:W3CDTF">2023-02-01T06:55:37Z</dcterms:modified>
</cp:coreProperties>
</file>