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62" r:id="rId6"/>
    <p:sldId id="286" r:id="rId7"/>
    <p:sldId id="287" r:id="rId8"/>
    <p:sldId id="285" r:id="rId9"/>
    <p:sldId id="265" r:id="rId10"/>
    <p:sldId id="289" r:id="rId11"/>
    <p:sldId id="288" r:id="rId12"/>
    <p:sldId id="283" r:id="rId13"/>
    <p:sldId id="284" r:id="rId14"/>
    <p:sldId id="290" r:id="rId15"/>
    <p:sldId id="291" r:id="rId16"/>
    <p:sldId id="292" r:id="rId17"/>
    <p:sldId id="293" r:id="rId18"/>
    <p:sldId id="295" r:id="rId19"/>
    <p:sldId id="294" r:id="rId20"/>
    <p:sldId id="296" r:id="rId21"/>
    <p:sldId id="297" r:id="rId22"/>
    <p:sldId id="299" r:id="rId23"/>
    <p:sldId id="300" r:id="rId24"/>
    <p:sldId id="301" r:id="rId25"/>
    <p:sldId id="304" r:id="rId26"/>
    <p:sldId id="298" r:id="rId27"/>
    <p:sldId id="303" r:id="rId28"/>
    <p:sldId id="276" r:id="rId29"/>
    <p:sldId id="278" r:id="rId30"/>
  </p:sldIdLst>
  <p:sldSz cx="10691813" cy="7559675"/>
  <p:notesSz cx="7315200" cy="9601200"/>
  <p:embeddedFontLst>
    <p:embeddedFont>
      <p:font typeface="Arial Black" panose="020B0A04020102020204" pitchFamily="34" charset="0"/>
      <p:bold r:id="rId32"/>
    </p:embeddedFont>
    <p:embeddedFont>
      <p:font typeface="Pinyon Scrip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6E69E-3F37-40CE-B8F2-E614A56682D2}">
  <a:tblStyle styleId="{0C36E69E-3F37-40CE-B8F2-E614A56682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tcBdr/>
        <a:fill>
          <a:solidFill>
            <a:srgbClr val="CAE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0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986429d9_0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125986429d9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2598642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3dc4d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3dc4df9_1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2713dc4df9_1_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9e287a1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812800"/>
            <a:ext cx="56530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9e287a1c_2_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9000" cy="48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59e287a1c_2_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1800" cy="52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35587" cy="3998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425700" y="-1155700"/>
            <a:ext cx="5829300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838825" y="2257425"/>
            <a:ext cx="6746875" cy="258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600075" y="-247650"/>
            <a:ext cx="6746875" cy="75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429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416550" y="1092200"/>
            <a:ext cx="508635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064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 sz="18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4988" y="2397125"/>
            <a:ext cx="47244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430838" y="1692275"/>
            <a:ext cx="47259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430838" y="2397125"/>
            <a:ext cx="4725987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3810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Char char="»"/>
              <a:defRPr sz="16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79888" y="301625"/>
            <a:ext cx="5976937" cy="6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4318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534988" y="1581150"/>
            <a:ext cx="3517900" cy="51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2095500" y="674688"/>
            <a:ext cx="64150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095500" y="5916613"/>
            <a:ext cx="6415088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/>
          <p:nvPr/>
        </p:nvSpPr>
        <p:spPr>
          <a:xfrm>
            <a:off x="0" y="7127875"/>
            <a:ext cx="10691813" cy="4619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911225"/>
            <a:ext cx="10691813" cy="13176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3">
            <a:alphaModFix/>
          </a:blip>
          <a:srcRect t="8130" b="7997"/>
          <a:stretch/>
        </p:blipFill>
        <p:spPr>
          <a:xfrm>
            <a:off x="0" y="82550"/>
            <a:ext cx="2833688" cy="80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792413" y="7131050"/>
            <a:ext cx="5078412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2800" b="1" i="1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112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457200" marR="0" lvl="0" indent="-3175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00025" y="7224713"/>
            <a:ext cx="1425575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178575" y="1500505"/>
            <a:ext cx="10334700" cy="5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algn="ctr"/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Simulation and Analysis of Dynamic routing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 Static Routing</a:t>
            </a:r>
            <a:endParaRPr lang="en-IN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200"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Naguru Naveen Kumar Reddy</a:t>
            </a:r>
          </a:p>
          <a:p>
            <a:pPr marL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124003192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None/>
            </a:pPr>
            <a:r>
              <a:rPr lang="en-IN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Core </a:t>
            </a:r>
            <a:endParaRPr sz="3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74013" y="7224713"/>
            <a:ext cx="2493962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5" name="Google Shape;84;p14"/>
          <p:cNvSpPr txBox="1">
            <a:spLocks noGrp="1"/>
          </p:cNvSpPr>
          <p:nvPr>
            <p:ph type="title"/>
          </p:nvPr>
        </p:nvSpPr>
        <p:spPr>
          <a:xfrm>
            <a:off x="2926080" y="168602"/>
            <a:ext cx="7386963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CSE302: Computer Networks Project</a:t>
            </a:r>
            <a:endParaRPr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6125-822B-AD2C-E233-B003F2DA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Network Architecture NS2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20B8B-4C8A-82CD-B842-BE5EF547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55" y="1660634"/>
            <a:ext cx="3207968" cy="252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6EE02-0FC5-4FF0-467D-3AB33E16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945" y="4599616"/>
            <a:ext cx="3432999" cy="2302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6AD2A-018E-91D9-E4C4-3118C59F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74" y="1425017"/>
            <a:ext cx="5119295" cy="2929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58F5F9-C5B9-B2E4-44DA-66322820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491" y="4186209"/>
            <a:ext cx="5119295" cy="29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8D90-0CEB-2E9C-4982-5A91D933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Network Architecture CPT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92E9B-108F-661B-38C2-54F7F080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4" y="1226916"/>
            <a:ext cx="9525825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5D0D-DFBC-DBC5-0AE3-4BDB55C0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Protocol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06779-7028-BD02-5B88-66F2D5AF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0" y="1267372"/>
            <a:ext cx="7056732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I/O screen shots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52B21-7706-0A15-C2B5-45082C620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6" y="1258952"/>
            <a:ext cx="4943169" cy="334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AA9EC-3C58-ABBC-9E94-EBFC06E96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80" y="1049359"/>
            <a:ext cx="5356225" cy="326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26BF8-3601-EF02-292C-9AA6D5966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" y="4177791"/>
            <a:ext cx="4892519" cy="283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F0DEA-FD97-3C70-BA08-554D7F782E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58" y="3886331"/>
            <a:ext cx="5344004" cy="312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56A-B499-BA0C-3F46-16AF79D4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3" y="174625"/>
            <a:ext cx="6946516" cy="587375"/>
          </a:xfrm>
        </p:spPr>
        <p:txBody>
          <a:bodyPr/>
          <a:lstStyle/>
          <a:p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Analysis of Dynamic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B4BA5-0831-1C33-8A35-0AAE656C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7" y="1030014"/>
            <a:ext cx="8523889" cy="5864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96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C4B1-4A8C-57ED-A5ED-F13FE79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Static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9EF53-93C8-2956-FE90-AE51D0A6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" y="1241915"/>
            <a:ext cx="4960481" cy="297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F3FCF-5BC4-BC90-6F75-AE10B403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83" y="3915978"/>
            <a:ext cx="5150969" cy="3067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6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967B-2D44-74B3-78DB-E458CAB5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560" y="131386"/>
            <a:ext cx="6361112" cy="587375"/>
          </a:xfrm>
        </p:spPr>
        <p:txBody>
          <a:bodyPr/>
          <a:lstStyle/>
          <a:p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Analysis</a:t>
            </a:r>
            <a:r>
              <a:rPr lang="en-IN" sz="3200" dirty="0"/>
              <a:t> </a:t>
            </a:r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of Static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53094-3E73-E287-3D9B-46A1E0FE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7" y="1141998"/>
            <a:ext cx="9229218" cy="5698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01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9DF4-80C2-969B-6F0D-EB888C4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      Ping</a:t>
            </a:r>
            <a:r>
              <a:rPr lang="en-IN" sz="3200" dirty="0"/>
              <a:t> </a:t>
            </a:r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analysis Dynamic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B20C8-0C60-F789-D9EB-F1F4B5AC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02" y="1221417"/>
            <a:ext cx="6405624" cy="54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E1F-90D6-431C-651A-897DAB9F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Ping </a:t>
            </a:r>
            <a:r>
              <a:rPr lang="en-IN" dirty="0"/>
              <a:t> </a:t>
            </a:r>
            <a:r>
              <a:rPr lang="en-IN" sz="4000" b="1" dirty="0">
                <a:solidFill>
                  <a:srgbClr val="980000"/>
                </a:solidFill>
                <a:latin typeface="Times New Roman"/>
                <a:cs typeface="Times New Roman"/>
              </a:rPr>
              <a:t>analysis Dynamic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EEA4-CE39-99E8-4585-C7E75195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09" y="1282262"/>
            <a:ext cx="6813889" cy="56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2C5C-7BBD-F668-BC51-5FAF7F89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                   </a:t>
            </a:r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Ping</a:t>
            </a:r>
            <a:r>
              <a:rPr lang="en-IN" sz="3200" dirty="0"/>
              <a:t> </a:t>
            </a:r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analysis Static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59125-A8F3-EC4E-1DC1-749A1A5D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6" y="1177159"/>
            <a:ext cx="5387340" cy="56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591563" y="226475"/>
            <a:ext cx="63705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discussed</a:t>
            </a:r>
            <a:endParaRPr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38953" y="1319512"/>
            <a:ext cx="9080400" cy="56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Aim &amp; Objective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Routing and Routing protocols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Static vs Dynamic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System Configuration : Software,  Network type, Protocols used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 dirty="0">
                <a:latin typeface="Times New Roman"/>
                <a:ea typeface="Times New Roman"/>
                <a:cs typeface="Times New Roman"/>
                <a:sym typeface="Times New Roman"/>
              </a:rPr>
              <a:t>Work Done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Sample I/O (screen shot)</a:t>
            </a:r>
          </a:p>
          <a:p>
            <a:pPr marL="457200" indent="-368300">
              <a:lnSpc>
                <a:spcPct val="115000"/>
              </a:lnSpc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Proposed Work Flow and Methodology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C9B6-E15C-A2BC-5407-085849A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Dynamic Routing variable nodes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B47E-2941-B3B5-F790-10E3B484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2" y="1198180"/>
            <a:ext cx="8460828" cy="5618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69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A7BC-6806-6FAA-750B-EF66E6EC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2" y="174625"/>
            <a:ext cx="7041109" cy="587375"/>
          </a:xfrm>
        </p:spPr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Static Routing variable nodes</a:t>
            </a:r>
            <a:b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</a:br>
            <a:endParaRPr lang="en-IN" sz="3200" b="1" dirty="0">
              <a:solidFill>
                <a:srgbClr val="98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D24CD-3DA7-10B0-22FA-A84965B8E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45" y="1460938"/>
            <a:ext cx="7861769" cy="527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3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0C57-7D79-DAF2-88C8-7F436C77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      Metric Analysis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2FB6B-F781-6A78-6CED-4A92B82F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0" y="1246024"/>
            <a:ext cx="8890483" cy="56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D196-D542-4DB6-AFA9-6E021D95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    Metric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E59DE-7839-0DCF-E194-9D810C3E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26" y="1406842"/>
            <a:ext cx="8405860" cy="51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668-D2A9-0416-846D-221D40B8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      Metric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C18E4-C232-E6DE-9A5E-B282C746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52" y="1502980"/>
            <a:ext cx="8064104" cy="52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0DD-14D3-C012-40D7-BE0FEBAE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Static vs Dynamic Metrics</a:t>
            </a:r>
            <a:endParaRPr lang="en-IN" sz="3200" b="1" dirty="0">
              <a:solidFill>
                <a:srgbClr val="98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94EE-E234-2E8F-0C43-906C588B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1379799"/>
            <a:ext cx="5855779" cy="54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2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FD28-C2DE-7705-3245-0F1D1654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73" y="216666"/>
            <a:ext cx="7356420" cy="587375"/>
          </a:xfrm>
        </p:spPr>
        <p:txBody>
          <a:bodyPr/>
          <a:lstStyle/>
          <a:p>
            <a:r>
              <a:rPr lang="en-US" sz="3200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Proposed Work Flow and Methodology</a:t>
            </a:r>
            <a:b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BAB6C-EF80-75A5-57AD-C4541C366586}"/>
              </a:ext>
            </a:extLst>
          </p:cNvPr>
          <p:cNvSpPr txBox="1"/>
          <p:nvPr/>
        </p:nvSpPr>
        <p:spPr>
          <a:xfrm>
            <a:off x="385023" y="1566041"/>
            <a:ext cx="9921766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NS2 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 the Static and dynamic routing protocols as base of my project analysis.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DV,LS,OSPF routing protocols as my simulation protocols.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Ns2 and developed a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of  topology to analyze the routing protocols with and without link description.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an code for an variable node topology in NS2.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an awk code to analyze the key metrics like throughput, packet loss, packet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rcvd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the dynamic and static topologies and made the required analysis and was able to come to a conclusion.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Plotted graphs on the key metrics that I have analyzed.</a:t>
            </a:r>
          </a:p>
          <a:p>
            <a:pPr marL="88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645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A5DB-EE9A-91E0-E727-2F873946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2" y="174625"/>
            <a:ext cx="7387951" cy="587375"/>
          </a:xfrm>
        </p:spPr>
        <p:txBody>
          <a:bodyPr/>
          <a:lstStyle/>
          <a:p>
            <a:r>
              <a:rPr lang="en-US" sz="3200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Proposed Work Flow and Methodology</a:t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0D742-B7F3-A619-8991-5DF8C37EE555}"/>
              </a:ext>
            </a:extLst>
          </p:cNvPr>
          <p:cNvSpPr txBox="1"/>
          <p:nvPr/>
        </p:nvSpPr>
        <p:spPr>
          <a:xfrm>
            <a:off x="483474" y="1072054"/>
            <a:ext cx="9438291" cy="601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Cisco Packet Tracer</a:t>
            </a:r>
          </a:p>
          <a:p>
            <a:pPr marL="88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         Procedure followed to create the </a:t>
            </a:r>
            <a:r>
              <a:rPr lang="en-US" b="1" dirty="0" err="1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Ospf</a:t>
            </a:r>
            <a:r>
              <a:rPr lang="en-US" b="1" dirty="0">
                <a:solidFill>
                  <a:srgbClr val="980000"/>
                </a:solidFill>
                <a:latin typeface="Times New Roman"/>
                <a:cs typeface="Times New Roman"/>
                <a:sym typeface="Times New Roman"/>
              </a:rPr>
              <a:t> network :</a:t>
            </a:r>
          </a:p>
          <a:p>
            <a:pPr indent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Configure end devices and connect them to switch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Connect the switch to a router, say router 0 and following the same with other routers and  end  devices.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Configure the end devices and their corresponding with router with appropriate IP address that resemble that they belong to same Site .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Let the network be named as Home, and the router as router 0.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Repeat the above steps and name the network as Branch office .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Configure a router, naming it as Internet Service Provider (ISP), with unique IP address that don’t resemble the previous routers’ IP address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Connect the routers with IP address, that shall separate the outgoing path from the home and branch office networks’ IP addresses.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Further, connect a similar network with couple of networks, naming them public area-1, public area-2, public area-3 etc.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Configure the end devices’ default gateway address as IP address of their corresponding site router. 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 eaLnBrk="0">
              <a:spcAft>
                <a:spcPts val="800"/>
              </a:spcAft>
            </a:pPr>
            <a:r>
              <a:rPr lang="en-IN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Configure the OSPF/Static protocol in routers that shall identify the other peer’s IP address </a:t>
            </a: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457200" algn="just" eaLnBrk="0">
              <a:spcAft>
                <a:spcPts val="800"/>
              </a:spcAft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The same procedure followed to create the static network but has manually entered the routing   measures for   each router in the network .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89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876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2786063" y="174625"/>
            <a:ext cx="6361200" cy="5874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399392" y="1334814"/>
            <a:ext cx="10103507" cy="5586686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https://www.techtarget.com/searchnetworking/definition/router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https://www.oreilly.com/library/view/junos-enterprise-routing/9780596514426/pr02s02.html#:~:text=At%20the%20simplest%20level%2C%20routing,into%20a%20hierarchical%20network%20structure.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https://www.tutorialspoint.com/what-are-static-routing-algorithms-in-computer-networks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https://www.hitechwhizz.com/2020/11/5-advantages-and-disadvantages-drawbacks-benefits-of-static-routing.html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https://www.geeksforgeeks.org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https://www.scaler.com/topics/computer-network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https://www.firewall.cx/networking-topics/routing/ospf-routing-protocol/1110-ospf-operation-basic-advanced-concepts-ospf-areas-roles-theory-overview.html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https://www.subnet-calculator.com/subnet.php?net_class=C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https://www.wikipedia.org/ 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eaLnBrk="0">
              <a:lnSpc>
                <a:spcPct val="78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https://www.cisco.com/c/en_in/index.html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9918125" y="126350"/>
            <a:ext cx="58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15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177800" y="1092200"/>
            <a:ext cx="10325100" cy="5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42900" lvl="0" indent="-1397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1397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None/>
            </a:pPr>
            <a:endParaRPr sz="4000" b="1" i="1"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0" algn="ctr" rtl="0"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</a:rPr>
              <a:t>Thank You</a:t>
            </a:r>
            <a:endParaRPr sz="4000" b="1" i="1"/>
          </a:p>
        </p:txBody>
      </p:sp>
      <p:sp>
        <p:nvSpPr>
          <p:cNvPr id="242" name="Google Shape;242;p35"/>
          <p:cNvSpPr txBox="1"/>
          <p:nvPr/>
        </p:nvSpPr>
        <p:spPr>
          <a:xfrm>
            <a:off x="10033325" y="231175"/>
            <a:ext cx="46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17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836427" y="191300"/>
            <a:ext cx="6006631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&amp; OBJECTIVES</a:t>
            </a:r>
            <a:endParaRPr dirty="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98675" y="2198938"/>
            <a:ext cx="10325100" cy="416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implementing the Dynamic, Static routing protocols in 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Wired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 simulate the application topology and real time network in NS2 and Cisco Packet Tracer environment.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1: Understanding Dynamic (DV, LS,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Ospf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Static routing protocols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2: Applying routing protocol network concepts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3: Creating  simulating scenario</a:t>
            </a:r>
          </a:p>
          <a:p>
            <a:pPr lvl="0" indent="457200">
              <a:lnSpc>
                <a:spcPct val="115000"/>
              </a:lnSpc>
              <a:spcBef>
                <a:spcPts val="1425"/>
              </a:spcBef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4: To be able to find the best routing protocol for a given network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7991475" y="71438"/>
            <a:ext cx="26289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2762403" y="159850"/>
            <a:ext cx="6184827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lvl="0" indent="-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&amp; Solution </a:t>
            </a:r>
            <a:endParaRPr sz="2200" b="1" dirty="0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99" y="1092200"/>
            <a:ext cx="10343587" cy="526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77798" y="1965435"/>
            <a:ext cx="10225189" cy="502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457200" marR="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statements is: </a:t>
            </a:r>
          </a:p>
          <a:p>
            <a:pPr marL="1270" lvl="3" indent="455930" eaLnBrk="0">
              <a:lnSpc>
                <a:spcPct val="110000"/>
              </a:lnSpc>
              <a:spcBef>
                <a:spcPts val="330"/>
              </a:spcBef>
              <a:spcAft>
                <a:spcPts val="800"/>
              </a:spcAft>
            </a:pPr>
            <a:r>
              <a:rPr lang="en-IN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Each routing protocol has a distinct level of performance. Each of them has a unique architecture, adaptability, route processing latency, and convergence capabilities in terms of the performance of the routing protocol. It is </a:t>
            </a:r>
            <a:r>
              <a:rPr lang="en-IN" sz="1800" spc="1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</a:t>
            </a:r>
            <a:r>
              <a:rPr lang="en-IN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choose the best routing protocol for a specific network because every set of routing protocols has advantages and disadvantages of their own for a given network.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solution is : </a:t>
            </a:r>
          </a:p>
          <a:p>
            <a:pPr marL="457200" marR="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1800" spc="15" dirty="0">
                <a:latin typeface="Times New Roman" panose="02020603050405020304" pitchFamily="18" charset="0"/>
                <a:sym typeface="Times New Roman"/>
              </a:rPr>
              <a:t>Different routing protocols are explained .Two important routing protocols simulated and analyzed . Dynamic routing is used to counter the static routing and the key metrics like throughput, Packet delivery , Packet loss etc., are analyzed to have the better understanding. Proofs were given to specify the best routing protocol for a given network.</a:t>
            </a:r>
          </a:p>
          <a:p>
            <a:pPr marL="457200" marR="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22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834300" y="185888"/>
            <a:ext cx="2628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t>5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73050" y="3040788"/>
            <a:ext cx="9810900" cy="54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425" rIns="0" bIns="0" anchor="ctr" anchorCtr="0">
            <a:noAutofit/>
          </a:bodyPr>
          <a:lstStyle/>
          <a:p>
            <a:pPr marL="342900" marR="0" lvl="0" indent="-203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F1993-0587-7048-697F-D0B045B8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3" y="125061"/>
            <a:ext cx="6361112" cy="587375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Routing and Routing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F7B2C-EF69-3F4F-0853-944B4A64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64" y="1989136"/>
            <a:ext cx="6522844" cy="421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D2C5-9338-4706-B236-D0C4CE5B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68" y="132583"/>
            <a:ext cx="6821215" cy="587375"/>
          </a:xfrm>
        </p:spPr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Dynamic Routing Protocols             </a:t>
            </a:r>
            <a:fld id="{00000000-1234-1234-1234-123412341234}" type="slidenum">
              <a:rPr lang="en-US" sz="20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/>
              <a:t>6</a:t>
            </a:fld>
            <a:endParaRPr lang="en-IN" sz="2000" b="1" dirty="0">
              <a:solidFill>
                <a:srgbClr val="98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C1FF-05FC-50E7-923C-D38FB8BF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16" y="1742012"/>
            <a:ext cx="7294179" cy="50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B29F-2DC4-989A-F302-390807BC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980000"/>
                </a:solidFill>
                <a:latin typeface="Times New Roman"/>
                <a:cs typeface="Times New Roman"/>
              </a:rPr>
              <a:t>       Dynamic vs Static Routing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E7910-0AC5-02D3-2BF4-B780DD6D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5" y="1407178"/>
            <a:ext cx="948772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410" y="3977641"/>
            <a:ext cx="6479694" cy="35886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Network Simulation</a:t>
            </a:r>
          </a:p>
          <a:p>
            <a:pPr lvl="1"/>
            <a:r>
              <a:rPr lang="en-US" dirty="0"/>
              <a:t>Software used: Cisco Packet Tracer</a:t>
            </a:r>
          </a:p>
          <a:p>
            <a:pPr lvl="1"/>
            <a:r>
              <a:rPr lang="en-US" dirty="0"/>
              <a:t>Network: Wired</a:t>
            </a:r>
          </a:p>
          <a:p>
            <a:pPr lvl="1"/>
            <a:r>
              <a:rPr lang="en-US" dirty="0"/>
              <a:t>Protocol: </a:t>
            </a:r>
            <a:r>
              <a:rPr lang="en-US" dirty="0" err="1"/>
              <a:t>Ospf,static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245410" y="1539194"/>
            <a:ext cx="4346094" cy="224064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Node topology            </a:t>
            </a:r>
          </a:p>
          <a:p>
            <a:pPr lvl="1"/>
            <a:r>
              <a:rPr lang="en-US" dirty="0"/>
              <a:t>Software used: NS2</a:t>
            </a:r>
          </a:p>
          <a:p>
            <a:pPr lvl="1"/>
            <a:r>
              <a:rPr lang="en-US" dirty="0"/>
              <a:t>Network : Wired</a:t>
            </a:r>
          </a:p>
          <a:p>
            <a:pPr lvl="1"/>
            <a:r>
              <a:rPr lang="en-US" dirty="0"/>
              <a:t>Protocol: DV, LS, Static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882096" y="212597"/>
            <a:ext cx="7248747" cy="747000"/>
          </a:xfrm>
          <a:prstGeom prst="rect">
            <a:avLst/>
          </a:prstGeom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Network Architecture NS2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C1F69-EA18-651D-83AD-5C18FDBDA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899426"/>
            <a:ext cx="6327227" cy="4269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938</Words>
  <Application>Microsoft Office PowerPoint</Application>
  <PresentationFormat>Custom</PresentationFormat>
  <Paragraphs>119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Black</vt:lpstr>
      <vt:lpstr>Pinyon Script</vt:lpstr>
      <vt:lpstr>Times New Roman</vt:lpstr>
      <vt:lpstr>Noto Sans Symbols</vt:lpstr>
      <vt:lpstr>Arial</vt:lpstr>
      <vt:lpstr>Office Theme</vt:lpstr>
      <vt:lpstr>CSE302: Computer Networks Project</vt:lpstr>
      <vt:lpstr>Points discussed</vt:lpstr>
      <vt:lpstr>AIM &amp; OBJECTIVES</vt:lpstr>
      <vt:lpstr>Problem Statement &amp; Solution </vt:lpstr>
      <vt:lpstr>Routing and Routing Protocols</vt:lpstr>
      <vt:lpstr>Dynamic Routing Protocols             6</vt:lpstr>
      <vt:lpstr>       Dynamic vs Static Routing</vt:lpstr>
      <vt:lpstr>System configuration</vt:lpstr>
      <vt:lpstr>      Network Architecture NS2</vt:lpstr>
      <vt:lpstr>        Network Architecture NS2</vt:lpstr>
      <vt:lpstr>        Network Architecture CPT</vt:lpstr>
      <vt:lpstr>Proposed Protocol Description</vt:lpstr>
      <vt:lpstr>Sample I/O screen shots</vt:lpstr>
      <vt:lpstr>Analysis of Dynamic Topology</vt:lpstr>
      <vt:lpstr>         Static Topology</vt:lpstr>
      <vt:lpstr>Analysis of Static Topology</vt:lpstr>
      <vt:lpstr>               Ping analysis Dynamic</vt:lpstr>
      <vt:lpstr>       Ping  analysis Dynamic</vt:lpstr>
      <vt:lpstr>                            Ping analysis Static</vt:lpstr>
      <vt:lpstr>    Dynamic Routing variable nodes</vt:lpstr>
      <vt:lpstr>        Static Routing variable nodes </vt:lpstr>
      <vt:lpstr>               Metric Analysis  </vt:lpstr>
      <vt:lpstr>             Metric Analysis</vt:lpstr>
      <vt:lpstr>             Metric Analysis</vt:lpstr>
      <vt:lpstr>    Static vs Dynamic Metrics</vt:lpstr>
      <vt:lpstr>Proposed Work Flow and Methodology </vt:lpstr>
      <vt:lpstr>Proposed Work Flow and Methodology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R</dc:creator>
  <cp:lastModifiedBy>Naguru Naveen kumar reddy</cp:lastModifiedBy>
  <cp:revision>56</cp:revision>
  <dcterms:modified xsi:type="dcterms:W3CDTF">2022-12-13T03:58:00Z</dcterms:modified>
</cp:coreProperties>
</file>