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9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70" r:id="rId10"/>
    <p:sldId id="264" r:id="rId11"/>
    <p:sldId id="265" r:id="rId12"/>
    <p:sldId id="271" r:id="rId13"/>
    <p:sldId id="266" r:id="rId14"/>
    <p:sldId id="267" r:id="rId15"/>
    <p:sldId id="272" r:id="rId16"/>
    <p:sldId id="268" r:id="rId17"/>
    <p:sldId id="273" r:id="rId18"/>
    <p:sldId id="269" r:id="rId19"/>
    <p:sldId id="275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684BA2-A6A5-4794-8481-45B2C45B1EF2}">
  <a:tblStyle styleId="{C1684BA2-A6A5-4794-8481-45B2C45B1E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6B71CA-E6D8-429F-B790-5BF54F69A3D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8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US" sz="1300" smtClean="0">
                <a:solidFill>
                  <a:schemeClr val="dk2"/>
                </a:solidFill>
              </a:r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3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7638" y="5043488"/>
            <a:ext cx="1228725" cy="70008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878681" y="1928812"/>
            <a:ext cx="8615363" cy="102354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810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</a:pPr>
            <a:r>
              <a:rPr lang="en-US" sz="5400" dirty="0">
                <a:sym typeface="Calibri"/>
              </a:rPr>
              <a:t>LA Crime analysis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 rot="21440410">
            <a:off x="11672" y="4798186"/>
            <a:ext cx="11129963" cy="7614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4097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b="1" i="0" u="none" strike="noStrike" cap="none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Naveen Vijayakumar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85801" y="185737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sym typeface="Calibri"/>
              </a:rPr>
              <a:t>Unsafe Neighborhoods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" y="1223402"/>
            <a:ext cx="105156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76" y="1209115"/>
            <a:ext cx="10515600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6" y="400050"/>
            <a:ext cx="10396882" cy="942975"/>
          </a:xfrm>
        </p:spPr>
        <p:txBody>
          <a:bodyPr>
            <a:normAutofit fontScale="90000"/>
          </a:bodyPr>
          <a:lstStyle/>
          <a:p>
            <a:br>
              <a:rPr lang="en-US" dirty="0">
                <a:sym typeface="Calibri"/>
              </a:rPr>
            </a:br>
            <a:r>
              <a:rPr lang="en-US" dirty="0">
                <a:sym typeface="Calibri"/>
              </a:rPr>
              <a:t>Safe Neighborhoods</a:t>
            </a:r>
            <a:br>
              <a:rPr lang="en-US" dirty="0">
                <a:sym typeface="Calibri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63" y="1837765"/>
            <a:ext cx="5414962" cy="3304147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65993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683625" y="214312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sym typeface="Calibri"/>
              </a:rPr>
              <a:t>Time of day 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625" y="1366277"/>
            <a:ext cx="884396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Dataset 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Time of occurrence of the each crime is given  </a:t>
            </a:r>
          </a:p>
          <a:p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Plan 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Categories into 6 buckets and understand when most crimes occur during the day </a:t>
            </a:r>
          </a:p>
          <a:p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Hypothesis 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Most crimes occur at night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9" r="37835" b="619"/>
          <a:stretch/>
        </p:blipFill>
        <p:spPr>
          <a:xfrm>
            <a:off x="9527587" y="618844"/>
            <a:ext cx="1988138" cy="46180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528638" y="17145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sym typeface="Calibri"/>
              </a:rPr>
              <a:t>Weapons Used Analysis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279" y="1068387"/>
            <a:ext cx="105156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43113"/>
            <a:ext cx="6900862" cy="2322512"/>
          </a:xfrm>
        </p:spPr>
      </p:pic>
    </p:spTree>
    <p:extLst>
      <p:ext uri="{BB962C8B-B14F-4D97-AF65-F5344CB8AC3E}">
        <p14:creationId xmlns:p14="http://schemas.microsoft.com/office/powerpoint/2010/main" val="96001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71501" y="180871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sym typeface="Calibri"/>
              </a:rPr>
              <a:t>Crimes against Race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1" y="1181038"/>
            <a:ext cx="9462167" cy="39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-6973643" y="1819877"/>
            <a:ext cx="29234719" cy="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57256" y="1058857"/>
            <a:ext cx="29727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A - Other Asian </a:t>
            </a:r>
          </a:p>
          <a:p>
            <a:pPr lvl="0"/>
            <a:r>
              <a:rPr lang="en-US" dirty="0"/>
              <a:t>B - Black </a:t>
            </a:r>
          </a:p>
          <a:p>
            <a:pPr lvl="0"/>
            <a:r>
              <a:rPr lang="en-US" dirty="0"/>
              <a:t>C - Chinese </a:t>
            </a:r>
          </a:p>
          <a:p>
            <a:pPr lvl="0"/>
            <a:r>
              <a:rPr lang="en-US" dirty="0"/>
              <a:t>D - Cambodian </a:t>
            </a:r>
          </a:p>
          <a:p>
            <a:pPr lvl="0"/>
            <a:r>
              <a:rPr lang="en-US" dirty="0"/>
              <a:t>F - Filipino </a:t>
            </a:r>
          </a:p>
          <a:p>
            <a:pPr lvl="0"/>
            <a:r>
              <a:rPr lang="en-US" dirty="0"/>
              <a:t>G - Guamanian </a:t>
            </a:r>
          </a:p>
          <a:p>
            <a:pPr lvl="0"/>
            <a:r>
              <a:rPr lang="en-US" dirty="0"/>
              <a:t>H - Hispanic/Latin/Mexican </a:t>
            </a:r>
          </a:p>
          <a:p>
            <a:pPr lvl="0"/>
            <a:r>
              <a:rPr lang="en-US" dirty="0"/>
              <a:t>I - American Indian/Alaskan Native </a:t>
            </a:r>
          </a:p>
          <a:p>
            <a:pPr lvl="0"/>
            <a:r>
              <a:rPr lang="en-US" dirty="0"/>
              <a:t>J - Japanese </a:t>
            </a:r>
          </a:p>
          <a:p>
            <a:pPr lvl="0"/>
            <a:r>
              <a:rPr lang="en-US" dirty="0"/>
              <a:t>K - Korean </a:t>
            </a:r>
          </a:p>
          <a:p>
            <a:pPr lvl="0"/>
            <a:r>
              <a:rPr lang="en-US" dirty="0"/>
              <a:t>L - Laotian </a:t>
            </a:r>
          </a:p>
          <a:p>
            <a:pPr lvl="0"/>
            <a:r>
              <a:rPr lang="en-US" dirty="0"/>
              <a:t>O - Other </a:t>
            </a:r>
          </a:p>
          <a:p>
            <a:pPr lvl="0"/>
            <a:r>
              <a:rPr lang="en-US" dirty="0"/>
              <a:t>P - Pacific Islander </a:t>
            </a:r>
          </a:p>
          <a:p>
            <a:pPr lvl="0"/>
            <a:r>
              <a:rPr lang="en-US" dirty="0"/>
              <a:t>S - Samoan </a:t>
            </a:r>
          </a:p>
          <a:p>
            <a:pPr lvl="0"/>
            <a:r>
              <a:rPr lang="en-US" dirty="0"/>
              <a:t>U - Hawaiian </a:t>
            </a:r>
          </a:p>
          <a:p>
            <a:pPr lvl="0"/>
            <a:r>
              <a:rPr lang="en-US" dirty="0"/>
              <a:t>V - Vietnamese </a:t>
            </a:r>
          </a:p>
          <a:p>
            <a:pPr lvl="0"/>
            <a:r>
              <a:rPr lang="en-US" dirty="0"/>
              <a:t>W - White </a:t>
            </a:r>
          </a:p>
          <a:p>
            <a:pPr lvl="0"/>
            <a:r>
              <a:rPr lang="en-US" dirty="0"/>
              <a:t>X - Unknown </a:t>
            </a:r>
          </a:p>
          <a:p>
            <a:pPr lvl="0"/>
            <a:r>
              <a:rPr lang="en-US" dirty="0"/>
              <a:t>Z - Asian Indian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957" y="942975"/>
            <a:ext cx="2133318" cy="4460875"/>
          </a:xfrm>
        </p:spPr>
      </p:pic>
      <p:sp>
        <p:nvSpPr>
          <p:cNvPr id="5" name="Rectangle 4"/>
          <p:cNvSpPr/>
          <p:nvPr/>
        </p:nvSpPr>
        <p:spPr>
          <a:xfrm>
            <a:off x="8257256" y="1058857"/>
            <a:ext cx="29727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A - Other Asian </a:t>
            </a:r>
          </a:p>
          <a:p>
            <a:pPr lvl="0"/>
            <a:r>
              <a:rPr lang="en-US" dirty="0"/>
              <a:t>B - Black </a:t>
            </a:r>
          </a:p>
          <a:p>
            <a:pPr lvl="0"/>
            <a:r>
              <a:rPr lang="en-US" dirty="0"/>
              <a:t>C - Chinese </a:t>
            </a:r>
          </a:p>
          <a:p>
            <a:pPr lvl="0"/>
            <a:r>
              <a:rPr lang="en-US" dirty="0"/>
              <a:t>D - Cambodian </a:t>
            </a:r>
          </a:p>
          <a:p>
            <a:pPr lvl="0"/>
            <a:r>
              <a:rPr lang="en-US" dirty="0"/>
              <a:t>F - Filipino </a:t>
            </a:r>
          </a:p>
          <a:p>
            <a:pPr lvl="0"/>
            <a:r>
              <a:rPr lang="en-US" dirty="0"/>
              <a:t>G - Guamanian </a:t>
            </a:r>
          </a:p>
          <a:p>
            <a:pPr lvl="0"/>
            <a:r>
              <a:rPr lang="en-US" dirty="0"/>
              <a:t>H - Hispanic/Latin/Mexican </a:t>
            </a:r>
          </a:p>
          <a:p>
            <a:pPr lvl="0"/>
            <a:r>
              <a:rPr lang="en-US" dirty="0"/>
              <a:t>I - American Indian/Alaskan Native </a:t>
            </a:r>
          </a:p>
          <a:p>
            <a:pPr lvl="0"/>
            <a:r>
              <a:rPr lang="en-US" dirty="0"/>
              <a:t>J - Japanese </a:t>
            </a:r>
          </a:p>
          <a:p>
            <a:pPr lvl="0"/>
            <a:r>
              <a:rPr lang="en-US" dirty="0"/>
              <a:t>K - Korean </a:t>
            </a:r>
          </a:p>
          <a:p>
            <a:pPr lvl="0"/>
            <a:r>
              <a:rPr lang="en-US" dirty="0"/>
              <a:t>L - Laotian </a:t>
            </a:r>
          </a:p>
          <a:p>
            <a:pPr lvl="0"/>
            <a:r>
              <a:rPr lang="en-US" dirty="0"/>
              <a:t>O - Other </a:t>
            </a:r>
          </a:p>
          <a:p>
            <a:pPr lvl="0"/>
            <a:r>
              <a:rPr lang="en-US" dirty="0"/>
              <a:t>P - Pacific Islander </a:t>
            </a:r>
          </a:p>
          <a:p>
            <a:pPr lvl="0"/>
            <a:r>
              <a:rPr lang="en-US" dirty="0"/>
              <a:t>S - Samoan </a:t>
            </a:r>
          </a:p>
          <a:p>
            <a:pPr lvl="0"/>
            <a:r>
              <a:rPr lang="en-US" dirty="0"/>
              <a:t>U - Hawaiian </a:t>
            </a:r>
          </a:p>
          <a:p>
            <a:pPr lvl="0"/>
            <a:r>
              <a:rPr lang="en-US" dirty="0"/>
              <a:t>V - Vietnamese </a:t>
            </a:r>
          </a:p>
          <a:p>
            <a:pPr lvl="0"/>
            <a:r>
              <a:rPr lang="en-US" dirty="0"/>
              <a:t>W - White </a:t>
            </a:r>
          </a:p>
          <a:p>
            <a:pPr lvl="0"/>
            <a:r>
              <a:rPr lang="en-US" dirty="0"/>
              <a:t>X - Unknown </a:t>
            </a:r>
          </a:p>
          <a:p>
            <a:pPr lvl="0"/>
            <a:r>
              <a:rPr lang="en-US" dirty="0"/>
              <a:t>Z - Asian Indian</a:t>
            </a:r>
          </a:p>
        </p:txBody>
      </p:sp>
    </p:spTree>
    <p:extLst>
      <p:ext uri="{BB962C8B-B14F-4D97-AF65-F5344CB8AC3E}">
        <p14:creationId xmlns:p14="http://schemas.microsoft.com/office/powerpoint/2010/main" val="894523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79300" y="2286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sym typeface="Calibri"/>
              </a:rPr>
              <a:t>Visualization of Crimes in LA  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647" y="1380565"/>
            <a:ext cx="4416272" cy="374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65" y="1285460"/>
            <a:ext cx="4534866" cy="38431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2" y="795166"/>
            <a:ext cx="10394707" cy="2511835"/>
          </a:xfrm>
        </p:spPr>
        <p:txBody>
          <a:bodyPr/>
          <a:lstStyle/>
          <a:p>
            <a:r>
              <a:rPr lang="en-US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51937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42926" y="314325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sym typeface="Calibri"/>
              </a:rPr>
              <a:t>Agenda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sz="quarter" idx="13"/>
          </p:nvPr>
        </p:nvSpPr>
        <p:spPr>
          <a:xfrm>
            <a:off x="545102" y="1577621"/>
            <a:ext cx="5427074" cy="33111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cap="none" dirty="0">
                <a:latin typeface="Calibri" charset="0"/>
                <a:ea typeface="Calibri" charset="0"/>
                <a:cs typeface="Calibri" charset="0"/>
              </a:rPr>
              <a:t>Introduction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Dataset Overview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Preprocessing The Data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Data Analysis – </a:t>
            </a:r>
            <a:r>
              <a:rPr lang="en-US" sz="2400" b="1" cap="none" dirty="0">
                <a:latin typeface="Calibri" charset="0"/>
                <a:ea typeface="Calibri" charset="0"/>
                <a:cs typeface="Calibri" charset="0"/>
              </a:rPr>
              <a:t>Key Findings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Conclusion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38200" y="428625"/>
            <a:ext cx="10396882" cy="1151965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Introduction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sz="quarter" idx="13"/>
          </p:nvPr>
        </p:nvSpPr>
        <p:spPr>
          <a:xfrm>
            <a:off x="838200" y="1580590"/>
            <a:ext cx="10515600" cy="3189288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latin typeface="Calibri" charset="0"/>
                <a:ea typeface="Calibri" charset="0"/>
                <a:cs typeface="Calibri" charset="0"/>
              </a:rPr>
              <a:t>The dataset reflects the incidents of crime in LA from 2010 to present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latin typeface="Calibri" charset="0"/>
                <a:ea typeface="Calibri" charset="0"/>
                <a:cs typeface="Calibri" charset="0"/>
              </a:rPr>
              <a:t>The data is owned and provided by LAPD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latin typeface="Calibri" charset="0"/>
                <a:ea typeface="Calibri" charset="0"/>
                <a:cs typeface="Calibri" charset="0"/>
              </a:rPr>
              <a:t>Updated regularly to include the most recent data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latin typeface="Calibri" charset="0"/>
                <a:ea typeface="Calibri" charset="0"/>
                <a:cs typeface="Calibri" charset="0"/>
              </a:rPr>
              <a:t>Developed a python code to identify insights to control crime incidents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lang="en-US" cap="none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cap="none" dirty="0">
                <a:latin typeface="Calibri" charset="0"/>
                <a:ea typeface="Calibri" charset="0"/>
                <a:cs typeface="Calibri" charset="0"/>
              </a:rPr>
              <a:t>Crime data from 2010 to present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cap="none" dirty="0">
                <a:latin typeface="Calibri" charset="0"/>
                <a:ea typeface="Calibri" charset="0"/>
                <a:cs typeface="Calibri" charset="0"/>
              </a:rPr>
              <a:t>https://</a:t>
            </a:r>
            <a:r>
              <a:rPr lang="en-US" cap="none" dirty="0" err="1">
                <a:latin typeface="Calibri" charset="0"/>
                <a:ea typeface="Calibri" charset="0"/>
                <a:cs typeface="Calibri" charset="0"/>
              </a:rPr>
              <a:t>data.Lacity.Org</a:t>
            </a:r>
            <a:r>
              <a:rPr lang="en-US" cap="none" dirty="0">
                <a:latin typeface="Calibri" charset="0"/>
                <a:ea typeface="Calibri" charset="0"/>
                <a:cs typeface="Calibri" charset="0"/>
              </a:rPr>
              <a:t>/a-safe-city/crime-data-from-2010-to-present/y8tr-7khq</a:t>
            </a:r>
          </a:p>
          <a:p>
            <a:pPr marL="228600" lvl="0" indent="-50800">
              <a:spcBef>
                <a:spcPts val="0"/>
              </a:spcBef>
              <a:buNone/>
            </a:pPr>
            <a:endParaRPr lang="en-US" cap="none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83625" y="500063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 Overview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sz="quarter" idx="13"/>
          </p:nvPr>
        </p:nvSpPr>
        <p:spPr>
          <a:xfrm>
            <a:off x="685800" y="1806221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cap="none" dirty="0">
                <a:latin typeface="Calibri" charset="0"/>
                <a:ea typeface="Calibri" charset="0"/>
                <a:cs typeface="Calibri" charset="0"/>
              </a:rPr>
              <a:t>Large and complex dataset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 cap="none" dirty="0">
                <a:latin typeface="Calibri" charset="0"/>
                <a:ea typeface="Calibri" charset="0"/>
                <a:cs typeface="Calibri" charset="0"/>
              </a:rPr>
              <a:t>1.62 million rows (records) - crime incidents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 cap="none" dirty="0">
                <a:latin typeface="Calibri" charset="0"/>
                <a:ea typeface="Calibri" charset="0"/>
                <a:cs typeface="Calibri" charset="0"/>
              </a:rPr>
              <a:t>26 columns (attributes) - crime incident classifiers</a:t>
            </a:r>
          </a:p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cap="none" dirty="0">
                <a:latin typeface="Calibri" charset="0"/>
                <a:ea typeface="Calibri" charset="0"/>
                <a:cs typeface="Calibri" charset="0"/>
              </a:rPr>
              <a:t>Granular crime incident classifiers making the data very exhaustive (</a:t>
            </a:r>
            <a:r>
              <a:rPr lang="en-US" cap="none" dirty="0" err="1">
                <a:latin typeface="Calibri" charset="0"/>
                <a:ea typeface="Calibri" charset="0"/>
                <a:cs typeface="Calibri" charset="0"/>
              </a:rPr>
              <a:t>e.G.</a:t>
            </a:r>
            <a:r>
              <a:rPr lang="en-US" cap="none" dirty="0">
                <a:latin typeface="Calibri" charset="0"/>
                <a:ea typeface="Calibri" charset="0"/>
                <a:cs typeface="Calibri" charset="0"/>
              </a:rPr>
              <a:t> Types of weapons used, sub-categorization of crime type and premise description of incident)</a:t>
            </a:r>
          </a:p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cap="none" dirty="0">
                <a:latin typeface="Calibri" charset="0"/>
                <a:ea typeface="Calibri" charset="0"/>
                <a:cs typeface="Calibri" charset="0"/>
              </a:rPr>
              <a:t>Referred the data dictionary to understand the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523703" y="185738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Data Analysis - Key findings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sz="quarter" idx="13"/>
          </p:nvPr>
        </p:nvSpPr>
        <p:spPr>
          <a:xfrm>
            <a:off x="523703" y="1218080"/>
            <a:ext cx="10072687" cy="39825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3810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 dirty="0">
                <a:latin typeface="Calibri" charset="0"/>
                <a:ea typeface="Calibri" charset="0"/>
                <a:cs typeface="Calibri" charset="0"/>
              </a:rPr>
              <a:t>Top 5 safe and unsafe neighborhoods in L.A.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 dirty="0">
                <a:latin typeface="Calibri" charset="0"/>
                <a:ea typeface="Calibri" charset="0"/>
                <a:cs typeface="Calibri" charset="0"/>
              </a:rPr>
              <a:t>Weapon analysis (top 5 weapons used for any given crime)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 dirty="0">
                <a:latin typeface="Calibri" charset="0"/>
                <a:ea typeface="Calibri" charset="0"/>
                <a:cs typeface="Calibri" charset="0"/>
              </a:rPr>
              <a:t>Time of day analysis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 dirty="0">
                <a:latin typeface="Calibri" charset="0"/>
                <a:ea typeface="Calibri" charset="0"/>
                <a:cs typeface="Calibri" charset="0"/>
              </a:rPr>
              <a:t>Visualization of crimes in LA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 dirty="0">
                <a:latin typeface="Calibri" charset="0"/>
                <a:ea typeface="Calibri" charset="0"/>
                <a:cs typeface="Calibri" charset="0"/>
              </a:rPr>
              <a:t>Crimes against race (% of total number of crimes committed by race)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83625" y="185737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Preprocessing the data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sz="quarter" idx="13"/>
          </p:nvPr>
        </p:nvSpPr>
        <p:spPr>
          <a:xfrm>
            <a:off x="792421" y="1223916"/>
            <a:ext cx="10287000" cy="19050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 dirty="0">
                <a:latin typeface="Calibri" charset="0"/>
                <a:ea typeface="Calibri" charset="0"/>
                <a:cs typeface="Calibri" charset="0"/>
              </a:rPr>
              <a:t>Checked The Data Quality And Processed The Data In Python By</a:t>
            </a:r>
          </a:p>
          <a:p>
            <a:pPr marL="285750" lvl="1" indent="-285750"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latin typeface="Calibri" charset="0"/>
                <a:ea typeface="Calibri" charset="0"/>
                <a:cs typeface="Calibri" charset="0"/>
                <a:sym typeface="Arial"/>
              </a:rPr>
              <a:t>Remov</a:t>
            </a:r>
            <a:r>
              <a:rPr lang="en-US" cap="none" dirty="0">
                <a:latin typeface="Calibri" charset="0"/>
                <a:ea typeface="Calibri" charset="0"/>
                <a:cs typeface="Calibri" charset="0"/>
              </a:rPr>
              <a:t>ing</a:t>
            </a:r>
            <a:r>
              <a:rPr lang="en-US" cap="none" dirty="0">
                <a:latin typeface="Calibri" charset="0"/>
                <a:ea typeface="Calibri" charset="0"/>
                <a:cs typeface="Calibri" charset="0"/>
                <a:sym typeface="Arial"/>
              </a:rPr>
              <a:t> Missing Values</a:t>
            </a:r>
          </a:p>
          <a:p>
            <a:pPr marL="285750" lvl="1" indent="-285750">
              <a:lnSpc>
                <a:spcPct val="150000"/>
              </a:lnSpc>
              <a:spcBef>
                <a:spcPts val="0"/>
              </a:spcBef>
            </a:pPr>
            <a:r>
              <a:rPr lang="en-US" cap="none" dirty="0">
                <a:latin typeface="Calibri" charset="0"/>
                <a:ea typeface="Calibri" charset="0"/>
                <a:cs typeface="Calibri" charset="0"/>
              </a:rPr>
              <a:t>Identifying And Eliminating Less Relevant</a:t>
            </a:r>
            <a:r>
              <a:rPr lang="en-US" cap="none" dirty="0">
                <a:latin typeface="Calibri" charset="0"/>
                <a:ea typeface="Calibri" charset="0"/>
                <a:cs typeface="Calibri" charset="0"/>
                <a:sym typeface="Arial"/>
              </a:rPr>
              <a:t> Attributes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800" b="1" cap="none" dirty="0">
                <a:latin typeface="Calibri" charset="0"/>
                <a:ea typeface="Calibri" charset="0"/>
                <a:cs typeface="Calibri" charset="0"/>
              </a:rPr>
              <a:t>Omitted Attributes</a:t>
            </a:r>
          </a:p>
        </p:txBody>
      </p:sp>
      <p:graphicFrame>
        <p:nvGraphicFramePr>
          <p:cNvPr id="86" name="Shape 86"/>
          <p:cNvGraphicFramePr/>
          <p:nvPr>
            <p:extLst>
              <p:ext uri="{D42A27DB-BD31-4B8C-83A1-F6EECF244321}">
                <p14:modId xmlns:p14="http://schemas.microsoft.com/office/powerpoint/2010/main" val="494516467"/>
              </p:ext>
            </p:extLst>
          </p:nvPr>
        </p:nvGraphicFramePr>
        <p:xfrm>
          <a:off x="792420" y="3297800"/>
          <a:ext cx="10287000" cy="2133450"/>
        </p:xfrm>
        <a:graphic>
          <a:graphicData uri="http://schemas.openxmlformats.org/drawingml/2006/table">
            <a:tbl>
              <a:tblPr>
                <a:tableStyleId>{C1684BA2-A6A5-4794-8481-45B2C45B1EF2}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Division of records (DR) number</a:t>
                      </a:r>
                      <a:endParaRPr lang="en-US" sz="1600" b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/>
                        <a:t>Weapon used code</a:t>
                      </a:r>
                      <a:endParaRPr lang="en-US" sz="1600" b="0" dirty="0">
                        <a:solidFill>
                          <a:schemeClr val="dk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Crime code 4</a:t>
                      </a:r>
                      <a:endParaRPr lang="en-US" sz="1600" b="0">
                        <a:solidFill>
                          <a:schemeClr val="dk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Reporting district</a:t>
                      </a:r>
                      <a:endParaRPr lang="en-US" sz="1600" b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/>
                        <a:t>Status code</a:t>
                      </a:r>
                      <a:endParaRPr lang="en-US" sz="1600" b="0" dirty="0">
                        <a:solidFill>
                          <a:schemeClr val="dk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Address</a:t>
                      </a:r>
                      <a:endParaRPr lang="en-US" sz="16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Crime code</a:t>
                      </a:r>
                      <a:endParaRPr lang="en-US" sz="16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Crime code 1</a:t>
                      </a:r>
                      <a:endParaRPr lang="en-US" sz="1600" b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Cross street</a:t>
                      </a:r>
                      <a:endParaRPr lang="en-US" sz="1600" b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MO code</a:t>
                      </a:r>
                      <a:endParaRPr lang="en-US" sz="1600" b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/>
                        <a:t>Crime code 2</a:t>
                      </a:r>
                      <a:endParaRPr lang="en-US" sz="1600" b="0" dirty="0">
                        <a:solidFill>
                          <a:schemeClr val="dk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 sz="1600" b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Premise code</a:t>
                      </a:r>
                      <a:endParaRPr lang="en-US" sz="16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-6985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/>
                        <a:t>Crime code 2</a:t>
                      </a:r>
                      <a:endParaRPr lang="en-US" sz="1600" b="0" dirty="0">
                        <a:solidFill>
                          <a:schemeClr val="dk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 sz="1600" b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94048" y="77441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Preprocessing the data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sz="quarter" idx="13"/>
          </p:nvPr>
        </p:nvSpPr>
        <p:spPr>
          <a:xfrm>
            <a:off x="694048" y="1182688"/>
            <a:ext cx="10515600" cy="456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 dirty="0">
                <a:latin typeface="Calibri" charset="0"/>
                <a:ea typeface="Calibri" charset="0"/>
                <a:cs typeface="Calibri" charset="0"/>
              </a:rPr>
              <a:t>After preprocessing the data, the dataset had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507,328 r</a:t>
            </a:r>
            <a:r>
              <a:rPr lang="en-US" cap="none" dirty="0">
                <a:latin typeface="Calibri" charset="0"/>
                <a:ea typeface="Calibri" charset="0"/>
                <a:cs typeface="Calibri" charset="0"/>
              </a:rPr>
              <a:t>ecords</a:t>
            </a:r>
          </a:p>
          <a:p>
            <a:pPr marL="685800" lvl="1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cap="none" dirty="0">
                <a:latin typeface="Calibri" charset="0"/>
                <a:ea typeface="Calibri" charset="0"/>
                <a:cs typeface="Calibri" charset="0"/>
              </a:rPr>
              <a:t>13 attributes</a:t>
            </a:r>
          </a:p>
          <a:p>
            <a:pPr marL="1371600" lvl="0" indent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Before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						</a:t>
            </a:r>
            <a:r>
              <a:rPr lang="en-US" sz="1400" b="1" dirty="0">
                <a:latin typeface="Calibri" charset="0"/>
                <a:ea typeface="Calibri" charset="0"/>
                <a:cs typeface="Calibri" charset="0"/>
              </a:rPr>
              <a:t>After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048" y="3005938"/>
            <a:ext cx="4991100" cy="24860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787" y="3005938"/>
            <a:ext cx="4972050" cy="24955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597867" y="185737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sym typeface="Calibri"/>
              </a:rPr>
              <a:t>Crimes in LA - Overview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867" y="1194828"/>
            <a:ext cx="1051560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9" y="1600201"/>
            <a:ext cx="6070688" cy="3760787"/>
          </a:xfrm>
        </p:spPr>
      </p:pic>
    </p:spTree>
    <p:extLst>
      <p:ext uri="{BB962C8B-B14F-4D97-AF65-F5344CB8AC3E}">
        <p14:creationId xmlns:p14="http://schemas.microsoft.com/office/powerpoint/2010/main" val="585086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1163</TotalTime>
  <Words>459</Words>
  <Application>Microsoft Macintosh PowerPoint</Application>
  <PresentationFormat>Widescreen</PresentationFormat>
  <Paragraphs>110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Impact</vt:lpstr>
      <vt:lpstr>Main Event</vt:lpstr>
      <vt:lpstr>LA Crime analysis</vt:lpstr>
      <vt:lpstr>Agenda</vt:lpstr>
      <vt:lpstr>Introduction</vt:lpstr>
      <vt:lpstr>Dataset Overview</vt:lpstr>
      <vt:lpstr>Data Analysis - Key findings</vt:lpstr>
      <vt:lpstr>Preprocessing the data</vt:lpstr>
      <vt:lpstr>Preprocessing the data</vt:lpstr>
      <vt:lpstr>Crimes in LA - Overview</vt:lpstr>
      <vt:lpstr>Output</vt:lpstr>
      <vt:lpstr>Unsafe Neighborhoods</vt:lpstr>
      <vt:lpstr> Safe Neighborhoods </vt:lpstr>
      <vt:lpstr>Output</vt:lpstr>
      <vt:lpstr>Time of day analysis</vt:lpstr>
      <vt:lpstr>Weapons Used Analysis</vt:lpstr>
      <vt:lpstr>OUTPUT</vt:lpstr>
      <vt:lpstr>Crimes against Race</vt:lpstr>
      <vt:lpstr>OUTPUT</vt:lpstr>
      <vt:lpstr>Visualization of Crimes in LA  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Crime analysis</dc:title>
  <cp:lastModifiedBy>NAVEEN.VIJAYAKUMAR@baruchmail.cuny.edu</cp:lastModifiedBy>
  <cp:revision>17</cp:revision>
  <dcterms:modified xsi:type="dcterms:W3CDTF">2019-09-26T18:44:04Z</dcterms:modified>
</cp:coreProperties>
</file>