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60" r:id="rId3"/>
    <p:sldId id="310" r:id="rId4"/>
    <p:sldId id="262" r:id="rId5"/>
    <p:sldId id="314" r:id="rId6"/>
    <p:sldId id="319" r:id="rId7"/>
    <p:sldId id="320" r:id="rId8"/>
    <p:sldId id="324" r:id="rId9"/>
    <p:sldId id="321" r:id="rId10"/>
    <p:sldId id="322" r:id="rId11"/>
    <p:sldId id="323" r:id="rId12"/>
    <p:sldId id="325" r:id="rId13"/>
    <p:sldId id="326" r:id="rId14"/>
    <p:sldId id="327" r:id="rId15"/>
    <p:sldId id="317" r:id="rId16"/>
    <p:sldId id="328" r:id="rId17"/>
    <p:sldId id="329" r:id="rId18"/>
    <p:sldId id="330" r:id="rId19"/>
    <p:sldId id="318" r:id="rId20"/>
    <p:sldId id="267"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othnaveen753@gmail.com" initials="" lastIdx="1" clrIdx="0">
    <p:extLst>
      <p:ext uri="{19B8F6BF-5375-455C-9EA6-DF929625EA0E}">
        <p15:presenceInfo xmlns:p15="http://schemas.microsoft.com/office/powerpoint/2012/main" userId="22910546ee1dcf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7930B-2F12-4421-B986-AF5EC9B391FC}">
  <a:tblStyle styleId="{1257930B-2F12-4421-B986-AF5EC9B391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9" autoAdjust="0"/>
    <p:restoredTop sz="94660"/>
  </p:normalViewPr>
  <p:slideViewPr>
    <p:cSldViewPr snapToGrid="0">
      <p:cViewPr varScale="1">
        <p:scale>
          <a:sx n="104" d="100"/>
          <a:sy n="104" d="100"/>
        </p:scale>
        <p:origin x="2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3eef302b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fd19281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fd19281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539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cfd4f4bf8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cfd4f4bf8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fd19281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fd19281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756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fd19281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fd19281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800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fd19281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fd19281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27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071d9987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071d998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331300"/>
            <a:ext cx="9144000" cy="4480900"/>
            <a:chOff x="0" y="331300"/>
            <a:chExt cx="9144000" cy="4480900"/>
          </a:xfrm>
        </p:grpSpPr>
        <p:cxnSp>
          <p:nvCxnSpPr>
            <p:cNvPr id="10" name="Google Shape;10;p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 name="Google Shape;11;p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sp>
        <p:nvSpPr>
          <p:cNvPr id="12" name="Google Shape;12;p2"/>
          <p:cNvSpPr txBox="1">
            <a:spLocks noGrp="1"/>
          </p:cNvSpPr>
          <p:nvPr>
            <p:ph type="ctrTitle"/>
          </p:nvPr>
        </p:nvSpPr>
        <p:spPr>
          <a:xfrm>
            <a:off x="714375" y="1193224"/>
            <a:ext cx="4775700" cy="21054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4375" y="3540487"/>
            <a:ext cx="4775700" cy="4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Roboto"/>
              <a:buNone/>
              <a:defRPr sz="1600">
                <a:latin typeface="Roboto"/>
                <a:ea typeface="Roboto"/>
                <a:cs typeface="Roboto"/>
                <a:sym typeface="Roboto"/>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518100" y="1558758"/>
            <a:ext cx="8107800" cy="3112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solidFill>
                  <a:srgbClr val="434343"/>
                </a:solidFill>
              </a:defRPr>
            </a:lvl1pPr>
            <a:lvl2pPr marL="914400" lvl="1" indent="-304800" rtl="0">
              <a:lnSpc>
                <a:spcPct val="115000"/>
              </a:lnSpc>
              <a:spcBef>
                <a:spcPts val="0"/>
              </a:spcBef>
              <a:spcAft>
                <a:spcPts val="0"/>
              </a:spcAft>
              <a:buSzPts val="1200"/>
              <a:buAutoNum type="alphaLcPeriod"/>
              <a:defRPr sz="1200">
                <a:solidFill>
                  <a:srgbClr val="434343"/>
                </a:solidFill>
              </a:defRPr>
            </a:lvl2pPr>
            <a:lvl3pPr marL="1371600" lvl="2" indent="-304800" rtl="0">
              <a:lnSpc>
                <a:spcPct val="115000"/>
              </a:lnSpc>
              <a:spcBef>
                <a:spcPts val="0"/>
              </a:spcBef>
              <a:spcAft>
                <a:spcPts val="0"/>
              </a:spcAft>
              <a:buSzPts val="1200"/>
              <a:buAutoNum type="romanLcPeriod"/>
              <a:defRPr sz="1200">
                <a:solidFill>
                  <a:srgbClr val="434343"/>
                </a:solidFill>
              </a:defRPr>
            </a:lvl3pPr>
            <a:lvl4pPr marL="1828800" lvl="3" indent="-304800" rtl="0">
              <a:lnSpc>
                <a:spcPct val="115000"/>
              </a:lnSpc>
              <a:spcBef>
                <a:spcPts val="0"/>
              </a:spcBef>
              <a:spcAft>
                <a:spcPts val="0"/>
              </a:spcAft>
              <a:buSzPts val="1200"/>
              <a:buAutoNum type="arabicPeriod"/>
              <a:defRPr sz="1200">
                <a:solidFill>
                  <a:srgbClr val="434343"/>
                </a:solidFill>
              </a:defRPr>
            </a:lvl4pPr>
            <a:lvl5pPr marL="2286000" lvl="4" indent="-304800" rtl="0">
              <a:lnSpc>
                <a:spcPct val="115000"/>
              </a:lnSpc>
              <a:spcBef>
                <a:spcPts val="0"/>
              </a:spcBef>
              <a:spcAft>
                <a:spcPts val="0"/>
              </a:spcAft>
              <a:buSzPts val="1200"/>
              <a:buAutoNum type="alphaLcPeriod"/>
              <a:defRPr sz="1200">
                <a:solidFill>
                  <a:srgbClr val="434343"/>
                </a:solidFill>
              </a:defRPr>
            </a:lvl5pPr>
            <a:lvl6pPr marL="2743200" lvl="5" indent="-304800" rtl="0">
              <a:lnSpc>
                <a:spcPct val="115000"/>
              </a:lnSpc>
              <a:spcBef>
                <a:spcPts val="0"/>
              </a:spcBef>
              <a:spcAft>
                <a:spcPts val="0"/>
              </a:spcAft>
              <a:buSzPts val="1200"/>
              <a:buAutoNum type="romanLcPeriod"/>
              <a:defRPr sz="1200">
                <a:solidFill>
                  <a:srgbClr val="434343"/>
                </a:solidFill>
              </a:defRPr>
            </a:lvl6pPr>
            <a:lvl7pPr marL="3200400" lvl="6" indent="-304800" rtl="0">
              <a:lnSpc>
                <a:spcPct val="115000"/>
              </a:lnSpc>
              <a:spcBef>
                <a:spcPts val="0"/>
              </a:spcBef>
              <a:spcAft>
                <a:spcPts val="0"/>
              </a:spcAft>
              <a:buSzPts val="1200"/>
              <a:buAutoNum type="arabicPeriod"/>
              <a:defRPr sz="1200">
                <a:solidFill>
                  <a:srgbClr val="434343"/>
                </a:solidFill>
              </a:defRPr>
            </a:lvl7pPr>
            <a:lvl8pPr marL="3657600" lvl="7" indent="-304800" rtl="0">
              <a:lnSpc>
                <a:spcPct val="115000"/>
              </a:lnSpc>
              <a:spcBef>
                <a:spcPts val="0"/>
              </a:spcBef>
              <a:spcAft>
                <a:spcPts val="0"/>
              </a:spcAft>
              <a:buSzPts val="1200"/>
              <a:buAutoNum type="alphaLcPeriod"/>
              <a:defRPr sz="1200">
                <a:solidFill>
                  <a:srgbClr val="434343"/>
                </a:solidFill>
              </a:defRPr>
            </a:lvl8pPr>
            <a:lvl9pPr marL="4114800" lvl="8" indent="-304800" rtl="0">
              <a:lnSpc>
                <a:spcPct val="115000"/>
              </a:lnSpc>
              <a:spcBef>
                <a:spcPts val="0"/>
              </a:spcBef>
              <a:spcAft>
                <a:spcPts val="0"/>
              </a:spcAft>
              <a:buSzPts val="1200"/>
              <a:buAutoNum type="romanLcPeriod"/>
              <a:defRPr sz="1200">
                <a:solidFill>
                  <a:srgbClr val="434343"/>
                </a:solidFill>
              </a:defRPr>
            </a:lvl9pPr>
          </a:lstStyle>
          <a:p>
            <a:endParaRPr/>
          </a:p>
        </p:txBody>
      </p:sp>
      <p:sp>
        <p:nvSpPr>
          <p:cNvPr id="23" name="Google Shape;23;p4"/>
          <p:cNvSpPr txBox="1">
            <a:spLocks noGrp="1"/>
          </p:cNvSpPr>
          <p:nvPr>
            <p:ph type="title"/>
          </p:nvPr>
        </p:nvSpPr>
        <p:spPr>
          <a:xfrm>
            <a:off x="714375" y="514350"/>
            <a:ext cx="7715100" cy="5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 name="Google Shape;24;p4"/>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4"/>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4375" y="514350"/>
            <a:ext cx="7715400" cy="5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6" name="Google Shape;36;p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nvGrpSpPr>
          <p:cNvPr id="38" name="Google Shape;38;p6"/>
          <p:cNvGrpSpPr/>
          <p:nvPr/>
        </p:nvGrpSpPr>
        <p:grpSpPr>
          <a:xfrm>
            <a:off x="181789" y="1107940"/>
            <a:ext cx="290993" cy="393273"/>
            <a:chOff x="4881525" y="1458397"/>
            <a:chExt cx="431613" cy="583318"/>
          </a:xfrm>
        </p:grpSpPr>
        <p:sp>
          <p:nvSpPr>
            <p:cNvPr id="39" name="Google Shape;39;p6"/>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6"/>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5461125" y="2065175"/>
            <a:ext cx="2968500" cy="617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body" idx="1"/>
          </p:nvPr>
        </p:nvSpPr>
        <p:spPr>
          <a:xfrm>
            <a:off x="5461125" y="2742750"/>
            <a:ext cx="2968500" cy="189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44" name="Google Shape;44;p7"/>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7"/>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46;p7"/>
          <p:cNvSpPr>
            <a:spLocks noGrp="1"/>
          </p:cNvSpPr>
          <p:nvPr>
            <p:ph type="pic" idx="2"/>
          </p:nvPr>
        </p:nvSpPr>
        <p:spPr>
          <a:xfrm>
            <a:off x="1019175" y="1210894"/>
            <a:ext cx="2777100" cy="27216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1284000" y="1829793"/>
            <a:ext cx="6576000" cy="96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 name="Google Shape;66;p11"/>
          <p:cNvSpPr txBox="1">
            <a:spLocks noGrp="1"/>
          </p:cNvSpPr>
          <p:nvPr>
            <p:ph type="subTitle" idx="1"/>
          </p:nvPr>
        </p:nvSpPr>
        <p:spPr>
          <a:xfrm>
            <a:off x="1284000" y="2869407"/>
            <a:ext cx="6576000" cy="4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67" name="Google Shape;67;p11"/>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11"/>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99"/>
        <p:cNvGrpSpPr/>
        <p:nvPr/>
      </p:nvGrpSpPr>
      <p:grpSpPr>
        <a:xfrm>
          <a:off x="0" y="0"/>
          <a:ext cx="0" cy="0"/>
          <a:chOff x="0" y="0"/>
          <a:chExt cx="0" cy="0"/>
        </a:xfrm>
      </p:grpSpPr>
      <p:sp>
        <p:nvSpPr>
          <p:cNvPr id="100" name="Google Shape;100;p16"/>
          <p:cNvSpPr txBox="1">
            <a:spLocks noGrp="1"/>
          </p:cNvSpPr>
          <p:nvPr>
            <p:ph type="subTitle" idx="1"/>
          </p:nvPr>
        </p:nvSpPr>
        <p:spPr>
          <a:xfrm>
            <a:off x="4596860" y="1883603"/>
            <a:ext cx="3832800" cy="20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01" name="Google Shape;101;p16"/>
          <p:cNvSpPr txBox="1">
            <a:spLocks noGrp="1"/>
          </p:cNvSpPr>
          <p:nvPr>
            <p:ph type="title"/>
          </p:nvPr>
        </p:nvSpPr>
        <p:spPr>
          <a:xfrm>
            <a:off x="4596850" y="1225300"/>
            <a:ext cx="38328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2" name="Google Shape;102;p1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1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104" name="Google Shape;104;p16"/>
          <p:cNvSpPr>
            <a:spLocks noGrp="1"/>
          </p:cNvSpPr>
          <p:nvPr>
            <p:ph type="pic" idx="2"/>
          </p:nvPr>
        </p:nvSpPr>
        <p:spPr>
          <a:xfrm>
            <a:off x="1019175" y="1210894"/>
            <a:ext cx="2777100" cy="2721600"/>
          </a:xfrm>
          <a:prstGeom prst="roundRect">
            <a:avLst>
              <a:gd name="adj" fmla="val 16667"/>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93"/>
        <p:cNvGrpSpPr/>
        <p:nvPr/>
      </p:nvGrpSpPr>
      <p:grpSpPr>
        <a:xfrm>
          <a:off x="0" y="0"/>
          <a:ext cx="0" cy="0"/>
          <a:chOff x="0" y="0"/>
          <a:chExt cx="0" cy="0"/>
        </a:xfrm>
      </p:grpSpPr>
      <p:cxnSp>
        <p:nvCxnSpPr>
          <p:cNvPr id="194" name="Google Shape;194;p2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2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5143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8" r:id="rId6"/>
    <p:sldLayoutId id="2147483662"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visionify.ai/the-future-of-emotion-recognition-in-machine-learning-and-ai/"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432619" y="418563"/>
            <a:ext cx="4390519" cy="21531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FER: Facial Emotion Recognition </a:t>
            </a:r>
          </a:p>
        </p:txBody>
      </p:sp>
      <p:grpSp>
        <p:nvGrpSpPr>
          <p:cNvPr id="236" name="Google Shape;236;p31"/>
          <p:cNvGrpSpPr/>
          <p:nvPr/>
        </p:nvGrpSpPr>
        <p:grpSpPr>
          <a:xfrm>
            <a:off x="8270254" y="4063429"/>
            <a:ext cx="159381" cy="569323"/>
            <a:chOff x="8435600" y="4843207"/>
            <a:chExt cx="236400" cy="844443"/>
          </a:xfrm>
        </p:grpSpPr>
        <p:sp>
          <p:nvSpPr>
            <p:cNvPr id="237" name="Google Shape;237;p31"/>
            <p:cNvSpPr/>
            <p:nvPr/>
          </p:nvSpPr>
          <p:spPr>
            <a:xfrm>
              <a:off x="8435600" y="4843207"/>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1"/>
            <p:cNvSpPr/>
            <p:nvPr/>
          </p:nvSpPr>
          <p:spPr>
            <a:xfrm>
              <a:off x="8435600" y="5147229"/>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1"/>
            <p:cNvSpPr/>
            <p:nvPr/>
          </p:nvSpPr>
          <p:spPr>
            <a:xfrm>
              <a:off x="8435600" y="5451250"/>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0" name="Google Shape;240;p31"/>
          <p:cNvGrpSpPr/>
          <p:nvPr/>
        </p:nvGrpSpPr>
        <p:grpSpPr>
          <a:xfrm>
            <a:off x="3567703" y="84757"/>
            <a:ext cx="290993" cy="393273"/>
            <a:chOff x="4881525" y="1458397"/>
            <a:chExt cx="431613" cy="583318"/>
          </a:xfrm>
        </p:grpSpPr>
        <p:sp>
          <p:nvSpPr>
            <p:cNvPr id="241" name="Google Shape;241;p31"/>
            <p:cNvSpPr/>
            <p:nvPr/>
          </p:nvSpPr>
          <p:spPr>
            <a:xfrm>
              <a:off x="5050337" y="1778915"/>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1"/>
            <p:cNvSpPr/>
            <p:nvPr/>
          </p:nvSpPr>
          <p:spPr>
            <a:xfrm>
              <a:off x="4881525" y="1458397"/>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5E86156D-1046-EFA8-09EA-2CBC8EAAFB10}"/>
              </a:ext>
            </a:extLst>
          </p:cNvPr>
          <p:cNvSpPr txBox="1"/>
          <p:nvPr/>
        </p:nvSpPr>
        <p:spPr>
          <a:xfrm>
            <a:off x="432619" y="3110249"/>
            <a:ext cx="3720818" cy="1384995"/>
          </a:xfrm>
          <a:prstGeom prst="rect">
            <a:avLst/>
          </a:prstGeom>
          <a:noFill/>
        </p:spPr>
        <p:txBody>
          <a:bodyPr wrap="square" rtlCol="0">
            <a:spAutoFit/>
          </a:bodyPr>
          <a:lstStyle/>
          <a:p>
            <a:r>
              <a:rPr lang="en-IN" sz="2800" b="1" dirty="0">
                <a:solidFill>
                  <a:schemeClr val="tx1"/>
                </a:solidFill>
              </a:rPr>
              <a:t>Course: IML</a:t>
            </a:r>
          </a:p>
          <a:p>
            <a:r>
              <a:rPr lang="en-IN" sz="2800" b="1" dirty="0">
                <a:solidFill>
                  <a:schemeClr val="tx1"/>
                </a:solidFill>
              </a:rPr>
              <a:t>Instructor:</a:t>
            </a:r>
          </a:p>
          <a:p>
            <a:r>
              <a:rPr lang="en-IN" sz="2800" b="1" dirty="0" err="1">
                <a:solidFill>
                  <a:schemeClr val="tx1"/>
                </a:solidFill>
              </a:rPr>
              <a:t>Dr.Muneendra</a:t>
            </a:r>
            <a:r>
              <a:rPr lang="en-IN" sz="2800" b="1" dirty="0">
                <a:solidFill>
                  <a:schemeClr val="tx1"/>
                </a:solidFill>
              </a:rPr>
              <a:t> Ojha</a:t>
            </a:r>
          </a:p>
        </p:txBody>
      </p:sp>
      <p:pic>
        <p:nvPicPr>
          <p:cNvPr id="5" name="Picture 4">
            <a:extLst>
              <a:ext uri="{FF2B5EF4-FFF2-40B4-BE49-F238E27FC236}">
                <a16:creationId xmlns:a16="http://schemas.microsoft.com/office/drawing/2014/main" id="{26ECEB66-540F-65B4-B78E-50A68736F4E7}"/>
              </a:ext>
            </a:extLst>
          </p:cNvPr>
          <p:cNvPicPr>
            <a:picLocks noChangeAspect="1"/>
          </p:cNvPicPr>
          <p:nvPr/>
        </p:nvPicPr>
        <p:blipFill>
          <a:blip r:embed="rId3"/>
          <a:stretch>
            <a:fillRect/>
          </a:stretch>
        </p:blipFill>
        <p:spPr>
          <a:xfrm>
            <a:off x="4284593" y="715719"/>
            <a:ext cx="4220782" cy="37120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12F3DA-A270-3199-FF3A-2112263E00B1}"/>
              </a:ext>
            </a:extLst>
          </p:cNvPr>
          <p:cNvSpPr>
            <a:spLocks noGrp="1"/>
          </p:cNvSpPr>
          <p:nvPr>
            <p:ph type="body" idx="1"/>
          </p:nvPr>
        </p:nvSpPr>
        <p:spPr>
          <a:xfrm>
            <a:off x="518099" y="742566"/>
            <a:ext cx="8539983" cy="4400933"/>
          </a:xfrm>
        </p:spPr>
        <p:txBody>
          <a:bodyPr/>
          <a:lstStyle/>
          <a:p>
            <a:r>
              <a:rPr lang="en-IN" sz="1400" b="1" dirty="0"/>
              <a:t>Convolution Neural Network :</a:t>
            </a:r>
          </a:p>
          <a:p>
            <a:pPr algn="l">
              <a:buFont typeface="Arial" panose="020B0604020202020204" pitchFamily="34" charset="0"/>
              <a:buChar char="•"/>
            </a:pPr>
            <a:r>
              <a:rPr lang="en-US" sz="14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A Convolutional Neural Network (CNN or </a:t>
            </a:r>
            <a:r>
              <a:rPr lang="en-US" sz="1400" b="0" i="0" dirty="0" err="1">
                <a:solidFill>
                  <a:srgbClr val="374151"/>
                </a:solidFill>
                <a:effectLst/>
                <a:latin typeface="Roboto" panose="02000000000000000000" pitchFamily="2" charset="0"/>
                <a:ea typeface="Roboto" panose="02000000000000000000" pitchFamily="2" charset="0"/>
                <a:cs typeface="Roboto" panose="02000000000000000000" pitchFamily="2" charset="0"/>
              </a:rPr>
              <a:t>ConvNet</a:t>
            </a:r>
            <a:r>
              <a:rPr lang="en-US" sz="14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 is a type of artificial neural network designed specifically for processing and analyzing visual data, such as images and videos. CNNs have proven to be highly effective in tasks like image classification, object detection, and image segmentation. They are also widely used in various other domains, including natural language processing and speech recognition.</a:t>
            </a:r>
          </a:p>
          <a:p>
            <a:pPr algn="l">
              <a:buFont typeface="Arial" panose="020B0604020202020204" pitchFamily="34" charset="0"/>
              <a:buChar char="•"/>
            </a:pPr>
            <a:endParaRPr lang="en-US" sz="1400"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400" b="1" dirty="0"/>
              <a:t>Input Layer: </a:t>
            </a:r>
            <a:r>
              <a:rPr lang="en-US" sz="1400" dirty="0"/>
              <a:t>Accepts the raw image data.</a:t>
            </a:r>
          </a:p>
          <a:p>
            <a:pPr>
              <a:buFont typeface="Arial" panose="020B0604020202020204" pitchFamily="34" charset="0"/>
              <a:buChar char="•"/>
            </a:pPr>
            <a:endParaRPr lang="en-US" sz="1400" dirty="0"/>
          </a:p>
          <a:p>
            <a:pPr>
              <a:buFont typeface="Arial" panose="020B0604020202020204" pitchFamily="34" charset="0"/>
              <a:buChar char="•"/>
            </a:pPr>
            <a:r>
              <a:rPr lang="en-US" sz="1400" b="1" dirty="0"/>
              <a:t>Convolutional Layer: </a:t>
            </a:r>
            <a:r>
              <a:rPr lang="en-US" sz="1400" dirty="0"/>
              <a:t>Detects low-level features like edges and textures.</a:t>
            </a:r>
          </a:p>
          <a:p>
            <a:pPr>
              <a:buFont typeface="Arial" panose="020B0604020202020204" pitchFamily="34" charset="0"/>
              <a:buChar char="•"/>
            </a:pPr>
            <a:endParaRPr lang="en-US" sz="1400" dirty="0"/>
          </a:p>
          <a:p>
            <a:pPr>
              <a:buFont typeface="Arial" panose="020B0604020202020204" pitchFamily="34" charset="0"/>
              <a:buChar char="•"/>
            </a:pPr>
            <a:r>
              <a:rPr lang="en-US" sz="1400" b="1" dirty="0"/>
              <a:t>Pooling Layer: </a:t>
            </a:r>
            <a:r>
              <a:rPr lang="en-US" sz="1400" dirty="0" err="1"/>
              <a:t>Downsample</a:t>
            </a:r>
            <a:r>
              <a:rPr lang="en-US" sz="1400" dirty="0"/>
              <a:t> the feature maps.</a:t>
            </a:r>
          </a:p>
          <a:p>
            <a:pPr>
              <a:buFont typeface="Arial" panose="020B0604020202020204" pitchFamily="34" charset="0"/>
              <a:buChar char="•"/>
            </a:pPr>
            <a:endParaRPr lang="en-US" sz="1400" dirty="0"/>
          </a:p>
          <a:p>
            <a:pPr>
              <a:buFont typeface="Arial" panose="020B0604020202020204" pitchFamily="34" charset="0"/>
              <a:buChar char="•"/>
            </a:pPr>
            <a:r>
              <a:rPr lang="en-US" sz="1400" b="1" dirty="0"/>
              <a:t>Fully Connected Layer: </a:t>
            </a:r>
            <a:r>
              <a:rPr lang="en-US" sz="1400" dirty="0"/>
              <a:t>Combines features for classification.</a:t>
            </a:r>
          </a:p>
          <a:p>
            <a:pPr>
              <a:buFont typeface="Arial" panose="020B0604020202020204" pitchFamily="34" charset="0"/>
              <a:buChar char="•"/>
            </a:pPr>
            <a:endParaRPr lang="en-US" sz="1400" dirty="0"/>
          </a:p>
          <a:p>
            <a:pPr>
              <a:buFont typeface="Arial" panose="020B0604020202020204" pitchFamily="34" charset="0"/>
              <a:buChar char="•"/>
            </a:pPr>
            <a:r>
              <a:rPr lang="en-US" sz="1400" b="1" dirty="0"/>
              <a:t>Output Layer: </a:t>
            </a:r>
            <a:r>
              <a:rPr lang="en-US" sz="1400" dirty="0"/>
              <a:t>Provides class predictions or other desired outputs.</a:t>
            </a:r>
            <a:endParaRPr lang="en-IN" sz="1400" dirty="0"/>
          </a:p>
          <a:p>
            <a:endParaRPr lang="en-IN" dirty="0"/>
          </a:p>
        </p:txBody>
      </p:sp>
      <p:sp>
        <p:nvSpPr>
          <p:cNvPr id="3" name="Title 2">
            <a:extLst>
              <a:ext uri="{FF2B5EF4-FFF2-40B4-BE49-F238E27FC236}">
                <a16:creationId xmlns:a16="http://schemas.microsoft.com/office/drawing/2014/main" id="{0057E22C-FB53-C58A-4B7C-A8FB1E2A98BC}"/>
              </a:ext>
            </a:extLst>
          </p:cNvPr>
          <p:cNvSpPr>
            <a:spLocks noGrp="1"/>
          </p:cNvSpPr>
          <p:nvPr>
            <p:ph type="title"/>
          </p:nvPr>
        </p:nvSpPr>
        <p:spPr>
          <a:xfrm>
            <a:off x="714375" y="135012"/>
            <a:ext cx="7715100" cy="607554"/>
          </a:xfrm>
        </p:spPr>
        <p:txBody>
          <a:bodyPr/>
          <a:lstStyle/>
          <a:p>
            <a:r>
              <a:rPr lang="en-IN" dirty="0"/>
              <a:t>Model</a:t>
            </a:r>
          </a:p>
        </p:txBody>
      </p:sp>
    </p:spTree>
    <p:extLst>
      <p:ext uri="{BB962C8B-B14F-4D97-AF65-F5344CB8AC3E}">
        <p14:creationId xmlns:p14="http://schemas.microsoft.com/office/powerpoint/2010/main" val="401487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73874D-2273-16CF-A391-3036D6B23CEA}"/>
              </a:ext>
            </a:extLst>
          </p:cNvPr>
          <p:cNvSpPr>
            <a:spLocks noGrp="1"/>
          </p:cNvSpPr>
          <p:nvPr>
            <p:ph type="body" idx="1"/>
          </p:nvPr>
        </p:nvSpPr>
        <p:spPr>
          <a:xfrm>
            <a:off x="518100" y="871441"/>
            <a:ext cx="8107800" cy="4197649"/>
          </a:xfrm>
        </p:spPr>
        <p:txBody>
          <a:bodyPr/>
          <a:lstStyle/>
          <a:p>
            <a:pPr marL="152400" indent="0">
              <a:buNone/>
            </a:pPr>
            <a:r>
              <a:rPr lang="en-US" sz="1400" b="1" dirty="0"/>
              <a:t>Module 1:</a:t>
            </a:r>
          </a:p>
          <a:p>
            <a:endParaRPr lang="en-US" sz="1400" dirty="0"/>
          </a:p>
          <a:p>
            <a:pPr marL="152400" indent="0">
              <a:buNone/>
            </a:pPr>
            <a:r>
              <a:rPr lang="en-US" sz="1400" dirty="0"/>
              <a:t>Two Conv2D layers with 2num_features filter each, followed by Batch Normalization and </a:t>
            </a:r>
            <a:r>
              <a:rPr lang="en-US" sz="1400" dirty="0" err="1"/>
              <a:t>ReLU</a:t>
            </a:r>
            <a:r>
              <a:rPr lang="en-US" sz="1400" dirty="0"/>
              <a:t> activation.</a:t>
            </a:r>
          </a:p>
          <a:p>
            <a:pPr marL="152400" indent="0">
              <a:buNone/>
            </a:pPr>
            <a:r>
              <a:rPr lang="en-US" sz="1400" dirty="0"/>
              <a:t>MaxPooling2D layer with a pool size of (2, 2) and strides of (2, 2). This reduces the spatial dimensions.</a:t>
            </a:r>
          </a:p>
          <a:p>
            <a:pPr marL="152400" indent="0">
              <a:buNone/>
            </a:pPr>
            <a:endParaRPr lang="en-US" sz="1400" dirty="0"/>
          </a:p>
          <a:p>
            <a:pPr marL="152400" indent="0">
              <a:buNone/>
            </a:pPr>
            <a:r>
              <a:rPr lang="en-US" sz="1400" b="1" dirty="0"/>
              <a:t>Flatten Layer:</a:t>
            </a:r>
          </a:p>
          <a:p>
            <a:pPr marL="152400" indent="0">
              <a:buNone/>
            </a:pPr>
            <a:endParaRPr lang="en-US" sz="1400" b="1" dirty="0"/>
          </a:p>
          <a:p>
            <a:pPr marL="152400" indent="0">
              <a:buNone/>
            </a:pPr>
            <a:r>
              <a:rPr lang="en-US" sz="1400" dirty="0"/>
              <a:t>Flattens the output of the last convolutional module to prepare it for the fully connected layers.</a:t>
            </a:r>
          </a:p>
          <a:p>
            <a:pPr marL="152400" indent="0">
              <a:buNone/>
            </a:pPr>
            <a:r>
              <a:rPr lang="en-US" sz="1400" b="1" dirty="0"/>
              <a:t>Dense Layers:</a:t>
            </a:r>
          </a:p>
          <a:p>
            <a:pPr marL="152400" indent="0">
              <a:buNone/>
            </a:pPr>
            <a:endParaRPr lang="en-US" sz="1400" dirty="0"/>
          </a:p>
          <a:p>
            <a:pPr marL="152400" indent="0">
              <a:buNone/>
            </a:pPr>
            <a:r>
              <a:rPr lang="en-US" sz="1400" dirty="0"/>
              <a:t>Dense 1: Fully connected layer with 2*2*2*</a:t>
            </a:r>
            <a:r>
              <a:rPr lang="en-US" sz="1400" dirty="0" err="1"/>
              <a:t>num_features</a:t>
            </a:r>
            <a:r>
              <a:rPr lang="en-US" sz="1400" dirty="0"/>
              <a:t> neurons, followed by Batch Normalization and </a:t>
            </a:r>
            <a:r>
              <a:rPr lang="en-US" sz="1400" dirty="0" err="1"/>
              <a:t>ReLU</a:t>
            </a:r>
            <a:r>
              <a:rPr lang="en-US" sz="1400" dirty="0"/>
              <a:t> activation.</a:t>
            </a:r>
          </a:p>
          <a:p>
            <a:pPr marL="152400" indent="0">
              <a:buNone/>
            </a:pPr>
            <a:r>
              <a:rPr lang="en-US" sz="1400" dirty="0"/>
              <a:t>Dense 2: Fully connected layer with 2*2num_features neurons, followed by Batch Normalization and </a:t>
            </a:r>
            <a:r>
              <a:rPr lang="en-US" sz="1400" dirty="0" err="1"/>
              <a:t>ReLU</a:t>
            </a:r>
            <a:r>
              <a:rPr lang="en-US" sz="1400" dirty="0"/>
              <a:t> activation.</a:t>
            </a:r>
          </a:p>
          <a:p>
            <a:pPr marL="152400" indent="0">
              <a:buNone/>
            </a:pPr>
            <a:r>
              <a:rPr lang="en-US" sz="1400" dirty="0"/>
              <a:t>Dense 3: Fully connected layer with 2*</a:t>
            </a:r>
            <a:r>
              <a:rPr lang="en-US" sz="1400" dirty="0" err="1"/>
              <a:t>num_features</a:t>
            </a:r>
            <a:r>
              <a:rPr lang="en-US" sz="1400" dirty="0"/>
              <a:t> neurons, followed by Batch Normalization and </a:t>
            </a:r>
            <a:r>
              <a:rPr lang="en-US" sz="1400" dirty="0" err="1"/>
              <a:t>ReLU</a:t>
            </a:r>
            <a:r>
              <a:rPr lang="en-US" sz="1400" dirty="0"/>
              <a:t> activation.</a:t>
            </a:r>
          </a:p>
        </p:txBody>
      </p:sp>
      <p:sp>
        <p:nvSpPr>
          <p:cNvPr id="3" name="Title 2">
            <a:extLst>
              <a:ext uri="{FF2B5EF4-FFF2-40B4-BE49-F238E27FC236}">
                <a16:creationId xmlns:a16="http://schemas.microsoft.com/office/drawing/2014/main" id="{B6D87BD6-6684-5943-D682-64B6D64F595E}"/>
              </a:ext>
            </a:extLst>
          </p:cNvPr>
          <p:cNvSpPr>
            <a:spLocks noGrp="1"/>
          </p:cNvSpPr>
          <p:nvPr>
            <p:ph type="title"/>
          </p:nvPr>
        </p:nvSpPr>
        <p:spPr>
          <a:xfrm>
            <a:off x="714375" y="319118"/>
            <a:ext cx="7715100" cy="466407"/>
          </a:xfrm>
        </p:spPr>
        <p:txBody>
          <a:bodyPr/>
          <a:lstStyle/>
          <a:p>
            <a:r>
              <a:rPr lang="en-IN" dirty="0"/>
              <a:t>Model Training</a:t>
            </a:r>
          </a:p>
        </p:txBody>
      </p:sp>
    </p:spTree>
    <p:extLst>
      <p:ext uri="{BB962C8B-B14F-4D97-AF65-F5344CB8AC3E}">
        <p14:creationId xmlns:p14="http://schemas.microsoft.com/office/powerpoint/2010/main" val="224379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42D061-C429-5979-4186-90B7D10B4CF9}"/>
              </a:ext>
            </a:extLst>
          </p:cNvPr>
          <p:cNvSpPr>
            <a:spLocks noGrp="1"/>
          </p:cNvSpPr>
          <p:nvPr>
            <p:ph type="body" idx="1"/>
          </p:nvPr>
        </p:nvSpPr>
        <p:spPr/>
        <p:txBody>
          <a:bodyPr/>
          <a:lstStyle/>
          <a:p>
            <a:pPr marL="152400" indent="0">
              <a:buNone/>
            </a:pPr>
            <a:r>
              <a:rPr lang="en-US" sz="1800" b="1" dirty="0"/>
              <a:t>Output Layer:</a:t>
            </a:r>
          </a:p>
          <a:p>
            <a:endParaRPr lang="en-US" sz="1800" b="1" dirty="0"/>
          </a:p>
          <a:p>
            <a:pPr marL="152400" indent="0">
              <a:buNone/>
            </a:pPr>
            <a:r>
              <a:rPr lang="en-US" dirty="0"/>
              <a:t>Dense layer with </a:t>
            </a:r>
            <a:r>
              <a:rPr lang="en-US" dirty="0" err="1"/>
              <a:t>num_classes</a:t>
            </a:r>
            <a:r>
              <a:rPr lang="en-US" dirty="0"/>
              <a:t> neurons and a </a:t>
            </a:r>
            <a:r>
              <a:rPr lang="en-US" dirty="0" err="1"/>
              <a:t>softmax</a:t>
            </a:r>
            <a:r>
              <a:rPr lang="en-US" dirty="0"/>
              <a:t> activation function. This layer produces the final output probabilities for each class.</a:t>
            </a:r>
          </a:p>
          <a:p>
            <a:pPr marL="152400" indent="0">
              <a:buNone/>
            </a:pPr>
            <a:endParaRPr lang="en-US" dirty="0"/>
          </a:p>
          <a:p>
            <a:pPr marL="152400" indent="0">
              <a:buNone/>
            </a:pPr>
            <a:r>
              <a:rPr lang="en-US" sz="2000" b="1" dirty="0"/>
              <a:t>Compilation:</a:t>
            </a:r>
          </a:p>
          <a:p>
            <a:endParaRPr lang="en-US" dirty="0"/>
          </a:p>
          <a:p>
            <a:pPr marL="152400" indent="0">
              <a:buNone/>
            </a:pPr>
            <a:r>
              <a:rPr lang="en-US" dirty="0"/>
              <a:t>Categorical cross-entropy is used as the loss function.</a:t>
            </a:r>
          </a:p>
          <a:p>
            <a:pPr marL="152400" indent="0">
              <a:buNone/>
            </a:pPr>
            <a:r>
              <a:rPr lang="en-US" dirty="0"/>
              <a:t>The Adam optimizer is employed with a learning rate of 0.001, beta parameters, and epsilon for numerical stability.</a:t>
            </a:r>
          </a:p>
          <a:p>
            <a:pPr marL="152400" indent="0">
              <a:buNone/>
            </a:pPr>
            <a:r>
              <a:rPr lang="en-US" dirty="0"/>
              <a:t>The accuracy metric is monitored during training</a:t>
            </a:r>
            <a:endParaRPr lang="en-IN" dirty="0"/>
          </a:p>
        </p:txBody>
      </p:sp>
      <p:sp>
        <p:nvSpPr>
          <p:cNvPr id="3" name="Title 2">
            <a:extLst>
              <a:ext uri="{FF2B5EF4-FFF2-40B4-BE49-F238E27FC236}">
                <a16:creationId xmlns:a16="http://schemas.microsoft.com/office/drawing/2014/main" id="{1FE14CA2-DA13-FBA5-D2B9-F9A455E98979}"/>
              </a:ext>
            </a:extLst>
          </p:cNvPr>
          <p:cNvSpPr>
            <a:spLocks noGrp="1"/>
          </p:cNvSpPr>
          <p:nvPr>
            <p:ph type="title"/>
          </p:nvPr>
        </p:nvSpPr>
        <p:spPr/>
        <p:txBody>
          <a:bodyPr/>
          <a:lstStyle/>
          <a:p>
            <a:r>
              <a:rPr lang="en-IN" dirty="0"/>
              <a:t>Model training</a:t>
            </a:r>
          </a:p>
        </p:txBody>
      </p:sp>
    </p:spTree>
    <p:extLst>
      <p:ext uri="{BB962C8B-B14F-4D97-AF65-F5344CB8AC3E}">
        <p14:creationId xmlns:p14="http://schemas.microsoft.com/office/powerpoint/2010/main" val="407795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E70F68-9F88-9858-DAFE-9CB3CC67E92A}"/>
              </a:ext>
            </a:extLst>
          </p:cNvPr>
          <p:cNvSpPr>
            <a:spLocks noGrp="1"/>
          </p:cNvSpPr>
          <p:nvPr>
            <p:ph type="body" idx="1"/>
          </p:nvPr>
        </p:nvSpPr>
        <p:spPr>
          <a:xfrm>
            <a:off x="518100" y="1485133"/>
            <a:ext cx="8107800" cy="3186125"/>
          </a:xfrm>
        </p:spPr>
        <p:txBody>
          <a:bodyPr/>
          <a:lstStyle/>
          <a:p>
            <a:endParaRPr lang="en-IN" dirty="0"/>
          </a:p>
        </p:txBody>
      </p:sp>
      <p:sp>
        <p:nvSpPr>
          <p:cNvPr id="3" name="Title 2">
            <a:extLst>
              <a:ext uri="{FF2B5EF4-FFF2-40B4-BE49-F238E27FC236}">
                <a16:creationId xmlns:a16="http://schemas.microsoft.com/office/drawing/2014/main" id="{50916859-494F-1FD3-5381-C0776049C4DA}"/>
              </a:ext>
            </a:extLst>
          </p:cNvPr>
          <p:cNvSpPr>
            <a:spLocks noGrp="1"/>
          </p:cNvSpPr>
          <p:nvPr>
            <p:ph type="title"/>
          </p:nvPr>
        </p:nvSpPr>
        <p:spPr/>
        <p:txBody>
          <a:bodyPr/>
          <a:lstStyle/>
          <a:p>
            <a:r>
              <a:rPr lang="en-IN" dirty="0"/>
              <a:t> Visualize Training Performance</a:t>
            </a:r>
          </a:p>
        </p:txBody>
      </p:sp>
      <p:pic>
        <p:nvPicPr>
          <p:cNvPr id="5" name="Picture 4">
            <a:extLst>
              <a:ext uri="{FF2B5EF4-FFF2-40B4-BE49-F238E27FC236}">
                <a16:creationId xmlns:a16="http://schemas.microsoft.com/office/drawing/2014/main" id="{4A1F0102-D902-903F-9482-B0E3101CD81D}"/>
              </a:ext>
            </a:extLst>
          </p:cNvPr>
          <p:cNvPicPr>
            <a:picLocks noChangeAspect="1"/>
          </p:cNvPicPr>
          <p:nvPr/>
        </p:nvPicPr>
        <p:blipFill>
          <a:blip r:embed="rId2"/>
          <a:stretch>
            <a:fillRect/>
          </a:stretch>
        </p:blipFill>
        <p:spPr>
          <a:xfrm>
            <a:off x="576870" y="1278051"/>
            <a:ext cx="7456349" cy="3600288"/>
          </a:xfrm>
          <a:prstGeom prst="rect">
            <a:avLst/>
          </a:prstGeom>
        </p:spPr>
      </p:pic>
    </p:spTree>
    <p:extLst>
      <p:ext uri="{BB962C8B-B14F-4D97-AF65-F5344CB8AC3E}">
        <p14:creationId xmlns:p14="http://schemas.microsoft.com/office/powerpoint/2010/main" val="20590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47913-B727-B8D5-E608-D41B9EB123C6}"/>
              </a:ext>
            </a:extLst>
          </p:cNvPr>
          <p:cNvSpPr>
            <a:spLocks noGrp="1"/>
          </p:cNvSpPr>
          <p:nvPr>
            <p:ph type="body" idx="1"/>
          </p:nvPr>
        </p:nvSpPr>
        <p:spPr>
          <a:xfrm>
            <a:off x="518100" y="1233519"/>
            <a:ext cx="8107800" cy="3437739"/>
          </a:xfrm>
        </p:spPr>
        <p:txBody>
          <a:bodyPr/>
          <a:lstStyle/>
          <a:p>
            <a:endParaRPr lang="en-IN" dirty="0"/>
          </a:p>
        </p:txBody>
      </p:sp>
      <p:sp>
        <p:nvSpPr>
          <p:cNvPr id="3" name="Title 2">
            <a:extLst>
              <a:ext uri="{FF2B5EF4-FFF2-40B4-BE49-F238E27FC236}">
                <a16:creationId xmlns:a16="http://schemas.microsoft.com/office/drawing/2014/main" id="{8DD54F67-F6DD-483F-11C6-FDEA61DBFBE6}"/>
              </a:ext>
            </a:extLst>
          </p:cNvPr>
          <p:cNvSpPr>
            <a:spLocks noGrp="1"/>
          </p:cNvSpPr>
          <p:nvPr>
            <p:ph type="title"/>
          </p:nvPr>
        </p:nvSpPr>
        <p:spPr/>
        <p:txBody>
          <a:bodyPr/>
          <a:lstStyle/>
          <a:p>
            <a:r>
              <a:rPr lang="en-IN" dirty="0"/>
              <a:t>Analysis using confusion matrix</a:t>
            </a:r>
          </a:p>
        </p:txBody>
      </p:sp>
      <p:pic>
        <p:nvPicPr>
          <p:cNvPr id="5" name="Picture 4">
            <a:extLst>
              <a:ext uri="{FF2B5EF4-FFF2-40B4-BE49-F238E27FC236}">
                <a16:creationId xmlns:a16="http://schemas.microsoft.com/office/drawing/2014/main" id="{BFFD4EFE-018F-6E43-6C7E-DA523E9585A9}"/>
              </a:ext>
            </a:extLst>
          </p:cNvPr>
          <p:cNvPicPr>
            <a:picLocks noChangeAspect="1"/>
          </p:cNvPicPr>
          <p:nvPr/>
        </p:nvPicPr>
        <p:blipFill rotWithShape="1">
          <a:blip r:embed="rId2"/>
          <a:srcRect l="11917" t="10000" r="16180" b="2625"/>
          <a:stretch/>
        </p:blipFill>
        <p:spPr>
          <a:xfrm>
            <a:off x="579474" y="1116492"/>
            <a:ext cx="7715099" cy="3965939"/>
          </a:xfrm>
          <a:prstGeom prst="rect">
            <a:avLst/>
          </a:prstGeom>
        </p:spPr>
      </p:pic>
    </p:spTree>
    <p:extLst>
      <p:ext uri="{BB962C8B-B14F-4D97-AF65-F5344CB8AC3E}">
        <p14:creationId xmlns:p14="http://schemas.microsoft.com/office/powerpoint/2010/main" val="103213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32"/>
          <p:cNvSpPr txBox="1"/>
          <p:nvPr/>
        </p:nvSpPr>
        <p:spPr>
          <a:xfrm>
            <a:off x="751325" y="1098507"/>
            <a:ext cx="7641349" cy="3593889"/>
          </a:xfrm>
          <a:prstGeom prst="rect">
            <a:avLst/>
          </a:prstGeom>
          <a:noFill/>
          <a:ln>
            <a:noFill/>
          </a:ln>
        </p:spPr>
        <p:txBody>
          <a:bodyPr spcFirstLastPara="1" wrap="square" lIns="91425" tIns="91425" rIns="0" bIns="91425" anchor="t" anchorCtr="0">
            <a:noAutofit/>
          </a:bodyPr>
          <a:lstStyle/>
          <a:p>
            <a:r>
              <a:rPr lang="en-US" dirty="0">
                <a:solidFill>
                  <a:schemeClr val="bg2">
                    <a:lumMod val="75000"/>
                  </a:schemeClr>
                </a:solidFill>
                <a:latin typeface="Roboto"/>
                <a:ea typeface="Roboto"/>
                <a:cs typeface="Roboto"/>
                <a:sym typeface="Roboto"/>
              </a:rPr>
              <a:t>The primary output is the classification of the emotional state being expressed by the person in the image or video frame</a:t>
            </a:r>
          </a:p>
          <a:p>
            <a:endParaRPr lang="en-US" dirty="0">
              <a:solidFill>
                <a:schemeClr val="bg2">
                  <a:lumMod val="75000"/>
                </a:schemeClr>
              </a:solidFill>
              <a:latin typeface="Roboto"/>
              <a:ea typeface="Roboto"/>
              <a:cs typeface="Roboto"/>
              <a:sym typeface="Roboto"/>
            </a:endParaRPr>
          </a:p>
          <a:p>
            <a:endParaRPr lang="en-US" dirty="0">
              <a:solidFill>
                <a:schemeClr val="bg2">
                  <a:lumMod val="75000"/>
                </a:schemeClr>
              </a:solidFill>
              <a:latin typeface="Roboto"/>
              <a:ea typeface="Roboto"/>
              <a:cs typeface="Roboto"/>
              <a:sym typeface="Roboto"/>
            </a:endParaRPr>
          </a:p>
          <a:p>
            <a:endParaRPr lang="en-US" dirty="0">
              <a:solidFill>
                <a:schemeClr val="bg2">
                  <a:lumMod val="75000"/>
                </a:schemeClr>
              </a:solidFill>
              <a:latin typeface="Roboto"/>
              <a:ea typeface="Roboto"/>
              <a:cs typeface="Roboto"/>
              <a:sym typeface="Roboto"/>
            </a:endParaRPr>
          </a:p>
        </p:txBody>
      </p:sp>
      <p:sp>
        <p:nvSpPr>
          <p:cNvPr id="2" name="Google Shape;247;p32">
            <a:extLst>
              <a:ext uri="{FF2B5EF4-FFF2-40B4-BE49-F238E27FC236}">
                <a16:creationId xmlns:a16="http://schemas.microsoft.com/office/drawing/2014/main" id="{75E8D3C9-E9FA-759E-FF2E-9F8D3C027A68}"/>
              </a:ext>
            </a:extLst>
          </p:cNvPr>
          <p:cNvSpPr txBox="1">
            <a:spLocks/>
          </p:cNvSpPr>
          <p:nvPr/>
        </p:nvSpPr>
        <p:spPr>
          <a:xfrm>
            <a:off x="519934" y="359322"/>
            <a:ext cx="7715400" cy="5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Outcome/Results</a:t>
            </a:r>
            <a:br>
              <a:rPr lang="en-US" dirty="0"/>
            </a:br>
            <a:endParaRPr lang="en-US" dirty="0"/>
          </a:p>
        </p:txBody>
      </p:sp>
      <p:pic>
        <p:nvPicPr>
          <p:cNvPr id="4" name="Picture 3">
            <a:extLst>
              <a:ext uri="{FF2B5EF4-FFF2-40B4-BE49-F238E27FC236}">
                <a16:creationId xmlns:a16="http://schemas.microsoft.com/office/drawing/2014/main" id="{1C648170-9BE6-AF21-C921-760D411C09F5}"/>
              </a:ext>
            </a:extLst>
          </p:cNvPr>
          <p:cNvPicPr>
            <a:picLocks noChangeAspect="1"/>
          </p:cNvPicPr>
          <p:nvPr/>
        </p:nvPicPr>
        <p:blipFill rotWithShape="1">
          <a:blip r:embed="rId3"/>
          <a:srcRect r="4161"/>
          <a:stretch/>
        </p:blipFill>
        <p:spPr>
          <a:xfrm>
            <a:off x="1033623" y="1783541"/>
            <a:ext cx="6177249" cy="2865625"/>
          </a:xfrm>
          <a:prstGeom prst="rect">
            <a:avLst/>
          </a:prstGeom>
        </p:spPr>
      </p:pic>
    </p:spTree>
    <p:extLst>
      <p:ext uri="{BB962C8B-B14F-4D97-AF65-F5344CB8AC3E}">
        <p14:creationId xmlns:p14="http://schemas.microsoft.com/office/powerpoint/2010/main" val="412153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C415-7E2C-3A5A-E1B3-BF3213138637}"/>
              </a:ext>
            </a:extLst>
          </p:cNvPr>
          <p:cNvSpPr>
            <a:spLocks noGrp="1"/>
          </p:cNvSpPr>
          <p:nvPr>
            <p:ph type="title"/>
          </p:nvPr>
        </p:nvSpPr>
        <p:spPr/>
        <p:txBody>
          <a:bodyPr/>
          <a:lstStyle/>
          <a:p>
            <a:r>
              <a:rPr lang="en-IN" dirty="0"/>
              <a:t>Evaluation results</a:t>
            </a:r>
          </a:p>
        </p:txBody>
      </p:sp>
      <p:sp>
        <p:nvSpPr>
          <p:cNvPr id="4" name="TextBox 3">
            <a:extLst>
              <a:ext uri="{FF2B5EF4-FFF2-40B4-BE49-F238E27FC236}">
                <a16:creationId xmlns:a16="http://schemas.microsoft.com/office/drawing/2014/main" id="{EA85B86E-B862-0F3F-305E-BF34EFAAB035}"/>
              </a:ext>
            </a:extLst>
          </p:cNvPr>
          <p:cNvSpPr txBox="1"/>
          <p:nvPr/>
        </p:nvSpPr>
        <p:spPr>
          <a:xfrm>
            <a:off x="441859" y="1348488"/>
            <a:ext cx="7935028" cy="3323987"/>
          </a:xfrm>
          <a:prstGeom prst="rect">
            <a:avLst/>
          </a:prstGeom>
          <a:noFill/>
        </p:spPr>
        <p:txBody>
          <a:bodyPr wrap="square">
            <a:spAutoFit/>
          </a:bodyPr>
          <a:lstStyle/>
          <a:p>
            <a:r>
              <a:rPr lang="en-US" b="1" dirty="0">
                <a:solidFill>
                  <a:schemeClr val="bg2">
                    <a:lumMod val="75000"/>
                  </a:schemeClr>
                </a:solidFill>
                <a:latin typeface="Roboto"/>
                <a:ea typeface="Roboto"/>
                <a:cs typeface="Roboto"/>
                <a:sym typeface="Roboto"/>
              </a:rPr>
              <a:t>Using 3 convolution layers:</a:t>
            </a:r>
          </a:p>
          <a:p>
            <a:endParaRPr lang="en-US" b="1" dirty="0">
              <a:solidFill>
                <a:schemeClr val="bg2">
                  <a:lumMod val="75000"/>
                </a:schemeClr>
              </a:solidFill>
              <a:latin typeface="Roboto"/>
              <a:ea typeface="Roboto"/>
              <a:cs typeface="Roboto"/>
              <a:sym typeface="Roboto"/>
            </a:endParaRPr>
          </a:p>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CNN Model Accuracy on test set: 0.6400</a:t>
            </a:r>
          </a:p>
          <a:p>
            <a:endParaRPr lang="en-US" dirty="0">
              <a:solidFill>
                <a:srgbClr val="212121"/>
              </a:solidFill>
              <a:latin typeface="Roboto" panose="02000000000000000000" pitchFamily="2" charset="0"/>
              <a:ea typeface="Roboto" panose="02000000000000000000" pitchFamily="2" charset="0"/>
              <a:cs typeface="Roboto" panose="02000000000000000000" pitchFamily="2" charset="0"/>
              <a:sym typeface="Roboto"/>
            </a:endParaRPr>
          </a:p>
          <a:p>
            <a:r>
              <a:rPr lang="en-US" b="1" dirty="0">
                <a:solidFill>
                  <a:srgbClr val="212121"/>
                </a:solidFill>
                <a:latin typeface="Roboto" panose="02000000000000000000" pitchFamily="2" charset="0"/>
                <a:ea typeface="Roboto" panose="02000000000000000000" pitchFamily="2" charset="0"/>
                <a:cs typeface="Roboto" panose="02000000000000000000" pitchFamily="2" charset="0"/>
                <a:sym typeface="Roboto"/>
              </a:rPr>
              <a:t>Using 2 convolution layers:</a:t>
            </a:r>
          </a:p>
          <a:p>
            <a:endParaRPr lang="en-US" b="1" dirty="0">
              <a:solidFill>
                <a:srgbClr val="212121"/>
              </a:solidFill>
              <a:latin typeface="Roboto" panose="02000000000000000000" pitchFamily="2" charset="0"/>
              <a:ea typeface="Roboto" panose="02000000000000000000" pitchFamily="2" charset="0"/>
              <a:cs typeface="Roboto" panose="02000000000000000000" pitchFamily="2" charset="0"/>
              <a:sym typeface="Roboto"/>
            </a:endParaRPr>
          </a:p>
          <a:p>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rPr>
              <a:t>CNN Model Accuracy on test set: 0.6484</a:t>
            </a:r>
          </a:p>
          <a:p>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rPr>
              <a:t>Precision: 0.6466</a:t>
            </a:r>
          </a:p>
          <a:p>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rPr>
              <a:t>Recall: 0.6484</a:t>
            </a:r>
          </a:p>
          <a:p>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rPr>
              <a:t>F1 Score: 0.6409</a:t>
            </a:r>
          </a:p>
          <a:p>
            <a:endPar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a:p>
            <a:endPar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a:p>
            <a:endPar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a:p>
            <a:endPar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a:p>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rPr>
              <a:t> </a:t>
            </a:r>
          </a:p>
        </p:txBody>
      </p:sp>
    </p:spTree>
    <p:extLst>
      <p:ext uri="{BB962C8B-B14F-4D97-AF65-F5344CB8AC3E}">
        <p14:creationId xmlns:p14="http://schemas.microsoft.com/office/powerpoint/2010/main" val="154328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E5D9-460A-9F7D-3B37-C93686FC378F}"/>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ABC2726F-9BFF-9782-B38F-55538CF9C840}"/>
              </a:ext>
            </a:extLst>
          </p:cNvPr>
          <p:cNvSpPr txBox="1"/>
          <p:nvPr/>
        </p:nvSpPr>
        <p:spPr>
          <a:xfrm>
            <a:off x="714375" y="1633528"/>
            <a:ext cx="7907987" cy="2031325"/>
          </a:xfrm>
          <a:prstGeom prst="rect">
            <a:avLst/>
          </a:prstGeom>
          <a:noFill/>
        </p:spPr>
        <p:txBody>
          <a:bodyPr wrap="square">
            <a:spAutoFit/>
          </a:bodyPr>
          <a:lstStyle/>
          <a:p>
            <a:r>
              <a:rPr lang="en-IN" dirty="0"/>
              <a:t>The implemented CNN model demonstrated promising results, achieving an accuracy of 64.84% on the test set. Precision, recall, and F1 score metrics further indicated the effectiveness of the model in classifying emotions. The project's significance lies in its potential applications, including human-machine interaction, understanding human </a:t>
            </a:r>
            <a:r>
              <a:rPr lang="en-IN" dirty="0" err="1"/>
              <a:t>behavior</a:t>
            </a:r>
            <a:r>
              <a:rPr lang="en-IN" dirty="0"/>
              <a:t>, and aiding in the diagnosis of mental disorders.</a:t>
            </a:r>
          </a:p>
          <a:p>
            <a:endParaRPr lang="en-IN" dirty="0"/>
          </a:p>
          <a:p>
            <a:r>
              <a:rPr lang="en-IN" dirty="0"/>
              <a:t>The exploration of various deep learning techniques and the incorporation of a well-prepared dataset contributed to the project's success. The comprehensive evaluation, including the analysis using confusion matrices, provided valuable insights into the model's </a:t>
            </a:r>
            <a:r>
              <a:rPr lang="en-IN" dirty="0" err="1"/>
              <a:t>performance.deep</a:t>
            </a:r>
            <a:r>
              <a:rPr lang="en-IN" dirty="0"/>
              <a:t>-learning</a:t>
            </a:r>
          </a:p>
        </p:txBody>
      </p:sp>
    </p:spTree>
    <p:extLst>
      <p:ext uri="{BB962C8B-B14F-4D97-AF65-F5344CB8AC3E}">
        <p14:creationId xmlns:p14="http://schemas.microsoft.com/office/powerpoint/2010/main" val="159233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4A0-DCBF-B514-E3D8-354D19F2A84E}"/>
              </a:ext>
            </a:extLst>
          </p:cNvPr>
          <p:cNvSpPr>
            <a:spLocks noGrp="1"/>
          </p:cNvSpPr>
          <p:nvPr>
            <p:ph type="title"/>
          </p:nvPr>
        </p:nvSpPr>
        <p:spPr/>
        <p:txBody>
          <a:bodyPr/>
          <a:lstStyle/>
          <a:p>
            <a:r>
              <a:rPr lang="en-IN" dirty="0"/>
              <a:t>Feature Scope</a:t>
            </a:r>
          </a:p>
        </p:txBody>
      </p:sp>
      <p:sp>
        <p:nvSpPr>
          <p:cNvPr id="6" name="TextBox 5">
            <a:extLst>
              <a:ext uri="{FF2B5EF4-FFF2-40B4-BE49-F238E27FC236}">
                <a16:creationId xmlns:a16="http://schemas.microsoft.com/office/drawing/2014/main" id="{509358CC-53FC-9E8E-C1B0-22C2D6B54766}"/>
              </a:ext>
            </a:extLst>
          </p:cNvPr>
          <p:cNvSpPr txBox="1"/>
          <p:nvPr/>
        </p:nvSpPr>
        <p:spPr>
          <a:xfrm>
            <a:off x="1061686" y="1447982"/>
            <a:ext cx="5800916" cy="1600438"/>
          </a:xfrm>
          <a:prstGeom prst="rect">
            <a:avLst/>
          </a:prstGeom>
          <a:noFill/>
        </p:spPr>
        <p:txBody>
          <a:bodyPr wrap="square">
            <a:spAutoFit/>
          </a:bodyPr>
          <a:lstStyle/>
          <a:p>
            <a:endParaRPr lang="en-IN" dirty="0"/>
          </a:p>
          <a:p>
            <a:r>
              <a:rPr lang="en-IN" dirty="0"/>
              <a:t>    (</a:t>
            </a:r>
            <a:r>
              <a:rPr lang="en-IN" dirty="0" err="1"/>
              <a:t>i</a:t>
            </a:r>
            <a:r>
              <a:rPr lang="en-IN" dirty="0"/>
              <a:t>) To further fine tuning model using </a:t>
            </a:r>
            <a:r>
              <a:rPr lang="en-IN" dirty="0" err="1"/>
              <a:t>grid_search</a:t>
            </a:r>
            <a:r>
              <a:rPr lang="en-IN" dirty="0"/>
              <a:t>, specifically:</a:t>
            </a:r>
          </a:p>
          <a:p>
            <a:r>
              <a:rPr lang="en-IN" dirty="0"/>
              <a:t>        a. Different optimizer such as Adam, RMSprop, </a:t>
            </a:r>
            <a:r>
              <a:rPr lang="en-IN" dirty="0" err="1"/>
              <a:t>Adagrad</a:t>
            </a:r>
            <a:r>
              <a:rPr lang="en-IN" dirty="0"/>
              <a:t>.</a:t>
            </a:r>
          </a:p>
          <a:p>
            <a:r>
              <a:rPr lang="en-IN" dirty="0"/>
              <a:t>        b. experimenting dropout with batch-normalization.</a:t>
            </a:r>
          </a:p>
          <a:p>
            <a:r>
              <a:rPr lang="en-IN" dirty="0"/>
              <a:t>        c. experimenting different dropout rates.</a:t>
            </a:r>
          </a:p>
          <a:p>
            <a:endParaRPr lang="en-IN" dirty="0"/>
          </a:p>
          <a:p>
            <a:r>
              <a:rPr lang="en-IN" dirty="0"/>
              <a:t>    (ii) To collect more data and train the model with balance dataset.</a:t>
            </a:r>
          </a:p>
        </p:txBody>
      </p:sp>
      <p:sp>
        <p:nvSpPr>
          <p:cNvPr id="10" name="TextBox 9">
            <a:extLst>
              <a:ext uri="{FF2B5EF4-FFF2-40B4-BE49-F238E27FC236}">
                <a16:creationId xmlns:a16="http://schemas.microsoft.com/office/drawing/2014/main" id="{595D1D1E-D803-909A-BA59-79CF57705A7D}"/>
              </a:ext>
            </a:extLst>
          </p:cNvPr>
          <p:cNvSpPr txBox="1"/>
          <p:nvPr/>
        </p:nvSpPr>
        <p:spPr>
          <a:xfrm>
            <a:off x="1202835" y="3152621"/>
            <a:ext cx="6548086" cy="1169551"/>
          </a:xfrm>
          <a:prstGeom prst="rect">
            <a:avLst/>
          </a:prstGeom>
          <a:noFill/>
        </p:spPr>
        <p:txBody>
          <a:bodyPr wrap="square">
            <a:spAutoFit/>
          </a:bodyPr>
          <a:lstStyle/>
          <a:p>
            <a:r>
              <a:rPr lang="en-IN" dirty="0"/>
              <a:t>Emotion recognition is significant for machine learning and artificial intelligence. The future innovation in emotion recognition will allow machines to understand how people feel, which is the first step for them to fulfil our needs………….…</a:t>
            </a:r>
          </a:p>
          <a:p>
            <a:r>
              <a:rPr lang="en-IN" b="1" dirty="0">
                <a:hlinkClick r:id="rId2"/>
              </a:rPr>
              <a:t>https://visionify.ai/the-future-of-emotion-recognition-in-machine-learning-and-ai/</a:t>
            </a:r>
            <a:endParaRPr lang="en-IN" b="1" dirty="0"/>
          </a:p>
        </p:txBody>
      </p:sp>
    </p:spTree>
    <p:extLst>
      <p:ext uri="{BB962C8B-B14F-4D97-AF65-F5344CB8AC3E}">
        <p14:creationId xmlns:p14="http://schemas.microsoft.com/office/powerpoint/2010/main" val="33590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619782" y="419757"/>
            <a:ext cx="7715400" cy="541800"/>
          </a:xfrm>
          <a:prstGeom prst="rect">
            <a:avLst/>
          </a:prstGeom>
        </p:spPr>
        <p:txBody>
          <a:bodyPr spcFirstLastPara="1" wrap="square" lIns="91425" tIns="91425" rIns="91425" bIns="91425" anchor="t" anchorCtr="0">
            <a:noAutofit/>
          </a:bodyPr>
          <a:lstStyle/>
          <a:p>
            <a:r>
              <a:rPr lang="en-IN" dirty="0">
                <a:solidFill>
                  <a:schemeClr val="tx1">
                    <a:lumMod val="75000"/>
                  </a:schemeClr>
                </a:solidFill>
                <a:latin typeface="Roboto Condensed" panose="020F0502020204030204" pitchFamily="2" charset="0"/>
                <a:ea typeface="Roboto Condensed" panose="020F0502020204030204" pitchFamily="2" charset="0"/>
                <a:cs typeface="Roboto Condensed" panose="020F0502020204030204" pitchFamily="2" charset="0"/>
              </a:rPr>
              <a:t>R</a:t>
            </a:r>
            <a:r>
              <a:rPr lang="en-IN" i="0" dirty="0">
                <a:solidFill>
                  <a:schemeClr val="tx1">
                    <a:lumMod val="75000"/>
                  </a:schemeClr>
                </a:solidFill>
                <a:effectLst/>
                <a:latin typeface="Roboto Condensed" panose="020F0502020204030204" pitchFamily="2" charset="0"/>
                <a:ea typeface="Roboto Condensed" panose="020F0502020204030204" pitchFamily="2" charset="0"/>
                <a:cs typeface="Roboto Condensed" panose="020F0502020204030204" pitchFamily="2" charset="0"/>
              </a:rPr>
              <a:t>eferences</a:t>
            </a:r>
            <a:br>
              <a:rPr lang="en-IN" b="0" i="0" dirty="0">
                <a:solidFill>
                  <a:srgbClr val="222222"/>
                </a:solidFill>
                <a:effectLst/>
                <a:latin typeface="Arial" panose="020B0604020202020204" pitchFamily="34" charset="0"/>
              </a:rPr>
            </a:br>
            <a:br>
              <a:rPr lang="en-US" dirty="0"/>
            </a:br>
            <a:endParaRPr dirty="0"/>
          </a:p>
        </p:txBody>
      </p:sp>
      <p:sp>
        <p:nvSpPr>
          <p:cNvPr id="249" name="Google Shape;249;p32"/>
          <p:cNvSpPr txBox="1"/>
          <p:nvPr/>
        </p:nvSpPr>
        <p:spPr>
          <a:xfrm>
            <a:off x="418168" y="1170367"/>
            <a:ext cx="7641349" cy="3715555"/>
          </a:xfrm>
          <a:prstGeom prst="rect">
            <a:avLst/>
          </a:prstGeom>
          <a:noFill/>
          <a:ln>
            <a:noFill/>
          </a:ln>
        </p:spPr>
        <p:txBody>
          <a:bodyPr spcFirstLastPara="1" wrap="square" lIns="91425" tIns="91425" rIns="0" bIns="91425" anchor="t" anchorCtr="0">
            <a:noAutofit/>
          </a:bodyPr>
          <a:lstStyle/>
          <a:p>
            <a:pPr algn="l"/>
            <a:r>
              <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[1]</a:t>
            </a:r>
            <a:r>
              <a:rPr lang="en-US" sz="15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B. </a:t>
            </a:r>
            <a:r>
              <a:rPr lang="en-US" sz="15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Fasel</a:t>
            </a:r>
            <a:r>
              <a:rPr lang="en-US" sz="15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and J. </a:t>
            </a:r>
            <a:r>
              <a:rPr lang="en-US" sz="15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Luettin</a:t>
            </a:r>
            <a:r>
              <a:rPr lang="en-US" sz="15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"Automatic facial expression analysis: A survey," Pattern Recognition, vol. 36, pp. 259-275, 2003.</a:t>
            </a:r>
          </a:p>
          <a:p>
            <a:pPr lvl="1" algn="just"/>
            <a:r>
              <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[2]. </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Z. Zeng, M.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Pantic</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G.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Roisman</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and T. Huang, "A survey of affect recognition methods: audio, visual and spontaneous expressions," IEEE Transactions on Pattern Analysis and Machine Intelligence, vol. 33, no. 1, pp. 39-58, 2009.</a:t>
            </a:r>
            <a:endPar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a:p>
            <a:pPr lvl="1" algn="just"/>
            <a:r>
              <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[3]. G. Zhao and M. </a:t>
            </a:r>
            <a:r>
              <a:rPr lang="en-IN"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Pietikäinen</a:t>
            </a:r>
            <a:r>
              <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"Dynamic texture recognition using local binary pattern with application to facial expressions," IEEE Transactions on Pattern Analysis and Machine Intelligence, vol. 29, no. 6, pp. 915-928, 2007.</a:t>
            </a:r>
          </a:p>
          <a:p>
            <a:pPr lvl="1" algn="just"/>
            <a:r>
              <a:rPr lang="en-IN"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[4]. </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T.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Almaev</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and M.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Valstar</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"Local Gabor binary patterns from three orthogonal planes for automatic facial expression recognition," in Proceedings of the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Humaine</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Association Conference on Affective Computing and Intelligent Interaction, 2013, pp. 356-361.</a:t>
            </a:r>
          </a:p>
          <a:p>
            <a:pPr lvl="1" algn="just"/>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[5]. T.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Ojala</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M.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Pietikäinen</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and T. </a:t>
            </a:r>
            <a:r>
              <a:rPr lang="en-US" sz="1500" dirty="0" err="1">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Mäenpää</a:t>
            </a:r>
            <a:r>
              <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 "Multiresolution gray-scale and rotation invariant texture classification with local binary pattern," IEEE Transactions on Pattern Analysis and Machine Intelligence, vol. 24, no. 7, pp. 971-987, 2002.</a:t>
            </a:r>
          </a:p>
          <a:p>
            <a:pPr lvl="1" algn="just"/>
            <a:endPar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lvl="1" algn="just"/>
            <a:endPar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lvl="1" algn="just"/>
            <a:endPar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lvl="1" algn="just"/>
            <a:endPar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a:p>
            <a:pPr lvl="1" algn="just"/>
            <a:endParaRPr lang="en-US" sz="15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82729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1167846" y="1256223"/>
            <a:ext cx="556403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a:t>
            </a:r>
            <a:r>
              <a:rPr lang="en-IN" sz="3600" dirty="0"/>
              <a:t>Introduction to the Problem</a:t>
            </a:r>
            <a:endParaRPr sz="3600" dirty="0"/>
          </a:p>
        </p:txBody>
      </p:sp>
      <p:sp>
        <p:nvSpPr>
          <p:cNvPr id="296" name="Google Shape;296;p35"/>
          <p:cNvSpPr txBox="1">
            <a:spLocks noGrp="1"/>
          </p:cNvSpPr>
          <p:nvPr>
            <p:ph type="subTitle" idx="1"/>
          </p:nvPr>
        </p:nvSpPr>
        <p:spPr>
          <a:xfrm>
            <a:off x="1376222" y="1897323"/>
            <a:ext cx="6599932" cy="2320508"/>
          </a:xfrm>
          <a:prstGeom prst="rect">
            <a:avLst/>
          </a:prstGeom>
        </p:spPr>
        <p:txBody>
          <a:bodyPr spcFirstLastPara="1" wrap="square" lIns="91425" tIns="91425" rIns="91425" bIns="91425" anchor="t" anchorCtr="0">
            <a:noAutofit/>
          </a:bodyPr>
          <a:lstStyle/>
          <a:p>
            <a:pPr marL="426707" marR="682739" algn="just" rtl="0">
              <a:spcBef>
                <a:spcPts val="1248"/>
              </a:spcBef>
              <a:spcAft>
                <a:spcPts val="0"/>
              </a:spcAft>
            </a:pP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Facial Emotion Recognition is a project that uses machine learning algorithms to detect emotions from facial expressions. This project aims to develop an application </a:t>
            </a:r>
            <a:r>
              <a:rPr lang="en-US" sz="180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that</a:t>
            </a:r>
            <a:r>
              <a:rPr lang="en-US" sz="18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can detect emotions from real-time images. It uses Machine and Deep Learning Techniques like </a:t>
            </a:r>
            <a:r>
              <a:rPr lang="en-US" sz="18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Convolutional Neural Networks</a:t>
            </a: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to train the model. </a:t>
            </a:r>
            <a:endParaRPr lang="en-US" sz="2400" b="0" dirty="0">
              <a:effectLst/>
              <a:latin typeface="Roboto" panose="02000000000000000000" pitchFamily="2" charset="0"/>
              <a:ea typeface="Roboto" panose="02000000000000000000" pitchFamily="2" charset="0"/>
              <a:cs typeface="Roboto" panose="02000000000000000000" pitchFamily="2" charset="0"/>
            </a:endParaRPr>
          </a:p>
          <a:p>
            <a:pPr marL="139700" indent="0">
              <a:buNone/>
            </a:pPr>
            <a:endParaRPr lang="en-US" sz="1800" dirty="0"/>
          </a:p>
        </p:txBody>
      </p:sp>
      <p:grpSp>
        <p:nvGrpSpPr>
          <p:cNvPr id="302" name="Google Shape;302;p35"/>
          <p:cNvGrpSpPr/>
          <p:nvPr/>
        </p:nvGrpSpPr>
        <p:grpSpPr>
          <a:xfrm>
            <a:off x="3745538" y="629340"/>
            <a:ext cx="282243" cy="376163"/>
            <a:chOff x="5194002" y="1511297"/>
            <a:chExt cx="259605" cy="346024"/>
          </a:xfrm>
        </p:grpSpPr>
        <p:sp>
          <p:nvSpPr>
            <p:cNvPr id="303" name="Google Shape;303;p35"/>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5"/>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5"/>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5"/>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7" name="Google Shape;307;p35"/>
          <p:cNvSpPr/>
          <p:nvPr/>
        </p:nvSpPr>
        <p:spPr>
          <a:xfrm>
            <a:off x="707632" y="4121853"/>
            <a:ext cx="348043" cy="346928"/>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8" name="Google Shape;308;p35"/>
          <p:cNvGrpSpPr/>
          <p:nvPr/>
        </p:nvGrpSpPr>
        <p:grpSpPr>
          <a:xfrm>
            <a:off x="8263605" y="512563"/>
            <a:ext cx="166034" cy="376156"/>
            <a:chOff x="690709" y="1212543"/>
            <a:chExt cx="222000" cy="502950"/>
          </a:xfrm>
        </p:grpSpPr>
        <p:sp>
          <p:nvSpPr>
            <p:cNvPr id="309" name="Google Shape;309;p35"/>
            <p:cNvSpPr/>
            <p:nvPr/>
          </p:nvSpPr>
          <p:spPr>
            <a:xfrm>
              <a:off x="690709" y="1493493"/>
              <a:ext cx="222000" cy="222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5"/>
            <p:cNvSpPr/>
            <p:nvPr/>
          </p:nvSpPr>
          <p:spPr>
            <a:xfrm>
              <a:off x="690709" y="1212543"/>
              <a:ext cx="222000" cy="222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2"/>
          <p:cNvSpPr txBox="1">
            <a:spLocks noGrp="1"/>
          </p:cNvSpPr>
          <p:nvPr>
            <p:ph type="title"/>
          </p:nvPr>
        </p:nvSpPr>
        <p:spPr>
          <a:xfrm>
            <a:off x="1126901" y="341291"/>
            <a:ext cx="6649016" cy="17386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THANK YOU</a:t>
            </a:r>
            <a:endParaRPr sz="9600" dirty="0"/>
          </a:p>
        </p:txBody>
      </p:sp>
      <p:sp>
        <p:nvSpPr>
          <p:cNvPr id="4" name="Subtitle 3">
            <a:extLst>
              <a:ext uri="{FF2B5EF4-FFF2-40B4-BE49-F238E27FC236}">
                <a16:creationId xmlns:a16="http://schemas.microsoft.com/office/drawing/2014/main" id="{2738F44F-2C42-EB9F-E9D6-DFDC053BC8B0}"/>
              </a:ext>
            </a:extLst>
          </p:cNvPr>
          <p:cNvSpPr>
            <a:spLocks noGrp="1"/>
          </p:cNvSpPr>
          <p:nvPr>
            <p:ph type="subTitle" idx="1"/>
          </p:nvPr>
        </p:nvSpPr>
        <p:spPr/>
        <p:txBody>
          <a:bodyPr/>
          <a:lstStyle/>
          <a:p>
            <a:r>
              <a:rPr lang="en-IN" sz="1800" b="1" dirty="0"/>
              <a:t>IIT2021045                                                Naveen </a:t>
            </a:r>
            <a:r>
              <a:rPr lang="en-IN" sz="1800" b="1" dirty="0" err="1"/>
              <a:t>Banoth</a:t>
            </a:r>
            <a:r>
              <a:rPr lang="en-IN" sz="1800"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619782" y="419757"/>
            <a:ext cx="7715400" cy="5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t>Introduction to the Problem</a:t>
            </a:r>
            <a:endParaRPr sz="3600" dirty="0"/>
          </a:p>
        </p:txBody>
      </p:sp>
      <p:sp>
        <p:nvSpPr>
          <p:cNvPr id="249" name="Google Shape;249;p32"/>
          <p:cNvSpPr txBox="1"/>
          <p:nvPr/>
        </p:nvSpPr>
        <p:spPr>
          <a:xfrm>
            <a:off x="475614" y="1306228"/>
            <a:ext cx="8192772" cy="3212701"/>
          </a:xfrm>
          <a:prstGeom prst="rect">
            <a:avLst/>
          </a:prstGeom>
          <a:noFill/>
          <a:ln>
            <a:noFill/>
          </a:ln>
        </p:spPr>
        <p:txBody>
          <a:bodyPr spcFirstLastPara="1" wrap="square" lIns="91425" tIns="91425" rIns="0" bIns="91425" anchor="t" anchorCtr="0">
            <a:noAutofit/>
          </a:bodyPr>
          <a:lstStyle/>
          <a:p>
            <a:pPr marL="0" lvl="0" indent="0" algn="just" rtl="0">
              <a:spcBef>
                <a:spcPts val="0"/>
              </a:spcBef>
              <a:spcAft>
                <a:spcPts val="0"/>
              </a:spcAft>
              <a:buNone/>
            </a:pPr>
            <a:r>
              <a:rPr lang="en-US" sz="1600" dirty="0">
                <a:solidFill>
                  <a:schemeClr val="accent5">
                    <a:lumMod val="10000"/>
                  </a:schemeClr>
                </a:solidFill>
                <a:latin typeface="Roboto"/>
                <a:ea typeface="Roboto"/>
                <a:cs typeface="Roboto"/>
                <a:sym typeface="Roboto"/>
              </a:rPr>
              <a:t>The Human facial expressions are important for visually expressing a lot more information. Facial expression recognition is essential in the field of human-machine interaction. Automated facial recognition systems have many applications, including understanding of human behavior, diagnosing mental disorders, and synthetic human expression. Identifying facial expressions through computers with high detection rates is still a challenging task.</a:t>
            </a:r>
          </a:p>
          <a:p>
            <a:pPr marL="0" lvl="0" indent="0" algn="just" rtl="0">
              <a:spcBef>
                <a:spcPts val="0"/>
              </a:spcBef>
              <a:spcAft>
                <a:spcPts val="0"/>
              </a:spcAft>
              <a:buNone/>
            </a:pPr>
            <a:endParaRPr lang="en-US" sz="1600" dirty="0">
              <a:solidFill>
                <a:schemeClr val="accent5">
                  <a:lumMod val="10000"/>
                </a:schemeClr>
              </a:solidFill>
              <a:latin typeface="Roboto"/>
              <a:ea typeface="Roboto"/>
              <a:cs typeface="Roboto"/>
              <a:sym typeface="Roboto"/>
            </a:endParaRPr>
          </a:p>
          <a:p>
            <a:pPr marL="0" lvl="0" indent="0" algn="just" rtl="0">
              <a:spcBef>
                <a:spcPts val="0"/>
              </a:spcBef>
              <a:spcAft>
                <a:spcPts val="0"/>
              </a:spcAft>
              <a:buNone/>
            </a:pPr>
            <a:r>
              <a:rPr lang="en-US" sz="1600" dirty="0">
                <a:solidFill>
                  <a:schemeClr val="accent5">
                    <a:lumMod val="10000"/>
                  </a:schemeClr>
                </a:solidFill>
                <a:latin typeface="Roboto"/>
                <a:ea typeface="Roboto"/>
                <a:cs typeface="Roboto"/>
                <a:sym typeface="Roboto"/>
              </a:rPr>
              <a:t>In this project, we have used a variety of intensive deep learning techniques (convolutional neural networks) to identify the main seven human emotions: ANGER, DISGUST, FEAR, HAPPY, NEUTRAL, SAD, SURPRISE.</a:t>
            </a:r>
            <a:endParaRPr sz="1600" dirty="0">
              <a:solidFill>
                <a:schemeClr val="accent5">
                  <a:lumMod val="10000"/>
                </a:schemeClr>
              </a:solidFill>
              <a:latin typeface="Roboto"/>
              <a:ea typeface="Roboto"/>
              <a:cs typeface="Roboto"/>
              <a:sym typeface="Roboto"/>
            </a:endParaRPr>
          </a:p>
        </p:txBody>
      </p:sp>
    </p:spTree>
    <p:extLst>
      <p:ext uri="{BB962C8B-B14F-4D97-AF65-F5344CB8AC3E}">
        <p14:creationId xmlns:p14="http://schemas.microsoft.com/office/powerpoint/2010/main" val="40212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37"/>
          <p:cNvSpPr txBox="1">
            <a:spLocks noGrp="1"/>
          </p:cNvSpPr>
          <p:nvPr>
            <p:ph type="title"/>
          </p:nvPr>
        </p:nvSpPr>
        <p:spPr>
          <a:xfrm>
            <a:off x="552449" y="555365"/>
            <a:ext cx="7325053" cy="6323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                      Objectives</a:t>
            </a:r>
            <a:endParaRPr sz="4000" dirty="0"/>
          </a:p>
        </p:txBody>
      </p:sp>
      <p:sp>
        <p:nvSpPr>
          <p:cNvPr id="331" name="Google Shape;331;p37"/>
          <p:cNvSpPr txBox="1">
            <a:spLocks noGrp="1"/>
          </p:cNvSpPr>
          <p:nvPr>
            <p:ph type="body" idx="1"/>
          </p:nvPr>
        </p:nvSpPr>
        <p:spPr>
          <a:xfrm>
            <a:off x="333582" y="1122569"/>
            <a:ext cx="8621232" cy="3321637"/>
          </a:xfrm>
          <a:prstGeom prst="rect">
            <a:avLst/>
          </a:prstGeom>
        </p:spPr>
        <p:txBody>
          <a:bodyPr spcFirstLastPara="1" wrap="square" lIns="91425" tIns="91425" rIns="91425" bIns="91425" anchor="t" anchorCtr="0">
            <a:noAutofit/>
          </a:bodyPr>
          <a:lstStyle/>
          <a:p>
            <a:pPr marL="139700" indent="0">
              <a:buNone/>
            </a:pPr>
            <a:r>
              <a:rPr lang="en-US" sz="1600" b="0" i="1" dirty="0">
                <a:solidFill>
                  <a:srgbClr val="242424"/>
                </a:solidFill>
                <a:effectLst/>
                <a:latin typeface="Roboto" panose="02000000000000000000" pitchFamily="2" charset="0"/>
                <a:ea typeface="Roboto" panose="02000000000000000000" pitchFamily="2" charset="0"/>
                <a:cs typeface="Roboto" panose="02000000000000000000" pitchFamily="2" charset="0"/>
              </a:rPr>
              <a:t>Our objective is to predict the expression of the human face in real-time as fast and as accurately as possible</a:t>
            </a:r>
            <a:r>
              <a:rPr lang="en-US" b="0" i="1" dirty="0">
                <a:solidFill>
                  <a:srgbClr val="242424"/>
                </a:solidFill>
                <a:effectLst/>
                <a:latin typeface="source-serif-pro"/>
              </a:rPr>
              <a:t>.</a:t>
            </a:r>
          </a:p>
          <a:p>
            <a:pPr marL="139700" indent="0">
              <a:buNone/>
            </a:pPr>
            <a:endParaRPr lang="en-US" i="1" dirty="0">
              <a:solidFill>
                <a:srgbClr val="242424"/>
              </a:solidFill>
              <a:latin typeface="source-serif-pro"/>
              <a:ea typeface="Roboto" panose="02000000000000000000" pitchFamily="2" charset="0"/>
              <a:cs typeface="Roboto" panose="02000000000000000000" pitchFamily="2" charset="0"/>
            </a:endParaRPr>
          </a:p>
          <a:p>
            <a:pPr marL="139700" indent="0">
              <a:buNone/>
            </a:pPr>
            <a:r>
              <a:rPr lang="en-US" sz="1600" b="1" i="0" dirty="0">
                <a:solidFill>
                  <a:srgbClr val="242424"/>
                </a:solidFill>
                <a:effectLst/>
                <a:latin typeface="Roboto" panose="02000000000000000000" pitchFamily="2" charset="0"/>
                <a:ea typeface="Roboto" panose="02000000000000000000" pitchFamily="2" charset="0"/>
                <a:cs typeface="Roboto" panose="02000000000000000000" pitchFamily="2" charset="0"/>
              </a:rPr>
              <a:t>Accuracy:</a:t>
            </a:r>
            <a:r>
              <a:rPr lang="en-US" sz="1600" b="0" i="0" dirty="0">
                <a:solidFill>
                  <a:srgbClr val="242424"/>
                </a:solidFill>
                <a:effectLst/>
                <a:latin typeface="Roboto" panose="02000000000000000000" pitchFamily="2" charset="0"/>
                <a:ea typeface="Roboto" panose="02000000000000000000" pitchFamily="2" charset="0"/>
                <a:cs typeface="Roboto" panose="02000000000000000000" pitchFamily="2" charset="0"/>
              </a:rPr>
              <a:t> Our goal is to predict the expression of a face in the image as accurately as possible. The higher the test accuracy, the better our model will perform in the real world.</a:t>
            </a:r>
          </a:p>
          <a:p>
            <a:pPr marL="139700" indent="0">
              <a:buNone/>
            </a:pPr>
            <a:endParaRPr lang="en-US" sz="1600" dirty="0">
              <a:solidFill>
                <a:srgbClr val="242424"/>
              </a:solidFill>
              <a:latin typeface="Roboto" panose="02000000000000000000" pitchFamily="2" charset="0"/>
              <a:ea typeface="Roboto" panose="02000000000000000000" pitchFamily="2" charset="0"/>
              <a:cs typeface="Roboto" panose="02000000000000000000" pitchFamily="2" charset="0"/>
            </a:endParaRPr>
          </a:p>
          <a:p>
            <a:pPr marL="139700" indent="0">
              <a:buNone/>
            </a:pPr>
            <a:endParaRPr sz="1600" dirty="0">
              <a:solidFill>
                <a:schemeClr val="dk2"/>
              </a:solidFill>
              <a:latin typeface="Roboto" panose="02000000000000000000" pitchFamily="2" charset="0"/>
              <a:ea typeface="Roboto" panose="02000000000000000000" pitchFamily="2" charset="0"/>
              <a:cs typeface="Roboto" panose="02000000000000000000" pitchFamily="2" charset="0"/>
            </a:endParaRPr>
          </a:p>
        </p:txBody>
      </p:sp>
      <p:sp>
        <p:nvSpPr>
          <p:cNvPr id="333" name="Google Shape;333;p37"/>
          <p:cNvSpPr/>
          <p:nvPr/>
        </p:nvSpPr>
        <p:spPr>
          <a:xfrm>
            <a:off x="8107983" y="225867"/>
            <a:ext cx="967136" cy="961802"/>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4" name="Google Shape;334;p37"/>
          <p:cNvGrpSpPr/>
          <p:nvPr/>
        </p:nvGrpSpPr>
        <p:grpSpPr>
          <a:xfrm>
            <a:off x="8246748" y="3802363"/>
            <a:ext cx="397281" cy="428418"/>
            <a:chOff x="1271525" y="4920325"/>
            <a:chExt cx="655039" cy="706378"/>
          </a:xfrm>
        </p:grpSpPr>
        <p:sp>
          <p:nvSpPr>
            <p:cNvPr id="335" name="Google Shape;335;p37"/>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7"/>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619782" y="419757"/>
            <a:ext cx="7715400" cy="5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Background/Literature survey </a:t>
            </a:r>
            <a:endParaRPr dirty="0"/>
          </a:p>
        </p:txBody>
      </p:sp>
      <p:sp>
        <p:nvSpPr>
          <p:cNvPr id="249" name="Google Shape;249;p32"/>
          <p:cNvSpPr txBox="1"/>
          <p:nvPr/>
        </p:nvSpPr>
        <p:spPr>
          <a:xfrm>
            <a:off x="973558" y="1198179"/>
            <a:ext cx="7196884" cy="3730516"/>
          </a:xfrm>
          <a:prstGeom prst="rect">
            <a:avLst/>
          </a:prstGeom>
          <a:noFill/>
          <a:ln>
            <a:noFill/>
          </a:ln>
        </p:spPr>
        <p:txBody>
          <a:bodyPr spcFirstLastPara="1" wrap="square" lIns="91425" tIns="91425" rIns="0" bIns="91425" anchor="t" anchorCtr="0">
            <a:noAutofit/>
          </a:bodyPr>
          <a:lstStyle/>
          <a:p>
            <a:pPr marL="285750" indent="-285750">
              <a:buFont typeface="Arial" panose="020B0604020202020204" pitchFamily="34" charset="0"/>
              <a:buChar char="•"/>
            </a:pPr>
            <a:endParaRPr lang="en-US" sz="15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Various approaches have been proposed for facial feature representations [1, 2]. Two representative ones are the local binary pattern (LBP) [5] and Gabor. It is found that spatiotemporal LBP [3] and Gabor [2] have been widely used in </a:t>
            </a:r>
            <a:r>
              <a:rPr lang="en-US" sz="1500" dirty="0" err="1">
                <a:latin typeface="Roboto" panose="02000000000000000000" pitchFamily="2" charset="0"/>
                <a:ea typeface="Roboto" panose="02000000000000000000" pitchFamily="2" charset="0"/>
                <a:cs typeface="Roboto" panose="02000000000000000000" pitchFamily="2" charset="0"/>
              </a:rPr>
              <a:t>EmotiW</a:t>
            </a:r>
            <a:r>
              <a:rPr lang="en-US" sz="1500" dirty="0">
                <a:latin typeface="Roboto" panose="02000000000000000000" pitchFamily="2" charset="0"/>
                <a:ea typeface="Roboto" panose="02000000000000000000" pitchFamily="2" charset="0"/>
                <a:cs typeface="Roboto" panose="02000000000000000000" pitchFamily="2" charset="0"/>
              </a:rPr>
              <a:t> 2013, especially since LBP is also used as a baseline algorithm in </a:t>
            </a:r>
            <a:r>
              <a:rPr lang="en-US" sz="1500" dirty="0" err="1">
                <a:latin typeface="Roboto" panose="02000000000000000000" pitchFamily="2" charset="0"/>
                <a:ea typeface="Roboto" panose="02000000000000000000" pitchFamily="2" charset="0"/>
                <a:cs typeface="Roboto" panose="02000000000000000000" pitchFamily="2" charset="0"/>
              </a:rPr>
              <a:t>EmotiW</a:t>
            </a:r>
            <a:r>
              <a:rPr lang="en-US" sz="1500" dirty="0">
                <a:latin typeface="Roboto" panose="02000000000000000000" pitchFamily="2" charset="0"/>
                <a:ea typeface="Roboto" panose="02000000000000000000" pitchFamily="2" charset="0"/>
                <a:cs typeface="Roboto" panose="02000000000000000000" pitchFamily="2" charset="0"/>
              </a:rPr>
              <a:t> 2014. Some researchers have recently attempted to extract robust features on the lower-level still images, e.g., </a:t>
            </a:r>
            <a:r>
              <a:rPr lang="en-US" sz="1500" dirty="0" err="1">
                <a:latin typeface="Roboto" panose="02000000000000000000" pitchFamily="2" charset="0"/>
                <a:ea typeface="Roboto" panose="02000000000000000000" pitchFamily="2" charset="0"/>
                <a:cs typeface="Roboto" panose="02000000000000000000" pitchFamily="2" charset="0"/>
              </a:rPr>
              <a:t>Gaborimages</a:t>
            </a:r>
            <a:r>
              <a:rPr lang="en-US" sz="1500" dirty="0">
                <a:latin typeface="Roboto" panose="02000000000000000000" pitchFamily="2" charset="0"/>
                <a:ea typeface="Roboto" panose="02000000000000000000" pitchFamily="2" charset="0"/>
                <a:cs typeface="Roboto" panose="02000000000000000000" pitchFamily="2" charset="0"/>
              </a:rPr>
              <a:t>, rather than on the pixel level. The Gabor magnitude and LBP operator were used as the first and second layers, respectively. The ﬁrst layer enhanced facial features, while the second layer used local structural information and a histogram of sub-regions to describe the facial features. Some temporal extensions of Gabor-based LBP are established in [4], which combined motion and appearance features extraction with a prior Ga-</a:t>
            </a:r>
            <a:r>
              <a:rPr lang="en-US" sz="1500" dirty="0" err="1">
                <a:latin typeface="Roboto" panose="02000000000000000000" pitchFamily="2" charset="0"/>
                <a:ea typeface="Roboto" panose="02000000000000000000" pitchFamily="2" charset="0"/>
                <a:cs typeface="Roboto" panose="02000000000000000000" pitchFamily="2" charset="0"/>
              </a:rPr>
              <a:t>bor</a:t>
            </a:r>
            <a:r>
              <a:rPr lang="en-US" sz="1500" dirty="0">
                <a:latin typeface="Roboto" panose="02000000000000000000" pitchFamily="2" charset="0"/>
                <a:ea typeface="Roboto" panose="02000000000000000000" pitchFamily="2" charset="0"/>
                <a:cs typeface="Roboto" panose="02000000000000000000" pitchFamily="2" charset="0"/>
              </a:rPr>
              <a:t> wavelet ﬁltering.</a:t>
            </a:r>
            <a:endParaRPr lang="en-US" sz="1500" dirty="0">
              <a:solidFill>
                <a:schemeClr val="dk2"/>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304938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0A4819-E6BF-9F95-C782-16A6EDC84049}"/>
              </a:ext>
            </a:extLst>
          </p:cNvPr>
          <p:cNvSpPr>
            <a:spLocks noGrp="1"/>
          </p:cNvSpPr>
          <p:nvPr>
            <p:ph type="body" idx="1"/>
          </p:nvPr>
        </p:nvSpPr>
        <p:spPr>
          <a:xfrm>
            <a:off x="518100" y="1365161"/>
            <a:ext cx="8107800" cy="3263989"/>
          </a:xfrm>
        </p:spPr>
        <p:txBody>
          <a:bodyPr/>
          <a:lstStyle/>
          <a:p>
            <a:r>
              <a:rPr lang="en-US" sz="1600" dirty="0"/>
              <a:t>The dataset used in this project is the FER2013 (Facial Expression Recognition 2013 Dataset) dataset from Kaggle. The dataset contains 35,685 examples of 48x48 pixel grayscale images of faces divided into train and test datasets. Images are categorized based on the emotion shown in the facial expressions (happiness, neutral, sadness, anger, surprise, disgust, fear). The faces have been automatically registered so that the face is more or less </a:t>
            </a:r>
            <a:r>
              <a:rPr lang="en-US" sz="1600" dirty="0" err="1"/>
              <a:t>centred</a:t>
            </a:r>
            <a:r>
              <a:rPr lang="en-US" sz="1600" dirty="0"/>
              <a:t> and occupies about the same amount of space in each image. The task is to categorize each face based on the emotion shown in the fa- </a:t>
            </a:r>
            <a:r>
              <a:rPr lang="en-US" sz="1600" dirty="0" err="1"/>
              <a:t>cial</a:t>
            </a:r>
            <a:r>
              <a:rPr lang="en-US" sz="1600" dirty="0"/>
              <a:t> expression into one of seven categories (0-Angry, 1-Disgust, 2=Fear, 3-Happy, 4-Sad, 5-Surprise, 6-Neutral). </a:t>
            </a:r>
          </a:p>
          <a:p>
            <a:endParaRPr lang="en-IN" dirty="0"/>
          </a:p>
        </p:txBody>
      </p:sp>
      <p:sp>
        <p:nvSpPr>
          <p:cNvPr id="2" name="Title 1">
            <a:extLst>
              <a:ext uri="{FF2B5EF4-FFF2-40B4-BE49-F238E27FC236}">
                <a16:creationId xmlns:a16="http://schemas.microsoft.com/office/drawing/2014/main" id="{1379D81B-24D8-A3B0-3FBD-4DA141194285}"/>
              </a:ext>
            </a:extLst>
          </p:cNvPr>
          <p:cNvSpPr>
            <a:spLocks noGrp="1"/>
          </p:cNvSpPr>
          <p:nvPr>
            <p:ph type="title"/>
          </p:nvPr>
        </p:nvSpPr>
        <p:spPr/>
        <p:txBody>
          <a:bodyPr/>
          <a:lstStyle/>
          <a:p>
            <a:r>
              <a:rPr lang="en-IN" dirty="0"/>
              <a:t>Dataset Preparation:</a:t>
            </a:r>
          </a:p>
        </p:txBody>
      </p:sp>
    </p:spTree>
    <p:extLst>
      <p:ext uri="{BB962C8B-B14F-4D97-AF65-F5344CB8AC3E}">
        <p14:creationId xmlns:p14="http://schemas.microsoft.com/office/powerpoint/2010/main" val="352081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E4735B-93E0-2CA5-9301-1CA4A9FDCB8D}"/>
              </a:ext>
            </a:extLst>
          </p:cNvPr>
          <p:cNvSpPr>
            <a:spLocks noGrp="1"/>
          </p:cNvSpPr>
          <p:nvPr>
            <p:ph type="body" idx="1"/>
          </p:nvPr>
        </p:nvSpPr>
        <p:spPr>
          <a:xfrm>
            <a:off x="518025" y="1468606"/>
            <a:ext cx="8107800" cy="3112500"/>
          </a:xfrm>
        </p:spPr>
        <p:txBody>
          <a:bodyPr/>
          <a:lstStyle/>
          <a:p>
            <a:r>
              <a:rPr lang="en-IN" sz="1400" b="1" dirty="0">
                <a:solidFill>
                  <a:schemeClr val="accent5">
                    <a:lumMod val="10000"/>
                  </a:schemeClr>
                </a:solidFill>
                <a:effectLst/>
                <a:latin typeface="Roboto" panose="02000000000000000000" pitchFamily="2" charset="0"/>
                <a:ea typeface="Roboto" panose="02000000000000000000" pitchFamily="2" charset="0"/>
                <a:cs typeface="Roboto" panose="02000000000000000000" pitchFamily="2" charset="0"/>
              </a:rPr>
              <a:t>Getting class labels</a:t>
            </a:r>
          </a:p>
          <a:p>
            <a:endParaRPr lang="en-IN" b="1"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IN"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surprise', 'angry', 'fear', 'disgust', 'happy', 'neutral', 'sad’</a:t>
            </a:r>
          </a:p>
          <a:p>
            <a:pPr>
              <a:buFont typeface="Arial" panose="020B0604020202020204" pitchFamily="34" charset="0"/>
              <a:buChar char="•"/>
            </a:pPr>
            <a:endParaRPr lang="en-IN" dirty="0">
              <a:solidFill>
                <a:srgbClr val="212121"/>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b="0"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a:p>
            <a:r>
              <a:rPr lang="en-IN" b="1" dirty="0">
                <a:solidFill>
                  <a:srgbClr val="212121"/>
                </a:solidFill>
                <a:latin typeface="Roboto" panose="02000000000000000000" pitchFamily="2" charset="0"/>
                <a:ea typeface="Roboto" panose="02000000000000000000" pitchFamily="2" charset="0"/>
                <a:cs typeface="Roboto" panose="02000000000000000000" pitchFamily="2" charset="0"/>
              </a:rPr>
              <a:t>Number of images per category </a:t>
            </a:r>
          </a:p>
          <a:p>
            <a:pPr>
              <a:buFont typeface="Arial" panose="020B0604020202020204" pitchFamily="34" charset="0"/>
              <a:buChar char="•"/>
            </a:pPr>
            <a:endParaRPr lang="en-IN" dirty="0">
              <a:solidFill>
                <a:srgbClr val="212121"/>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b="1"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IN" b="1" dirty="0">
                <a:solidFill>
                  <a:srgbClr val="212121"/>
                </a:solidFill>
                <a:latin typeface="Roboto" panose="02000000000000000000" pitchFamily="2" charset="0"/>
                <a:ea typeface="Roboto" panose="02000000000000000000" pitchFamily="2" charset="0"/>
                <a:cs typeface="Roboto" panose="02000000000000000000" pitchFamily="2" charset="0"/>
              </a:rPr>
              <a:t>Image size = 48</a:t>
            </a:r>
            <a:endParaRPr lang="en-IN" b="1" dirty="0">
              <a:latin typeface="Roboto" panose="02000000000000000000" pitchFamily="2" charset="0"/>
              <a:ea typeface="Roboto" panose="02000000000000000000" pitchFamily="2" charset="0"/>
              <a:cs typeface="Roboto" panose="02000000000000000000" pitchFamily="2" charset="0"/>
            </a:endParaRPr>
          </a:p>
          <a:p>
            <a:pPr algn="just"/>
            <a:endParaRPr lang="en-IN" b="1"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Title 2">
            <a:extLst>
              <a:ext uri="{FF2B5EF4-FFF2-40B4-BE49-F238E27FC236}">
                <a16:creationId xmlns:a16="http://schemas.microsoft.com/office/drawing/2014/main" id="{92048559-A155-3B2E-D850-7CEC53C78787}"/>
              </a:ext>
            </a:extLst>
          </p:cNvPr>
          <p:cNvSpPr>
            <a:spLocks noGrp="1"/>
          </p:cNvSpPr>
          <p:nvPr>
            <p:ph type="title"/>
          </p:nvPr>
        </p:nvSpPr>
        <p:spPr/>
        <p:txBody>
          <a:bodyPr/>
          <a:lstStyle/>
          <a:p>
            <a:r>
              <a:rPr lang="en-IN" dirty="0"/>
              <a:t>Understanding Data</a:t>
            </a:r>
          </a:p>
        </p:txBody>
      </p:sp>
      <p:pic>
        <p:nvPicPr>
          <p:cNvPr id="5" name="Picture 4">
            <a:extLst>
              <a:ext uri="{FF2B5EF4-FFF2-40B4-BE49-F238E27FC236}">
                <a16:creationId xmlns:a16="http://schemas.microsoft.com/office/drawing/2014/main" id="{4D11924B-07AB-57F5-CEAF-83DE74723131}"/>
              </a:ext>
            </a:extLst>
          </p:cNvPr>
          <p:cNvPicPr>
            <a:picLocks noChangeAspect="1"/>
          </p:cNvPicPr>
          <p:nvPr/>
        </p:nvPicPr>
        <p:blipFill>
          <a:blip r:embed="rId2"/>
          <a:stretch>
            <a:fillRect/>
          </a:stretch>
        </p:blipFill>
        <p:spPr>
          <a:xfrm>
            <a:off x="5170513" y="1964962"/>
            <a:ext cx="2359479" cy="2664188"/>
          </a:xfrm>
          <a:prstGeom prst="rect">
            <a:avLst/>
          </a:prstGeom>
        </p:spPr>
      </p:pic>
    </p:spTree>
    <p:extLst>
      <p:ext uri="{BB962C8B-B14F-4D97-AF65-F5344CB8AC3E}">
        <p14:creationId xmlns:p14="http://schemas.microsoft.com/office/powerpoint/2010/main" val="305476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916296-AE36-13F6-B922-B24E0C2150F7}"/>
              </a:ext>
            </a:extLst>
          </p:cNvPr>
          <p:cNvSpPr>
            <a:spLocks noGrp="1"/>
          </p:cNvSpPr>
          <p:nvPr>
            <p:ph type="body" idx="1"/>
          </p:nvPr>
        </p:nvSpPr>
        <p:spPr>
          <a:xfrm>
            <a:off x="518100" y="1276478"/>
            <a:ext cx="8107800" cy="3394780"/>
          </a:xfrm>
        </p:spPr>
        <p:txBody>
          <a:bodyPr/>
          <a:lstStyle/>
          <a:p>
            <a:endParaRPr lang="en-IN" dirty="0"/>
          </a:p>
        </p:txBody>
      </p:sp>
      <p:sp>
        <p:nvSpPr>
          <p:cNvPr id="3" name="Title 2">
            <a:extLst>
              <a:ext uri="{FF2B5EF4-FFF2-40B4-BE49-F238E27FC236}">
                <a16:creationId xmlns:a16="http://schemas.microsoft.com/office/drawing/2014/main" id="{1DE06DA9-1894-3480-98FA-E1C0E34186BE}"/>
              </a:ext>
            </a:extLst>
          </p:cNvPr>
          <p:cNvSpPr>
            <a:spLocks noGrp="1"/>
          </p:cNvSpPr>
          <p:nvPr>
            <p:ph type="title"/>
          </p:nvPr>
        </p:nvSpPr>
        <p:spPr/>
        <p:txBody>
          <a:bodyPr/>
          <a:lstStyle/>
          <a:p>
            <a:r>
              <a:rPr lang="en-IN" dirty="0"/>
              <a:t>Understanding the Data</a:t>
            </a:r>
          </a:p>
        </p:txBody>
      </p:sp>
      <p:pic>
        <p:nvPicPr>
          <p:cNvPr id="5" name="Picture 4">
            <a:extLst>
              <a:ext uri="{FF2B5EF4-FFF2-40B4-BE49-F238E27FC236}">
                <a16:creationId xmlns:a16="http://schemas.microsoft.com/office/drawing/2014/main" id="{0FD4D677-AEDE-9506-80AB-E4A29F787BA3}"/>
              </a:ext>
            </a:extLst>
          </p:cNvPr>
          <p:cNvPicPr>
            <a:picLocks noChangeAspect="1"/>
          </p:cNvPicPr>
          <p:nvPr/>
        </p:nvPicPr>
        <p:blipFill>
          <a:blip r:embed="rId2"/>
          <a:stretch>
            <a:fillRect/>
          </a:stretch>
        </p:blipFill>
        <p:spPr>
          <a:xfrm>
            <a:off x="450594" y="1056150"/>
            <a:ext cx="2826517" cy="3886400"/>
          </a:xfrm>
          <a:prstGeom prst="rect">
            <a:avLst/>
          </a:prstGeom>
        </p:spPr>
      </p:pic>
      <p:pic>
        <p:nvPicPr>
          <p:cNvPr id="8" name="Picture 7">
            <a:extLst>
              <a:ext uri="{FF2B5EF4-FFF2-40B4-BE49-F238E27FC236}">
                <a16:creationId xmlns:a16="http://schemas.microsoft.com/office/drawing/2014/main" id="{8D35DABB-5899-AAFA-A456-190DAEECCE1A}"/>
              </a:ext>
            </a:extLst>
          </p:cNvPr>
          <p:cNvPicPr>
            <a:picLocks noChangeAspect="1"/>
          </p:cNvPicPr>
          <p:nvPr/>
        </p:nvPicPr>
        <p:blipFill>
          <a:blip r:embed="rId3"/>
          <a:stretch>
            <a:fillRect/>
          </a:stretch>
        </p:blipFill>
        <p:spPr>
          <a:xfrm>
            <a:off x="3152526" y="1278411"/>
            <a:ext cx="5597959" cy="3664139"/>
          </a:xfrm>
          <a:prstGeom prst="rect">
            <a:avLst/>
          </a:prstGeom>
        </p:spPr>
      </p:pic>
    </p:spTree>
    <p:extLst>
      <p:ext uri="{BB962C8B-B14F-4D97-AF65-F5344CB8AC3E}">
        <p14:creationId xmlns:p14="http://schemas.microsoft.com/office/powerpoint/2010/main" val="402502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A73AAB-1A09-1CE2-65AB-7CF0766B72A9}"/>
              </a:ext>
            </a:extLst>
          </p:cNvPr>
          <p:cNvSpPr>
            <a:spLocks noGrp="1"/>
          </p:cNvSpPr>
          <p:nvPr>
            <p:ph type="body" idx="1"/>
          </p:nvPr>
        </p:nvSpPr>
        <p:spPr>
          <a:xfrm>
            <a:off x="518100" y="1056151"/>
            <a:ext cx="8107800" cy="3731408"/>
          </a:xfrm>
        </p:spPr>
        <p:txBody>
          <a:bodyPr/>
          <a:lstStyle/>
          <a:p>
            <a:r>
              <a:rPr lang="en-US" sz="1400" dirty="0"/>
              <a:t>CRNO  function converts the pixel strings to lists of integers, reshapes and normalizes the grayscale images, and performs one-hot encoding for the labels explain this one by one</a:t>
            </a:r>
          </a:p>
          <a:p>
            <a:endParaRPr lang="en-US" sz="1400" dirty="0"/>
          </a:p>
          <a:p>
            <a:r>
              <a:rPr lang="en-IN" sz="1400" b="1" dirty="0"/>
              <a:t>Viewing the image after data processing:</a:t>
            </a:r>
          </a:p>
          <a:p>
            <a:endParaRPr lang="en-IN" sz="1400" b="1" dirty="0"/>
          </a:p>
        </p:txBody>
      </p:sp>
      <p:sp>
        <p:nvSpPr>
          <p:cNvPr id="3" name="Title 2">
            <a:extLst>
              <a:ext uri="{FF2B5EF4-FFF2-40B4-BE49-F238E27FC236}">
                <a16:creationId xmlns:a16="http://schemas.microsoft.com/office/drawing/2014/main" id="{8E307E92-7BCC-587E-DE48-9B27DA86D9CB}"/>
              </a:ext>
            </a:extLst>
          </p:cNvPr>
          <p:cNvSpPr>
            <a:spLocks noGrp="1"/>
          </p:cNvSpPr>
          <p:nvPr>
            <p:ph type="title"/>
          </p:nvPr>
        </p:nvSpPr>
        <p:spPr>
          <a:xfrm>
            <a:off x="245477" y="355941"/>
            <a:ext cx="8183998" cy="700209"/>
          </a:xfrm>
        </p:spPr>
        <p:txBody>
          <a:bodyPr/>
          <a:lstStyle/>
          <a:p>
            <a:r>
              <a:rPr lang="en-IN" dirty="0"/>
              <a:t>Loading Data and Data(</a:t>
            </a:r>
            <a:r>
              <a:rPr lang="en-IN" dirty="0" err="1"/>
              <a:t>Img</a:t>
            </a:r>
            <a:r>
              <a:rPr lang="en-IN" dirty="0"/>
              <a:t>) Augmentation</a:t>
            </a:r>
          </a:p>
        </p:txBody>
      </p:sp>
      <p:pic>
        <p:nvPicPr>
          <p:cNvPr id="5" name="Picture 4">
            <a:extLst>
              <a:ext uri="{FF2B5EF4-FFF2-40B4-BE49-F238E27FC236}">
                <a16:creationId xmlns:a16="http://schemas.microsoft.com/office/drawing/2014/main" id="{C23EFCA3-3D3B-6DF4-0FB4-FB46911869A6}"/>
              </a:ext>
            </a:extLst>
          </p:cNvPr>
          <p:cNvPicPr>
            <a:picLocks noChangeAspect="1"/>
          </p:cNvPicPr>
          <p:nvPr/>
        </p:nvPicPr>
        <p:blipFill>
          <a:blip r:embed="rId2"/>
          <a:stretch>
            <a:fillRect/>
          </a:stretch>
        </p:blipFill>
        <p:spPr>
          <a:xfrm>
            <a:off x="758629" y="2074277"/>
            <a:ext cx="7626742" cy="2739138"/>
          </a:xfrm>
          <a:prstGeom prst="rect">
            <a:avLst/>
          </a:prstGeom>
        </p:spPr>
      </p:pic>
    </p:spTree>
    <p:extLst>
      <p:ext uri="{BB962C8B-B14F-4D97-AF65-F5344CB8AC3E}">
        <p14:creationId xmlns:p14="http://schemas.microsoft.com/office/powerpoint/2010/main" val="1302940813"/>
      </p:ext>
    </p:extLst>
  </p:cSld>
  <p:clrMapOvr>
    <a:masterClrMapping/>
  </p:clrMapOvr>
</p:sld>
</file>

<file path=ppt/theme/theme1.xml><?xml version="1.0" encoding="utf-8"?>
<a:theme xmlns:a="http://schemas.openxmlformats.org/drawingml/2006/main" name="Small Business Web Site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2592</TotalTime>
  <Words>1475</Words>
  <Application>Microsoft Office PowerPoint</Application>
  <PresentationFormat>On-screen Show (16:9)</PresentationFormat>
  <Paragraphs>117</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Condensed</vt:lpstr>
      <vt:lpstr>Roboto</vt:lpstr>
      <vt:lpstr>Arial</vt:lpstr>
      <vt:lpstr>source-serif-pro</vt:lpstr>
      <vt:lpstr>Small Business Web Site Project Proposal by Slidesgo</vt:lpstr>
      <vt:lpstr>FER: Facial Emotion Recognition </vt:lpstr>
      <vt:lpstr> Introduction to the Problem</vt:lpstr>
      <vt:lpstr>Introduction to the Problem</vt:lpstr>
      <vt:lpstr>                      Objectives</vt:lpstr>
      <vt:lpstr>Background/Literature survey </vt:lpstr>
      <vt:lpstr>Dataset Preparation:</vt:lpstr>
      <vt:lpstr>Understanding Data</vt:lpstr>
      <vt:lpstr>Understanding the Data</vt:lpstr>
      <vt:lpstr>Loading Data and Data(Img) Augmentation</vt:lpstr>
      <vt:lpstr>Model</vt:lpstr>
      <vt:lpstr>Model Training</vt:lpstr>
      <vt:lpstr>Model training</vt:lpstr>
      <vt:lpstr> Visualize Training Performance</vt:lpstr>
      <vt:lpstr>Analysis using confusion matrix</vt:lpstr>
      <vt:lpstr>PowerPoint Presentation</vt:lpstr>
      <vt:lpstr>Evaluation results</vt:lpstr>
      <vt:lpstr>Conclusion</vt:lpstr>
      <vt:lpstr>Feature Scope</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A Scalable Tree Boosting System</dc:title>
  <dc:creator>Ankit Ekka</dc:creator>
  <cp:lastModifiedBy>banothnaveen753@gmail.com</cp:lastModifiedBy>
  <cp:revision>61</cp:revision>
  <cp:lastPrinted>2023-11-26T05:15:38Z</cp:lastPrinted>
  <dcterms:modified xsi:type="dcterms:W3CDTF">2023-11-26T07:50:54Z</dcterms:modified>
</cp:coreProperties>
</file>