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notesMasterIdLst>
    <p:notesMasterId r:id="rId30"/>
  </p:notesMasterIdLst>
  <p:sldIdLst>
    <p:sldId id="257" r:id="rId2"/>
    <p:sldId id="274" r:id="rId3"/>
    <p:sldId id="258" r:id="rId4"/>
    <p:sldId id="260" r:id="rId5"/>
    <p:sldId id="269" r:id="rId6"/>
    <p:sldId id="262" r:id="rId7"/>
    <p:sldId id="268" r:id="rId8"/>
    <p:sldId id="278" r:id="rId9"/>
    <p:sldId id="263" r:id="rId10"/>
    <p:sldId id="264" r:id="rId11"/>
    <p:sldId id="265"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7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alini" initials="V" lastIdx="1" clrIdx="0">
    <p:extLst>
      <p:ext uri="{19B8F6BF-5375-455C-9EA6-DF929625EA0E}">
        <p15:presenceInfo xmlns:p15="http://schemas.microsoft.com/office/powerpoint/2012/main" userId="a3a1097eb73f2c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80292" autoAdjust="0"/>
  </p:normalViewPr>
  <p:slideViewPr>
    <p:cSldViewPr snapToGrid="0">
      <p:cViewPr varScale="1">
        <p:scale>
          <a:sx n="66" d="100"/>
          <a:sy n="66" d="100"/>
        </p:scale>
        <p:origin x="1349"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571B0-0146-4B83-BC94-C61C2C33A209}" type="datetimeFigureOut">
              <a:rPr lang="en-IN" smtClean="0"/>
              <a:t>28-04-2022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030278-6C12-4B78-B27D-3AADA1EF24E1}" type="slidenum">
              <a:rPr lang="en-IN" smtClean="0"/>
              <a:t>‹#›</a:t>
            </a:fld>
            <a:endParaRPr lang="en-IN"/>
          </a:p>
        </p:txBody>
      </p:sp>
    </p:spTree>
    <p:extLst>
      <p:ext uri="{BB962C8B-B14F-4D97-AF65-F5344CB8AC3E}">
        <p14:creationId xmlns:p14="http://schemas.microsoft.com/office/powerpoint/2010/main" val="820874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030278-6C12-4B78-B27D-3AADA1EF24E1}" type="slidenum">
              <a:rPr lang="en-IN" smtClean="0"/>
              <a:t>16</a:t>
            </a:fld>
            <a:endParaRPr lang="en-IN"/>
          </a:p>
        </p:txBody>
      </p:sp>
    </p:spTree>
    <p:extLst>
      <p:ext uri="{BB962C8B-B14F-4D97-AF65-F5344CB8AC3E}">
        <p14:creationId xmlns:p14="http://schemas.microsoft.com/office/powerpoint/2010/main" val="3101675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997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424316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3770861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pPr/>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6960779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pPr/>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561786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pPr/>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214082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74176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75389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30809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8429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pPr/>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6225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pPr/>
              <a:t>4/28/2022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3353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pPr/>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5270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pPr/>
              <a:t>4/28/2022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33061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pPr/>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49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pPr/>
              <a:t>4/28/2022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22370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pPr/>
              <a:t>4/28/2022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16070930"/>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reepngimg.com/png/13512-insurance-picture"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10991" y="639100"/>
            <a:ext cx="11214847" cy="3828728"/>
          </a:xfrm>
        </p:spPr>
        <p:txBody>
          <a:bodyPr>
            <a:normAutofit/>
          </a:bodyPr>
          <a:lstStyle/>
          <a:p>
            <a:pPr algn="ctr"/>
            <a:r>
              <a:rPr lang="en-US" sz="6000" dirty="0">
                <a:latin typeface="Times New Roman" panose="02020603050405020304" pitchFamily="18" charset="0"/>
                <a:cs typeface="Times New Roman" panose="02020603050405020304" pitchFamily="18" charset="0"/>
              </a:rPr>
              <a:t>INSURANCE POLICY MANAGEMENT</a:t>
            </a:r>
            <a:br>
              <a:rPr lang="en-US" sz="6000" dirty="0">
                <a:latin typeface="Times New Roman" panose="02020603050405020304" pitchFamily="18" charset="0"/>
                <a:cs typeface="Times New Roman" panose="02020603050405020304" pitchFamily="18" charset="0"/>
              </a:rPr>
            </a:br>
            <a:endParaRPr lang="en-US" sz="6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334F0D1-715A-48D5-A743-82C07FFBD0DA}"/>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194314" y="3921530"/>
            <a:ext cx="2972132" cy="2704262"/>
          </a:xfrm>
          <a:prstGeom prst="rect">
            <a:avLst/>
          </a:prstGeom>
        </p:spPr>
      </p:pic>
      <p:sp>
        <p:nvSpPr>
          <p:cNvPr id="4" name="TextBox 3">
            <a:extLst>
              <a:ext uri="{FF2B5EF4-FFF2-40B4-BE49-F238E27FC236}">
                <a16:creationId xmlns:a16="http://schemas.microsoft.com/office/drawing/2014/main" id="{9216F86F-A7FB-4B6B-BECD-2CCA18D6E46D}"/>
              </a:ext>
            </a:extLst>
          </p:cNvPr>
          <p:cNvSpPr txBox="1"/>
          <p:nvPr/>
        </p:nvSpPr>
        <p:spPr>
          <a:xfrm>
            <a:off x="10264588" y="5979461"/>
            <a:ext cx="1541931"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 </a:t>
            </a:r>
          </a:p>
          <a:p>
            <a:pPr algn="ct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31123-1E8B-425F-858C-16B5DE1E2477}"/>
              </a:ext>
            </a:extLst>
          </p:cNvPr>
          <p:cNvSpPr>
            <a:spLocks noGrp="1"/>
          </p:cNvSpPr>
          <p:nvPr>
            <p:ph type="title"/>
          </p:nvPr>
        </p:nvSpPr>
        <p:spPr>
          <a:xfrm>
            <a:off x="1604684" y="699246"/>
            <a:ext cx="9899931" cy="546847"/>
          </a:xfrm>
        </p:spPr>
        <p:txBody>
          <a:bodyPr>
            <a:normAutofit/>
          </a:bodyPr>
          <a:lstStyle/>
          <a:p>
            <a:r>
              <a:rPr lang="en-US" sz="2800" dirty="0">
                <a:latin typeface="Times New Roman" panose="02020603050405020304" pitchFamily="18" charset="0"/>
                <a:cs typeface="Times New Roman" panose="02020603050405020304" pitchFamily="18" charset="0"/>
              </a:rPr>
              <a:t>ADMIN MODULE</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BA25BE-229E-437C-BC14-BFAD78E354ED}"/>
              </a:ext>
            </a:extLst>
          </p:cNvPr>
          <p:cNvSpPr>
            <a:spLocks noGrp="1"/>
          </p:cNvSpPr>
          <p:nvPr>
            <p:ph idx="1"/>
          </p:nvPr>
        </p:nvSpPr>
        <p:spPr>
          <a:xfrm>
            <a:off x="687390" y="1470212"/>
            <a:ext cx="10817225" cy="5002306"/>
          </a:xfrm>
        </p:spPr>
        <p:txBody>
          <a:bodyPr/>
          <a:lstStyle/>
          <a:p>
            <a:pPr>
              <a:buFont typeface="Wingdings" pitchFamily="2" charset="2"/>
              <a:buChar char="Ø"/>
            </a:pPr>
            <a:r>
              <a:rPr lang="en-US" dirty="0">
                <a:latin typeface="Times New Roman" panose="02020603050405020304" pitchFamily="18" charset="0"/>
                <a:cs typeface="Times New Roman" panose="02020603050405020304" pitchFamily="18" charset="0"/>
              </a:rPr>
              <a:t>Login in to portal</a:t>
            </a:r>
          </a:p>
          <a:p>
            <a:pPr>
              <a:buFont typeface="Wingdings" pitchFamily="2" charset="2"/>
              <a:buChar char="Ø"/>
            </a:pPr>
            <a:r>
              <a:rPr lang="en-US" dirty="0">
                <a:latin typeface="Times New Roman" panose="02020603050405020304" pitchFamily="18" charset="0"/>
                <a:cs typeface="Times New Roman" panose="02020603050405020304" pitchFamily="18" charset="0"/>
              </a:rPr>
              <a:t>View Customers.</a:t>
            </a:r>
          </a:p>
          <a:p>
            <a:pPr>
              <a:buFont typeface="Wingdings" pitchFamily="2" charset="2"/>
              <a:buChar char="Ø"/>
            </a:pPr>
            <a:r>
              <a:rPr lang="en-US" dirty="0">
                <a:latin typeface="Times New Roman" panose="02020603050405020304" pitchFamily="18" charset="0"/>
                <a:cs typeface="Times New Roman" panose="02020603050405020304" pitchFamily="18" charset="0"/>
              </a:rPr>
              <a:t>View/Add/Update/Delete policy category like Life, Health, vehicle.</a:t>
            </a:r>
          </a:p>
          <a:p>
            <a:pPr>
              <a:buFont typeface="Wingdings" pitchFamily="2" charset="2"/>
              <a:buChar char="Ø"/>
            </a:pPr>
            <a:r>
              <a:rPr lang="en-US" dirty="0">
                <a:latin typeface="Times New Roman" panose="02020603050405020304" pitchFamily="18" charset="0"/>
                <a:cs typeface="Times New Roman" panose="02020603050405020304" pitchFamily="18" charset="0"/>
              </a:rPr>
              <a:t>View/Add/Update/Delete policy.</a:t>
            </a:r>
          </a:p>
          <a:p>
            <a:pPr>
              <a:buFont typeface="Wingdings" pitchFamily="2" charset="2"/>
              <a:buChar char="Ø"/>
            </a:pPr>
            <a:r>
              <a:rPr lang="en-US" dirty="0">
                <a:latin typeface="Times New Roman" panose="02020603050405020304" pitchFamily="18" charset="0"/>
                <a:cs typeface="Times New Roman" panose="02020603050405020304" pitchFamily="18" charset="0"/>
              </a:rPr>
              <a:t>Approve/Disapprove policy, applied by customer.</a:t>
            </a:r>
          </a:p>
          <a:p>
            <a:pPr>
              <a:buFont typeface="Wingdings" pitchFamily="2" charset="2"/>
              <a:buChar char="Ø"/>
            </a:pPr>
            <a:r>
              <a:rPr lang="en-US" dirty="0">
                <a:latin typeface="Times New Roman" panose="02020603050405020304" pitchFamily="18" charset="0"/>
                <a:cs typeface="Times New Roman" panose="02020603050405020304" pitchFamily="18" charset="0"/>
              </a:rPr>
              <a:t>View total policy holder, approved policy holder, disapproved policy holder.</a:t>
            </a:r>
          </a:p>
          <a:p>
            <a:pPr>
              <a:buFont typeface="Wingdings" pitchFamily="2" charset="2"/>
              <a:buChar char="Ø"/>
            </a:pPr>
            <a:r>
              <a:rPr lang="en-US" dirty="0">
                <a:latin typeface="Times New Roman" panose="02020603050405020304" pitchFamily="18" charset="0"/>
                <a:cs typeface="Times New Roman" panose="02020603050405020304" pitchFamily="18" charset="0"/>
              </a:rPr>
              <a:t>Answer Customer Questions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7437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92F15-CEDC-4CF6-9DBC-2B8DCFCF3AC8}"/>
              </a:ext>
            </a:extLst>
          </p:cNvPr>
          <p:cNvSpPr>
            <a:spLocks noGrp="1"/>
          </p:cNvSpPr>
          <p:nvPr>
            <p:ph type="title"/>
          </p:nvPr>
        </p:nvSpPr>
        <p:spPr>
          <a:xfrm>
            <a:off x="1568826" y="717176"/>
            <a:ext cx="9935788" cy="573742"/>
          </a:xfrm>
        </p:spPr>
        <p:txBody>
          <a:bodyPr>
            <a:normAutofit/>
          </a:bodyPr>
          <a:lstStyle/>
          <a:p>
            <a:r>
              <a:rPr lang="en-US" sz="2800" dirty="0">
                <a:latin typeface="Times New Roman" panose="02020603050405020304" pitchFamily="18" charset="0"/>
                <a:cs typeface="Times New Roman" panose="02020603050405020304" pitchFamily="18" charset="0"/>
              </a:rPr>
              <a:t>USER MODULE</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7C3777-91EB-4209-8E83-679AE105C17A}"/>
              </a:ext>
            </a:extLst>
          </p:cNvPr>
          <p:cNvSpPr>
            <a:spLocks noGrp="1"/>
          </p:cNvSpPr>
          <p:nvPr>
            <p:ph idx="1"/>
          </p:nvPr>
        </p:nvSpPr>
        <p:spPr>
          <a:xfrm>
            <a:off x="717178" y="1595721"/>
            <a:ext cx="10787436" cy="4867835"/>
          </a:xfrm>
        </p:spPr>
        <p:txBody>
          <a:bodyPr/>
          <a:lstStyle/>
          <a:p>
            <a:pPr>
              <a:buFont typeface="Wingdings" pitchFamily="2" charset="2"/>
              <a:buChar char="Ø"/>
            </a:pPr>
            <a:r>
              <a:rPr lang="en-US" dirty="0">
                <a:latin typeface="Times New Roman" panose="02020603050405020304" pitchFamily="18" charset="0"/>
                <a:cs typeface="Times New Roman" panose="02020603050405020304" pitchFamily="18" charset="0"/>
              </a:rPr>
              <a:t>Create Account.</a:t>
            </a:r>
          </a:p>
          <a:p>
            <a:pPr>
              <a:buFont typeface="Wingdings" pitchFamily="2" charset="2"/>
              <a:buChar char="Ø"/>
            </a:pPr>
            <a:r>
              <a:rPr lang="en-US" dirty="0">
                <a:latin typeface="Times New Roman" panose="02020603050405020304" pitchFamily="18" charset="0"/>
                <a:cs typeface="Times New Roman" panose="02020603050405020304" pitchFamily="18" charset="0"/>
              </a:rPr>
              <a:t>Login.</a:t>
            </a:r>
          </a:p>
          <a:p>
            <a:pPr>
              <a:buFont typeface="Wingdings" pitchFamily="2" charset="2"/>
              <a:buChar char="Ø"/>
            </a:pPr>
            <a:r>
              <a:rPr lang="en-US" dirty="0">
                <a:latin typeface="Times New Roman" panose="02020603050405020304" pitchFamily="18" charset="0"/>
                <a:cs typeface="Times New Roman" panose="02020603050405020304" pitchFamily="18" charset="0"/>
              </a:rPr>
              <a:t>Password.</a:t>
            </a:r>
          </a:p>
          <a:p>
            <a:pPr>
              <a:buFont typeface="Wingdings" pitchFamily="2" charset="2"/>
              <a:buChar char="Ø"/>
            </a:pPr>
            <a:r>
              <a:rPr lang="en-US" dirty="0">
                <a:latin typeface="Times New Roman" panose="02020603050405020304" pitchFamily="18" charset="0"/>
                <a:cs typeface="Times New Roman" panose="02020603050405020304" pitchFamily="18" charset="0"/>
              </a:rPr>
              <a:t> Raise queries.</a:t>
            </a:r>
          </a:p>
          <a:p>
            <a:pPr>
              <a:buFont typeface="Wingdings" pitchFamily="2" charset="2"/>
              <a:buChar char="Ø"/>
            </a:pPr>
            <a:r>
              <a:rPr lang="en-US" dirty="0">
                <a:latin typeface="Times New Roman" panose="02020603050405020304" pitchFamily="18" charset="0"/>
                <a:cs typeface="Times New Roman" panose="02020603050405020304" pitchFamily="18" charset="0"/>
              </a:rPr>
              <a:t>Update Personal details.</a:t>
            </a:r>
          </a:p>
          <a:p>
            <a:pPr>
              <a:buFont typeface="Wingdings" pitchFamily="2" charset="2"/>
              <a:buChar char="Ø"/>
            </a:pPr>
            <a:r>
              <a:rPr lang="en-US" dirty="0">
                <a:latin typeface="Times New Roman" panose="02020603050405020304" pitchFamily="18" charset="0"/>
                <a:cs typeface="Times New Roman" panose="02020603050405020304" pitchFamily="18" charset="0"/>
              </a:rPr>
              <a:t>View policy and apply.</a:t>
            </a:r>
          </a:p>
          <a:p>
            <a:pPr>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377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6687" y="738410"/>
            <a:ext cx="8911687" cy="1280890"/>
          </a:xfrm>
        </p:spPr>
        <p:txBody>
          <a:bodyPr>
            <a:normAutofit/>
          </a:bodyPr>
          <a:lstStyle/>
          <a:p>
            <a:r>
              <a:rPr lang="en-US" sz="2800" dirty="0">
                <a:latin typeface="Times New Roman" pitchFamily="18" charset="0"/>
                <a:cs typeface="Times New Roman" pitchFamily="18" charset="0"/>
              </a:rPr>
              <a:t>FUTURE SCOPE</a:t>
            </a:r>
          </a:p>
        </p:txBody>
      </p:sp>
      <p:sp>
        <p:nvSpPr>
          <p:cNvPr id="3" name="Content Placeholder 2"/>
          <p:cNvSpPr>
            <a:spLocks noGrp="1"/>
          </p:cNvSpPr>
          <p:nvPr>
            <p:ph idx="1"/>
          </p:nvPr>
        </p:nvSpPr>
        <p:spPr>
          <a:xfrm>
            <a:off x="1676402" y="2057400"/>
            <a:ext cx="9828212" cy="3853822"/>
          </a:xfrm>
        </p:spPr>
        <p:txBody>
          <a:bodyPr/>
          <a:lstStyle/>
          <a:p>
            <a:pPr>
              <a:buFont typeface="Wingdings" pitchFamily="2" charset="2"/>
              <a:buChar char="Ø"/>
            </a:pPr>
            <a:r>
              <a:rPr lang="en-US" dirty="0">
                <a:latin typeface="Times New Roman" pitchFamily="18" charset="0"/>
                <a:cs typeface="Times New Roman" pitchFamily="18" charset="0"/>
              </a:rPr>
              <a:t>Developed to be used by the all the people</a:t>
            </a:r>
          </a:p>
          <a:p>
            <a:pPr>
              <a:buFont typeface="Wingdings" pitchFamily="2" charset="2"/>
              <a:buChar char="Ø"/>
            </a:pPr>
            <a:r>
              <a:rPr lang="en-US" dirty="0">
                <a:latin typeface="Times New Roman" pitchFamily="18" charset="0"/>
                <a:cs typeface="Times New Roman" pitchFamily="18" charset="0"/>
              </a:rPr>
              <a:t>Can be used by the students for study purpose. </a:t>
            </a:r>
          </a:p>
          <a:p>
            <a:pPr>
              <a:buFont typeface="Wingdings" pitchFamily="2" charset="2"/>
              <a:buChar char="Ø"/>
            </a:pPr>
            <a:r>
              <a:rPr lang="en-US" dirty="0">
                <a:latin typeface="Times New Roman" pitchFamily="18" charset="0"/>
                <a:cs typeface="Times New Roman" pitchFamily="18" charset="0"/>
              </a:rPr>
              <a:t>It eradicates the fake policy providing websites. </a:t>
            </a:r>
          </a:p>
          <a:p>
            <a:pPr>
              <a:buFont typeface="Wingdings" pitchFamily="2" charset="2"/>
              <a:buChar char="Ø"/>
            </a:pPr>
            <a:r>
              <a:rPr lang="en-US" dirty="0">
                <a:latin typeface="Times New Roman" pitchFamily="18" charset="0"/>
                <a:cs typeface="Times New Roman" pitchFamily="18" charset="0"/>
              </a:rPr>
              <a:t>Keeps the capability to centralize all the insurance industry in India and shall keep transparency in industry.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830" y="652155"/>
            <a:ext cx="8911687" cy="1280890"/>
          </a:xfrm>
        </p:spPr>
        <p:txBody>
          <a:bodyPr>
            <a:normAutofit/>
          </a:bodyPr>
          <a:lstStyle/>
          <a:p>
            <a:r>
              <a:rPr lang="en-US" sz="2800"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1561691" y="2564091"/>
            <a:ext cx="9363976" cy="3102034"/>
          </a:xfrm>
        </p:spPr>
        <p:txBody>
          <a:bodyPr/>
          <a:lstStyle/>
          <a:p>
            <a:pPr algn="ctr">
              <a:buNone/>
            </a:pPr>
            <a:r>
              <a:rPr lang="en-US" dirty="0">
                <a:latin typeface="Times New Roman" pitchFamily="18" charset="0"/>
                <a:cs typeface="Times New Roman" pitchFamily="18" charset="0"/>
              </a:rPr>
              <a:t>	</a:t>
            </a:r>
          </a:p>
        </p:txBody>
      </p:sp>
      <p:sp>
        <p:nvSpPr>
          <p:cNvPr id="4" name="Rectangle 3"/>
          <p:cNvSpPr/>
          <p:nvPr/>
        </p:nvSpPr>
        <p:spPr>
          <a:xfrm>
            <a:off x="1300899" y="1753386"/>
            <a:ext cx="8323868" cy="3139321"/>
          </a:xfrm>
          <a:prstGeom prst="rect">
            <a:avLst/>
          </a:prstGeom>
        </p:spPr>
        <p:txBody>
          <a:bodyPr wrap="square">
            <a:spAutoFit/>
          </a:bodyPr>
          <a:lstStyle/>
          <a:p>
            <a:pPr algn="just">
              <a:buFont typeface="Wingdings" pitchFamily="2" charset="2"/>
              <a:buChar char="Ø"/>
            </a:pPr>
            <a:r>
              <a:rPr lang="en-US" dirty="0">
                <a:latin typeface="Times New Roman" pitchFamily="18" charset="0"/>
                <a:cs typeface="Times New Roman" pitchFamily="18" charset="0"/>
              </a:rPr>
              <a:t>  By the implementation of this website, there shall be a transparency in the field of insurance industry and will help in the centralization of the insurance taking policies.</a:t>
            </a:r>
          </a:p>
          <a:p>
            <a:pPr algn="just"/>
            <a:r>
              <a:rPr lang="en-US" dirty="0">
                <a:latin typeface="Times New Roman" pitchFamily="18" charset="0"/>
                <a:cs typeface="Times New Roman" pitchFamily="18" charset="0"/>
              </a:rPr>
              <a:t>   </a:t>
            </a:r>
          </a:p>
          <a:p>
            <a:pPr>
              <a:buFont typeface="Wingdings" pitchFamily="2" charset="2"/>
              <a:buChar char="Ø"/>
            </a:pPr>
            <a:r>
              <a:rPr lang="en-US" dirty="0">
                <a:latin typeface="Times New Roman" pitchFamily="18" charset="0"/>
                <a:cs typeface="Times New Roman" pitchFamily="18" charset="0"/>
              </a:rPr>
              <a:t>  By using this application, insurance organizations will be able to reach the customers directly.</a:t>
            </a:r>
          </a:p>
          <a:p>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The customers can easily check with the various policies, compare them and enroll to the desired one.</a:t>
            </a:r>
          </a:p>
          <a:p>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This helps to increase business.</a:t>
            </a:r>
            <a:endParaRPr lang="en-IN" dirty="0">
              <a:latin typeface="Times New Roman" panose="02020603050405020304" pitchFamily="18" charset="0"/>
              <a:cs typeface="Times New Roman" panose="02020603050405020304" pitchFamily="18" charset="0"/>
            </a:endParaRPr>
          </a:p>
          <a:p>
            <a:pPr algn="just"/>
            <a:endParaRPr 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135" y="258247"/>
            <a:ext cx="1420582" cy="523220"/>
          </a:xfrm>
          <a:prstGeom prst="rect">
            <a:avLst/>
          </a:prstGeom>
        </p:spPr>
        <p:txBody>
          <a:bodyPr wrap="none">
            <a:spAutoFit/>
          </a:bodyPr>
          <a:lstStyle/>
          <a:p>
            <a:r>
              <a:rPr lang="en-US" sz="2800" dirty="0">
                <a:solidFill>
                  <a:schemeClr val="accent2">
                    <a:lumMod val="75000"/>
                  </a:schemeClr>
                </a:solidFill>
                <a:latin typeface="Times New Roman" pitchFamily="18" charset="0"/>
                <a:cs typeface="Times New Roman" pitchFamily="18" charset="0"/>
              </a:rPr>
              <a:t>Outputs:</a:t>
            </a:r>
            <a:endParaRPr lang="en-IN" sz="2800" dirty="0">
              <a:solidFill>
                <a:schemeClr val="accent2">
                  <a:lumMod val="75000"/>
                </a:schemeClr>
              </a:solidFill>
            </a:endParaRPr>
          </a:p>
        </p:txBody>
      </p:sp>
      <p:pic>
        <p:nvPicPr>
          <p:cNvPr id="5" name="Picture 4"/>
          <p:cNvPicPr>
            <a:picLocks noChangeAspect="1"/>
          </p:cNvPicPr>
          <p:nvPr/>
        </p:nvPicPr>
        <p:blipFill>
          <a:blip r:embed="rId2"/>
          <a:stretch>
            <a:fillRect/>
          </a:stretch>
        </p:blipFill>
        <p:spPr>
          <a:xfrm>
            <a:off x="214313" y="781467"/>
            <a:ext cx="11977687" cy="6076533"/>
          </a:xfrm>
          <a:prstGeom prst="rect">
            <a:avLst/>
          </a:prstGeom>
        </p:spPr>
      </p:pic>
    </p:spTree>
    <p:extLst>
      <p:ext uri="{BB962C8B-B14F-4D97-AF65-F5344CB8AC3E}">
        <p14:creationId xmlns:p14="http://schemas.microsoft.com/office/powerpoint/2010/main" val="2392562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7162" y="0"/>
            <a:ext cx="12034838" cy="6858001"/>
          </a:xfrm>
          <a:prstGeom prst="rect">
            <a:avLst/>
          </a:prstGeom>
        </p:spPr>
      </p:pic>
    </p:spTree>
    <p:extLst>
      <p:ext uri="{BB962C8B-B14F-4D97-AF65-F5344CB8AC3E}">
        <p14:creationId xmlns:p14="http://schemas.microsoft.com/office/powerpoint/2010/main" val="1302504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13360" y="0"/>
            <a:ext cx="11978640" cy="6858000"/>
          </a:xfrm>
          <a:prstGeom prst="rect">
            <a:avLst/>
          </a:prstGeom>
        </p:spPr>
      </p:pic>
    </p:spTree>
    <p:extLst>
      <p:ext uri="{BB962C8B-B14F-4D97-AF65-F5344CB8AC3E}">
        <p14:creationId xmlns:p14="http://schemas.microsoft.com/office/powerpoint/2010/main" val="3817699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399" y="0"/>
            <a:ext cx="12039601" cy="6827520"/>
          </a:xfrm>
          <a:prstGeom prst="rect">
            <a:avLst/>
          </a:prstGeom>
        </p:spPr>
      </p:pic>
    </p:spTree>
    <p:extLst>
      <p:ext uri="{BB962C8B-B14F-4D97-AF65-F5344CB8AC3E}">
        <p14:creationId xmlns:p14="http://schemas.microsoft.com/office/powerpoint/2010/main" val="3077987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7639" y="0"/>
            <a:ext cx="12024361" cy="6751320"/>
          </a:xfrm>
          <a:prstGeom prst="rect">
            <a:avLst/>
          </a:prstGeom>
        </p:spPr>
      </p:pic>
    </p:spTree>
    <p:extLst>
      <p:ext uri="{BB962C8B-B14F-4D97-AF65-F5344CB8AC3E}">
        <p14:creationId xmlns:p14="http://schemas.microsoft.com/office/powerpoint/2010/main" val="3284677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3766" y="1"/>
            <a:ext cx="11998233" cy="6858000"/>
          </a:xfrm>
          <a:prstGeom prst="rect">
            <a:avLst/>
          </a:prstGeom>
        </p:spPr>
      </p:pic>
    </p:spTree>
    <p:extLst>
      <p:ext uri="{BB962C8B-B14F-4D97-AF65-F5344CB8AC3E}">
        <p14:creationId xmlns:p14="http://schemas.microsoft.com/office/powerpoint/2010/main" val="648299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049D-C0DF-4B2F-87F0-F1E47E9749EA}"/>
              </a:ext>
            </a:extLst>
          </p:cNvPr>
          <p:cNvSpPr>
            <a:spLocks noGrp="1"/>
          </p:cNvSpPr>
          <p:nvPr>
            <p:ph type="title"/>
          </p:nvPr>
        </p:nvSpPr>
        <p:spPr>
          <a:xfrm>
            <a:off x="1658472" y="699247"/>
            <a:ext cx="9846141" cy="573741"/>
          </a:xfrm>
        </p:spPr>
        <p:txBody>
          <a:bodyPr>
            <a:normAutofit fontScale="90000"/>
          </a:bodyPr>
          <a:lstStyle/>
          <a:p>
            <a:r>
              <a:rPr lang="en-US" sz="3600" dirty="0">
                <a:latin typeface="Times New Roman" panose="02020603050405020304" pitchFamily="18" charset="0"/>
                <a:cs typeface="Times New Roman" panose="02020603050405020304" pitchFamily="18" charset="0"/>
              </a:rPr>
              <a:t>                               Team Members</a:t>
            </a:r>
            <a:endParaRPr lang="en-IN"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072087078"/>
              </p:ext>
            </p:extLst>
          </p:nvPr>
        </p:nvGraphicFramePr>
        <p:xfrm>
          <a:off x="1420289" y="1973345"/>
          <a:ext cx="8915400" cy="2676125"/>
        </p:xfrm>
        <a:graphic>
          <a:graphicData uri="http://schemas.openxmlformats.org/drawingml/2006/table">
            <a:tbl>
              <a:tblPr firstRow="1" bandRow="1">
                <a:tableStyleId>{5C22544A-7EE6-4342-B048-85BDC9FD1C3A}</a:tableStyleId>
              </a:tblPr>
              <a:tblGrid>
                <a:gridCol w="3076297">
                  <a:extLst>
                    <a:ext uri="{9D8B030D-6E8A-4147-A177-3AD203B41FA5}">
                      <a16:colId xmlns:a16="http://schemas.microsoft.com/office/drawing/2014/main" val="20000"/>
                    </a:ext>
                  </a:extLst>
                </a:gridCol>
                <a:gridCol w="5839103">
                  <a:extLst>
                    <a:ext uri="{9D8B030D-6E8A-4147-A177-3AD203B41FA5}">
                      <a16:colId xmlns:a16="http://schemas.microsoft.com/office/drawing/2014/main" val="20001"/>
                    </a:ext>
                  </a:extLst>
                </a:gridCol>
              </a:tblGrid>
              <a:tr h="370840">
                <a:tc>
                  <a:txBody>
                    <a:bodyPr/>
                    <a:lstStyle/>
                    <a:p>
                      <a:pPr algn="ctr"/>
                      <a:r>
                        <a:rPr lang="en-US" dirty="0"/>
                        <a:t>Employee Id</a:t>
                      </a:r>
                    </a:p>
                  </a:txBody>
                  <a:tcPr/>
                </a:tc>
                <a:tc>
                  <a:txBody>
                    <a:bodyPr/>
                    <a:lstStyle/>
                    <a:p>
                      <a:pPr algn="ctr"/>
                      <a:r>
                        <a:rPr lang="en-US" dirty="0"/>
                        <a:t>Employee Name</a:t>
                      </a:r>
                    </a:p>
                  </a:txBody>
                  <a:tcPr/>
                </a:tc>
                <a:extLst>
                  <a:ext uri="{0D108BD9-81ED-4DB2-BD59-A6C34878D82A}">
                    <a16:rowId xmlns:a16="http://schemas.microsoft.com/office/drawing/2014/main" val="10000"/>
                  </a:ext>
                </a:extLst>
              </a:tr>
              <a:tr h="456165">
                <a:tc>
                  <a:txBody>
                    <a:bodyPr/>
                    <a:lstStyle/>
                    <a:p>
                      <a:pPr algn="ctr"/>
                      <a:r>
                        <a:rPr lang="en-US" sz="1800" dirty="0">
                          <a:latin typeface="Times New Roman" pitchFamily="18" charset="0"/>
                          <a:cs typeface="Times New Roman" pitchFamily="18" charset="0"/>
                        </a:rPr>
                        <a:t>2490265</a:t>
                      </a:r>
                    </a:p>
                  </a:txBody>
                  <a:tcPr/>
                </a:tc>
                <a:tc>
                  <a:txBody>
                    <a:bodyPr/>
                    <a:lstStyle/>
                    <a:p>
                      <a:pPr algn="ctr"/>
                      <a:r>
                        <a:rPr lang="en-US" sz="1800" dirty="0">
                          <a:latin typeface="Times New Roman" pitchFamily="18" charset="0"/>
                          <a:cs typeface="Times New Roman" pitchFamily="18" charset="0"/>
                        </a:rPr>
                        <a:t>Naveen Agarwal</a:t>
                      </a:r>
                    </a:p>
                  </a:txBody>
                  <a:tcPr/>
                </a:tc>
                <a:extLst>
                  <a:ext uri="{0D108BD9-81ED-4DB2-BD59-A6C34878D82A}">
                    <a16:rowId xmlns:a16="http://schemas.microsoft.com/office/drawing/2014/main" val="10001"/>
                  </a:ext>
                </a:extLst>
              </a:tr>
              <a:tr h="228600">
                <a:tc>
                  <a:txBody>
                    <a:bodyPr/>
                    <a:lstStyle/>
                    <a:p>
                      <a:pPr algn="ctr"/>
                      <a:r>
                        <a:rPr lang="en-US" sz="1800" dirty="0">
                          <a:latin typeface="Times New Roman" pitchFamily="18" charset="0"/>
                          <a:cs typeface="Times New Roman" pitchFamily="18" charset="0"/>
                        </a:rPr>
                        <a:t>2491290</a:t>
                      </a:r>
                    </a:p>
                  </a:txBody>
                  <a:tcPr/>
                </a:tc>
                <a:tc>
                  <a:txBody>
                    <a:bodyPr/>
                    <a:lstStyle/>
                    <a:p>
                      <a:pPr algn="ctr"/>
                      <a:r>
                        <a:rPr lang="en-US" sz="1800" dirty="0" err="1">
                          <a:latin typeface="Times New Roman" pitchFamily="18" charset="0"/>
                          <a:cs typeface="Times New Roman" pitchFamily="18" charset="0"/>
                        </a:rPr>
                        <a:t>Saloni</a:t>
                      </a:r>
                      <a:r>
                        <a:rPr lang="en-US" sz="1800" baseline="0" dirty="0">
                          <a:latin typeface="Times New Roman" pitchFamily="18" charset="0"/>
                          <a:cs typeface="Times New Roman" pitchFamily="18" charset="0"/>
                        </a:rPr>
                        <a:t> </a:t>
                      </a:r>
                      <a:r>
                        <a:rPr lang="en-US" sz="1800" baseline="0" dirty="0" err="1">
                          <a:latin typeface="Times New Roman" pitchFamily="18" charset="0"/>
                          <a:cs typeface="Times New Roman" pitchFamily="18" charset="0"/>
                        </a:rPr>
                        <a:t>Barde</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sz="1800" dirty="0">
                          <a:latin typeface="Times New Roman" pitchFamily="18" charset="0"/>
                          <a:cs typeface="Times New Roman" pitchFamily="18" charset="0"/>
                        </a:rPr>
                        <a:t>2490230</a:t>
                      </a:r>
                    </a:p>
                  </a:txBody>
                  <a:tcPr/>
                </a:tc>
                <a:tc>
                  <a:txBody>
                    <a:bodyPr/>
                    <a:lstStyle/>
                    <a:p>
                      <a:pPr algn="ctr"/>
                      <a:r>
                        <a:rPr lang="en-US" sz="1800" dirty="0" err="1">
                          <a:latin typeface="Times New Roman" pitchFamily="18" charset="0"/>
                          <a:cs typeface="Times New Roman" pitchFamily="18" charset="0"/>
                        </a:rPr>
                        <a:t>Gadi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Rundha</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algn="ctr"/>
                      <a:r>
                        <a:rPr lang="en-US" sz="1800" dirty="0">
                          <a:latin typeface="Times New Roman" pitchFamily="18" charset="0"/>
                          <a:cs typeface="Times New Roman" pitchFamily="18" charset="0"/>
                        </a:rPr>
                        <a:t>2491470</a:t>
                      </a:r>
                    </a:p>
                  </a:txBody>
                  <a:tcPr/>
                </a:tc>
                <a:tc>
                  <a:txBody>
                    <a:bodyPr/>
                    <a:lstStyle/>
                    <a:p>
                      <a:pPr algn="ctr"/>
                      <a:r>
                        <a:rPr lang="en-US" sz="1800" dirty="0" err="1">
                          <a:latin typeface="Times New Roman" pitchFamily="18" charset="0"/>
                          <a:cs typeface="Times New Roman" pitchFamily="18" charset="0"/>
                        </a:rPr>
                        <a:t>Linga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Bharat</a:t>
                      </a:r>
                      <a:r>
                        <a:rPr lang="en-US" sz="1800" baseline="0" dirty="0" err="1">
                          <a:latin typeface="Times New Roman" pitchFamily="18" charset="0"/>
                          <a:cs typeface="Times New Roman" pitchFamily="18" charset="0"/>
                        </a:rPr>
                        <a:t>Kumar</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70840">
                <a:tc>
                  <a:txBody>
                    <a:bodyPr/>
                    <a:lstStyle/>
                    <a:p>
                      <a:pPr algn="ctr"/>
                      <a:r>
                        <a:rPr lang="en-US" sz="1800" dirty="0">
                          <a:latin typeface="Times New Roman" pitchFamily="18" charset="0"/>
                          <a:cs typeface="Times New Roman" pitchFamily="18" charset="0"/>
                        </a:rPr>
                        <a:t>2490242</a:t>
                      </a:r>
                    </a:p>
                  </a:txBody>
                  <a:tcPr/>
                </a:tc>
                <a:tc>
                  <a:txBody>
                    <a:bodyPr/>
                    <a:lstStyle/>
                    <a:p>
                      <a:pPr algn="ctr"/>
                      <a:r>
                        <a:rPr lang="en-US" sz="1800" dirty="0">
                          <a:latin typeface="Times New Roman" pitchFamily="18" charset="0"/>
                          <a:cs typeface="Times New Roman" pitchFamily="18" charset="0"/>
                        </a:rPr>
                        <a:t>Pooja HD</a:t>
                      </a:r>
                    </a:p>
                  </a:txBody>
                  <a:tcPr/>
                </a:tc>
                <a:extLst>
                  <a:ext uri="{0D108BD9-81ED-4DB2-BD59-A6C34878D82A}">
                    <a16:rowId xmlns:a16="http://schemas.microsoft.com/office/drawing/2014/main" val="10005"/>
                  </a:ext>
                </a:extLst>
              </a:tr>
              <a:tr h="370840">
                <a:tc>
                  <a:txBody>
                    <a:bodyPr/>
                    <a:lstStyle/>
                    <a:p>
                      <a:pPr algn="ctr"/>
                      <a:r>
                        <a:rPr lang="en-US" sz="1800" dirty="0">
                          <a:latin typeface="Times New Roman" pitchFamily="18" charset="0"/>
                          <a:cs typeface="Times New Roman" pitchFamily="18" charset="0"/>
                        </a:rPr>
                        <a:t>2490960</a:t>
                      </a:r>
                    </a:p>
                  </a:txBody>
                  <a:tcPr/>
                </a:tc>
                <a:tc>
                  <a:txBody>
                    <a:bodyPr/>
                    <a:lstStyle/>
                    <a:p>
                      <a:pPr algn="ctr"/>
                      <a:r>
                        <a:rPr lang="en-US" sz="1800" dirty="0" err="1">
                          <a:latin typeface="Times New Roman" pitchFamily="18" charset="0"/>
                          <a:cs typeface="Times New Roman" pitchFamily="18" charset="0"/>
                        </a:rPr>
                        <a:t>Rajat</a:t>
                      </a:r>
                      <a:r>
                        <a:rPr lang="en-US" sz="1800" dirty="0">
                          <a:latin typeface="Times New Roman" pitchFamily="18" charset="0"/>
                          <a:cs typeface="Times New Roman" pitchFamily="18" charset="0"/>
                        </a:rPr>
                        <a:t> Kumar</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71016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3713" y="0"/>
            <a:ext cx="12038287" cy="6858000"/>
          </a:xfrm>
          <a:prstGeom prst="rect">
            <a:avLst/>
          </a:prstGeom>
        </p:spPr>
      </p:pic>
    </p:spTree>
    <p:extLst>
      <p:ext uri="{BB962C8B-B14F-4D97-AF65-F5344CB8AC3E}">
        <p14:creationId xmlns:p14="http://schemas.microsoft.com/office/powerpoint/2010/main" val="461487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2430" y="0"/>
            <a:ext cx="12009570" cy="6858000"/>
          </a:xfrm>
          <a:prstGeom prst="rect">
            <a:avLst/>
          </a:prstGeom>
        </p:spPr>
      </p:pic>
    </p:spTree>
    <p:extLst>
      <p:ext uri="{BB962C8B-B14F-4D97-AF65-F5344CB8AC3E}">
        <p14:creationId xmlns:p14="http://schemas.microsoft.com/office/powerpoint/2010/main" val="1940477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9187" y="0"/>
            <a:ext cx="12002813" cy="6858000"/>
          </a:xfrm>
          <a:prstGeom prst="rect">
            <a:avLst/>
          </a:prstGeom>
        </p:spPr>
      </p:pic>
    </p:spTree>
    <p:extLst>
      <p:ext uri="{BB962C8B-B14F-4D97-AF65-F5344CB8AC3E}">
        <p14:creationId xmlns:p14="http://schemas.microsoft.com/office/powerpoint/2010/main" val="881904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9186" y="0"/>
            <a:ext cx="12002814" cy="6858000"/>
          </a:xfrm>
          <a:prstGeom prst="rect">
            <a:avLst/>
          </a:prstGeom>
        </p:spPr>
      </p:pic>
    </p:spTree>
    <p:extLst>
      <p:ext uri="{BB962C8B-B14F-4D97-AF65-F5344CB8AC3E}">
        <p14:creationId xmlns:p14="http://schemas.microsoft.com/office/powerpoint/2010/main" val="3379308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89187" y="1"/>
            <a:ext cx="12002814" cy="6858000"/>
          </a:xfrm>
          <a:prstGeom prst="rect">
            <a:avLst/>
          </a:prstGeom>
        </p:spPr>
      </p:pic>
    </p:spTree>
    <p:extLst>
      <p:ext uri="{BB962C8B-B14F-4D97-AF65-F5344CB8AC3E}">
        <p14:creationId xmlns:p14="http://schemas.microsoft.com/office/powerpoint/2010/main" val="181212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9186" y="1"/>
            <a:ext cx="11871436" cy="6858000"/>
          </a:xfrm>
          <a:prstGeom prst="rect">
            <a:avLst/>
          </a:prstGeom>
        </p:spPr>
      </p:pic>
    </p:spTree>
    <p:extLst>
      <p:ext uri="{BB962C8B-B14F-4D97-AF65-F5344CB8AC3E}">
        <p14:creationId xmlns:p14="http://schemas.microsoft.com/office/powerpoint/2010/main" val="160451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3421" y="0"/>
            <a:ext cx="12428154" cy="6858000"/>
          </a:xfrm>
          <a:prstGeom prst="rect">
            <a:avLst/>
          </a:prstGeom>
        </p:spPr>
      </p:pic>
    </p:spTree>
    <p:extLst>
      <p:ext uri="{BB962C8B-B14F-4D97-AF65-F5344CB8AC3E}">
        <p14:creationId xmlns:p14="http://schemas.microsoft.com/office/powerpoint/2010/main" val="2707545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04951" y="0"/>
            <a:ext cx="12396623" cy="6858000"/>
          </a:xfrm>
          <a:prstGeom prst="rect">
            <a:avLst/>
          </a:prstGeom>
        </p:spPr>
      </p:pic>
    </p:spTree>
    <p:extLst>
      <p:ext uri="{BB962C8B-B14F-4D97-AF65-F5344CB8AC3E}">
        <p14:creationId xmlns:p14="http://schemas.microsoft.com/office/powerpoint/2010/main" val="2697234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B525AB-2864-4CA2-A245-352B5B3520BC}"/>
              </a:ext>
            </a:extLst>
          </p:cNvPr>
          <p:cNvSpPr>
            <a:spLocks noGrp="1"/>
          </p:cNvSpPr>
          <p:nvPr>
            <p:ph idx="1"/>
          </p:nvPr>
        </p:nvSpPr>
        <p:spPr>
          <a:xfrm>
            <a:off x="170329" y="340660"/>
            <a:ext cx="11815483" cy="6212541"/>
          </a:xfrm>
        </p:spPr>
        <p:txBody>
          <a:bodyPr>
            <a:normAutofit/>
          </a:bodyPr>
          <a:lstStyle/>
          <a:p>
            <a:pPr marL="0" indent="0" algn="ctr">
              <a:buNone/>
            </a:pPr>
            <a:endParaRPr lang="en-US" sz="3800" dirty="0">
              <a:latin typeface="Times New Roman" panose="02020603050405020304" pitchFamily="18" charset="0"/>
              <a:cs typeface="Times New Roman" panose="02020603050405020304" pitchFamily="18" charset="0"/>
            </a:endParaRPr>
          </a:p>
          <a:p>
            <a:pPr marL="0" indent="0" algn="ctr">
              <a:buNone/>
            </a:pPr>
            <a:endParaRPr lang="en-US" sz="3800" dirty="0">
              <a:latin typeface="Times New Roman" panose="02020603050405020304" pitchFamily="18" charset="0"/>
              <a:cs typeface="Times New Roman" panose="02020603050405020304" pitchFamily="18" charset="0"/>
            </a:endParaRPr>
          </a:p>
          <a:p>
            <a:pPr marL="0" indent="0" algn="ctr">
              <a:buNone/>
            </a:pPr>
            <a:endParaRPr lang="en-US" sz="3800" dirty="0">
              <a:latin typeface="Times New Roman" panose="02020603050405020304" pitchFamily="18" charset="0"/>
              <a:cs typeface="Times New Roman" panose="02020603050405020304" pitchFamily="18" charset="0"/>
            </a:endParaRPr>
          </a:p>
          <a:p>
            <a:pPr marL="0" indent="0" algn="ctr">
              <a:buNone/>
            </a:pPr>
            <a:r>
              <a:rPr lang="en-US" sz="4600" dirty="0">
                <a:latin typeface="Times New Roman" panose="02020603050405020304" pitchFamily="18" charset="0"/>
                <a:cs typeface="Times New Roman" panose="02020603050405020304" pitchFamily="18" charset="0"/>
              </a:rPr>
              <a:t>THANK</a:t>
            </a:r>
            <a:r>
              <a:rPr lang="en-US" sz="3800" dirty="0">
                <a:latin typeface="Times New Roman" panose="02020603050405020304" pitchFamily="18" charset="0"/>
                <a:cs typeface="Times New Roman" panose="02020603050405020304" pitchFamily="18" charset="0"/>
              </a:rPr>
              <a:t> </a:t>
            </a:r>
            <a:r>
              <a:rPr lang="en-US" sz="4600" dirty="0">
                <a:latin typeface="Times New Roman" panose="02020603050405020304" pitchFamily="18" charset="0"/>
                <a:cs typeface="Times New Roman" panose="02020603050405020304" pitchFamily="18" charset="0"/>
              </a:rPr>
              <a:t>YOU</a:t>
            </a:r>
            <a:endParaRPr lang="en-IN" sz="4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697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22E3-84FF-484E-9F16-6F5F888DF1C8}"/>
              </a:ext>
            </a:extLst>
          </p:cNvPr>
          <p:cNvSpPr>
            <a:spLocks noGrp="1"/>
          </p:cNvSpPr>
          <p:nvPr>
            <p:ph type="title"/>
          </p:nvPr>
        </p:nvSpPr>
        <p:spPr>
          <a:xfrm>
            <a:off x="1613648" y="717176"/>
            <a:ext cx="9890965" cy="681318"/>
          </a:xfrm>
        </p:spPr>
        <p:txBody>
          <a:bodyPr>
            <a:normAutofit/>
          </a:bodyPr>
          <a:lstStyle/>
          <a:p>
            <a:r>
              <a:rPr lang="en-US" sz="2800" dirty="0">
                <a:latin typeface="Times New Roman" panose="02020603050405020304" pitchFamily="18" charset="0"/>
                <a:cs typeface="Times New Roman" panose="02020603050405020304" pitchFamily="18" charset="0"/>
              </a:rPr>
              <a:t>INDEX</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CD1EB7-C013-4F61-8019-AD948984095D}"/>
              </a:ext>
            </a:extLst>
          </p:cNvPr>
          <p:cNvSpPr>
            <a:spLocks noGrp="1"/>
          </p:cNvSpPr>
          <p:nvPr>
            <p:ph idx="1"/>
          </p:nvPr>
        </p:nvSpPr>
        <p:spPr>
          <a:xfrm>
            <a:off x="1004048" y="1398494"/>
            <a:ext cx="10500565" cy="5271247"/>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itchFamily="2" charset="2"/>
              <a:buChar char="Ø"/>
            </a:pPr>
            <a:r>
              <a:rPr lang="en-US" dirty="0">
                <a:latin typeface="Times New Roman" panose="02020603050405020304" pitchFamily="18" charset="0"/>
                <a:cs typeface="Times New Roman" panose="02020603050405020304" pitchFamily="18" charset="0"/>
              </a:rPr>
              <a:t>Introduction</a:t>
            </a:r>
          </a:p>
          <a:p>
            <a:pPr>
              <a:buFont typeface="Wingdings" pitchFamily="2" charset="2"/>
              <a:buChar char="Ø"/>
            </a:pPr>
            <a:r>
              <a:rPr lang="en-US" dirty="0">
                <a:latin typeface="Times New Roman" panose="02020603050405020304" pitchFamily="18" charset="0"/>
                <a:cs typeface="Times New Roman" panose="02020603050405020304" pitchFamily="18" charset="0"/>
              </a:rPr>
              <a:t>Project Scope</a:t>
            </a:r>
          </a:p>
          <a:p>
            <a:pPr>
              <a:buFont typeface="Wingdings" pitchFamily="2" charset="2"/>
              <a:buChar char="Ø"/>
            </a:pPr>
            <a:r>
              <a:rPr lang="en-US" dirty="0">
                <a:latin typeface="Times New Roman" panose="02020603050405020304" pitchFamily="18" charset="0"/>
                <a:cs typeface="Times New Roman" panose="02020603050405020304" pitchFamily="18" charset="0"/>
              </a:rPr>
              <a:t>Tools &amp; Technologies</a:t>
            </a:r>
          </a:p>
          <a:p>
            <a:pPr>
              <a:buFont typeface="Wingdings" pitchFamily="2" charset="2"/>
              <a:buChar char="Ø"/>
            </a:pPr>
            <a:r>
              <a:rPr lang="en-IN" dirty="0">
                <a:latin typeface="Times New Roman" panose="02020603050405020304" pitchFamily="18" charset="0"/>
                <a:cs typeface="Times New Roman" panose="02020603050405020304" pitchFamily="18" charset="0"/>
              </a:rPr>
              <a:t>ER Diagram</a:t>
            </a:r>
          </a:p>
          <a:p>
            <a:pPr>
              <a:buFont typeface="Wingdings" pitchFamily="2" charset="2"/>
              <a:buChar char="Ø"/>
            </a:pPr>
            <a:r>
              <a:rPr lang="en-IN" dirty="0">
                <a:latin typeface="Times New Roman" panose="02020603050405020304" pitchFamily="18" charset="0"/>
                <a:cs typeface="Times New Roman" panose="02020603050405020304" pitchFamily="18" charset="0"/>
              </a:rPr>
              <a:t>Admin Module</a:t>
            </a:r>
          </a:p>
          <a:p>
            <a:pPr>
              <a:buFont typeface="Wingdings" pitchFamily="2" charset="2"/>
              <a:buChar char="Ø"/>
            </a:pPr>
            <a:r>
              <a:rPr lang="en-IN" dirty="0">
                <a:latin typeface="Times New Roman" panose="02020603050405020304" pitchFamily="18" charset="0"/>
                <a:cs typeface="Times New Roman" panose="02020603050405020304" pitchFamily="18" charset="0"/>
              </a:rPr>
              <a:t>User Module</a:t>
            </a:r>
          </a:p>
          <a:p>
            <a:pPr>
              <a:buFont typeface="Wingdings" pitchFamily="2" charset="2"/>
              <a:buChar char="Ø"/>
            </a:pPr>
            <a:r>
              <a:rPr lang="en-IN" dirty="0">
                <a:latin typeface="Times New Roman" panose="02020603050405020304" pitchFamily="18" charset="0"/>
                <a:cs typeface="Times New Roman" panose="02020603050405020304" pitchFamily="18" charset="0"/>
              </a:rPr>
              <a:t>Output</a:t>
            </a:r>
          </a:p>
          <a:p>
            <a:pPr marL="0" indent="0">
              <a:buFont typeface="Wingdings" pitchFamily="2" charset="2"/>
              <a:buChar char="Ø"/>
            </a:pP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934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C16BF-EC90-4808-A2DF-C3D994EA2CEA}"/>
              </a:ext>
            </a:extLst>
          </p:cNvPr>
          <p:cNvSpPr>
            <a:spLocks noGrp="1"/>
          </p:cNvSpPr>
          <p:nvPr>
            <p:ph type="title"/>
          </p:nvPr>
        </p:nvSpPr>
        <p:spPr>
          <a:xfrm>
            <a:off x="1631577" y="708212"/>
            <a:ext cx="9873035" cy="555812"/>
          </a:xfrm>
        </p:spPr>
        <p:txBody>
          <a:bodyPr>
            <a:normAutofit/>
          </a:bodyPr>
          <a:lstStyle/>
          <a:p>
            <a:r>
              <a:rPr lang="en-US" sz="2800" dirty="0">
                <a:latin typeface="Times New Roman" panose="02020603050405020304" pitchFamily="18" charset="0"/>
                <a:cs typeface="Times New Roman" panose="02020603050405020304" pitchFamily="18" charset="0"/>
              </a:rPr>
              <a:t>INTRODUCTION</a:t>
            </a:r>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54A5474-093B-424E-A12F-BF3795422AC4}"/>
              </a:ext>
            </a:extLst>
          </p:cNvPr>
          <p:cNvSpPr txBox="1"/>
          <p:nvPr/>
        </p:nvSpPr>
        <p:spPr>
          <a:xfrm>
            <a:off x="1093693" y="1338606"/>
            <a:ext cx="10228731" cy="3970318"/>
          </a:xfrm>
          <a:prstGeom prst="rect">
            <a:avLst/>
          </a:prstGeom>
          <a:noFill/>
        </p:spPr>
        <p:txBody>
          <a:bodyPr wrap="square" rtlCol="0">
            <a:spAutoFit/>
          </a:bodyPr>
          <a:lstStyle/>
          <a:p>
            <a:pPr marL="342900" indent="-342900" algn="just">
              <a:buFont typeface="Wingdings" pitchFamily="2" charset="2"/>
              <a:buChar char="Ø"/>
            </a:pPr>
            <a:r>
              <a:rPr lang="en-US" b="0" i="0" dirty="0">
                <a:solidFill>
                  <a:srgbClr val="212529"/>
                </a:solidFill>
                <a:effectLst/>
                <a:latin typeface="Times New Roman" panose="02020603050405020304" pitchFamily="18" charset="0"/>
                <a:cs typeface="Times New Roman" panose="02020603050405020304" pitchFamily="18" charset="0"/>
              </a:rPr>
              <a:t>The insurance company needs to keep track of details of its policyholders, their policy details and the data available with it. It is very difficult to handle bulk data since human memory is not enough and also paper work </a:t>
            </a:r>
            <a:r>
              <a:rPr lang="en-US" dirty="0">
                <a:solidFill>
                  <a:srgbClr val="212529"/>
                </a:solidFill>
                <a:latin typeface="Times New Roman" panose="02020603050405020304" pitchFamily="18" charset="0"/>
                <a:cs typeface="Times New Roman" panose="02020603050405020304" pitchFamily="18" charset="0"/>
              </a:rPr>
              <a:t>consumes lot of time</a:t>
            </a:r>
            <a:r>
              <a:rPr lang="en-US" b="0" i="0" dirty="0">
                <a:solidFill>
                  <a:srgbClr val="212529"/>
                </a:solidFill>
                <a:effectLst/>
                <a:latin typeface="Times New Roman" panose="02020603050405020304" pitchFamily="18" charset="0"/>
                <a:cs typeface="Times New Roman" panose="02020603050405020304" pitchFamily="18" charset="0"/>
              </a:rPr>
              <a:t>. The Insurance management system is a complete solution, which will be able to manage insurance policies.</a:t>
            </a:r>
          </a:p>
          <a:p>
            <a:pPr marL="342900" indent="-342900" algn="just"/>
            <a:endParaRPr lang="en-US" b="0" i="0" dirty="0">
              <a:solidFill>
                <a:srgbClr val="212529"/>
              </a:solidFill>
              <a:effectLst/>
              <a:latin typeface="Times New Roman" panose="02020603050405020304" pitchFamily="18" charset="0"/>
              <a:cs typeface="Times New Roman" panose="02020603050405020304" pitchFamily="18" charset="0"/>
            </a:endParaRPr>
          </a:p>
          <a:p>
            <a:pPr marL="342900" indent="-342900" algn="just">
              <a:buFont typeface="Wingdings" pitchFamily="2" charset="2"/>
              <a:buChar char="Ø"/>
            </a:pPr>
            <a:r>
              <a:rPr lang="en-US" dirty="0">
                <a:latin typeface="Times New Roman" panose="02020603050405020304" pitchFamily="18" charset="0"/>
                <a:cs typeface="Times New Roman" panose="02020603050405020304" pitchFamily="18" charset="0"/>
              </a:rPr>
              <a:t>In this system, User can purchase insurance policy according to their need. For purchase plan user has to register in system. After registration user can purchase insurance plan based on price and conditions, which helps the customers to compare various plans.</a:t>
            </a:r>
          </a:p>
          <a:p>
            <a:pPr marL="342900" indent="-342900" algn="just">
              <a:buFont typeface="Wingdings"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just"/>
            <a:endParaRPr lang="en-US" dirty="0">
              <a:latin typeface="Times New Roman" panose="02020603050405020304" pitchFamily="18" charset="0"/>
              <a:cs typeface="Times New Roman" panose="02020603050405020304" pitchFamily="18" charset="0"/>
            </a:endParaRPr>
          </a:p>
          <a:p>
            <a:pPr marL="342900" indent="-342900" algn="just"/>
            <a:endParaRPr lang="en-US"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Ø"/>
            </a:pPr>
            <a:endParaRPr lang="en-US" sz="180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endParaRPr lang="en-US" sz="1800" b="0" i="0" dirty="0">
              <a:solidFill>
                <a:srgbClr val="444444"/>
              </a:solidFill>
              <a:effectLst/>
              <a:latin typeface="Times New Roman" panose="02020603050405020304" pitchFamily="18" charset="0"/>
              <a:cs typeface="Times New Roman" panose="02020603050405020304" pitchFamily="18" charset="0"/>
            </a:endParaRPr>
          </a:p>
          <a:p>
            <a:pPr algn="just"/>
            <a:endParaRPr lang="en-IN" dirty="0"/>
          </a:p>
        </p:txBody>
      </p:sp>
      <p:sp>
        <p:nvSpPr>
          <p:cNvPr id="8" name="TextBox 7">
            <a:extLst>
              <a:ext uri="{FF2B5EF4-FFF2-40B4-BE49-F238E27FC236}">
                <a16:creationId xmlns:a16="http://schemas.microsoft.com/office/drawing/2014/main" id="{8B2C94A7-9789-4C93-8AAD-377E55B7914D}"/>
              </a:ext>
            </a:extLst>
          </p:cNvPr>
          <p:cNvSpPr txBox="1"/>
          <p:nvPr/>
        </p:nvSpPr>
        <p:spPr>
          <a:xfrm>
            <a:off x="1093697" y="3789575"/>
            <a:ext cx="9968753" cy="646331"/>
          </a:xfrm>
          <a:prstGeom prst="rect">
            <a:avLst/>
          </a:prstGeom>
          <a:noFill/>
        </p:spPr>
        <p:txBody>
          <a:bodyPr wrap="square" rtlCol="0">
            <a:spAutoFit/>
          </a:bodyPr>
          <a:lstStyle/>
          <a:p>
            <a:pPr marL="285750" indent="-285750" algn="just">
              <a:buFont typeface="Wingdings" pitchFamily="2" charset="2"/>
              <a:buChar char="Ø"/>
            </a:pPr>
            <a:r>
              <a:rPr lang="en-US" i="0" dirty="0">
                <a:solidFill>
                  <a:schemeClr val="tx1"/>
                </a:solidFill>
                <a:effectLst/>
                <a:latin typeface="Times New Roman" panose="02020603050405020304" pitchFamily="18" charset="0"/>
                <a:cs typeface="Times New Roman" panose="02020603050405020304" pitchFamily="18" charset="0"/>
              </a:rPr>
              <a:t>Admin panel contains add-edit categories, policies, and also can approve and reject the policies.</a:t>
            </a:r>
          </a:p>
          <a:p>
            <a:endParaRPr lang="en-IN" dirty="0"/>
          </a:p>
        </p:txBody>
      </p:sp>
    </p:spTree>
    <p:extLst>
      <p:ext uri="{BB962C8B-B14F-4D97-AF65-F5344CB8AC3E}">
        <p14:creationId xmlns:p14="http://schemas.microsoft.com/office/powerpoint/2010/main" val="415265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6639-5E86-4784-90F4-8774475E6DA2}"/>
              </a:ext>
            </a:extLst>
          </p:cNvPr>
          <p:cNvSpPr>
            <a:spLocks noGrp="1"/>
          </p:cNvSpPr>
          <p:nvPr>
            <p:ph type="title"/>
          </p:nvPr>
        </p:nvSpPr>
        <p:spPr>
          <a:xfrm>
            <a:off x="1658474" y="624111"/>
            <a:ext cx="9846140" cy="613019"/>
          </a:xfrm>
        </p:spPr>
        <p:txBody>
          <a:bodyPr>
            <a:normAutofit/>
          </a:bodyPr>
          <a:lstStyle/>
          <a:p>
            <a:r>
              <a:rPr lang="en-US" sz="2800" dirty="0">
                <a:latin typeface="Times New Roman" panose="02020603050405020304" pitchFamily="18" charset="0"/>
                <a:cs typeface="Times New Roman" panose="02020603050405020304" pitchFamily="18" charset="0"/>
              </a:rPr>
              <a:t>PROJECT SCOPE</a:t>
            </a: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597E495-3A50-4103-B7E4-695975537A99}"/>
              </a:ext>
            </a:extLst>
          </p:cNvPr>
          <p:cNvSpPr txBox="1"/>
          <p:nvPr/>
        </p:nvSpPr>
        <p:spPr>
          <a:xfrm>
            <a:off x="654425" y="1613648"/>
            <a:ext cx="11053483" cy="369332"/>
          </a:xfrm>
          <a:prstGeom prst="rect">
            <a:avLst/>
          </a:prstGeom>
          <a:noFill/>
        </p:spPr>
        <p:txBody>
          <a:bodyPr wrap="square" rtlCol="0">
            <a:spAutoFit/>
          </a:bodyPr>
          <a:lstStyle/>
          <a:p>
            <a:pPr marL="285750" indent="-285750">
              <a:buFont typeface="Wingdings" pitchFamily="2" charset="2"/>
              <a:buChar char="Ø"/>
            </a:pPr>
            <a:r>
              <a:rPr lang="en-US" dirty="0">
                <a:latin typeface="Times New Roman" panose="02020603050405020304" pitchFamily="18" charset="0"/>
                <a:cs typeface="Times New Roman" panose="02020603050405020304" pitchFamily="18" charset="0"/>
              </a:rPr>
              <a:t>This project “Insurance Policy Management” makes the task faster and easy. This is used to manage records.</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0877FD1-425F-4E00-A049-5538814BCE91}"/>
              </a:ext>
            </a:extLst>
          </p:cNvPr>
          <p:cNvSpPr txBox="1"/>
          <p:nvPr/>
        </p:nvSpPr>
        <p:spPr>
          <a:xfrm>
            <a:off x="654426" y="2178428"/>
            <a:ext cx="10399057" cy="646331"/>
          </a:xfrm>
          <a:prstGeom prst="rect">
            <a:avLst/>
          </a:prstGeom>
          <a:noFill/>
        </p:spPr>
        <p:txBody>
          <a:bodyPr wrap="square" rtlCol="0">
            <a:spAutoFit/>
          </a:bodyPr>
          <a:lstStyle/>
          <a:p>
            <a:pPr marL="285750" indent="-285750">
              <a:buFont typeface="Wingdings" pitchFamily="2" charset="2"/>
              <a:buChar char="Ø"/>
            </a:pPr>
            <a:r>
              <a:rPr lang="en-US" dirty="0">
                <a:latin typeface="Times New Roman" panose="02020603050405020304" pitchFamily="18" charset="0"/>
                <a:cs typeface="Times New Roman" panose="02020603050405020304" pitchFamily="18" charset="0"/>
              </a:rPr>
              <a:t>The system is used to keep the record of policy details, customers details.</a:t>
            </a:r>
          </a:p>
          <a:p>
            <a:pPr marL="285750" indent="-285750"/>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F676EF6-9F99-4A8C-8B03-F5F0C5328279}"/>
              </a:ext>
            </a:extLst>
          </p:cNvPr>
          <p:cNvSpPr txBox="1"/>
          <p:nvPr/>
        </p:nvSpPr>
        <p:spPr>
          <a:xfrm>
            <a:off x="654424" y="2824756"/>
            <a:ext cx="10883152" cy="2031325"/>
          </a:xfrm>
          <a:prstGeom prst="rect">
            <a:avLst/>
          </a:prstGeom>
          <a:noFill/>
        </p:spPr>
        <p:txBody>
          <a:bodyPr wrap="square" rtlCol="0">
            <a:spAutoFit/>
          </a:bodyPr>
          <a:lstStyle/>
          <a:p>
            <a:pPr marL="285750" indent="-285750">
              <a:buFont typeface="Wingdings" pitchFamily="2" charset="2"/>
              <a:buChar char="Ø"/>
            </a:pPr>
            <a:r>
              <a:rPr lang="en-IN" dirty="0">
                <a:latin typeface="Times New Roman" panose="02020603050405020304" pitchFamily="18" charset="0"/>
                <a:cs typeface="Times New Roman" panose="02020603050405020304" pitchFamily="18" charset="0"/>
              </a:rPr>
              <a:t>Insurable Interest</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IN" dirty="0">
                <a:latin typeface="Times New Roman" panose="02020603050405020304" pitchFamily="18" charset="0"/>
                <a:cs typeface="Times New Roman" panose="02020603050405020304" pitchFamily="18" charset="0"/>
              </a:rPr>
              <a:t>Contribution </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IN" dirty="0">
                <a:latin typeface="Times New Roman" panose="02020603050405020304" pitchFamily="18" charset="0"/>
                <a:cs typeface="Times New Roman" panose="02020603050405020304" pitchFamily="18" charset="0"/>
              </a:rPr>
              <a:t>Proximate cause</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IN" dirty="0">
                <a:latin typeface="Times New Roman" panose="02020603050405020304" pitchFamily="18" charset="0"/>
                <a:cs typeface="Times New Roman" panose="02020603050405020304" pitchFamily="18" charset="0"/>
              </a:rPr>
              <a:t>Policy insurance </a:t>
            </a:r>
          </a:p>
        </p:txBody>
      </p:sp>
    </p:spTree>
    <p:extLst>
      <p:ext uri="{BB962C8B-B14F-4D97-AF65-F5344CB8AC3E}">
        <p14:creationId xmlns:p14="http://schemas.microsoft.com/office/powerpoint/2010/main" val="4225796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84A14-274F-449E-BDB0-F8EB0AD5B889}"/>
              </a:ext>
            </a:extLst>
          </p:cNvPr>
          <p:cNvSpPr>
            <a:spLocks noGrp="1"/>
          </p:cNvSpPr>
          <p:nvPr>
            <p:ph type="title"/>
          </p:nvPr>
        </p:nvSpPr>
        <p:spPr>
          <a:xfrm>
            <a:off x="1586753" y="690282"/>
            <a:ext cx="9917859" cy="616963"/>
          </a:xfrm>
        </p:spPr>
        <p:txBody>
          <a:bodyPr>
            <a:normAutofit/>
          </a:bodyPr>
          <a:lstStyle/>
          <a:p>
            <a:r>
              <a:rPr lang="en-US" sz="2800" dirty="0">
                <a:latin typeface="Times New Roman" panose="02020603050405020304" pitchFamily="18" charset="0"/>
                <a:cs typeface="Times New Roman" panose="02020603050405020304" pitchFamily="18" charset="0"/>
              </a:rPr>
              <a:t>TECHNOLOGIES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506E13-601D-4514-BEB6-6A00579C15F4}"/>
              </a:ext>
            </a:extLst>
          </p:cNvPr>
          <p:cNvSpPr>
            <a:spLocks noGrp="1"/>
          </p:cNvSpPr>
          <p:nvPr>
            <p:ph idx="1"/>
          </p:nvPr>
        </p:nvSpPr>
        <p:spPr>
          <a:xfrm>
            <a:off x="744072" y="1622612"/>
            <a:ext cx="10760541" cy="4288610"/>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Front end: Asp </a:t>
            </a:r>
            <a:r>
              <a:rPr lang="en-US" dirty="0" err="1">
                <a:latin typeface="Times New Roman" panose="02020603050405020304" pitchFamily="18" charset="0"/>
                <a:cs typeface="Times New Roman" panose="02020603050405020304" pitchFamily="18" charset="0"/>
              </a:rPr>
              <a:t>.Net</a:t>
            </a:r>
            <a:r>
              <a:rPr lang="en-US" dirty="0">
                <a:latin typeface="Times New Roman" panose="02020603050405020304" pitchFamily="18" charset="0"/>
                <a:cs typeface="Times New Roman" panose="02020603050405020304" pitchFamily="18" charset="0"/>
              </a:rPr>
              <a:t> MVC, HTML &amp; CSS</a:t>
            </a:r>
          </a:p>
          <a:p>
            <a:pPr marL="0" indent="0" algn="just">
              <a:buNone/>
            </a:pPr>
            <a:r>
              <a:rPr lang="en-US" dirty="0">
                <a:latin typeface="Times New Roman" panose="02020603050405020304" pitchFamily="18" charset="0"/>
                <a:cs typeface="Times New Roman" panose="02020603050405020304" pitchFamily="18" charset="0"/>
              </a:rPr>
              <a:t>Back-end:    SQL Server</a:t>
            </a:r>
          </a:p>
          <a:p>
            <a:pPr marL="0" indent="0" algn="just">
              <a:buNone/>
            </a:pPr>
            <a:r>
              <a:rPr lang="en-US" dirty="0">
                <a:latin typeface="Times New Roman" panose="02020603050405020304" pitchFamily="18" charset="0"/>
                <a:cs typeface="Times New Roman" panose="02020603050405020304" pitchFamily="18" charset="0"/>
              </a:rPr>
              <a:t>Server Side: IIS  </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67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Man">
            <a:extLst>
              <a:ext uri="{FF2B5EF4-FFF2-40B4-BE49-F238E27FC236}">
                <a16:creationId xmlns:a16="http://schemas.microsoft.com/office/drawing/2014/main" id="{3B83D2F7-EFE6-4B26-A1D5-A9003F0B54E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2080" y="2664208"/>
            <a:ext cx="914400" cy="914400"/>
          </a:xfrm>
          <a:prstGeom prst="rect">
            <a:avLst/>
          </a:prstGeom>
        </p:spPr>
      </p:pic>
      <p:sp>
        <p:nvSpPr>
          <p:cNvPr id="5" name="TextBox 4">
            <a:extLst>
              <a:ext uri="{FF2B5EF4-FFF2-40B4-BE49-F238E27FC236}">
                <a16:creationId xmlns:a16="http://schemas.microsoft.com/office/drawing/2014/main" id="{E40EDCF1-8739-4474-841A-AEAC9FF9D862}"/>
              </a:ext>
            </a:extLst>
          </p:cNvPr>
          <p:cNvSpPr txBox="1"/>
          <p:nvPr/>
        </p:nvSpPr>
        <p:spPr>
          <a:xfrm>
            <a:off x="946213" y="3644285"/>
            <a:ext cx="914400" cy="369332"/>
          </a:xfrm>
          <a:prstGeom prst="rect">
            <a:avLst/>
          </a:prstGeom>
          <a:noFill/>
        </p:spPr>
        <p:txBody>
          <a:bodyPr wrap="square" rtlCol="0">
            <a:spAutoFit/>
          </a:bodyPr>
          <a:lstStyle/>
          <a:p>
            <a:r>
              <a:rPr lang="en-US" dirty="0"/>
              <a:t>Admin</a:t>
            </a:r>
            <a:endParaRPr lang="en-IN" dirty="0"/>
          </a:p>
        </p:txBody>
      </p:sp>
      <p:sp>
        <p:nvSpPr>
          <p:cNvPr id="6" name="Rectangle 5">
            <a:extLst>
              <a:ext uri="{FF2B5EF4-FFF2-40B4-BE49-F238E27FC236}">
                <a16:creationId xmlns:a16="http://schemas.microsoft.com/office/drawing/2014/main" id="{10615A66-BE36-43BD-97A2-4D5D44D83BE2}"/>
              </a:ext>
            </a:extLst>
          </p:cNvPr>
          <p:cNvSpPr/>
          <p:nvPr/>
        </p:nvSpPr>
        <p:spPr>
          <a:xfrm>
            <a:off x="3728623" y="433245"/>
            <a:ext cx="4358936" cy="592140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8" name="Oval 7">
            <a:extLst>
              <a:ext uri="{FF2B5EF4-FFF2-40B4-BE49-F238E27FC236}">
                <a16:creationId xmlns:a16="http://schemas.microsoft.com/office/drawing/2014/main" id="{0E713B04-520A-449A-A5AB-564BF1D51E80}"/>
              </a:ext>
            </a:extLst>
          </p:cNvPr>
          <p:cNvSpPr/>
          <p:nvPr/>
        </p:nvSpPr>
        <p:spPr>
          <a:xfrm>
            <a:off x="3955005" y="705638"/>
            <a:ext cx="3906175" cy="381739"/>
          </a:xfrm>
          <a:prstGeom prst="ellipse">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t>Login</a:t>
            </a:r>
            <a:endParaRPr lang="en-IN" dirty="0"/>
          </a:p>
        </p:txBody>
      </p:sp>
      <p:sp>
        <p:nvSpPr>
          <p:cNvPr id="9" name="Oval 8">
            <a:extLst>
              <a:ext uri="{FF2B5EF4-FFF2-40B4-BE49-F238E27FC236}">
                <a16:creationId xmlns:a16="http://schemas.microsoft.com/office/drawing/2014/main" id="{D87C754F-B2FD-4940-82F8-08F01568E340}"/>
              </a:ext>
            </a:extLst>
          </p:cNvPr>
          <p:cNvSpPr/>
          <p:nvPr/>
        </p:nvSpPr>
        <p:spPr>
          <a:xfrm>
            <a:off x="3964993" y="3900405"/>
            <a:ext cx="4026023" cy="456246"/>
          </a:xfrm>
          <a:prstGeom prst="ellipse">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t>View Policy</a:t>
            </a:r>
            <a:endParaRPr lang="en-IN" dirty="0"/>
          </a:p>
        </p:txBody>
      </p:sp>
      <p:sp>
        <p:nvSpPr>
          <p:cNvPr id="10" name="Oval 9">
            <a:extLst>
              <a:ext uri="{FF2B5EF4-FFF2-40B4-BE49-F238E27FC236}">
                <a16:creationId xmlns:a16="http://schemas.microsoft.com/office/drawing/2014/main" id="{EE57FC0A-8917-4441-9250-179C59F86181}"/>
              </a:ext>
            </a:extLst>
          </p:cNvPr>
          <p:cNvSpPr/>
          <p:nvPr/>
        </p:nvSpPr>
        <p:spPr>
          <a:xfrm>
            <a:off x="3907657" y="2739673"/>
            <a:ext cx="3906175" cy="381739"/>
          </a:xfrm>
          <a:prstGeom prst="ellipse">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t>Approve Policy</a:t>
            </a:r>
            <a:endParaRPr lang="en-IN" dirty="0"/>
          </a:p>
        </p:txBody>
      </p:sp>
      <p:pic>
        <p:nvPicPr>
          <p:cNvPr id="12" name="Graphic 11" descr="Man">
            <a:extLst>
              <a:ext uri="{FF2B5EF4-FFF2-40B4-BE49-F238E27FC236}">
                <a16:creationId xmlns:a16="http://schemas.microsoft.com/office/drawing/2014/main" id="{33B53C32-AC43-4FEA-AC70-29C79FB85F0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59013" y="2664208"/>
            <a:ext cx="914400" cy="914400"/>
          </a:xfrm>
          <a:prstGeom prst="rect">
            <a:avLst/>
          </a:prstGeom>
        </p:spPr>
      </p:pic>
      <p:sp>
        <p:nvSpPr>
          <p:cNvPr id="16" name="TextBox 15">
            <a:extLst>
              <a:ext uri="{FF2B5EF4-FFF2-40B4-BE49-F238E27FC236}">
                <a16:creationId xmlns:a16="http://schemas.microsoft.com/office/drawing/2014/main" id="{72A2E6F5-DC25-4429-BB23-985A63F24E68}"/>
              </a:ext>
            </a:extLst>
          </p:cNvPr>
          <p:cNvSpPr txBox="1"/>
          <p:nvPr/>
        </p:nvSpPr>
        <p:spPr>
          <a:xfrm>
            <a:off x="10196875" y="3483085"/>
            <a:ext cx="1187389" cy="369332"/>
          </a:xfrm>
          <a:prstGeom prst="rect">
            <a:avLst/>
          </a:prstGeom>
          <a:noFill/>
        </p:spPr>
        <p:txBody>
          <a:bodyPr wrap="square">
            <a:spAutoFit/>
          </a:bodyPr>
          <a:lstStyle/>
          <a:p>
            <a:r>
              <a:rPr lang="en-US" dirty="0"/>
              <a:t>  User</a:t>
            </a:r>
            <a:endParaRPr lang="en-IN" dirty="0"/>
          </a:p>
        </p:txBody>
      </p:sp>
      <p:sp>
        <p:nvSpPr>
          <p:cNvPr id="17" name="Oval 16">
            <a:extLst>
              <a:ext uri="{FF2B5EF4-FFF2-40B4-BE49-F238E27FC236}">
                <a16:creationId xmlns:a16="http://schemas.microsoft.com/office/drawing/2014/main" id="{F679A31C-E3AF-46C3-8487-F8958F9C79AA}"/>
              </a:ext>
            </a:extLst>
          </p:cNvPr>
          <p:cNvSpPr/>
          <p:nvPr/>
        </p:nvSpPr>
        <p:spPr>
          <a:xfrm>
            <a:off x="4024917" y="1622775"/>
            <a:ext cx="3906175" cy="596642"/>
          </a:xfrm>
          <a:prstGeom prst="ellipse">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t>View/Delete Policy</a:t>
            </a:r>
            <a:endParaRPr lang="en-IN" dirty="0"/>
          </a:p>
        </p:txBody>
      </p:sp>
      <p:sp>
        <p:nvSpPr>
          <p:cNvPr id="18" name="Oval 17">
            <a:extLst>
              <a:ext uri="{FF2B5EF4-FFF2-40B4-BE49-F238E27FC236}">
                <a16:creationId xmlns:a16="http://schemas.microsoft.com/office/drawing/2014/main" id="{EB13A7FD-93A4-4EA3-9101-F325D8F2F3F3}"/>
              </a:ext>
            </a:extLst>
          </p:cNvPr>
          <p:cNvSpPr/>
          <p:nvPr/>
        </p:nvSpPr>
        <p:spPr>
          <a:xfrm>
            <a:off x="3955005" y="5007102"/>
            <a:ext cx="4026023" cy="456246"/>
          </a:xfrm>
          <a:prstGeom prst="ellipse">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t>Apply Policy</a:t>
            </a:r>
            <a:endParaRPr lang="en-IN" dirty="0"/>
          </a:p>
        </p:txBody>
      </p:sp>
      <p:cxnSp>
        <p:nvCxnSpPr>
          <p:cNvPr id="20" name="Straight Arrow Connector 19">
            <a:extLst>
              <a:ext uri="{FF2B5EF4-FFF2-40B4-BE49-F238E27FC236}">
                <a16:creationId xmlns:a16="http://schemas.microsoft.com/office/drawing/2014/main" id="{8412B092-0D60-4266-ACD1-FF7EF5E5B736}"/>
              </a:ext>
            </a:extLst>
          </p:cNvPr>
          <p:cNvCxnSpPr>
            <a:cxnSpLocks/>
          </p:cNvCxnSpPr>
          <p:nvPr/>
        </p:nvCxnSpPr>
        <p:spPr>
          <a:xfrm flipV="1">
            <a:off x="1617217" y="952060"/>
            <a:ext cx="2329464" cy="18718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700183B6-894C-4A90-91EC-4D8691C75C59}"/>
              </a:ext>
            </a:extLst>
          </p:cNvPr>
          <p:cNvCxnSpPr/>
          <p:nvPr/>
        </p:nvCxnSpPr>
        <p:spPr>
          <a:xfrm>
            <a:off x="2920753" y="221941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3B66237-E982-40E1-A85A-0EA7076050B9}"/>
              </a:ext>
            </a:extLst>
          </p:cNvPr>
          <p:cNvCxnSpPr>
            <a:cxnSpLocks/>
          </p:cNvCxnSpPr>
          <p:nvPr/>
        </p:nvCxnSpPr>
        <p:spPr>
          <a:xfrm flipV="1">
            <a:off x="1667155" y="1993921"/>
            <a:ext cx="2240500" cy="11369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94CDF1F9-8A0A-4A07-9DC5-A93F6EBDF017}"/>
              </a:ext>
            </a:extLst>
          </p:cNvPr>
          <p:cNvCxnSpPr>
            <a:cxnSpLocks/>
            <a:endCxn id="10" idx="2"/>
          </p:cNvCxnSpPr>
          <p:nvPr/>
        </p:nvCxnSpPr>
        <p:spPr>
          <a:xfrm flipV="1">
            <a:off x="1617219" y="2930539"/>
            <a:ext cx="2290439" cy="5525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D28758B0-C147-421F-8AD6-43486245098D}"/>
              </a:ext>
            </a:extLst>
          </p:cNvPr>
          <p:cNvCxnSpPr>
            <a:cxnSpLocks/>
          </p:cNvCxnSpPr>
          <p:nvPr/>
        </p:nvCxnSpPr>
        <p:spPr>
          <a:xfrm flipH="1" flipV="1">
            <a:off x="7904458" y="895254"/>
            <a:ext cx="2473540" cy="23115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EA8B4CC0-D31F-4750-9744-4EC483F69274}"/>
              </a:ext>
            </a:extLst>
          </p:cNvPr>
          <p:cNvCxnSpPr>
            <a:cxnSpLocks/>
          </p:cNvCxnSpPr>
          <p:nvPr/>
        </p:nvCxnSpPr>
        <p:spPr>
          <a:xfrm flipH="1">
            <a:off x="7813831" y="3393801"/>
            <a:ext cx="2564167" cy="6198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8D532A05-8AEA-4EEB-9DDE-6342D65FDB90}"/>
              </a:ext>
            </a:extLst>
          </p:cNvPr>
          <p:cNvCxnSpPr>
            <a:cxnSpLocks/>
          </p:cNvCxnSpPr>
          <p:nvPr/>
        </p:nvCxnSpPr>
        <p:spPr>
          <a:xfrm flipH="1">
            <a:off x="7691023" y="3578612"/>
            <a:ext cx="2686975" cy="15440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60122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968FE6-7EF0-4A42-9A8F-C66D0EAEE558}"/>
              </a:ext>
            </a:extLst>
          </p:cNvPr>
          <p:cNvPicPr>
            <a:picLocks noChangeAspect="1"/>
          </p:cNvPicPr>
          <p:nvPr/>
        </p:nvPicPr>
        <p:blipFill>
          <a:blip r:embed="rId2"/>
          <a:stretch>
            <a:fillRect/>
          </a:stretch>
        </p:blipFill>
        <p:spPr>
          <a:xfrm>
            <a:off x="2350908" y="563418"/>
            <a:ext cx="7490184" cy="6096000"/>
          </a:xfrm>
          <a:prstGeom prst="rect">
            <a:avLst/>
          </a:prstGeom>
        </p:spPr>
      </p:pic>
    </p:spTree>
    <p:extLst>
      <p:ext uri="{BB962C8B-B14F-4D97-AF65-F5344CB8AC3E}">
        <p14:creationId xmlns:p14="http://schemas.microsoft.com/office/powerpoint/2010/main" val="3319961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7EA51-57AE-4AFB-B2D5-EE0080882D50}"/>
              </a:ext>
            </a:extLst>
          </p:cNvPr>
          <p:cNvSpPr>
            <a:spLocks noGrp="1"/>
          </p:cNvSpPr>
          <p:nvPr>
            <p:ph type="title"/>
          </p:nvPr>
        </p:nvSpPr>
        <p:spPr>
          <a:xfrm>
            <a:off x="1622613" y="624110"/>
            <a:ext cx="9882000" cy="1280890"/>
          </a:xfrm>
        </p:spPr>
        <p:txBody>
          <a:bodyPr>
            <a:normAutofit/>
          </a:bodyPr>
          <a:lstStyle/>
          <a:p>
            <a:r>
              <a:rPr lang="en-US" sz="2800" dirty="0">
                <a:latin typeface="Times New Roman" panose="02020603050405020304" pitchFamily="18" charset="0"/>
                <a:cs typeface="Times New Roman" panose="02020603050405020304" pitchFamily="18" charset="0"/>
              </a:rPr>
              <a:t>Modules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4E520F-00DD-42B4-A3DE-33BB5D5ADE5A}"/>
              </a:ext>
            </a:extLst>
          </p:cNvPr>
          <p:cNvSpPr>
            <a:spLocks noGrp="1"/>
          </p:cNvSpPr>
          <p:nvPr>
            <p:ph idx="1"/>
          </p:nvPr>
        </p:nvSpPr>
        <p:spPr>
          <a:xfrm>
            <a:off x="842681" y="1532969"/>
            <a:ext cx="10661931" cy="4378257"/>
          </a:xfrm>
        </p:spPr>
        <p:txBody>
          <a:bodyPr>
            <a:normAutofit/>
          </a:bodyPr>
          <a:lstStyle/>
          <a:p>
            <a:pPr>
              <a:buFont typeface="Wingdings" pitchFamily="2" charset="2"/>
              <a:buChar char="Ø"/>
            </a:pPr>
            <a:r>
              <a:rPr lang="en-US" dirty="0">
                <a:latin typeface="Times New Roman" panose="02020603050405020304" pitchFamily="18" charset="0"/>
                <a:cs typeface="Times New Roman" panose="02020603050405020304" pitchFamily="18" charset="0"/>
              </a:rPr>
              <a:t>ADMIN</a:t>
            </a: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buFont typeface="Wingdings" pitchFamily="2" charset="2"/>
              <a:buChar char="Ø"/>
            </a:pPr>
            <a:r>
              <a:rPr lang="en-US" dirty="0">
                <a:latin typeface="Times New Roman" panose="02020603050405020304" pitchFamily="18" charset="0"/>
                <a:cs typeface="Times New Roman" panose="02020603050405020304" pitchFamily="18" charset="0"/>
              </a:rPr>
              <a:t>USER</a:t>
            </a:r>
            <a:endParaRPr lang="en-IN" dirty="0">
              <a:latin typeface="Times New Roman" panose="02020603050405020304" pitchFamily="18" charset="0"/>
              <a:cs typeface="Times New Roman" panose="02020603050405020304" pitchFamily="18" charset="0"/>
            </a:endParaRPr>
          </a:p>
        </p:txBody>
      </p:sp>
      <p:pic>
        <p:nvPicPr>
          <p:cNvPr id="9" name="Graphic 8" descr="Office worker">
            <a:extLst>
              <a:ext uri="{FF2B5EF4-FFF2-40B4-BE49-F238E27FC236}">
                <a16:creationId xmlns:a16="http://schemas.microsoft.com/office/drawing/2014/main" id="{0DEDF14A-E796-4C04-86D6-3DB8E27152D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0467" y="1387876"/>
            <a:ext cx="517124" cy="517124"/>
          </a:xfrm>
          <a:prstGeom prst="rect">
            <a:avLst/>
          </a:prstGeom>
        </p:spPr>
      </p:pic>
      <p:pic>
        <p:nvPicPr>
          <p:cNvPr id="11" name="Graphic 10" descr="User">
            <a:extLst>
              <a:ext uri="{FF2B5EF4-FFF2-40B4-BE49-F238E27FC236}">
                <a16:creationId xmlns:a16="http://schemas.microsoft.com/office/drawing/2014/main" id="{9128AF63-6A0A-4A90-96EC-FCE03D051B6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0467" y="2296731"/>
            <a:ext cx="517124" cy="517124"/>
          </a:xfrm>
          <a:prstGeom prst="rect">
            <a:avLst/>
          </a:prstGeom>
        </p:spPr>
      </p:pic>
    </p:spTree>
    <p:extLst>
      <p:ext uri="{BB962C8B-B14F-4D97-AF65-F5344CB8AC3E}">
        <p14:creationId xmlns:p14="http://schemas.microsoft.com/office/powerpoint/2010/main" val="1028754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2008</TotalTime>
  <Words>466</Words>
  <Application>Microsoft Office PowerPoint</Application>
  <PresentationFormat>Widescreen</PresentationFormat>
  <Paragraphs>96</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Century Gothic</vt:lpstr>
      <vt:lpstr>Times New Roman</vt:lpstr>
      <vt:lpstr>Wingdings</vt:lpstr>
      <vt:lpstr>Wingdings 3</vt:lpstr>
      <vt:lpstr>Wisp</vt:lpstr>
      <vt:lpstr>INSURANCE POLICY MANAGEMENT </vt:lpstr>
      <vt:lpstr>                               Team Members</vt:lpstr>
      <vt:lpstr>INDEX</vt:lpstr>
      <vt:lpstr>INTRODUCTION</vt:lpstr>
      <vt:lpstr>PROJECT SCOPE</vt:lpstr>
      <vt:lpstr>TECHNOLOGIES</vt:lpstr>
      <vt:lpstr>PowerPoint Presentation</vt:lpstr>
      <vt:lpstr>PowerPoint Presentation</vt:lpstr>
      <vt:lpstr>Modules</vt:lpstr>
      <vt:lpstr>ADMIN MODULE</vt:lpstr>
      <vt:lpstr>USER MODULE</vt:lpstr>
      <vt:lpstr>FUTURE SCOPE</vt:lpstr>
      <vt:lpstr>CONCLUSION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MANAGEMENT SYSTRM</dc:title>
  <dc:creator>Vishalini</dc:creator>
  <cp:lastModifiedBy>Naveen Kumar Agarwal</cp:lastModifiedBy>
  <cp:revision>105</cp:revision>
  <dcterms:created xsi:type="dcterms:W3CDTF">2022-02-23T05:30:31Z</dcterms:created>
  <dcterms:modified xsi:type="dcterms:W3CDTF">2022-04-28T06:38:01Z</dcterms:modified>
</cp:coreProperties>
</file>