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snapToGrid="0">
      <p:cViewPr varScale="1">
        <p:scale>
          <a:sx n="69" d="100"/>
          <a:sy n="69" d="100"/>
        </p:scale>
        <p:origin x="75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2B62-8AF9-4C2A-9ECC-4FB3AB4E26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0947AE-A135-4F77-91CB-FD192F99C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C7E323-CCBF-43AC-9ACD-BD432F6B0969}"/>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2CE426C4-F22E-4ACD-A4A0-EA0D6B7E3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59B66-F445-4184-A0B2-D27A8E56988C}"/>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36466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B263-A328-4E83-98C9-691A950294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37C8F-06DD-44A6-9161-C8FED4697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E0481-A8E0-4318-9331-E072F4DE3538}"/>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805B9BB5-82AA-4DFF-9C26-C080EC938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B07E6-98C8-4FBD-ACA4-18440F203B8C}"/>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173470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7E748-3D93-4159-A1DC-8F8F14770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4DFC9-1CAD-4C1D-85C8-D03A779D93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4F47C-9CF2-4D68-88E2-C75E9097105B}"/>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4A5488FF-F5DC-4A00-AA9D-403EA5DB1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344C5-3C47-4082-BAB1-5BFC9C322C4D}"/>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319863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D8FA-8A27-40D5-99BE-E5089F813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258D9F-A213-4A2C-8B35-362E8E318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AEF50-491B-4A74-B1F0-D8B06028BBC5}"/>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4493C898-6905-4CDC-A361-B71529D5B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FC100-9576-4A5D-839B-70CC2E71AE21}"/>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247188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F05B-514D-406B-B6BA-96868F7274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6023D2-B3DF-4A7B-84F1-0730C9023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9AACC-23A5-4CC2-A92C-8BDEC45AA1C4}"/>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5BBFB248-CD99-48B9-8E74-B36CF67A6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4B4F2-A19F-49A2-B5FB-2AED34F187B0}"/>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179976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B666-F794-407B-987C-3729E022B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A953D-2551-45BB-9F73-08A9B507F7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0CC116-3CF3-4DB4-942A-2F15363589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B4D9B3-5047-47E0-9333-87D06EF32147}"/>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6" name="Footer Placeholder 5">
            <a:extLst>
              <a:ext uri="{FF2B5EF4-FFF2-40B4-BE49-F238E27FC236}">
                <a16:creationId xmlns:a16="http://schemas.microsoft.com/office/drawing/2014/main" id="{1CE8A616-FEDB-49C0-B887-A12C09DB8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EF344-B9A9-4AED-AF28-93D0CEADF96F}"/>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196036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A711-1413-48A0-A0B3-DCDB0FA0F3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73FE17-BE82-4169-A9C2-5FAD2EA3E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72270-CFE3-473C-A029-8AF84C23A4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B56A05-C382-4CB1-9D09-554310387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52A80-39A1-49AE-8CAD-75A5D9962A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A7D42-91CE-4FCE-9C10-ACBD6E0A42C5}"/>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8" name="Footer Placeholder 7">
            <a:extLst>
              <a:ext uri="{FF2B5EF4-FFF2-40B4-BE49-F238E27FC236}">
                <a16:creationId xmlns:a16="http://schemas.microsoft.com/office/drawing/2014/main" id="{B5BD0DEE-6EF2-4B1D-B623-70AA4B61C0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9843D-E4DC-4500-B030-20C722F2B190}"/>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27052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120E-5518-42AC-B5D8-B3FBCFFDBB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6E13E0-B014-46AC-A501-B8D500373C21}"/>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4" name="Footer Placeholder 3">
            <a:extLst>
              <a:ext uri="{FF2B5EF4-FFF2-40B4-BE49-F238E27FC236}">
                <a16:creationId xmlns:a16="http://schemas.microsoft.com/office/drawing/2014/main" id="{0CE99162-BAED-4C90-BE99-006FBD55FF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18AC27-B922-457A-AC49-4EA0271A1129}"/>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28321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C2F09-E91F-4D6A-9585-9055456EADBB}"/>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3" name="Footer Placeholder 2">
            <a:extLst>
              <a:ext uri="{FF2B5EF4-FFF2-40B4-BE49-F238E27FC236}">
                <a16:creationId xmlns:a16="http://schemas.microsoft.com/office/drawing/2014/main" id="{C4916433-A6CF-4844-9F4F-22AABE2A7A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268561-FCDB-4B72-A4C9-B178D82EFB96}"/>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31161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E2F5-C10C-457E-AA75-FB7C11C3F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2C3D1F-8C70-4B63-9320-89E0A8325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FD69A-A6F6-437D-98DC-3267F1EF9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5390C-0FEE-4D5B-BF0E-11A1C976FE1E}"/>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6" name="Footer Placeholder 5">
            <a:extLst>
              <a:ext uri="{FF2B5EF4-FFF2-40B4-BE49-F238E27FC236}">
                <a16:creationId xmlns:a16="http://schemas.microsoft.com/office/drawing/2014/main" id="{F502D181-6689-4D53-873E-824D41AA5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3D26FD-3D6D-4365-837D-0AED87F083DE}"/>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274452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5547-F5A9-4A98-ABBE-A78457C80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F77AF7-1330-40C1-9D31-41E59433E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06F89B-53B4-4D54-9779-C84D91F56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51764-6B70-4BF0-8601-B9DDA8D7B52D}"/>
              </a:ext>
            </a:extLst>
          </p:cNvPr>
          <p:cNvSpPr>
            <a:spLocks noGrp="1"/>
          </p:cNvSpPr>
          <p:nvPr>
            <p:ph type="dt" sz="half" idx="10"/>
          </p:nvPr>
        </p:nvSpPr>
        <p:spPr/>
        <p:txBody>
          <a:bodyPr/>
          <a:lstStyle/>
          <a:p>
            <a:fld id="{18738F67-F370-493D-A4E8-842CC7DDB7ED}" type="datetimeFigureOut">
              <a:rPr lang="en-IN" smtClean="0"/>
              <a:t>14-12-2022</a:t>
            </a:fld>
            <a:endParaRPr lang="en-IN"/>
          </a:p>
        </p:txBody>
      </p:sp>
      <p:sp>
        <p:nvSpPr>
          <p:cNvPr id="6" name="Footer Placeholder 5">
            <a:extLst>
              <a:ext uri="{FF2B5EF4-FFF2-40B4-BE49-F238E27FC236}">
                <a16:creationId xmlns:a16="http://schemas.microsoft.com/office/drawing/2014/main" id="{073FB2AF-8B6D-48C9-9EDB-291AF352DF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14B286-5427-4D60-87A6-75E5288DF6B0}"/>
              </a:ext>
            </a:extLst>
          </p:cNvPr>
          <p:cNvSpPr>
            <a:spLocks noGrp="1"/>
          </p:cNvSpPr>
          <p:nvPr>
            <p:ph type="sldNum" sz="quarter" idx="12"/>
          </p:nvPr>
        </p:nvSpPr>
        <p:spPr/>
        <p:txBody>
          <a:bodyPr/>
          <a:lstStyle/>
          <a:p>
            <a:fld id="{24117E44-91D0-44DA-8941-C31E0A18FD0C}" type="slidenum">
              <a:rPr lang="en-IN" smtClean="0"/>
              <a:t>‹#›</a:t>
            </a:fld>
            <a:endParaRPr lang="en-IN"/>
          </a:p>
        </p:txBody>
      </p:sp>
    </p:spTree>
    <p:extLst>
      <p:ext uri="{BB962C8B-B14F-4D97-AF65-F5344CB8AC3E}">
        <p14:creationId xmlns:p14="http://schemas.microsoft.com/office/powerpoint/2010/main" val="136553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129C01-4F5D-48BB-B613-32198B4FB9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0CD70C-0E07-4532-9187-5A026012D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B42B6-6246-4A72-AD0C-CBDD7F18F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38F67-F370-493D-A4E8-842CC7DDB7ED}" type="datetimeFigureOut">
              <a:rPr lang="en-IN" smtClean="0"/>
              <a:t>14-12-2022</a:t>
            </a:fld>
            <a:endParaRPr lang="en-IN"/>
          </a:p>
        </p:txBody>
      </p:sp>
      <p:sp>
        <p:nvSpPr>
          <p:cNvPr id="5" name="Footer Placeholder 4">
            <a:extLst>
              <a:ext uri="{FF2B5EF4-FFF2-40B4-BE49-F238E27FC236}">
                <a16:creationId xmlns:a16="http://schemas.microsoft.com/office/drawing/2014/main" id="{3325094C-2240-417E-8AAF-262BB25716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8242A1-F40D-46ED-87BD-0B5422FCD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7E44-91D0-44DA-8941-C31E0A18FD0C}" type="slidenum">
              <a:rPr lang="en-IN" smtClean="0"/>
              <a:t>‹#›</a:t>
            </a:fld>
            <a:endParaRPr lang="en-IN"/>
          </a:p>
        </p:txBody>
      </p:sp>
    </p:spTree>
    <p:extLst>
      <p:ext uri="{BB962C8B-B14F-4D97-AF65-F5344CB8AC3E}">
        <p14:creationId xmlns:p14="http://schemas.microsoft.com/office/powerpoint/2010/main" val="1547906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searchleap.com/role-service-quality-patients-customer-satisfaction-public-healthcare-institutions-ghan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ta.wikimedia.org/wiki/Objective_Revision_Evaluation_Service/Wha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opedia.org/confusion-matrix" TargetMode="Externa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aveen8221/Final-Project"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17F2D-1615-439D-A3DD-30FCCD3908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47454" y="2279601"/>
            <a:ext cx="7897091" cy="3869202"/>
          </a:xfrm>
          <a:prstGeom prst="rect">
            <a:avLst/>
          </a:prstGeom>
        </p:spPr>
      </p:pic>
      <p:sp>
        <p:nvSpPr>
          <p:cNvPr id="8" name="TextBox 7">
            <a:extLst>
              <a:ext uri="{FF2B5EF4-FFF2-40B4-BE49-F238E27FC236}">
                <a16:creationId xmlns:a16="http://schemas.microsoft.com/office/drawing/2014/main" id="{B771C948-5D28-461C-B472-AE9829A568B2}"/>
              </a:ext>
            </a:extLst>
          </p:cNvPr>
          <p:cNvSpPr txBox="1"/>
          <p:nvPr/>
        </p:nvSpPr>
        <p:spPr>
          <a:xfrm>
            <a:off x="1146140" y="709197"/>
            <a:ext cx="10919791" cy="1569660"/>
          </a:xfrm>
          <a:prstGeom prst="rect">
            <a:avLst/>
          </a:prstGeom>
          <a:noFill/>
        </p:spPr>
        <p:txBody>
          <a:bodyPr wrap="square">
            <a:spAutoFit/>
          </a:bodyPr>
          <a:lstStyle/>
          <a:p>
            <a:r>
              <a:rPr lang="en-IN" sz="2400" b="1" dirty="0">
                <a:latin typeface="Arial Black" panose="020B0A04020102020204" pitchFamily="34" charset="0"/>
              </a:rPr>
              <a:t>Project: Predicting Health Treatment in </a:t>
            </a:r>
            <a:r>
              <a:rPr lang="en-IN" sz="2400" b="1" i="0" dirty="0">
                <a:solidFill>
                  <a:srgbClr val="000000"/>
                </a:solidFill>
                <a:effectLst/>
                <a:latin typeface="Arial Black" panose="020B0A04020102020204" pitchFamily="34" charset="0"/>
              </a:rPr>
              <a:t>Tech Company</a:t>
            </a:r>
          </a:p>
          <a:p>
            <a:endParaRPr lang="en-IN" sz="2400" b="1" dirty="0">
              <a:solidFill>
                <a:srgbClr val="000000"/>
              </a:solidFill>
              <a:latin typeface="Arial Black" panose="020B0A04020102020204" pitchFamily="34" charset="0"/>
            </a:endParaRPr>
          </a:p>
          <a:p>
            <a:r>
              <a:rPr lang="en-US" sz="2000" b="1" dirty="0"/>
              <a:t>                                                                    </a:t>
            </a:r>
            <a:r>
              <a:rPr lang="en-US" sz="2400" b="1" dirty="0"/>
              <a:t>Submitted By </a:t>
            </a:r>
          </a:p>
          <a:p>
            <a:r>
              <a:rPr lang="en-US" sz="2000" b="1" dirty="0"/>
              <a:t>                                        </a:t>
            </a:r>
            <a:r>
              <a:rPr lang="en-US" sz="2400" b="1" dirty="0"/>
              <a:t>NAVEEN VERMA </a:t>
            </a:r>
            <a:r>
              <a:rPr lang="en-US" sz="2000" b="1" dirty="0"/>
              <a:t>(</a:t>
            </a:r>
            <a:r>
              <a:rPr lang="en-IN" sz="1900" b="1" i="0" dirty="0">
                <a:solidFill>
                  <a:srgbClr val="2C3A46"/>
                </a:solidFill>
                <a:effectLst/>
                <a:latin typeface="Helvetica Neue"/>
              </a:rPr>
              <a:t>EBEON0522601833</a:t>
            </a:r>
            <a:r>
              <a:rPr lang="en-US" sz="2000" b="1" dirty="0"/>
              <a:t>)</a:t>
            </a:r>
            <a:r>
              <a:rPr lang="en-US" sz="2000" b="1" dirty="0">
                <a:latin typeface="Arial Black" panose="020B0A04020102020204" pitchFamily="34" charset="0"/>
              </a:rPr>
              <a:t>                                                     </a:t>
            </a:r>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F9CCC23-E288-4B0F-A465-C5B71DE8448A}"/>
              </a:ext>
            </a:extLst>
          </p:cNvPr>
          <p:cNvSpPr txBox="1"/>
          <p:nvPr/>
        </p:nvSpPr>
        <p:spPr>
          <a:xfrm>
            <a:off x="5671930" y="6322151"/>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1</a:t>
            </a:r>
            <a:endParaRPr lang="en-IN" dirty="0"/>
          </a:p>
        </p:txBody>
      </p:sp>
    </p:spTree>
    <p:extLst>
      <p:ext uri="{BB962C8B-B14F-4D97-AF65-F5344CB8AC3E}">
        <p14:creationId xmlns:p14="http://schemas.microsoft.com/office/powerpoint/2010/main" val="2977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7" y="295122"/>
            <a:ext cx="10393845" cy="7294305"/>
          </a:xfrm>
          <a:prstGeom prst="rect">
            <a:avLst/>
          </a:prstGeom>
          <a:noFill/>
        </p:spPr>
        <p:txBody>
          <a:bodyPr wrap="square">
            <a:spAutoFit/>
          </a:bodyPr>
          <a:lstStyle/>
          <a:p>
            <a:pPr algn="just"/>
            <a:r>
              <a:rPr lang="en-IN" b="1" dirty="0"/>
              <a:t>c) Naive Bayes : </a:t>
            </a:r>
          </a:p>
          <a:p>
            <a:pPr algn="just"/>
            <a:r>
              <a:rPr lang="en-US" dirty="0"/>
              <a:t>                     It is a probabilistic machine learning algorithm which is mainly used in classification problems. It is simple and easy to build. It deals with huge datasets efficiently. It can solve complicated classification problems. The existence of a specific feature in a class is assumed to be independent of the presence of any other feature according to naïve bayes theorem. It’s formula is as follows : P(S|T) = P(T|S) * P(S) / P(T) Here, T is the event to be predicted, S is the class value for an event. This equation. will find out the class in which the expected feature for classification.</a:t>
            </a:r>
          </a:p>
          <a:p>
            <a:pPr algn="just"/>
            <a:endParaRPr lang="en-US" b="1" dirty="0"/>
          </a:p>
          <a:p>
            <a:pPr algn="just"/>
            <a:r>
              <a:rPr lang="en-IN" b="1" dirty="0"/>
              <a:t>d) Support Vector Machine (SVM) :</a:t>
            </a:r>
          </a:p>
          <a:p>
            <a:pPr algn="just"/>
            <a:r>
              <a:rPr lang="en-IN" b="1" dirty="0"/>
              <a:t>                     </a:t>
            </a:r>
            <a:r>
              <a:rPr lang="en-US" dirty="0"/>
              <a:t>It is a powerful machine learning algorithm that falls under the category of supervised learning. Many people use SVM to solve both regression and classification problems. The primary role of SVM algorithm is that it separates two classes by creating a line of hyperplanes. Data points which are closest to the hyperplane or points of the data set that, if deleted, would change the position of dividing the hyperplane are known as support vectors. As a result, they might be regarded as essential components of the data set. The margin is the distance between hyperplane and nearest data point from either collection. The goal is to select the hyperplane with the maximum possible margin between it and any point in the training set increasing the likelihood of a new data being properly classified. SVM’s main objective is to find a hyperplane in N-dimensional space which will classify all the data points. The dimension of a hyperplane is actually dependent on the quantity of input features. If input has two features in that case the hyperplane will be a line and two dimensional plane. </a:t>
            </a:r>
            <a:endParaRPr lang="en-IN" b="1" dirty="0"/>
          </a:p>
          <a:p>
            <a:pPr algn="just"/>
            <a:r>
              <a:rPr lang="en-IN" b="1" dirty="0">
                <a:latin typeface="Cambria" panose="02040503050406030204" pitchFamily="18" charset="0"/>
                <a:ea typeface="Cambria" panose="02040503050406030204" pitchFamily="18" charset="0"/>
              </a:rPr>
              <a:t>              </a:t>
            </a:r>
          </a:p>
          <a:p>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908977" y="619354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10</a:t>
            </a:r>
            <a:endParaRPr lang="en-IN" dirty="0"/>
          </a:p>
        </p:txBody>
      </p:sp>
    </p:spTree>
    <p:extLst>
      <p:ext uri="{BB962C8B-B14F-4D97-AF65-F5344CB8AC3E}">
        <p14:creationId xmlns:p14="http://schemas.microsoft.com/office/powerpoint/2010/main" val="15604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70431"/>
            <a:ext cx="10393845" cy="5909310"/>
          </a:xfrm>
          <a:prstGeom prst="rect">
            <a:avLst/>
          </a:prstGeom>
          <a:noFill/>
        </p:spPr>
        <p:txBody>
          <a:bodyPr wrap="square">
            <a:spAutoFit/>
          </a:bodyPr>
          <a:lstStyle/>
          <a:p>
            <a:pPr algn="just"/>
            <a:r>
              <a:rPr lang="en-US" b="1" dirty="0"/>
              <a:t>e) K Nearest Neighbor (KNN) :</a:t>
            </a:r>
          </a:p>
          <a:p>
            <a:pPr algn="just"/>
            <a:r>
              <a:rPr lang="en-US" dirty="0"/>
              <a:t>                       KNN is a supervised machine learning algorithm. It assumes similar objects are nearer to one another. When the parameters are continuous in that case knn is preferred. In this algorithm it classifies objects by predicting their nearest neighbor. It’s simple and easy to implement and also has high speed because of which it is preferred over the other algorithms when it comes to solving classification problems. The algorithm classifies whether or not the employee has health problem by taking the health treatment dataset as an input. It takes input parameters like age, Gender, etc. and classify person with health treatment. Algorithm takes following steps :- </a:t>
            </a:r>
          </a:p>
          <a:p>
            <a:pPr algn="just"/>
            <a:r>
              <a:rPr lang="en-US" dirty="0"/>
              <a:t>Step 1:  Select the value for K.</a:t>
            </a:r>
          </a:p>
          <a:p>
            <a:pPr algn="just"/>
            <a:r>
              <a:rPr lang="en-US" dirty="0"/>
              <a:t>Step 2 : Find the Euclidean distance of K no. of neighbors.</a:t>
            </a:r>
          </a:p>
          <a:p>
            <a:pPr algn="just"/>
            <a:r>
              <a:rPr lang="en-US" dirty="0"/>
              <a:t>Step 3 : Based on calculated distance, select the K nearest neighbors in the training data which are nearest to</a:t>
            </a:r>
          </a:p>
          <a:p>
            <a:pPr algn="just"/>
            <a:r>
              <a:rPr lang="en-US" dirty="0"/>
              <a:t>              unknown data points. </a:t>
            </a:r>
          </a:p>
          <a:p>
            <a:pPr algn="just"/>
            <a:r>
              <a:rPr lang="en-US" dirty="0"/>
              <a:t>Step 4 : Calculate no. of data points in each category among these K neighbors.</a:t>
            </a:r>
          </a:p>
          <a:p>
            <a:pPr algn="just"/>
            <a:r>
              <a:rPr lang="en-US" dirty="0"/>
              <a:t> Step 5 : Assign new data points to the category which has the maximum no. of neighbors.</a:t>
            </a:r>
            <a:endParaRPr lang="en-US" b="1" dirty="0"/>
          </a:p>
          <a:p>
            <a:pPr algn="just"/>
            <a:r>
              <a:rPr lang="en-IN" dirty="0"/>
              <a:t>Step 6 : Stop.</a:t>
            </a:r>
            <a:endParaRPr lang="en-US" b="1" dirty="0"/>
          </a:p>
          <a:p>
            <a:pPr algn="just"/>
            <a:endParaRPr lang="en-US" b="1" dirty="0"/>
          </a:p>
          <a:p>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6" y="6198989"/>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11</a:t>
            </a:r>
            <a:endParaRPr lang="en-IN" dirty="0"/>
          </a:p>
        </p:txBody>
      </p:sp>
      <p:pic>
        <p:nvPicPr>
          <p:cNvPr id="3" name="Picture 2">
            <a:extLst>
              <a:ext uri="{FF2B5EF4-FFF2-40B4-BE49-F238E27FC236}">
                <a16:creationId xmlns:a16="http://schemas.microsoft.com/office/drawing/2014/main" id="{74E9B852-58C0-4583-8714-3E4BEC587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30581" y="4253345"/>
            <a:ext cx="7952509" cy="1940202"/>
          </a:xfrm>
          <a:prstGeom prst="rect">
            <a:avLst/>
          </a:prstGeom>
        </p:spPr>
      </p:pic>
    </p:spTree>
    <p:extLst>
      <p:ext uri="{BB962C8B-B14F-4D97-AF65-F5344CB8AC3E}">
        <p14:creationId xmlns:p14="http://schemas.microsoft.com/office/powerpoint/2010/main" val="383454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70431"/>
            <a:ext cx="10393845" cy="7017306"/>
          </a:xfrm>
          <a:prstGeom prst="rect">
            <a:avLst/>
          </a:prstGeom>
          <a:noFill/>
        </p:spPr>
        <p:txBody>
          <a:bodyPr wrap="square">
            <a:spAutoFit/>
          </a:bodyPr>
          <a:lstStyle/>
          <a:p>
            <a:pPr algn="just"/>
            <a:endParaRPr lang="en-IN" b="1" dirty="0"/>
          </a:p>
          <a:p>
            <a:pPr algn="just"/>
            <a:r>
              <a:rPr lang="en-IN" b="1" dirty="0"/>
              <a:t>Implementation Steps:</a:t>
            </a:r>
          </a:p>
          <a:p>
            <a:pPr algn="just"/>
            <a:r>
              <a:rPr lang="en-US" b="1" dirty="0"/>
              <a:t>                       </a:t>
            </a:r>
            <a:r>
              <a:rPr lang="en-US" dirty="0"/>
              <a:t>As we already discussed in the methodology section about some of the implementation details. So, the language used in this project is Python programming. We’re running python code in anaconda navigator’s Jupyter notebook. Jupyter notebook is much faster than Python IDE tools like PyCharm or Visual studio for implementing ML algorithms. The advantage of Jupyter notebook is that while writing code, it’s really helpful for Data visualization and plotting some graphs like histogram and heatmap of correlated matrices. Let’s revise implementation steps : </a:t>
            </a:r>
          </a:p>
          <a:p>
            <a:pPr marL="342900" indent="-342900" algn="just">
              <a:buAutoNum type="alphaLcParenR"/>
            </a:pPr>
            <a:r>
              <a:rPr lang="en-IN" dirty="0"/>
              <a:t>Dataset collection.</a:t>
            </a:r>
          </a:p>
          <a:p>
            <a:pPr marL="342900" indent="-342900" algn="just">
              <a:buAutoNum type="alphaLcParenR"/>
            </a:pPr>
            <a:r>
              <a:rPr lang="en-US" dirty="0"/>
              <a:t>Importing Libraries : Numpy, Pandas, Scikit-learn, warnings, Matplotlib and Seaborn libraries were used.</a:t>
            </a:r>
          </a:p>
          <a:p>
            <a:pPr marL="342900" indent="-342900" algn="just">
              <a:buAutoNum type="alphaLcParenR"/>
            </a:pPr>
            <a:r>
              <a:rPr lang="en-US" dirty="0"/>
              <a:t>Exploratory data analysis : For getting more insights about data.</a:t>
            </a:r>
          </a:p>
          <a:p>
            <a:pPr marL="342900" indent="-342900" algn="just">
              <a:buAutoNum type="alphaLcParenR"/>
            </a:pPr>
            <a:r>
              <a:rPr lang="en-US" dirty="0"/>
              <a:t>Data cleaning and preprocessing : Checked for null and junk values using isnull() and isna().sum() functions of python. In Preprocessing phase, we did feature engineering on our dataset. As we converted categorical variables into numerical variables using function of Pandas library. Both our datasets contains some categorical variables.</a:t>
            </a:r>
          </a:p>
          <a:p>
            <a:pPr marL="342900" indent="-342900" algn="just">
              <a:buAutoNum type="alphaLcParenR"/>
            </a:pPr>
            <a:r>
              <a:rPr lang="en-US" dirty="0"/>
              <a:t>Model selection : We first separated X’s from y’s. X’s are features or input variables of our datasets and y’s are dependent or target variables which are crucial for predicting </a:t>
            </a:r>
            <a:r>
              <a:rPr lang="en-US" dirty="0">
                <a:ea typeface="Cambria" panose="02040503050406030204" pitchFamily="18" charset="0"/>
              </a:rPr>
              <a:t>treatment</a:t>
            </a:r>
            <a:r>
              <a:rPr lang="en-US" dirty="0"/>
              <a:t>. Then using by the importing model_selection function of the sklearn library, we splitted our X’s and y’s into train and test split using train_test_split() function of sklearn. We splitted 70% of our data for training and 30% for testing.</a:t>
            </a:r>
            <a:endParaRPr lang="en-IN" dirty="0"/>
          </a:p>
          <a:p>
            <a:pPr marL="342900" indent="-342900" algn="just">
              <a:buAutoNum type="alphaLcParenR"/>
            </a:pPr>
            <a:endParaRPr lang="en-US" b="1" dirty="0"/>
          </a:p>
          <a:p>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6" y="6198989"/>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12</a:t>
            </a:r>
            <a:endParaRPr lang="en-IN" dirty="0"/>
          </a:p>
        </p:txBody>
      </p:sp>
    </p:spTree>
    <p:extLst>
      <p:ext uri="{BB962C8B-B14F-4D97-AF65-F5344CB8AC3E}">
        <p14:creationId xmlns:p14="http://schemas.microsoft.com/office/powerpoint/2010/main" val="236106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641486"/>
            <a:ext cx="10393845" cy="5355312"/>
          </a:xfrm>
          <a:prstGeom prst="rect">
            <a:avLst/>
          </a:prstGeom>
          <a:noFill/>
        </p:spPr>
        <p:txBody>
          <a:bodyPr wrap="square">
            <a:spAutoFit/>
          </a:bodyPr>
          <a:lstStyle/>
          <a:p>
            <a:pPr algn="just"/>
            <a:r>
              <a:rPr lang="en-US" dirty="0"/>
              <a:t>f) Applied ML models and created a confusion matrix of all models.</a:t>
            </a:r>
          </a:p>
          <a:p>
            <a:pPr algn="just"/>
            <a:r>
              <a:rPr lang="en-US" dirty="0"/>
              <a:t>g) Deployment of the model which gave the best accuracy.</a:t>
            </a:r>
          </a:p>
          <a:p>
            <a:pPr algn="just"/>
            <a:endParaRPr lang="en-US" b="1" dirty="0"/>
          </a:p>
          <a:p>
            <a:pPr algn="just"/>
            <a:endParaRPr lang="en-US" b="1" dirty="0"/>
          </a:p>
          <a:p>
            <a:pPr>
              <a:lnSpc>
                <a:spcPct val="150000"/>
              </a:lnSpc>
            </a:pPr>
            <a:r>
              <a:rPr lang="en-IN" b="1" i="0" dirty="0">
                <a:solidFill>
                  <a:srgbClr val="000000"/>
                </a:solidFill>
                <a:effectLst/>
                <a:latin typeface="Helvetica Neue"/>
              </a:rPr>
              <a:t>Library</a:t>
            </a:r>
          </a:p>
          <a:p>
            <a:pPr>
              <a:lnSpc>
                <a:spcPct val="150000"/>
              </a:lnSpc>
            </a:pPr>
            <a:r>
              <a:rPr lang="en-IN" dirty="0">
                <a:latin typeface="Cambria" panose="02040503050406030204" pitchFamily="18" charset="0"/>
                <a:ea typeface="Cambria" panose="02040503050406030204" pitchFamily="18" charset="0"/>
              </a:rPr>
              <a:t>import pandas as pd</a:t>
            </a:r>
          </a:p>
          <a:p>
            <a:r>
              <a:rPr lang="en-IN" dirty="0">
                <a:latin typeface="Cambria" panose="02040503050406030204" pitchFamily="18" charset="0"/>
                <a:ea typeface="Cambria" panose="02040503050406030204" pitchFamily="18" charset="0"/>
              </a:rPr>
              <a:t>import numpy as np</a:t>
            </a:r>
          </a:p>
          <a:p>
            <a:r>
              <a:rPr lang="en-IN" dirty="0">
                <a:latin typeface="Cambria" panose="02040503050406030204" pitchFamily="18" charset="0"/>
                <a:ea typeface="Cambria" panose="02040503050406030204" pitchFamily="18" charset="0"/>
              </a:rPr>
              <a:t>import matplotlib.pyplot as plt</a:t>
            </a:r>
          </a:p>
          <a:p>
            <a:r>
              <a:rPr lang="en-IN" dirty="0">
                <a:latin typeface="Cambria" panose="02040503050406030204" pitchFamily="18" charset="0"/>
                <a:ea typeface="Cambria" panose="02040503050406030204" pitchFamily="18" charset="0"/>
              </a:rPr>
              <a:t>import seaborn as sns</a:t>
            </a:r>
          </a:p>
          <a:p>
            <a:r>
              <a:rPr lang="en-IN" dirty="0">
                <a:latin typeface="Cambria" panose="02040503050406030204" pitchFamily="18" charset="0"/>
                <a:ea typeface="Cambria" panose="02040503050406030204" pitchFamily="18" charset="0"/>
              </a:rPr>
              <a:t>import warnings</a:t>
            </a:r>
          </a:p>
          <a:p>
            <a:r>
              <a:rPr lang="en-IN" dirty="0">
                <a:latin typeface="Cambria" panose="02040503050406030204" pitchFamily="18" charset="0"/>
                <a:ea typeface="Cambria" panose="02040503050406030204" pitchFamily="18" charset="0"/>
              </a:rPr>
              <a:t>warnings.filterwarnings('ignore’)</a:t>
            </a:r>
          </a:p>
          <a:p>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sklearn.model_selection import train_test_split</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from sklearn.metrics import plot_confusion_matrix</a:t>
            </a:r>
          </a:p>
          <a:p>
            <a:r>
              <a:rPr lang="en-IN" dirty="0">
                <a:latin typeface="Cambria" panose="02040503050406030204" pitchFamily="18" charset="0"/>
                <a:ea typeface="Cambria" panose="02040503050406030204" pitchFamily="18" charset="0"/>
              </a:rPr>
              <a:t>from sklearn.metrics import classification_report</a:t>
            </a: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6" y="6198989"/>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13</a:t>
            </a:r>
            <a:endParaRPr lang="en-IN" dirty="0"/>
          </a:p>
        </p:txBody>
      </p:sp>
    </p:spTree>
    <p:extLst>
      <p:ext uri="{BB962C8B-B14F-4D97-AF65-F5344CB8AC3E}">
        <p14:creationId xmlns:p14="http://schemas.microsoft.com/office/powerpoint/2010/main" val="2104656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305946"/>
            <a:ext cx="10393845" cy="646331"/>
          </a:xfrm>
          <a:prstGeom prst="rect">
            <a:avLst/>
          </a:prstGeom>
          <a:noFill/>
        </p:spPr>
        <p:txBody>
          <a:bodyPr wrap="square">
            <a:spAutoFit/>
          </a:bodyPr>
          <a:lstStyle/>
          <a:p>
            <a:pPr algn="just"/>
            <a:r>
              <a:rPr lang="en-IN" b="1" dirty="0">
                <a:latin typeface="Helvetica Neue"/>
              </a:rPr>
              <a:t>Data Wrangling</a:t>
            </a:r>
          </a:p>
          <a:p>
            <a:pPr algn="just"/>
            <a:endParaRPr lang="en-IN" b="1" dirty="0">
              <a:latin typeface="Helvetica Neue"/>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6" y="6198989"/>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14</a:t>
            </a:r>
            <a:endParaRPr lang="en-IN" dirty="0"/>
          </a:p>
        </p:txBody>
      </p:sp>
      <p:pic>
        <p:nvPicPr>
          <p:cNvPr id="9" name="Picture 8">
            <a:extLst>
              <a:ext uri="{FF2B5EF4-FFF2-40B4-BE49-F238E27FC236}">
                <a16:creationId xmlns:a16="http://schemas.microsoft.com/office/drawing/2014/main" id="{763885C0-6921-4563-B3CB-504B49AE4A74}"/>
              </a:ext>
            </a:extLst>
          </p:cNvPr>
          <p:cNvPicPr>
            <a:picLocks noChangeAspect="1"/>
          </p:cNvPicPr>
          <p:nvPr/>
        </p:nvPicPr>
        <p:blipFill>
          <a:blip r:embed="rId2"/>
          <a:stretch>
            <a:fillRect/>
          </a:stretch>
        </p:blipFill>
        <p:spPr>
          <a:xfrm>
            <a:off x="899075" y="778106"/>
            <a:ext cx="9972675" cy="3581400"/>
          </a:xfrm>
          <a:prstGeom prst="rect">
            <a:avLst/>
          </a:prstGeom>
        </p:spPr>
      </p:pic>
      <p:pic>
        <p:nvPicPr>
          <p:cNvPr id="11" name="Picture 10">
            <a:extLst>
              <a:ext uri="{FF2B5EF4-FFF2-40B4-BE49-F238E27FC236}">
                <a16:creationId xmlns:a16="http://schemas.microsoft.com/office/drawing/2014/main" id="{986BE512-AC2D-4C0B-AA60-36B8093292DF}"/>
              </a:ext>
            </a:extLst>
          </p:cNvPr>
          <p:cNvPicPr>
            <a:picLocks noChangeAspect="1"/>
          </p:cNvPicPr>
          <p:nvPr/>
        </p:nvPicPr>
        <p:blipFill>
          <a:blip r:embed="rId3"/>
          <a:stretch>
            <a:fillRect/>
          </a:stretch>
        </p:blipFill>
        <p:spPr>
          <a:xfrm>
            <a:off x="899075" y="4688697"/>
            <a:ext cx="10106025" cy="590550"/>
          </a:xfrm>
          <a:prstGeom prst="rect">
            <a:avLst/>
          </a:prstGeom>
        </p:spPr>
      </p:pic>
    </p:spTree>
    <p:extLst>
      <p:ext uri="{BB962C8B-B14F-4D97-AF65-F5344CB8AC3E}">
        <p14:creationId xmlns:p14="http://schemas.microsoft.com/office/powerpoint/2010/main" val="1059105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305946"/>
            <a:ext cx="10393845" cy="646331"/>
          </a:xfrm>
          <a:prstGeom prst="rect">
            <a:avLst/>
          </a:prstGeom>
          <a:noFill/>
        </p:spPr>
        <p:txBody>
          <a:bodyPr wrap="square">
            <a:spAutoFit/>
          </a:bodyPr>
          <a:lstStyle/>
          <a:p>
            <a:pPr algn="l"/>
            <a:r>
              <a:rPr lang="en-US" b="1" i="0" dirty="0">
                <a:solidFill>
                  <a:srgbClr val="000000"/>
                </a:solidFill>
                <a:effectLst/>
                <a:latin typeface="Helvetica Neue"/>
              </a:rPr>
              <a:t>Number of unique value for each variable</a:t>
            </a:r>
          </a:p>
          <a:p>
            <a:pPr algn="just"/>
            <a:endParaRPr lang="en-IN" b="1" dirty="0">
              <a:latin typeface="Helvetica Neue"/>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6" y="6198989"/>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15</a:t>
            </a:r>
            <a:endParaRPr lang="en-IN" dirty="0"/>
          </a:p>
        </p:txBody>
      </p:sp>
      <p:pic>
        <p:nvPicPr>
          <p:cNvPr id="3" name="Picture 2">
            <a:extLst>
              <a:ext uri="{FF2B5EF4-FFF2-40B4-BE49-F238E27FC236}">
                <a16:creationId xmlns:a16="http://schemas.microsoft.com/office/drawing/2014/main" id="{D9B0E213-BBF2-4109-8FC2-72B3657449B7}"/>
              </a:ext>
            </a:extLst>
          </p:cNvPr>
          <p:cNvPicPr>
            <a:picLocks noChangeAspect="1"/>
          </p:cNvPicPr>
          <p:nvPr/>
        </p:nvPicPr>
        <p:blipFill>
          <a:blip r:embed="rId2"/>
          <a:stretch>
            <a:fillRect/>
          </a:stretch>
        </p:blipFill>
        <p:spPr>
          <a:xfrm>
            <a:off x="899075" y="803283"/>
            <a:ext cx="10115550" cy="4857750"/>
          </a:xfrm>
          <a:prstGeom prst="rect">
            <a:avLst/>
          </a:prstGeom>
        </p:spPr>
      </p:pic>
    </p:spTree>
    <p:extLst>
      <p:ext uri="{BB962C8B-B14F-4D97-AF65-F5344CB8AC3E}">
        <p14:creationId xmlns:p14="http://schemas.microsoft.com/office/powerpoint/2010/main" val="21366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369332"/>
          </a:xfrm>
          <a:prstGeom prst="rect">
            <a:avLst/>
          </a:prstGeom>
          <a:noFill/>
        </p:spPr>
        <p:txBody>
          <a:bodyPr wrap="square">
            <a:spAutoFit/>
          </a:bodyPr>
          <a:lstStyle/>
          <a:p>
            <a:pPr algn="l"/>
            <a:r>
              <a:rPr lang="en-US" b="1" i="0" dirty="0">
                <a:solidFill>
                  <a:srgbClr val="000000"/>
                </a:solidFill>
                <a:effectLst/>
                <a:latin typeface="Helvetica Neue"/>
              </a:rPr>
              <a:t>Check null values and Dtypes</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16</a:t>
            </a:r>
            <a:endParaRPr lang="en-IN" dirty="0"/>
          </a:p>
        </p:txBody>
      </p:sp>
      <p:pic>
        <p:nvPicPr>
          <p:cNvPr id="8" name="Picture 7">
            <a:extLst>
              <a:ext uri="{FF2B5EF4-FFF2-40B4-BE49-F238E27FC236}">
                <a16:creationId xmlns:a16="http://schemas.microsoft.com/office/drawing/2014/main" id="{3FDAD9EF-8A7A-4450-9AC4-E5D2989BD8D6}"/>
              </a:ext>
            </a:extLst>
          </p:cNvPr>
          <p:cNvPicPr>
            <a:picLocks noChangeAspect="1"/>
          </p:cNvPicPr>
          <p:nvPr/>
        </p:nvPicPr>
        <p:blipFill>
          <a:blip r:embed="rId2"/>
          <a:stretch>
            <a:fillRect/>
          </a:stretch>
        </p:blipFill>
        <p:spPr>
          <a:xfrm>
            <a:off x="899075" y="488484"/>
            <a:ext cx="9982200" cy="3419475"/>
          </a:xfrm>
          <a:prstGeom prst="rect">
            <a:avLst/>
          </a:prstGeom>
        </p:spPr>
      </p:pic>
      <p:pic>
        <p:nvPicPr>
          <p:cNvPr id="10" name="Picture 9">
            <a:extLst>
              <a:ext uri="{FF2B5EF4-FFF2-40B4-BE49-F238E27FC236}">
                <a16:creationId xmlns:a16="http://schemas.microsoft.com/office/drawing/2014/main" id="{3671B396-FC7B-47AB-8EB2-06D995BF6F36}"/>
              </a:ext>
            </a:extLst>
          </p:cNvPr>
          <p:cNvPicPr>
            <a:picLocks noChangeAspect="1"/>
          </p:cNvPicPr>
          <p:nvPr/>
        </p:nvPicPr>
        <p:blipFill>
          <a:blip r:embed="rId3"/>
          <a:stretch>
            <a:fillRect/>
          </a:stretch>
        </p:blipFill>
        <p:spPr>
          <a:xfrm>
            <a:off x="950280" y="3921591"/>
            <a:ext cx="9930995" cy="2447925"/>
          </a:xfrm>
          <a:prstGeom prst="rect">
            <a:avLst/>
          </a:prstGeom>
        </p:spPr>
      </p:pic>
    </p:spTree>
    <p:extLst>
      <p:ext uri="{BB962C8B-B14F-4D97-AF65-F5344CB8AC3E}">
        <p14:creationId xmlns:p14="http://schemas.microsoft.com/office/powerpoint/2010/main" val="974246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369332"/>
          </a:xfrm>
          <a:prstGeom prst="rect">
            <a:avLst/>
          </a:prstGeom>
          <a:noFill/>
        </p:spPr>
        <p:txBody>
          <a:bodyPr wrap="square">
            <a:spAutoFit/>
          </a:bodyPr>
          <a:lstStyle/>
          <a:p>
            <a:pPr algn="l"/>
            <a:r>
              <a:rPr lang="en-IN" b="1" i="0" dirty="0">
                <a:solidFill>
                  <a:srgbClr val="000000"/>
                </a:solidFill>
                <a:effectLst/>
                <a:latin typeface="Helvetica Neue"/>
              </a:rPr>
              <a:t>Drop unnecessary columns</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17</a:t>
            </a:r>
            <a:endParaRPr lang="en-IN" dirty="0"/>
          </a:p>
        </p:txBody>
      </p:sp>
      <p:pic>
        <p:nvPicPr>
          <p:cNvPr id="5" name="Picture 4">
            <a:extLst>
              <a:ext uri="{FF2B5EF4-FFF2-40B4-BE49-F238E27FC236}">
                <a16:creationId xmlns:a16="http://schemas.microsoft.com/office/drawing/2014/main" id="{C30E2D85-7602-4AF2-9659-A477AD610BB6}"/>
              </a:ext>
            </a:extLst>
          </p:cNvPr>
          <p:cNvPicPr>
            <a:picLocks noChangeAspect="1"/>
          </p:cNvPicPr>
          <p:nvPr/>
        </p:nvPicPr>
        <p:blipFill>
          <a:blip r:embed="rId2"/>
          <a:stretch>
            <a:fillRect/>
          </a:stretch>
        </p:blipFill>
        <p:spPr>
          <a:xfrm>
            <a:off x="899074" y="571500"/>
            <a:ext cx="10220325" cy="1905000"/>
          </a:xfrm>
          <a:prstGeom prst="rect">
            <a:avLst/>
          </a:prstGeom>
        </p:spPr>
      </p:pic>
      <p:pic>
        <p:nvPicPr>
          <p:cNvPr id="7" name="Picture 6">
            <a:extLst>
              <a:ext uri="{FF2B5EF4-FFF2-40B4-BE49-F238E27FC236}">
                <a16:creationId xmlns:a16="http://schemas.microsoft.com/office/drawing/2014/main" id="{71CB1C73-9C7B-4D7E-A046-CAE0FBB24864}"/>
              </a:ext>
            </a:extLst>
          </p:cNvPr>
          <p:cNvPicPr>
            <a:picLocks noChangeAspect="1"/>
          </p:cNvPicPr>
          <p:nvPr/>
        </p:nvPicPr>
        <p:blipFill>
          <a:blip r:embed="rId3"/>
          <a:stretch>
            <a:fillRect/>
          </a:stretch>
        </p:blipFill>
        <p:spPr>
          <a:xfrm>
            <a:off x="899073" y="2476500"/>
            <a:ext cx="10220325" cy="3533775"/>
          </a:xfrm>
          <a:prstGeom prst="rect">
            <a:avLst/>
          </a:prstGeom>
        </p:spPr>
      </p:pic>
    </p:spTree>
    <p:extLst>
      <p:ext uri="{BB962C8B-B14F-4D97-AF65-F5344CB8AC3E}">
        <p14:creationId xmlns:p14="http://schemas.microsoft.com/office/powerpoint/2010/main" val="1781320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369332"/>
          </a:xfrm>
          <a:prstGeom prst="rect">
            <a:avLst/>
          </a:prstGeom>
          <a:noFill/>
        </p:spPr>
        <p:txBody>
          <a:bodyPr wrap="square">
            <a:spAutoFit/>
          </a:bodyPr>
          <a:lstStyle/>
          <a:p>
            <a:pPr algn="l"/>
            <a:r>
              <a:rPr lang="en-IN" b="1" i="0" dirty="0">
                <a:solidFill>
                  <a:srgbClr val="000000"/>
                </a:solidFill>
                <a:effectLst/>
                <a:latin typeface="Helvetica Neue"/>
              </a:rPr>
              <a:t>Replace unnecessary age</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18</a:t>
            </a:r>
            <a:endParaRPr lang="en-IN" dirty="0"/>
          </a:p>
        </p:txBody>
      </p:sp>
      <p:pic>
        <p:nvPicPr>
          <p:cNvPr id="3" name="Picture 2">
            <a:extLst>
              <a:ext uri="{FF2B5EF4-FFF2-40B4-BE49-F238E27FC236}">
                <a16:creationId xmlns:a16="http://schemas.microsoft.com/office/drawing/2014/main" id="{CAF0B86A-9E30-43D8-88B8-5305E784FB4D}"/>
              </a:ext>
            </a:extLst>
          </p:cNvPr>
          <p:cNvPicPr>
            <a:picLocks noChangeAspect="1"/>
          </p:cNvPicPr>
          <p:nvPr/>
        </p:nvPicPr>
        <p:blipFill>
          <a:blip r:embed="rId2"/>
          <a:stretch>
            <a:fillRect/>
          </a:stretch>
        </p:blipFill>
        <p:spPr>
          <a:xfrm>
            <a:off x="899074" y="610054"/>
            <a:ext cx="10153650" cy="4476750"/>
          </a:xfrm>
          <a:prstGeom prst="rect">
            <a:avLst/>
          </a:prstGeom>
        </p:spPr>
      </p:pic>
    </p:spTree>
    <p:extLst>
      <p:ext uri="{BB962C8B-B14F-4D97-AF65-F5344CB8AC3E}">
        <p14:creationId xmlns:p14="http://schemas.microsoft.com/office/powerpoint/2010/main" val="396667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369332"/>
          </a:xfrm>
          <a:prstGeom prst="rect">
            <a:avLst/>
          </a:prstGeom>
          <a:noFill/>
        </p:spPr>
        <p:txBody>
          <a:bodyPr wrap="square">
            <a:spAutoFit/>
          </a:bodyPr>
          <a:lstStyle/>
          <a:p>
            <a:r>
              <a:rPr lang="en-US" b="1" i="0" dirty="0">
                <a:solidFill>
                  <a:srgbClr val="000000"/>
                </a:solidFill>
                <a:effectLst/>
                <a:latin typeface="Helvetica Neue"/>
              </a:rPr>
              <a:t>Sum of all null values and fill</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19</a:t>
            </a:r>
            <a:endParaRPr lang="en-IN" dirty="0"/>
          </a:p>
        </p:txBody>
      </p:sp>
      <p:pic>
        <p:nvPicPr>
          <p:cNvPr id="4" name="Picture 3">
            <a:extLst>
              <a:ext uri="{FF2B5EF4-FFF2-40B4-BE49-F238E27FC236}">
                <a16:creationId xmlns:a16="http://schemas.microsoft.com/office/drawing/2014/main" id="{17254F44-ABE1-487A-86DD-6134B7D1A022}"/>
              </a:ext>
            </a:extLst>
          </p:cNvPr>
          <p:cNvPicPr>
            <a:picLocks noChangeAspect="1"/>
          </p:cNvPicPr>
          <p:nvPr/>
        </p:nvPicPr>
        <p:blipFill>
          <a:blip r:embed="rId2"/>
          <a:stretch>
            <a:fillRect/>
          </a:stretch>
        </p:blipFill>
        <p:spPr>
          <a:xfrm>
            <a:off x="899074" y="488484"/>
            <a:ext cx="9972675" cy="4191000"/>
          </a:xfrm>
          <a:prstGeom prst="rect">
            <a:avLst/>
          </a:prstGeom>
        </p:spPr>
      </p:pic>
      <p:pic>
        <p:nvPicPr>
          <p:cNvPr id="8" name="Picture 7">
            <a:extLst>
              <a:ext uri="{FF2B5EF4-FFF2-40B4-BE49-F238E27FC236}">
                <a16:creationId xmlns:a16="http://schemas.microsoft.com/office/drawing/2014/main" id="{441A4723-EE11-4D29-B1F8-15B9EC932E44}"/>
              </a:ext>
            </a:extLst>
          </p:cNvPr>
          <p:cNvPicPr>
            <a:picLocks noChangeAspect="1"/>
          </p:cNvPicPr>
          <p:nvPr/>
        </p:nvPicPr>
        <p:blipFill>
          <a:blip r:embed="rId3"/>
          <a:stretch>
            <a:fillRect/>
          </a:stretch>
        </p:blipFill>
        <p:spPr>
          <a:xfrm>
            <a:off x="899073" y="4857750"/>
            <a:ext cx="9915525" cy="1333500"/>
          </a:xfrm>
          <a:prstGeom prst="rect">
            <a:avLst/>
          </a:prstGeom>
        </p:spPr>
      </p:pic>
    </p:spTree>
    <p:extLst>
      <p:ext uri="{BB962C8B-B14F-4D97-AF65-F5344CB8AC3E}">
        <p14:creationId xmlns:p14="http://schemas.microsoft.com/office/powerpoint/2010/main" val="17380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E2E6-80F3-4153-A9D6-674B7B9FDCDD}"/>
              </a:ext>
            </a:extLst>
          </p:cNvPr>
          <p:cNvSpPr>
            <a:spLocks noGrp="1"/>
          </p:cNvSpPr>
          <p:nvPr>
            <p:ph type="title"/>
          </p:nvPr>
        </p:nvSpPr>
        <p:spPr>
          <a:xfrm>
            <a:off x="1033670" y="702364"/>
            <a:ext cx="11065565" cy="1293123"/>
          </a:xfrm>
        </p:spPr>
        <p:txBody>
          <a:bodyPr>
            <a:normAutofit/>
          </a:bodyPr>
          <a:lstStyle/>
          <a:p>
            <a:r>
              <a:rPr lang="en-IN" sz="4000" dirty="0">
                <a:latin typeface="Forte" panose="03060902040502070203" pitchFamily="66" charset="0"/>
              </a:rPr>
              <a:t>    </a:t>
            </a:r>
            <a:r>
              <a:rPr lang="en-IN" sz="4800" u="sng" spc="600" dirty="0">
                <a:latin typeface="Forte" panose="03060902040502070203" pitchFamily="66" charset="0"/>
              </a:rPr>
              <a:t>ABSTRACT</a:t>
            </a:r>
          </a:p>
        </p:txBody>
      </p:sp>
      <p:pic>
        <p:nvPicPr>
          <p:cNvPr id="5" name="Content Placeholder 4" descr="List">
            <a:extLst>
              <a:ext uri="{FF2B5EF4-FFF2-40B4-BE49-F238E27FC236}">
                <a16:creationId xmlns:a16="http://schemas.microsoft.com/office/drawing/2014/main" id="{5586D72C-3868-44BC-8278-2F2239635B1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670" y="1004369"/>
            <a:ext cx="642730" cy="689112"/>
          </a:xfrm>
        </p:spPr>
      </p:pic>
      <p:sp>
        <p:nvSpPr>
          <p:cNvPr id="6" name="TextBox 5">
            <a:extLst>
              <a:ext uri="{FF2B5EF4-FFF2-40B4-BE49-F238E27FC236}">
                <a16:creationId xmlns:a16="http://schemas.microsoft.com/office/drawing/2014/main" id="{A170A106-7D1D-4990-BCBE-688317476C0B}"/>
              </a:ext>
            </a:extLst>
          </p:cNvPr>
          <p:cNvSpPr txBox="1"/>
          <p:nvPr/>
        </p:nvSpPr>
        <p:spPr>
          <a:xfrm>
            <a:off x="1033670" y="2206100"/>
            <a:ext cx="10521021" cy="2862322"/>
          </a:xfrm>
          <a:prstGeom prst="rect">
            <a:avLst/>
          </a:prstGeom>
          <a:noFill/>
        </p:spPr>
        <p:txBody>
          <a:bodyPr wrap="square">
            <a:spAutoFit/>
          </a:bodyPr>
          <a:lstStyle/>
          <a:p>
            <a:pPr algn="just"/>
            <a:r>
              <a:rPr lang="en-US" dirty="0">
                <a:ea typeface="Cambria" panose="02040503050406030204" pitchFamily="18" charset="0"/>
              </a:rPr>
              <a:t>Health plays significant role in living organisms. Diagnosis and prediction of Health related diseases requires more precision, perfection and correctness because a little mistake can cause fatigue problem or death of the person, there are numerous death cases related to health and their counting is increasing exponentially day by day. To deal with the problem there is essential need of prediction system for awareness about diseases. Machine learning is the branch of Artificial Intelligence(AI), it provides prestigious support in predicting any kind of event which take training from natural events. In this paper, we calculate accuracy of machine learning algorithms for predicting health disease, for this algorithms are k-nearest neighbor, Decision Tree, Logistic Regression, support vector machine(SVM),Naive Bayes Classifier, Random Forest and XGBoost by using Kaggle repository dataset. For implementation of Python programming Anaconda(jupyter) notebook is best tool, which have many type of library, header file, that make the work more accurate and precise.</a:t>
            </a:r>
            <a:endParaRPr lang="en-IN" dirty="0">
              <a:ea typeface="Cambria" panose="02040503050406030204" pitchFamily="18" charset="0"/>
            </a:endParaRPr>
          </a:p>
        </p:txBody>
      </p:sp>
      <p:sp>
        <p:nvSpPr>
          <p:cNvPr id="7" name="TextBox 6">
            <a:extLst>
              <a:ext uri="{FF2B5EF4-FFF2-40B4-BE49-F238E27FC236}">
                <a16:creationId xmlns:a16="http://schemas.microsoft.com/office/drawing/2014/main" id="{7490239E-C2A0-464E-AE76-AC3C83329083}"/>
              </a:ext>
            </a:extLst>
          </p:cNvPr>
          <p:cNvSpPr txBox="1"/>
          <p:nvPr/>
        </p:nvSpPr>
        <p:spPr>
          <a:xfrm>
            <a:off x="5777346" y="5970970"/>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2</a:t>
            </a:r>
            <a:endParaRPr lang="en-IN" dirty="0"/>
          </a:p>
        </p:txBody>
      </p:sp>
    </p:spTree>
    <p:extLst>
      <p:ext uri="{BB962C8B-B14F-4D97-AF65-F5344CB8AC3E}">
        <p14:creationId xmlns:p14="http://schemas.microsoft.com/office/powerpoint/2010/main" val="407809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2585323"/>
          </a:xfrm>
          <a:prstGeom prst="rect">
            <a:avLst/>
          </a:prstGeom>
          <a:noFill/>
        </p:spPr>
        <p:txBody>
          <a:bodyPr wrap="square">
            <a:spAutoFit/>
          </a:bodyPr>
          <a:lstStyle/>
          <a:p>
            <a:pPr algn="l"/>
            <a:r>
              <a:rPr lang="en-US" b="1" i="0" dirty="0">
                <a:solidFill>
                  <a:srgbClr val="000000"/>
                </a:solidFill>
                <a:effectLst/>
                <a:latin typeface="Helvetica Neue"/>
              </a:rPr>
              <a:t>Check Duplicate value and drop</a:t>
            </a:r>
          </a:p>
          <a:p>
            <a:pPr algn="l"/>
            <a:endParaRPr lang="en-US" b="1" dirty="0">
              <a:solidFill>
                <a:srgbClr val="000000"/>
              </a:solidFill>
              <a:latin typeface="Helvetica Neue"/>
            </a:endParaRPr>
          </a:p>
          <a:p>
            <a:pPr algn="l"/>
            <a:endParaRPr lang="en-US" b="1" i="0" dirty="0">
              <a:solidFill>
                <a:srgbClr val="000000"/>
              </a:solidFill>
              <a:effectLst/>
              <a:latin typeface="Helvetica Neue"/>
            </a:endParaRPr>
          </a:p>
          <a:p>
            <a:pPr algn="l"/>
            <a:endParaRPr lang="en-US" b="1" dirty="0">
              <a:solidFill>
                <a:srgbClr val="000000"/>
              </a:solidFill>
              <a:latin typeface="Helvetica Neue"/>
            </a:endParaRPr>
          </a:p>
          <a:p>
            <a:pPr algn="l"/>
            <a:endParaRPr lang="en-US" b="1" i="0" dirty="0">
              <a:solidFill>
                <a:srgbClr val="000000"/>
              </a:solidFill>
              <a:effectLst/>
              <a:latin typeface="Helvetica Neue"/>
            </a:endParaRPr>
          </a:p>
          <a:p>
            <a:pPr algn="l"/>
            <a:endParaRPr lang="en-US" b="1" dirty="0">
              <a:solidFill>
                <a:srgbClr val="000000"/>
              </a:solidFill>
              <a:latin typeface="Helvetica Neue"/>
            </a:endParaRPr>
          </a:p>
          <a:p>
            <a:pPr algn="l"/>
            <a:endParaRPr lang="en-US" b="1" i="0" dirty="0">
              <a:solidFill>
                <a:srgbClr val="000000"/>
              </a:solidFill>
              <a:effectLst/>
              <a:latin typeface="Helvetica Neue"/>
            </a:endParaRPr>
          </a:p>
          <a:p>
            <a:r>
              <a:rPr lang="en-US" b="1" i="0" dirty="0">
                <a:solidFill>
                  <a:srgbClr val="000000"/>
                </a:solidFill>
                <a:effectLst/>
                <a:latin typeface="Helvetica Neue"/>
              </a:rPr>
              <a:t>Check unique value and rename</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20</a:t>
            </a:r>
            <a:endParaRPr lang="en-IN" dirty="0"/>
          </a:p>
        </p:txBody>
      </p:sp>
      <p:pic>
        <p:nvPicPr>
          <p:cNvPr id="3" name="Picture 2">
            <a:extLst>
              <a:ext uri="{FF2B5EF4-FFF2-40B4-BE49-F238E27FC236}">
                <a16:creationId xmlns:a16="http://schemas.microsoft.com/office/drawing/2014/main" id="{C32BE2FD-5B71-4704-B5CF-2A0E5C00E775}"/>
              </a:ext>
            </a:extLst>
          </p:cNvPr>
          <p:cNvPicPr>
            <a:picLocks noChangeAspect="1"/>
          </p:cNvPicPr>
          <p:nvPr/>
        </p:nvPicPr>
        <p:blipFill>
          <a:blip r:embed="rId2"/>
          <a:stretch>
            <a:fillRect/>
          </a:stretch>
        </p:blipFill>
        <p:spPr>
          <a:xfrm>
            <a:off x="899074" y="517513"/>
            <a:ext cx="10287000" cy="1504950"/>
          </a:xfrm>
          <a:prstGeom prst="rect">
            <a:avLst/>
          </a:prstGeom>
        </p:spPr>
      </p:pic>
      <p:pic>
        <p:nvPicPr>
          <p:cNvPr id="6" name="Picture 5">
            <a:extLst>
              <a:ext uri="{FF2B5EF4-FFF2-40B4-BE49-F238E27FC236}">
                <a16:creationId xmlns:a16="http://schemas.microsoft.com/office/drawing/2014/main" id="{9ECE7A8E-6D8E-45C1-A904-D8252421FBE9}"/>
              </a:ext>
            </a:extLst>
          </p:cNvPr>
          <p:cNvPicPr>
            <a:picLocks noChangeAspect="1"/>
          </p:cNvPicPr>
          <p:nvPr/>
        </p:nvPicPr>
        <p:blipFill>
          <a:blip r:embed="rId3"/>
          <a:stretch>
            <a:fillRect/>
          </a:stretch>
        </p:blipFill>
        <p:spPr>
          <a:xfrm>
            <a:off x="1028696" y="2420824"/>
            <a:ext cx="10134600" cy="3829050"/>
          </a:xfrm>
          <a:prstGeom prst="rect">
            <a:avLst/>
          </a:prstGeom>
        </p:spPr>
      </p:pic>
    </p:spTree>
    <p:extLst>
      <p:ext uri="{BB962C8B-B14F-4D97-AF65-F5344CB8AC3E}">
        <p14:creationId xmlns:p14="http://schemas.microsoft.com/office/powerpoint/2010/main" val="2795379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186309"/>
          </a:xfrm>
          <a:prstGeom prst="rect">
            <a:avLst/>
          </a:prstGeom>
          <a:noFill/>
        </p:spPr>
        <p:txBody>
          <a:bodyPr wrap="square">
            <a:spAutoFit/>
          </a:bodyPr>
          <a:lstStyle/>
          <a:p>
            <a:pPr algn="l"/>
            <a:r>
              <a:rPr lang="en-IN" b="1" dirty="0">
                <a:latin typeface="Helvetica Neue"/>
              </a:rPr>
              <a:t>Exploratory Data Analysis</a:t>
            </a:r>
          </a:p>
          <a:p>
            <a:pPr algn="l"/>
            <a:endParaRPr lang="en-IN" b="1" i="0" dirty="0">
              <a:solidFill>
                <a:srgbClr val="000000"/>
              </a:solidFill>
              <a:effectLst/>
              <a:latin typeface="Helvetica Neue"/>
            </a:endParaRPr>
          </a:p>
          <a:p>
            <a:r>
              <a:rPr lang="en-IN" b="1" i="0" dirty="0">
                <a:solidFill>
                  <a:srgbClr val="000000"/>
                </a:solidFill>
                <a:effectLst/>
                <a:latin typeface="Helvetica Neue"/>
              </a:rPr>
              <a:t>Check percentage of treatment</a:t>
            </a: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latin typeface="Helvetica Neue"/>
            </a:endParaRPr>
          </a:p>
          <a:p>
            <a:endParaRPr lang="en-IN" b="1" i="0" dirty="0">
              <a:solidFill>
                <a:srgbClr val="000000"/>
              </a:solidFill>
              <a:effectLst/>
              <a:latin typeface="Helvetica Neue"/>
            </a:endParaRPr>
          </a:p>
          <a:p>
            <a:endParaRPr lang="en-IN" b="1" dirty="0">
              <a:solidFill>
                <a:srgbClr val="000000"/>
              </a:solidFill>
            </a:endParaRPr>
          </a:p>
          <a:p>
            <a:pPr marL="285750" indent="-285750">
              <a:buFont typeface="Arial" panose="020B0604020202020204" pitchFamily="34" charset="0"/>
              <a:buChar char="•"/>
            </a:pPr>
            <a:r>
              <a:rPr lang="en-IN" i="0" dirty="0">
                <a:solidFill>
                  <a:srgbClr val="000000"/>
                </a:solidFill>
                <a:effectLst/>
              </a:rPr>
              <a:t>Treatment Percentage of Yes is = 50.60%</a:t>
            </a:r>
          </a:p>
          <a:p>
            <a:pPr marL="285750" indent="-285750">
              <a:buFont typeface="Arial" panose="020B0604020202020204" pitchFamily="34" charset="0"/>
              <a:buChar char="•"/>
            </a:pPr>
            <a:r>
              <a:rPr lang="en-IN" i="0" dirty="0">
                <a:solidFill>
                  <a:srgbClr val="000000"/>
                </a:solidFill>
                <a:effectLst/>
              </a:rPr>
              <a:t>Treatment Percentage of No is =49.40%</a:t>
            </a:r>
          </a:p>
          <a:p>
            <a:endParaRPr lang="en-IN"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36951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21</a:t>
            </a:r>
            <a:endParaRPr lang="en-IN" dirty="0"/>
          </a:p>
        </p:txBody>
      </p:sp>
      <p:pic>
        <p:nvPicPr>
          <p:cNvPr id="5" name="Picture 4">
            <a:extLst>
              <a:ext uri="{FF2B5EF4-FFF2-40B4-BE49-F238E27FC236}">
                <a16:creationId xmlns:a16="http://schemas.microsoft.com/office/drawing/2014/main" id="{1A4966F4-DF3A-4187-A29A-B1209F912657}"/>
              </a:ext>
            </a:extLst>
          </p:cNvPr>
          <p:cNvPicPr>
            <a:picLocks noChangeAspect="1"/>
          </p:cNvPicPr>
          <p:nvPr/>
        </p:nvPicPr>
        <p:blipFill>
          <a:blip r:embed="rId2"/>
          <a:stretch>
            <a:fillRect/>
          </a:stretch>
        </p:blipFill>
        <p:spPr>
          <a:xfrm>
            <a:off x="899074" y="1088118"/>
            <a:ext cx="7629525" cy="3752850"/>
          </a:xfrm>
          <a:prstGeom prst="rect">
            <a:avLst/>
          </a:prstGeom>
        </p:spPr>
      </p:pic>
    </p:spTree>
    <p:extLst>
      <p:ext uri="{BB962C8B-B14F-4D97-AF65-F5344CB8AC3E}">
        <p14:creationId xmlns:p14="http://schemas.microsoft.com/office/powerpoint/2010/main" val="357582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IN" b="1" dirty="0">
                <a:latin typeface="Helvetica Neue"/>
              </a:rPr>
              <a:t>BOX Plots</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lgn="l">
              <a:buFont typeface="Arial" panose="020B0604020202020204" pitchFamily="34" charset="0"/>
              <a:buChar char="•"/>
            </a:pPr>
            <a:endParaRPr lang="en-IN" b="1" dirty="0">
              <a:solidFill>
                <a:srgbClr val="000000"/>
              </a:solidFill>
            </a:endParaRPr>
          </a:p>
          <a:p>
            <a:pPr marL="285750" indent="-285750">
              <a:buFont typeface="Arial" panose="020B0604020202020204" pitchFamily="34" charset="0"/>
              <a:buChar char="•"/>
            </a:pPr>
            <a:r>
              <a:rPr lang="en-US" b="0" i="0" dirty="0">
                <a:solidFill>
                  <a:srgbClr val="000000"/>
                </a:solidFill>
                <a:effectLst/>
              </a:rPr>
              <a:t>From the boxplot, there is no statistically significant difference of ages between respondents that get treatment and no treatment.</a:t>
            </a:r>
          </a:p>
          <a:p>
            <a:pPr algn="l"/>
            <a:endParaRPr lang="en-IN" i="0" dirty="0">
              <a:solidFill>
                <a:srgbClr val="000000"/>
              </a:solidFill>
              <a:effectLst/>
            </a:endParaRPr>
          </a:p>
          <a:p>
            <a:endParaRPr lang="en-IN"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22</a:t>
            </a:r>
            <a:endParaRPr lang="en-IN" dirty="0"/>
          </a:p>
        </p:txBody>
      </p:sp>
      <p:pic>
        <p:nvPicPr>
          <p:cNvPr id="3" name="Picture 2">
            <a:extLst>
              <a:ext uri="{FF2B5EF4-FFF2-40B4-BE49-F238E27FC236}">
                <a16:creationId xmlns:a16="http://schemas.microsoft.com/office/drawing/2014/main" id="{C39927C3-1385-47FD-94FB-2DD2392D33AA}"/>
              </a:ext>
            </a:extLst>
          </p:cNvPr>
          <p:cNvPicPr>
            <a:picLocks noChangeAspect="1"/>
          </p:cNvPicPr>
          <p:nvPr/>
        </p:nvPicPr>
        <p:blipFill>
          <a:blip r:embed="rId2"/>
          <a:stretch>
            <a:fillRect/>
          </a:stretch>
        </p:blipFill>
        <p:spPr>
          <a:xfrm>
            <a:off x="899074" y="580817"/>
            <a:ext cx="7372350" cy="4486275"/>
          </a:xfrm>
          <a:prstGeom prst="rect">
            <a:avLst/>
          </a:prstGeom>
        </p:spPr>
      </p:pic>
    </p:spTree>
    <p:extLst>
      <p:ext uri="{BB962C8B-B14F-4D97-AF65-F5344CB8AC3E}">
        <p14:creationId xmlns:p14="http://schemas.microsoft.com/office/powerpoint/2010/main" val="171536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US" b="1" i="0" dirty="0">
                <a:solidFill>
                  <a:srgbClr val="000000"/>
                </a:solidFill>
                <a:effectLst/>
                <a:latin typeface="Helvetica Neue"/>
              </a:rPr>
              <a:t>Check percentage of gender and count with treatment</a:t>
            </a:r>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lgn="l">
              <a:buFont typeface="Arial" panose="020B0604020202020204" pitchFamily="34" charset="0"/>
              <a:buChar char="•"/>
            </a:pPr>
            <a:endParaRPr lang="en-IN" b="1" dirty="0">
              <a:solidFill>
                <a:srgbClr val="000000"/>
              </a:solidFill>
            </a:endParaRPr>
          </a:p>
          <a:p>
            <a:pPr marL="285750" indent="-285750" algn="l">
              <a:buFont typeface="Arial" panose="020B0604020202020204" pitchFamily="34" charset="0"/>
              <a:buChar char="•"/>
            </a:pPr>
            <a:r>
              <a:rPr lang="en-US" b="0" i="0" dirty="0">
                <a:solidFill>
                  <a:srgbClr val="000000"/>
                </a:solidFill>
                <a:effectLst/>
              </a:rPr>
              <a:t>Almost 78.65% of respondents are male, not surprisingly, especially in the tech field. The very large gap between men and women causes higher competitive pressure for women than men. Based on the plot, female that want to get treatment is high around 70%. Maybe some of them get sexual harrassment or racism at work because female are scarce in the tech industry.</a:t>
            </a:r>
            <a:endParaRPr lang="en-IN" i="0" dirty="0">
              <a:solidFill>
                <a:srgbClr val="000000"/>
              </a:solidFill>
              <a:effectLst/>
            </a:endParaRPr>
          </a:p>
          <a:p>
            <a:endParaRPr lang="en-IN"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23</a:t>
            </a:r>
            <a:endParaRPr lang="en-IN" dirty="0"/>
          </a:p>
        </p:txBody>
      </p:sp>
      <p:pic>
        <p:nvPicPr>
          <p:cNvPr id="6" name="Picture 5">
            <a:extLst>
              <a:ext uri="{FF2B5EF4-FFF2-40B4-BE49-F238E27FC236}">
                <a16:creationId xmlns:a16="http://schemas.microsoft.com/office/drawing/2014/main" id="{E878075B-DE7B-47ED-A9E9-72A2AC948C2A}"/>
              </a:ext>
            </a:extLst>
          </p:cNvPr>
          <p:cNvPicPr>
            <a:picLocks noChangeAspect="1"/>
          </p:cNvPicPr>
          <p:nvPr/>
        </p:nvPicPr>
        <p:blipFill>
          <a:blip r:embed="rId2"/>
          <a:stretch>
            <a:fillRect/>
          </a:stretch>
        </p:blipFill>
        <p:spPr>
          <a:xfrm>
            <a:off x="914400" y="552539"/>
            <a:ext cx="9124950" cy="4324262"/>
          </a:xfrm>
          <a:prstGeom prst="rect">
            <a:avLst/>
          </a:prstGeom>
        </p:spPr>
      </p:pic>
    </p:spTree>
    <p:extLst>
      <p:ext uri="{BB962C8B-B14F-4D97-AF65-F5344CB8AC3E}">
        <p14:creationId xmlns:p14="http://schemas.microsoft.com/office/powerpoint/2010/main" val="2174021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740307"/>
          </a:xfrm>
          <a:prstGeom prst="rect">
            <a:avLst/>
          </a:prstGeom>
          <a:noFill/>
        </p:spPr>
        <p:txBody>
          <a:bodyPr wrap="square">
            <a:spAutoFit/>
          </a:bodyPr>
          <a:lstStyle/>
          <a:p>
            <a:pPr algn="l"/>
            <a:r>
              <a:rPr lang="en-US" b="1" i="0" dirty="0">
                <a:solidFill>
                  <a:srgbClr val="000000"/>
                </a:solidFill>
                <a:effectLst/>
                <a:latin typeface="Helvetica Neue"/>
              </a:rPr>
              <a:t>Check percentage of Family_history and count with treatment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lgn="l">
              <a:buFont typeface="Arial" panose="020B0604020202020204" pitchFamily="34" charset="0"/>
              <a:buChar char="•"/>
            </a:pPr>
            <a:endParaRPr lang="en-IN" b="1" dirty="0">
              <a:solidFill>
                <a:srgbClr val="000000"/>
              </a:solidFill>
            </a:endParaRPr>
          </a:p>
          <a:p>
            <a:pPr algn="l">
              <a:buFont typeface="Arial" panose="020B0604020202020204" pitchFamily="34" charset="0"/>
              <a:buChar char="•"/>
            </a:pPr>
            <a:endParaRPr lang="en-US" b="0" i="0" dirty="0">
              <a:solidFill>
                <a:srgbClr val="000000"/>
              </a:solidFill>
              <a:effectLst/>
            </a:endParaRPr>
          </a:p>
          <a:p>
            <a:pPr algn="l">
              <a:buFont typeface="Arial" panose="020B0604020202020204" pitchFamily="34" charset="0"/>
              <a:buChar char="•"/>
            </a:pPr>
            <a:r>
              <a:rPr lang="en-US" dirty="0">
                <a:solidFill>
                  <a:srgbClr val="000000"/>
                </a:solidFill>
              </a:rPr>
              <a:t> </a:t>
            </a:r>
            <a:r>
              <a:rPr lang="en-US" b="0" i="0" dirty="0">
                <a:solidFill>
                  <a:srgbClr val="000000"/>
                </a:solidFill>
                <a:effectLst/>
              </a:rPr>
              <a:t>From 39.04% of respondents who say that they have a family history of mental illness, the plot shows that they significantly want to get treatment rather than without a family history. This is acceptable, remember the fact that people with a family history pay more attention to mental illness. Family history is a significant risk factor for many mental health disorders.</a:t>
            </a:r>
          </a:p>
          <a:p>
            <a:endParaRPr lang="en-IN"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24</a:t>
            </a:r>
            <a:endParaRPr lang="en-IN" dirty="0"/>
          </a:p>
        </p:txBody>
      </p:sp>
      <p:pic>
        <p:nvPicPr>
          <p:cNvPr id="3" name="Picture 2">
            <a:extLst>
              <a:ext uri="{FF2B5EF4-FFF2-40B4-BE49-F238E27FC236}">
                <a16:creationId xmlns:a16="http://schemas.microsoft.com/office/drawing/2014/main" id="{8F2665E2-3726-40BC-BAC1-530628098464}"/>
              </a:ext>
            </a:extLst>
          </p:cNvPr>
          <p:cNvPicPr>
            <a:picLocks noChangeAspect="1"/>
          </p:cNvPicPr>
          <p:nvPr/>
        </p:nvPicPr>
        <p:blipFill>
          <a:blip r:embed="rId2"/>
          <a:stretch>
            <a:fillRect/>
          </a:stretch>
        </p:blipFill>
        <p:spPr>
          <a:xfrm>
            <a:off x="914400" y="512618"/>
            <a:ext cx="8791575" cy="4572000"/>
          </a:xfrm>
          <a:prstGeom prst="rect">
            <a:avLst/>
          </a:prstGeom>
        </p:spPr>
      </p:pic>
    </p:spTree>
    <p:extLst>
      <p:ext uri="{BB962C8B-B14F-4D97-AF65-F5344CB8AC3E}">
        <p14:creationId xmlns:p14="http://schemas.microsoft.com/office/powerpoint/2010/main" val="2992170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US" b="1" i="0" dirty="0">
                <a:solidFill>
                  <a:srgbClr val="000000"/>
                </a:solidFill>
                <a:effectLst/>
                <a:latin typeface="Helvetica Neue"/>
              </a:rPr>
              <a:t>Check percentage of Work_interfere and count with treatment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lgn="l">
              <a:buFont typeface="Arial" panose="020B0604020202020204" pitchFamily="34" charset="0"/>
              <a:buChar char="•"/>
            </a:pPr>
            <a:endParaRPr lang="en-IN" b="1" dirty="0">
              <a:solidFill>
                <a:srgbClr val="000000"/>
              </a:solidFill>
            </a:endParaRPr>
          </a:p>
          <a:p>
            <a:pPr algn="l">
              <a:buFont typeface="Arial" panose="020B0604020202020204" pitchFamily="34" charset="0"/>
              <a:buChar char="•"/>
            </a:pPr>
            <a:endParaRPr lang="en-US" b="0" i="0" dirty="0">
              <a:solidFill>
                <a:srgbClr val="000000"/>
              </a:solidFill>
              <a:effectLst/>
            </a:endParaRPr>
          </a:p>
          <a:p>
            <a:pPr algn="l">
              <a:buFont typeface="Arial" panose="020B0604020202020204" pitchFamily="34" charset="0"/>
              <a:buChar char="•"/>
            </a:pPr>
            <a:r>
              <a:rPr lang="en-US" dirty="0">
                <a:solidFill>
                  <a:srgbClr val="000000"/>
                </a:solidFill>
              </a:rPr>
              <a:t> </a:t>
            </a:r>
          </a:p>
          <a:p>
            <a:pPr algn="l">
              <a:buFont typeface="Arial" panose="020B0604020202020204" pitchFamily="34" charset="0"/>
              <a:buChar char="•"/>
            </a:pPr>
            <a:endParaRPr lang="en-US" b="0" i="0" dirty="0">
              <a:solidFill>
                <a:srgbClr val="000000"/>
              </a:solidFill>
              <a:effectLst/>
            </a:endParaRPr>
          </a:p>
          <a:p>
            <a:pPr algn="l">
              <a:buFont typeface="Arial" panose="020B0604020202020204" pitchFamily="34" charset="0"/>
              <a:buChar char="•"/>
            </a:pPr>
            <a:r>
              <a:rPr lang="en-US" b="0" i="0" dirty="0">
                <a:solidFill>
                  <a:srgbClr val="000000"/>
                </a:solidFill>
                <a:effectLst/>
              </a:rPr>
              <a:t>Mental health conditions sometimes become an interfere while working about 37.05%. The plots prove that almost 80% want to get treatment.</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25</a:t>
            </a:r>
            <a:endParaRPr lang="en-IN" dirty="0"/>
          </a:p>
        </p:txBody>
      </p:sp>
      <p:pic>
        <p:nvPicPr>
          <p:cNvPr id="4" name="Picture 3">
            <a:extLst>
              <a:ext uri="{FF2B5EF4-FFF2-40B4-BE49-F238E27FC236}">
                <a16:creationId xmlns:a16="http://schemas.microsoft.com/office/drawing/2014/main" id="{195B0BC1-85CD-4681-9CC3-B564C2492615}"/>
              </a:ext>
            </a:extLst>
          </p:cNvPr>
          <p:cNvPicPr>
            <a:picLocks noChangeAspect="1"/>
          </p:cNvPicPr>
          <p:nvPr/>
        </p:nvPicPr>
        <p:blipFill>
          <a:blip r:embed="rId2"/>
          <a:stretch>
            <a:fillRect/>
          </a:stretch>
        </p:blipFill>
        <p:spPr>
          <a:xfrm>
            <a:off x="899074" y="624753"/>
            <a:ext cx="9096375" cy="4875502"/>
          </a:xfrm>
          <a:prstGeom prst="rect">
            <a:avLst/>
          </a:prstGeom>
        </p:spPr>
      </p:pic>
    </p:spTree>
    <p:extLst>
      <p:ext uri="{BB962C8B-B14F-4D97-AF65-F5344CB8AC3E}">
        <p14:creationId xmlns:p14="http://schemas.microsoft.com/office/powerpoint/2010/main" val="1160616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US" b="1" i="0" dirty="0">
                <a:solidFill>
                  <a:srgbClr val="000000"/>
                </a:solidFill>
                <a:effectLst/>
                <a:latin typeface="Helvetica Neue"/>
              </a:rPr>
              <a:t>Check percentage of Tech_company and count with treatment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rPr>
              <a:t>Even the main target of the survey is the tech field, there are 18% of companies belong to the non-tech field. But it can be seen from the plot whether the company belongs to the tech field or not, mental health still becomes a big problem. I think the environment affects a lot of employees and some of them can't take it for granted like abuse at the workplace.</a:t>
            </a:r>
          </a:p>
          <a:p>
            <a:pPr marL="285750" indent="-285750">
              <a:buFont typeface="Arial" panose="020B0604020202020204" pitchFamily="34" charset="0"/>
              <a:buChar char="•"/>
            </a:pPr>
            <a:r>
              <a:rPr lang="en-US" b="0" i="0" dirty="0">
                <a:solidFill>
                  <a:srgbClr val="000000"/>
                </a:solidFill>
                <a:effectLst/>
              </a:rPr>
              <a:t>However, I found that the number of employees in the technology field that want to get treatment is slightly lower than no treatment. But the non-technical field is the opposite.</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26</a:t>
            </a:r>
            <a:endParaRPr lang="en-IN" dirty="0"/>
          </a:p>
        </p:txBody>
      </p:sp>
      <p:pic>
        <p:nvPicPr>
          <p:cNvPr id="3" name="Picture 2">
            <a:extLst>
              <a:ext uri="{FF2B5EF4-FFF2-40B4-BE49-F238E27FC236}">
                <a16:creationId xmlns:a16="http://schemas.microsoft.com/office/drawing/2014/main" id="{04964C7C-E5B4-4A57-9275-B8A4BEC1CED4}"/>
              </a:ext>
            </a:extLst>
          </p:cNvPr>
          <p:cNvPicPr>
            <a:picLocks noChangeAspect="1"/>
          </p:cNvPicPr>
          <p:nvPr/>
        </p:nvPicPr>
        <p:blipFill>
          <a:blip r:embed="rId2"/>
          <a:stretch>
            <a:fillRect/>
          </a:stretch>
        </p:blipFill>
        <p:spPr>
          <a:xfrm>
            <a:off x="899074" y="484045"/>
            <a:ext cx="8915400" cy="4115664"/>
          </a:xfrm>
          <a:prstGeom prst="rect">
            <a:avLst/>
          </a:prstGeom>
        </p:spPr>
      </p:pic>
    </p:spTree>
    <p:extLst>
      <p:ext uri="{BB962C8B-B14F-4D97-AF65-F5344CB8AC3E}">
        <p14:creationId xmlns:p14="http://schemas.microsoft.com/office/powerpoint/2010/main" val="1883369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US" b="1" i="0" dirty="0">
                <a:solidFill>
                  <a:srgbClr val="000000"/>
                </a:solidFill>
                <a:effectLst/>
                <a:latin typeface="Helvetica Neue"/>
              </a:rPr>
              <a:t>Check percentage of Benefits and count with treatment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a:t>
            </a:r>
            <a:r>
              <a:rPr lang="en-US" b="0" i="0" dirty="0">
                <a:solidFill>
                  <a:srgbClr val="000000"/>
                </a:solidFill>
                <a:effectLst/>
              </a:rPr>
              <a:t>Only 38% of respondents know about mental health benefits that the company provides for them.</a:t>
            </a:r>
          </a:p>
          <a:p>
            <a:pPr algn="l">
              <a:buFont typeface="Arial" panose="020B0604020202020204" pitchFamily="34" charset="0"/>
              <a:buChar char="•"/>
            </a:pPr>
            <a:r>
              <a:rPr lang="en-US" b="0" i="0" dirty="0">
                <a:solidFill>
                  <a:srgbClr val="000000"/>
                </a:solidFill>
                <a:effectLst/>
              </a:rPr>
              <a:t> For employees who know the benefits, almost 60% of the employees want to get treatment. Surprisingly, there is an employee who doesn't know and says that the company doesn't provide still want to get treatment. I assume that maybe the company can't provide it properly because of budgeting or financial struggling.</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27</a:t>
            </a:r>
            <a:endParaRPr lang="en-IN" dirty="0"/>
          </a:p>
        </p:txBody>
      </p:sp>
      <p:pic>
        <p:nvPicPr>
          <p:cNvPr id="4" name="Picture 3">
            <a:extLst>
              <a:ext uri="{FF2B5EF4-FFF2-40B4-BE49-F238E27FC236}">
                <a16:creationId xmlns:a16="http://schemas.microsoft.com/office/drawing/2014/main" id="{229E2189-7842-41ED-B362-7EA28CC46662}"/>
              </a:ext>
            </a:extLst>
          </p:cNvPr>
          <p:cNvPicPr>
            <a:picLocks noChangeAspect="1"/>
          </p:cNvPicPr>
          <p:nvPr/>
        </p:nvPicPr>
        <p:blipFill>
          <a:blip r:embed="rId2"/>
          <a:stretch>
            <a:fillRect/>
          </a:stretch>
        </p:blipFill>
        <p:spPr>
          <a:xfrm>
            <a:off x="914400" y="463694"/>
            <a:ext cx="8963025" cy="4329979"/>
          </a:xfrm>
          <a:prstGeom prst="rect">
            <a:avLst/>
          </a:prstGeom>
        </p:spPr>
      </p:pic>
    </p:spTree>
    <p:extLst>
      <p:ext uri="{BB962C8B-B14F-4D97-AF65-F5344CB8AC3E}">
        <p14:creationId xmlns:p14="http://schemas.microsoft.com/office/powerpoint/2010/main" val="364378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US" b="1" i="0" dirty="0">
                <a:solidFill>
                  <a:srgbClr val="000000"/>
                </a:solidFill>
                <a:effectLst/>
                <a:latin typeface="Helvetica Neue"/>
              </a:rPr>
              <a:t>Check percentage of Coworkers and count with treatment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a:t>
            </a:r>
            <a:r>
              <a:rPr lang="en-US" b="0" i="0" dirty="0">
                <a:solidFill>
                  <a:srgbClr val="000000"/>
                </a:solidFill>
                <a:effectLst/>
              </a:rPr>
              <a:t>From 17% of respondents who say yes to discuss it with coworkers, 60% of them want to get</a:t>
            </a:r>
          </a:p>
          <a:p>
            <a:pPr algn="l"/>
            <a:r>
              <a:rPr lang="en-US" dirty="0">
                <a:solidFill>
                  <a:srgbClr val="000000"/>
                </a:solidFill>
              </a:rPr>
              <a:t>  </a:t>
            </a:r>
            <a:r>
              <a:rPr lang="en-US" b="0" i="0" dirty="0">
                <a:solidFill>
                  <a:srgbClr val="000000"/>
                </a:solidFill>
                <a:effectLst/>
              </a:rPr>
              <a:t>treatment.              </a:t>
            </a:r>
          </a:p>
          <a:p>
            <a:pPr algn="l">
              <a:buFont typeface="Arial" panose="020B0604020202020204" pitchFamily="34" charset="0"/>
              <a:buChar char="•"/>
            </a:pPr>
            <a:r>
              <a:rPr lang="en-US" b="0" i="0" dirty="0">
                <a:solidFill>
                  <a:srgbClr val="000000"/>
                </a:solidFill>
                <a:effectLst/>
              </a:rPr>
              <a:t> About 61% of respondents decide to discuss some of them with coworkers. Employees who do that and want to get treatment are half of them. Let's see if the respondent will discuss it with a supervisor or not.</a:t>
            </a: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28</a:t>
            </a:r>
            <a:endParaRPr lang="en-IN" dirty="0"/>
          </a:p>
        </p:txBody>
      </p:sp>
      <p:pic>
        <p:nvPicPr>
          <p:cNvPr id="3" name="Picture 2">
            <a:extLst>
              <a:ext uri="{FF2B5EF4-FFF2-40B4-BE49-F238E27FC236}">
                <a16:creationId xmlns:a16="http://schemas.microsoft.com/office/drawing/2014/main" id="{3915DC87-6DD2-45DC-A395-FC9260EBC9CD}"/>
              </a:ext>
            </a:extLst>
          </p:cNvPr>
          <p:cNvPicPr>
            <a:picLocks noChangeAspect="1"/>
          </p:cNvPicPr>
          <p:nvPr/>
        </p:nvPicPr>
        <p:blipFill>
          <a:blip r:embed="rId2"/>
          <a:stretch>
            <a:fillRect/>
          </a:stretch>
        </p:blipFill>
        <p:spPr>
          <a:xfrm>
            <a:off x="899074" y="463694"/>
            <a:ext cx="8991600" cy="4537797"/>
          </a:xfrm>
          <a:prstGeom prst="rect">
            <a:avLst/>
          </a:prstGeom>
        </p:spPr>
      </p:pic>
    </p:spTree>
    <p:extLst>
      <p:ext uri="{BB962C8B-B14F-4D97-AF65-F5344CB8AC3E}">
        <p14:creationId xmlns:p14="http://schemas.microsoft.com/office/powerpoint/2010/main" val="157234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5909310"/>
          </a:xfrm>
          <a:prstGeom prst="rect">
            <a:avLst/>
          </a:prstGeom>
          <a:noFill/>
        </p:spPr>
        <p:txBody>
          <a:bodyPr wrap="square">
            <a:spAutoFit/>
          </a:bodyPr>
          <a:lstStyle/>
          <a:p>
            <a:pPr algn="l"/>
            <a:r>
              <a:rPr lang="en-IN" sz="2400" b="1" i="0" dirty="0" err="1">
                <a:solidFill>
                  <a:srgbClr val="000000"/>
                </a:solidFill>
                <a:effectLst/>
                <a:latin typeface="Helvetica Neue"/>
              </a:rPr>
              <a:t>PreProcessing</a:t>
            </a:r>
            <a:endParaRPr lang="en-IN" sz="2400" b="1" i="0" dirty="0">
              <a:solidFill>
                <a:srgbClr val="000000"/>
              </a:solidFill>
              <a:effectLst/>
              <a:latin typeface="Helvetica Neue"/>
            </a:endParaRPr>
          </a:p>
          <a:p>
            <a:pPr algn="l"/>
            <a:endParaRPr lang="en-IN" sz="2400" b="1" i="0" dirty="0">
              <a:solidFill>
                <a:srgbClr val="000000"/>
              </a:solidFill>
              <a:effectLst/>
              <a:latin typeface="Helvetica Neue"/>
            </a:endParaRPr>
          </a:p>
          <a:p>
            <a:r>
              <a:rPr lang="en-IN" b="1" i="0" dirty="0">
                <a:solidFill>
                  <a:srgbClr val="000000"/>
                </a:solidFill>
                <a:effectLst/>
                <a:latin typeface="Helvetica Neue"/>
              </a:rPr>
              <a:t>Check dtypes</a:t>
            </a:r>
          </a:p>
          <a:p>
            <a:pPr algn="l"/>
            <a:endParaRPr lang="en-IN" sz="2400"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Dtypes of 22 columns are object and 1  is float. For applying machine learning convert all columns dtypes into integer.</a:t>
            </a:r>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29</a:t>
            </a:r>
            <a:endParaRPr lang="en-IN" dirty="0"/>
          </a:p>
        </p:txBody>
      </p:sp>
      <p:pic>
        <p:nvPicPr>
          <p:cNvPr id="4" name="Picture 3">
            <a:extLst>
              <a:ext uri="{FF2B5EF4-FFF2-40B4-BE49-F238E27FC236}">
                <a16:creationId xmlns:a16="http://schemas.microsoft.com/office/drawing/2014/main" id="{BB604872-3AE9-4330-B301-5AE57246BED9}"/>
              </a:ext>
            </a:extLst>
          </p:cNvPr>
          <p:cNvPicPr>
            <a:picLocks noChangeAspect="1"/>
          </p:cNvPicPr>
          <p:nvPr/>
        </p:nvPicPr>
        <p:blipFill>
          <a:blip r:embed="rId2"/>
          <a:stretch>
            <a:fillRect/>
          </a:stretch>
        </p:blipFill>
        <p:spPr>
          <a:xfrm>
            <a:off x="914400" y="1297930"/>
            <a:ext cx="7896225" cy="3800475"/>
          </a:xfrm>
          <a:prstGeom prst="rect">
            <a:avLst/>
          </a:prstGeom>
        </p:spPr>
      </p:pic>
    </p:spTree>
    <p:extLst>
      <p:ext uri="{BB962C8B-B14F-4D97-AF65-F5344CB8AC3E}">
        <p14:creationId xmlns:p14="http://schemas.microsoft.com/office/powerpoint/2010/main" val="40084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708FF2-1729-4B65-9C2B-D22637902665}"/>
              </a:ext>
            </a:extLst>
          </p:cNvPr>
          <p:cNvSpPr txBox="1"/>
          <p:nvPr/>
        </p:nvSpPr>
        <p:spPr>
          <a:xfrm>
            <a:off x="1371600" y="244314"/>
            <a:ext cx="6096000" cy="830997"/>
          </a:xfrm>
          <a:prstGeom prst="rect">
            <a:avLst/>
          </a:prstGeom>
          <a:noFill/>
        </p:spPr>
        <p:txBody>
          <a:bodyPr wrap="square">
            <a:spAutoFit/>
          </a:bodyPr>
          <a:lstStyle/>
          <a:p>
            <a:r>
              <a:rPr lang="en-IN" sz="4800" u="sng" dirty="0">
                <a:latin typeface="Forte" panose="03060902040502070203" pitchFamily="66" charset="0"/>
              </a:rPr>
              <a:t>Contents</a:t>
            </a:r>
            <a:endParaRPr lang="en-IN" sz="4800" u="sng" dirty="0"/>
          </a:p>
        </p:txBody>
      </p:sp>
      <p:pic>
        <p:nvPicPr>
          <p:cNvPr id="7" name="Content Placeholder 4" descr="List">
            <a:extLst>
              <a:ext uri="{FF2B5EF4-FFF2-40B4-BE49-F238E27FC236}">
                <a16:creationId xmlns:a16="http://schemas.microsoft.com/office/drawing/2014/main" id="{80C7AEF2-3987-4BAF-BE7E-3B0C4426C17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870" y="315256"/>
            <a:ext cx="642730" cy="689112"/>
          </a:xfrm>
        </p:spPr>
      </p:pic>
      <p:sp>
        <p:nvSpPr>
          <p:cNvPr id="9" name="TextBox 8">
            <a:extLst>
              <a:ext uri="{FF2B5EF4-FFF2-40B4-BE49-F238E27FC236}">
                <a16:creationId xmlns:a16="http://schemas.microsoft.com/office/drawing/2014/main" id="{00F02424-3CC2-4B6F-8A7E-D7A119A8B664}"/>
              </a:ext>
            </a:extLst>
          </p:cNvPr>
          <p:cNvSpPr txBox="1"/>
          <p:nvPr/>
        </p:nvSpPr>
        <p:spPr>
          <a:xfrm>
            <a:off x="4929354" y="910166"/>
            <a:ext cx="6096000" cy="369332"/>
          </a:xfrm>
          <a:prstGeom prst="rect">
            <a:avLst/>
          </a:prstGeom>
          <a:noFill/>
        </p:spPr>
        <p:txBody>
          <a:bodyPr wrap="square">
            <a:spAutoFit/>
          </a:bodyPr>
          <a:lstStyle/>
          <a:p>
            <a:r>
              <a:rPr lang="en-IN" dirty="0"/>
              <a:t>Table of Contents</a:t>
            </a:r>
          </a:p>
        </p:txBody>
      </p:sp>
      <p:cxnSp>
        <p:nvCxnSpPr>
          <p:cNvPr id="13" name="Straight Connector 12">
            <a:extLst>
              <a:ext uri="{FF2B5EF4-FFF2-40B4-BE49-F238E27FC236}">
                <a16:creationId xmlns:a16="http://schemas.microsoft.com/office/drawing/2014/main" id="{C6D05832-A64B-4830-9F22-722764A177F4}"/>
              </a:ext>
            </a:extLst>
          </p:cNvPr>
          <p:cNvCxnSpPr>
            <a:cxnSpLocks/>
          </p:cNvCxnSpPr>
          <p:nvPr/>
        </p:nvCxnSpPr>
        <p:spPr>
          <a:xfrm>
            <a:off x="1166638" y="1273184"/>
            <a:ext cx="9858715"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326D4CB-CDF6-4E03-9F54-DFC1672D1969}"/>
              </a:ext>
            </a:extLst>
          </p:cNvPr>
          <p:cNvSpPr txBox="1"/>
          <p:nvPr/>
        </p:nvSpPr>
        <p:spPr>
          <a:xfrm>
            <a:off x="1166638" y="1300888"/>
            <a:ext cx="9858715" cy="369332"/>
          </a:xfrm>
          <a:prstGeom prst="rect">
            <a:avLst/>
          </a:prstGeom>
          <a:noFill/>
        </p:spPr>
        <p:txBody>
          <a:bodyPr wrap="square">
            <a:spAutoFit/>
          </a:bodyPr>
          <a:lstStyle/>
          <a:p>
            <a:r>
              <a:rPr lang="en-IN" b="1" dirty="0"/>
              <a:t>CHAPTER                                                       PARTICULARS                                                                      PAGE NO.</a:t>
            </a:r>
          </a:p>
        </p:txBody>
      </p:sp>
      <p:cxnSp>
        <p:nvCxnSpPr>
          <p:cNvPr id="18" name="Straight Connector 17">
            <a:extLst>
              <a:ext uri="{FF2B5EF4-FFF2-40B4-BE49-F238E27FC236}">
                <a16:creationId xmlns:a16="http://schemas.microsoft.com/office/drawing/2014/main" id="{800560D6-1937-4DDB-B1B9-25420B541111}"/>
              </a:ext>
            </a:extLst>
          </p:cNvPr>
          <p:cNvCxnSpPr>
            <a:cxnSpLocks/>
          </p:cNvCxnSpPr>
          <p:nvPr/>
        </p:nvCxnSpPr>
        <p:spPr>
          <a:xfrm>
            <a:off x="1166637" y="1684075"/>
            <a:ext cx="9858715"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90C9A56-ECA7-4CEF-949C-D96CFD3FFF4E}"/>
              </a:ext>
            </a:extLst>
          </p:cNvPr>
          <p:cNvSpPr txBox="1"/>
          <p:nvPr/>
        </p:nvSpPr>
        <p:spPr>
          <a:xfrm>
            <a:off x="1166638" y="1807026"/>
            <a:ext cx="9858714" cy="4801314"/>
          </a:xfrm>
          <a:prstGeom prst="rect">
            <a:avLst/>
          </a:prstGeom>
          <a:noFill/>
        </p:spPr>
        <p:txBody>
          <a:bodyPr wrap="square">
            <a:spAutoFit/>
          </a:bodyPr>
          <a:lstStyle/>
          <a:p>
            <a:r>
              <a:rPr lang="en-IN" dirty="0"/>
              <a:t>Chapter 1                      </a:t>
            </a:r>
            <a:r>
              <a:rPr lang="en-US" dirty="0"/>
              <a:t>Introductions: </a:t>
            </a:r>
            <a:r>
              <a:rPr lang="en-IN" sz="1800" dirty="0"/>
              <a:t>Problem Statement</a:t>
            </a:r>
            <a:r>
              <a:rPr lang="en-US" dirty="0"/>
              <a:t> &amp; </a:t>
            </a:r>
            <a:r>
              <a:rPr lang="en-IN" sz="1800" dirty="0"/>
              <a:t>Gaps in Existing Systems</a:t>
            </a:r>
            <a:r>
              <a:rPr lang="en-US" dirty="0"/>
              <a:t>                   4</a:t>
            </a:r>
          </a:p>
          <a:p>
            <a:r>
              <a:rPr lang="en-US" dirty="0"/>
              <a:t>  </a:t>
            </a:r>
          </a:p>
          <a:p>
            <a:r>
              <a:rPr lang="en-US" dirty="0"/>
              <a:t>Chapter 2                                  </a:t>
            </a:r>
            <a:r>
              <a:rPr lang="en-IN" sz="1800" dirty="0"/>
              <a:t>Study of Existing Systems </a:t>
            </a:r>
            <a:r>
              <a:rPr lang="en-IN" dirty="0"/>
              <a:t>                                                                      6</a:t>
            </a:r>
          </a:p>
          <a:p>
            <a:endParaRPr lang="en-IN" dirty="0"/>
          </a:p>
          <a:p>
            <a:r>
              <a:rPr lang="en-IN" dirty="0"/>
              <a:t>Chapter 3                                  </a:t>
            </a:r>
            <a:r>
              <a:rPr lang="en-US" dirty="0"/>
              <a:t>Methodology: </a:t>
            </a:r>
          </a:p>
          <a:p>
            <a:r>
              <a:rPr lang="en-US" dirty="0"/>
              <a:t>                                                   (i).Datasets                                                                                        </a:t>
            </a:r>
          </a:p>
          <a:p>
            <a:r>
              <a:rPr lang="en-US" dirty="0"/>
              <a:t>                                                   (ii).Data Cleaning Preprocessing                                                            8</a:t>
            </a:r>
          </a:p>
          <a:p>
            <a:r>
              <a:rPr lang="en-US" dirty="0"/>
              <a:t>                                                   (iii). Machine Learning Algorithms </a:t>
            </a:r>
          </a:p>
          <a:p>
            <a:r>
              <a:rPr lang="en-US" dirty="0"/>
              <a:t>                                                   (iv).Implementation Steps</a:t>
            </a:r>
          </a:p>
          <a:p>
            <a:endParaRPr lang="en-US" dirty="0"/>
          </a:p>
          <a:p>
            <a:r>
              <a:rPr lang="en-US" dirty="0"/>
              <a:t>Chapter 4                                  </a:t>
            </a:r>
            <a:r>
              <a:rPr lang="en-IN" dirty="0"/>
              <a:t>Analysis of the Result                                                                             46</a:t>
            </a:r>
          </a:p>
          <a:p>
            <a:endParaRPr lang="en-IN" dirty="0"/>
          </a:p>
          <a:p>
            <a:r>
              <a:rPr lang="en-IN" dirty="0"/>
              <a:t>Chapter 5                                  Conclusions                                                                                              47</a:t>
            </a:r>
          </a:p>
          <a:p>
            <a:endParaRPr lang="en-IN" dirty="0"/>
          </a:p>
          <a:p>
            <a:r>
              <a:rPr lang="en-IN" dirty="0"/>
              <a:t>                                                   </a:t>
            </a:r>
            <a:endParaRPr lang="en-US" dirty="0"/>
          </a:p>
          <a:p>
            <a:endParaRPr lang="en-US" dirty="0"/>
          </a:p>
          <a:p>
            <a:r>
              <a:rPr lang="en-US" dirty="0"/>
              <a:t>                         </a:t>
            </a:r>
            <a:r>
              <a:rPr lang="en-IN" dirty="0"/>
              <a:t>  </a:t>
            </a:r>
          </a:p>
        </p:txBody>
      </p:sp>
      <p:cxnSp>
        <p:nvCxnSpPr>
          <p:cNvPr id="21" name="Straight Connector 20">
            <a:extLst>
              <a:ext uri="{FF2B5EF4-FFF2-40B4-BE49-F238E27FC236}">
                <a16:creationId xmlns:a16="http://schemas.microsoft.com/office/drawing/2014/main" id="{23377398-BFD6-43D8-8DBD-83978BC4467A}"/>
              </a:ext>
            </a:extLst>
          </p:cNvPr>
          <p:cNvCxnSpPr>
            <a:cxnSpLocks/>
          </p:cNvCxnSpPr>
          <p:nvPr/>
        </p:nvCxnSpPr>
        <p:spPr>
          <a:xfrm flipV="1">
            <a:off x="1166637" y="1273185"/>
            <a:ext cx="0" cy="429016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B8A4EFE-CACB-4FFF-9D9F-8D418EDDB284}"/>
              </a:ext>
            </a:extLst>
          </p:cNvPr>
          <p:cNvCxnSpPr>
            <a:cxnSpLocks/>
          </p:cNvCxnSpPr>
          <p:nvPr/>
        </p:nvCxnSpPr>
        <p:spPr>
          <a:xfrm flipH="1">
            <a:off x="11025349" y="1273184"/>
            <a:ext cx="2" cy="4290164"/>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8B297CF-4382-488D-9BF0-E7DC86E96C9B}"/>
              </a:ext>
            </a:extLst>
          </p:cNvPr>
          <p:cNvCxnSpPr>
            <a:cxnSpLocks/>
          </p:cNvCxnSpPr>
          <p:nvPr/>
        </p:nvCxnSpPr>
        <p:spPr>
          <a:xfrm>
            <a:off x="1166635" y="2238257"/>
            <a:ext cx="9858715"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810275-2B52-4C7B-8A03-186117F6FF98}"/>
              </a:ext>
            </a:extLst>
          </p:cNvPr>
          <p:cNvCxnSpPr>
            <a:cxnSpLocks/>
          </p:cNvCxnSpPr>
          <p:nvPr/>
        </p:nvCxnSpPr>
        <p:spPr>
          <a:xfrm>
            <a:off x="1166635" y="2806293"/>
            <a:ext cx="985871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9F09D44-4A45-403F-823C-7DADD35B332C}"/>
              </a:ext>
            </a:extLst>
          </p:cNvPr>
          <p:cNvCxnSpPr>
            <a:cxnSpLocks/>
          </p:cNvCxnSpPr>
          <p:nvPr/>
        </p:nvCxnSpPr>
        <p:spPr>
          <a:xfrm>
            <a:off x="1166635" y="4454984"/>
            <a:ext cx="9858715"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62802BA-CB0D-4B86-BF01-23F84061F493}"/>
              </a:ext>
            </a:extLst>
          </p:cNvPr>
          <p:cNvCxnSpPr>
            <a:cxnSpLocks/>
          </p:cNvCxnSpPr>
          <p:nvPr/>
        </p:nvCxnSpPr>
        <p:spPr>
          <a:xfrm>
            <a:off x="1166634" y="5563348"/>
            <a:ext cx="9858715"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9F62C0FF-2E3A-4825-BEC2-EC1AC395EAA8}"/>
              </a:ext>
            </a:extLst>
          </p:cNvPr>
          <p:cNvCxnSpPr>
            <a:cxnSpLocks/>
          </p:cNvCxnSpPr>
          <p:nvPr/>
        </p:nvCxnSpPr>
        <p:spPr>
          <a:xfrm>
            <a:off x="1166634" y="4981457"/>
            <a:ext cx="9858715"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786FEC6-6E71-4FA4-ACA8-6DA44AA78481}"/>
              </a:ext>
            </a:extLst>
          </p:cNvPr>
          <p:cNvCxnSpPr>
            <a:cxnSpLocks/>
          </p:cNvCxnSpPr>
          <p:nvPr/>
        </p:nvCxnSpPr>
        <p:spPr>
          <a:xfrm>
            <a:off x="3228109" y="1300888"/>
            <a:ext cx="0" cy="426246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841947A-FB73-4B7B-B860-A5A0935DBBCD}"/>
              </a:ext>
            </a:extLst>
          </p:cNvPr>
          <p:cNvCxnSpPr>
            <a:cxnSpLocks/>
          </p:cNvCxnSpPr>
          <p:nvPr/>
        </p:nvCxnSpPr>
        <p:spPr>
          <a:xfrm>
            <a:off x="9306295" y="1273184"/>
            <a:ext cx="0" cy="4290164"/>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D32F6AB-83F9-4B8E-B13F-B320706B8C0D}"/>
              </a:ext>
            </a:extLst>
          </p:cNvPr>
          <p:cNvSpPr txBox="1"/>
          <p:nvPr/>
        </p:nvSpPr>
        <p:spPr>
          <a:xfrm>
            <a:off x="6040581" y="6222955"/>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a:t>
            </a:r>
            <a:endParaRPr lang="en-IN" dirty="0"/>
          </a:p>
        </p:txBody>
      </p:sp>
    </p:spTree>
    <p:extLst>
      <p:ext uri="{BB962C8B-B14F-4D97-AF65-F5344CB8AC3E}">
        <p14:creationId xmlns:p14="http://schemas.microsoft.com/office/powerpoint/2010/main" val="54942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4893647"/>
          </a:xfrm>
          <a:prstGeom prst="rect">
            <a:avLst/>
          </a:prstGeom>
          <a:noFill/>
        </p:spPr>
        <p:txBody>
          <a:bodyPr wrap="square">
            <a:spAutoFit/>
          </a:bodyPr>
          <a:lstStyle/>
          <a:p>
            <a:pPr algn="l"/>
            <a:r>
              <a:rPr lang="en-US" b="1" i="0" dirty="0">
                <a:solidFill>
                  <a:srgbClr val="000000"/>
                </a:solidFill>
                <a:effectLst/>
                <a:latin typeface="Helvetica Neue"/>
              </a:rPr>
              <a:t>Convert dtype object to int</a:t>
            </a:r>
          </a:p>
          <a:p>
            <a:pPr algn="l"/>
            <a:endParaRPr lang="en-IN" sz="2400"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30</a:t>
            </a:r>
            <a:endParaRPr lang="en-IN" dirty="0"/>
          </a:p>
        </p:txBody>
      </p:sp>
      <p:pic>
        <p:nvPicPr>
          <p:cNvPr id="3" name="Picture 2">
            <a:extLst>
              <a:ext uri="{FF2B5EF4-FFF2-40B4-BE49-F238E27FC236}">
                <a16:creationId xmlns:a16="http://schemas.microsoft.com/office/drawing/2014/main" id="{6DADBB1E-F926-42B8-B019-CF34C3C4EBEE}"/>
              </a:ext>
            </a:extLst>
          </p:cNvPr>
          <p:cNvPicPr>
            <a:picLocks noChangeAspect="1"/>
          </p:cNvPicPr>
          <p:nvPr/>
        </p:nvPicPr>
        <p:blipFill>
          <a:blip r:embed="rId2"/>
          <a:stretch>
            <a:fillRect/>
          </a:stretch>
        </p:blipFill>
        <p:spPr>
          <a:xfrm>
            <a:off x="899074" y="633412"/>
            <a:ext cx="9727362" cy="5324043"/>
          </a:xfrm>
          <a:prstGeom prst="rect">
            <a:avLst/>
          </a:prstGeom>
        </p:spPr>
      </p:pic>
    </p:spTree>
    <p:extLst>
      <p:ext uri="{BB962C8B-B14F-4D97-AF65-F5344CB8AC3E}">
        <p14:creationId xmlns:p14="http://schemas.microsoft.com/office/powerpoint/2010/main" val="843225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5078313"/>
          </a:xfrm>
          <a:prstGeom prst="rect">
            <a:avLst/>
          </a:prstGeom>
          <a:noFill/>
        </p:spPr>
        <p:txBody>
          <a:bodyPr wrap="square">
            <a:spAutoFit/>
          </a:bodyPr>
          <a:lstStyle/>
          <a:p>
            <a:r>
              <a:rPr lang="en-IN" b="1" i="0" dirty="0">
                <a:solidFill>
                  <a:srgbClr val="000000"/>
                </a:solidFill>
                <a:effectLst/>
                <a:latin typeface="Helvetica Neue"/>
              </a:rPr>
              <a:t>Check dtypes for integer</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31</a:t>
            </a:r>
            <a:endParaRPr lang="en-IN" dirty="0"/>
          </a:p>
        </p:txBody>
      </p:sp>
      <p:pic>
        <p:nvPicPr>
          <p:cNvPr id="4" name="Picture 3">
            <a:extLst>
              <a:ext uri="{FF2B5EF4-FFF2-40B4-BE49-F238E27FC236}">
                <a16:creationId xmlns:a16="http://schemas.microsoft.com/office/drawing/2014/main" id="{799FB29B-1DBD-4CA2-A501-A582FA36965B}"/>
              </a:ext>
            </a:extLst>
          </p:cNvPr>
          <p:cNvPicPr>
            <a:picLocks noChangeAspect="1"/>
          </p:cNvPicPr>
          <p:nvPr/>
        </p:nvPicPr>
        <p:blipFill>
          <a:blip r:embed="rId2"/>
          <a:stretch>
            <a:fillRect/>
          </a:stretch>
        </p:blipFill>
        <p:spPr>
          <a:xfrm>
            <a:off x="914400" y="552539"/>
            <a:ext cx="9961418" cy="5460334"/>
          </a:xfrm>
          <a:prstGeom prst="rect">
            <a:avLst/>
          </a:prstGeom>
        </p:spPr>
      </p:pic>
    </p:spTree>
    <p:extLst>
      <p:ext uri="{BB962C8B-B14F-4D97-AF65-F5344CB8AC3E}">
        <p14:creationId xmlns:p14="http://schemas.microsoft.com/office/powerpoint/2010/main" val="326921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4801314"/>
          </a:xfrm>
          <a:prstGeom prst="rect">
            <a:avLst/>
          </a:prstGeom>
          <a:noFill/>
        </p:spPr>
        <p:txBody>
          <a:bodyPr wrap="square">
            <a:spAutoFit/>
          </a:bodyPr>
          <a:lstStyle/>
          <a:p>
            <a:pPr algn="l"/>
            <a:r>
              <a:rPr lang="en-US" b="1" i="0" dirty="0">
                <a:solidFill>
                  <a:srgbClr val="000000"/>
                </a:solidFill>
                <a:effectLst/>
                <a:latin typeface="Helvetica Neue"/>
              </a:rPr>
              <a:t>Summarizes the count, mean, standard deviation, min and max for numeric variables</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US" b="1" i="0" dirty="0">
              <a:solidFill>
                <a:srgbClr val="000000"/>
              </a:solidFill>
              <a:effectLst/>
              <a:latin typeface="Helvetica Neue"/>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32</a:t>
            </a:r>
            <a:endParaRPr lang="en-IN" dirty="0"/>
          </a:p>
        </p:txBody>
      </p:sp>
      <p:pic>
        <p:nvPicPr>
          <p:cNvPr id="3" name="Picture 2">
            <a:extLst>
              <a:ext uri="{FF2B5EF4-FFF2-40B4-BE49-F238E27FC236}">
                <a16:creationId xmlns:a16="http://schemas.microsoft.com/office/drawing/2014/main" id="{8F8ACAD6-63B7-477C-B632-5BF99BB222F7}"/>
              </a:ext>
            </a:extLst>
          </p:cNvPr>
          <p:cNvPicPr>
            <a:picLocks noChangeAspect="1"/>
          </p:cNvPicPr>
          <p:nvPr/>
        </p:nvPicPr>
        <p:blipFill>
          <a:blip r:embed="rId2"/>
          <a:stretch>
            <a:fillRect/>
          </a:stretch>
        </p:blipFill>
        <p:spPr>
          <a:xfrm>
            <a:off x="914401" y="797511"/>
            <a:ext cx="9351818" cy="4801313"/>
          </a:xfrm>
          <a:prstGeom prst="rect">
            <a:avLst/>
          </a:prstGeom>
        </p:spPr>
      </p:pic>
    </p:spTree>
    <p:extLst>
      <p:ext uri="{BB962C8B-B14F-4D97-AF65-F5344CB8AC3E}">
        <p14:creationId xmlns:p14="http://schemas.microsoft.com/office/powerpoint/2010/main" val="1792131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6463308"/>
          </a:xfrm>
          <a:prstGeom prst="rect">
            <a:avLst/>
          </a:prstGeom>
          <a:noFill/>
        </p:spPr>
        <p:txBody>
          <a:bodyPr wrap="square">
            <a:spAutoFit/>
          </a:bodyPr>
          <a:lstStyle/>
          <a:p>
            <a:pPr algn="l"/>
            <a:r>
              <a:rPr lang="en-IN" b="1" dirty="0">
                <a:solidFill>
                  <a:srgbClr val="000000"/>
                </a:solidFill>
                <a:latin typeface="Helvetica Neue"/>
              </a:rPr>
              <a:t>Machine Learning and Predictive Analytics</a:t>
            </a:r>
          </a:p>
          <a:p>
            <a:pPr algn="l"/>
            <a:endParaRPr lang="en-IN" dirty="0">
              <a:solidFill>
                <a:srgbClr val="000000"/>
              </a:solidFill>
              <a:latin typeface="Helvetica Neue"/>
            </a:endParaRPr>
          </a:p>
          <a:p>
            <a:pPr marL="285750" indent="-285750" algn="l">
              <a:buFont typeface="Arial" panose="020B0604020202020204" pitchFamily="34" charset="0"/>
              <a:buChar char="•"/>
            </a:pPr>
            <a:r>
              <a:rPr lang="en-IN" b="1" dirty="0">
                <a:solidFill>
                  <a:srgbClr val="000000"/>
                </a:solidFill>
              </a:rPr>
              <a:t>Assign</a:t>
            </a:r>
            <a:r>
              <a:rPr lang="en-IN" dirty="0">
                <a:solidFill>
                  <a:srgbClr val="000000"/>
                </a:solidFill>
              </a:rPr>
              <a:t> the 22 features to X, &amp; the last column to our classification predictor, y.</a:t>
            </a: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r>
              <a:rPr lang="en-IN" b="1" dirty="0">
                <a:solidFill>
                  <a:srgbClr val="000000"/>
                </a:solidFill>
              </a:rPr>
              <a:t>Split</a:t>
            </a:r>
            <a:r>
              <a:rPr lang="en-IN" dirty="0">
                <a:solidFill>
                  <a:srgbClr val="000000"/>
                </a:solidFill>
              </a:rPr>
              <a:t> the data set into Training set and Test set.</a:t>
            </a: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endParaRPr lang="en-IN" dirty="0">
              <a:solidFill>
                <a:srgbClr val="000000"/>
              </a:solidFill>
            </a:endParaRPr>
          </a:p>
          <a:p>
            <a:pPr marL="285750" indent="-285750" algn="l">
              <a:buFont typeface="Arial" panose="020B0604020202020204" pitchFamily="34" charset="0"/>
              <a:buChar char="•"/>
            </a:pPr>
            <a:r>
              <a:rPr lang="en-IN" b="1" dirty="0">
                <a:solidFill>
                  <a:srgbClr val="000000"/>
                </a:solidFill>
              </a:rPr>
              <a:t>Modeling/Training</a:t>
            </a:r>
          </a:p>
          <a:p>
            <a:pPr algn="l"/>
            <a:r>
              <a:rPr lang="en-IN" dirty="0">
                <a:solidFill>
                  <a:srgbClr val="000000"/>
                </a:solidFill>
              </a:rPr>
              <a:t>      We will now train various Classification Models on the Training set &amp; see which yields the highest accuracy. </a:t>
            </a:r>
          </a:p>
          <a:p>
            <a:pPr algn="l"/>
            <a:r>
              <a:rPr lang="en-IN" dirty="0">
                <a:solidFill>
                  <a:srgbClr val="000000"/>
                </a:solidFill>
              </a:rPr>
              <a:t>      We will compare the accuracy of </a:t>
            </a:r>
          </a:p>
          <a:p>
            <a:pPr algn="l"/>
            <a:r>
              <a:rPr lang="en-IN" dirty="0">
                <a:solidFill>
                  <a:srgbClr val="000000"/>
                </a:solidFill>
              </a:rPr>
              <a:t>   </a:t>
            </a: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33</a:t>
            </a:r>
            <a:endParaRPr lang="en-IN" dirty="0"/>
          </a:p>
        </p:txBody>
      </p:sp>
      <p:pic>
        <p:nvPicPr>
          <p:cNvPr id="4" name="Picture 3">
            <a:extLst>
              <a:ext uri="{FF2B5EF4-FFF2-40B4-BE49-F238E27FC236}">
                <a16:creationId xmlns:a16="http://schemas.microsoft.com/office/drawing/2014/main" id="{CB40E82A-5045-4870-B5A1-6121B16751B9}"/>
              </a:ext>
            </a:extLst>
          </p:cNvPr>
          <p:cNvPicPr>
            <a:picLocks noChangeAspect="1"/>
          </p:cNvPicPr>
          <p:nvPr/>
        </p:nvPicPr>
        <p:blipFill>
          <a:blip r:embed="rId2"/>
          <a:stretch>
            <a:fillRect/>
          </a:stretch>
        </p:blipFill>
        <p:spPr>
          <a:xfrm>
            <a:off x="1031596" y="1125443"/>
            <a:ext cx="9191625" cy="1834422"/>
          </a:xfrm>
          <a:prstGeom prst="rect">
            <a:avLst/>
          </a:prstGeom>
        </p:spPr>
      </p:pic>
      <p:pic>
        <p:nvPicPr>
          <p:cNvPr id="7" name="Picture 6">
            <a:extLst>
              <a:ext uri="{FF2B5EF4-FFF2-40B4-BE49-F238E27FC236}">
                <a16:creationId xmlns:a16="http://schemas.microsoft.com/office/drawing/2014/main" id="{1443279B-08D0-42EA-ADAB-ED8042F00DA3}"/>
              </a:ext>
            </a:extLst>
          </p:cNvPr>
          <p:cNvPicPr>
            <a:picLocks noChangeAspect="1"/>
          </p:cNvPicPr>
          <p:nvPr/>
        </p:nvPicPr>
        <p:blipFill>
          <a:blip r:embed="rId3"/>
          <a:stretch>
            <a:fillRect/>
          </a:stretch>
        </p:blipFill>
        <p:spPr>
          <a:xfrm>
            <a:off x="914400" y="3590155"/>
            <a:ext cx="9163050" cy="1193880"/>
          </a:xfrm>
          <a:prstGeom prst="rect">
            <a:avLst/>
          </a:prstGeom>
        </p:spPr>
      </p:pic>
    </p:spTree>
    <p:extLst>
      <p:ext uri="{BB962C8B-B14F-4D97-AF65-F5344CB8AC3E}">
        <p14:creationId xmlns:p14="http://schemas.microsoft.com/office/powerpoint/2010/main" val="3860772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5" y="119152"/>
            <a:ext cx="10393845" cy="7294305"/>
          </a:xfrm>
          <a:prstGeom prst="rect">
            <a:avLst/>
          </a:prstGeom>
          <a:noFill/>
        </p:spPr>
        <p:txBody>
          <a:bodyPr wrap="square">
            <a:spAutoFit/>
          </a:bodyPr>
          <a:lstStyle/>
          <a:p>
            <a:pPr marL="342900" indent="-342900" algn="l">
              <a:buFont typeface="+mj-lt"/>
              <a:buAutoNum type="arabicPeriod"/>
            </a:pPr>
            <a:r>
              <a:rPr lang="en-IN" dirty="0">
                <a:solidFill>
                  <a:srgbClr val="000000"/>
                </a:solidFill>
              </a:rPr>
              <a:t>Logistic Regression</a:t>
            </a:r>
          </a:p>
          <a:p>
            <a:pPr marL="342900" indent="-342900" algn="l">
              <a:buFont typeface="+mj-lt"/>
              <a:buAutoNum type="arabicPeriod"/>
            </a:pPr>
            <a:r>
              <a:rPr lang="en-IN" dirty="0">
                <a:solidFill>
                  <a:srgbClr val="000000"/>
                </a:solidFill>
              </a:rPr>
              <a:t>Decision Tree</a:t>
            </a:r>
          </a:p>
          <a:p>
            <a:pPr marL="342900" indent="-342900" algn="l">
              <a:buFont typeface="+mj-lt"/>
              <a:buAutoNum type="arabicPeriod"/>
            </a:pPr>
            <a:r>
              <a:rPr lang="en-IN" dirty="0">
                <a:solidFill>
                  <a:srgbClr val="000000"/>
                </a:solidFill>
              </a:rPr>
              <a:t>Random Forest</a:t>
            </a:r>
          </a:p>
          <a:p>
            <a:pPr marL="342900" indent="-342900">
              <a:buFont typeface="+mj-lt"/>
              <a:buAutoNum type="arabicPeriod"/>
            </a:pPr>
            <a:r>
              <a:rPr lang="en-IN" i="0" dirty="0">
                <a:solidFill>
                  <a:srgbClr val="000000"/>
                </a:solidFill>
                <a:effectLst/>
              </a:rPr>
              <a:t>K-NN (K-Nearest Neighbors)</a:t>
            </a:r>
          </a:p>
          <a:p>
            <a:pPr marL="342900" indent="-342900">
              <a:buFont typeface="+mj-lt"/>
              <a:buAutoNum type="arabicPeriod"/>
            </a:pPr>
            <a:r>
              <a:rPr lang="en-IN" i="0" dirty="0">
                <a:solidFill>
                  <a:srgbClr val="000000"/>
                </a:solidFill>
                <a:effectLst/>
              </a:rPr>
              <a:t>SVM (Support Vector Machine)</a:t>
            </a:r>
          </a:p>
          <a:p>
            <a:pPr marL="342900" indent="-342900">
              <a:buFont typeface="+mj-lt"/>
              <a:buAutoNum type="arabicPeriod"/>
            </a:pPr>
            <a:r>
              <a:rPr lang="en-IN" i="0" dirty="0">
                <a:solidFill>
                  <a:srgbClr val="000000"/>
                </a:solidFill>
                <a:effectLst/>
              </a:rPr>
              <a:t>Naives Bayes Classifier</a:t>
            </a:r>
          </a:p>
          <a:p>
            <a:pPr marL="342900" indent="-342900">
              <a:buFont typeface="+mj-lt"/>
              <a:buAutoNum type="arabicPeriod"/>
            </a:pPr>
            <a:r>
              <a:rPr lang="en-IN" i="0" dirty="0">
                <a:solidFill>
                  <a:srgbClr val="000000"/>
                </a:solidFill>
                <a:effectLst/>
              </a:rPr>
              <a:t>XGBoost</a:t>
            </a:r>
          </a:p>
          <a:p>
            <a:r>
              <a:rPr lang="en-IN" b="1" dirty="0">
                <a:solidFill>
                  <a:srgbClr val="000000"/>
                </a:solidFill>
              </a:rPr>
              <a:t>Note: </a:t>
            </a:r>
            <a:r>
              <a:rPr lang="en-IN" dirty="0">
                <a:solidFill>
                  <a:srgbClr val="000000"/>
                </a:solidFill>
              </a:rPr>
              <a:t>These are all supervised learning models.</a:t>
            </a:r>
            <a:endParaRPr lang="en-IN" i="0" dirty="0">
              <a:solidFill>
                <a:srgbClr val="000000"/>
              </a:solidFill>
              <a:effectLst/>
            </a:endParaRPr>
          </a:p>
          <a:p>
            <a:endParaRPr lang="en-IN" b="1" i="0" dirty="0">
              <a:solidFill>
                <a:srgbClr val="000000"/>
              </a:solidFill>
              <a:effectLst/>
            </a:endParaRPr>
          </a:p>
          <a:p>
            <a:r>
              <a:rPr lang="en-IN" b="1" dirty="0">
                <a:solidFill>
                  <a:srgbClr val="000000"/>
                </a:solidFill>
              </a:rPr>
              <a:t>Model 1 : Logistic Regression</a:t>
            </a: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pPr marL="285750" indent="-285750">
              <a:buFont typeface="Arial" panose="020B0604020202020204" pitchFamily="34" charset="0"/>
              <a:buChar char="•"/>
            </a:pPr>
            <a:r>
              <a:rPr lang="en-IN" b="0" i="0" dirty="0">
                <a:solidFill>
                  <a:srgbClr val="000000"/>
                </a:solidFill>
                <a:effectLst/>
              </a:rPr>
              <a:t>Overall Accuracy = 70%</a:t>
            </a:r>
          </a:p>
          <a:p>
            <a:endParaRPr lang="en-IN" b="1" dirty="0">
              <a:solidFill>
                <a:srgbClr val="000000"/>
              </a:solidFill>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34</a:t>
            </a:r>
            <a:endParaRPr lang="en-IN" dirty="0"/>
          </a:p>
        </p:txBody>
      </p:sp>
      <p:pic>
        <p:nvPicPr>
          <p:cNvPr id="9" name="Picture 8">
            <a:extLst>
              <a:ext uri="{FF2B5EF4-FFF2-40B4-BE49-F238E27FC236}">
                <a16:creationId xmlns:a16="http://schemas.microsoft.com/office/drawing/2014/main" id="{1754C0EB-095C-4585-BF3B-5C7B65C1CA0C}"/>
              </a:ext>
            </a:extLst>
          </p:cNvPr>
          <p:cNvPicPr>
            <a:picLocks noChangeAspect="1"/>
          </p:cNvPicPr>
          <p:nvPr/>
        </p:nvPicPr>
        <p:blipFill>
          <a:blip r:embed="rId2"/>
          <a:stretch>
            <a:fillRect/>
          </a:stretch>
        </p:blipFill>
        <p:spPr>
          <a:xfrm>
            <a:off x="899073" y="2976590"/>
            <a:ext cx="10393845" cy="2841113"/>
          </a:xfrm>
          <a:prstGeom prst="rect">
            <a:avLst/>
          </a:prstGeom>
        </p:spPr>
      </p:pic>
    </p:spTree>
    <p:extLst>
      <p:ext uri="{BB962C8B-B14F-4D97-AF65-F5344CB8AC3E}">
        <p14:creationId xmlns:p14="http://schemas.microsoft.com/office/powerpoint/2010/main" val="967463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463308"/>
          </a:xfrm>
          <a:prstGeom prst="rect">
            <a:avLst/>
          </a:prstGeom>
          <a:noFill/>
        </p:spPr>
        <p:txBody>
          <a:bodyPr wrap="square">
            <a:spAutoFit/>
          </a:bodyPr>
          <a:lstStyle/>
          <a:p>
            <a:endParaRPr lang="en-IN" b="1" dirty="0">
              <a:solidFill>
                <a:srgbClr val="000000"/>
              </a:solidFill>
            </a:endParaRPr>
          </a:p>
          <a:p>
            <a:r>
              <a:rPr lang="en-IN" b="1" dirty="0">
                <a:solidFill>
                  <a:srgbClr val="000000"/>
                </a:solidFill>
              </a:rPr>
              <a:t>Model 2 : Decision Tree </a:t>
            </a:r>
            <a:r>
              <a:rPr lang="en-IN" b="1" i="0" dirty="0">
                <a:solidFill>
                  <a:srgbClr val="000000"/>
                </a:solidFill>
                <a:effectLst/>
                <a:latin typeface="Helvetica Neue"/>
              </a:rPr>
              <a:t>Classifier</a:t>
            </a: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endParaRPr lang="en-IN" b="1" dirty="0">
              <a:solidFill>
                <a:srgbClr val="000000"/>
              </a:solidFill>
            </a:endParaRPr>
          </a:p>
          <a:p>
            <a:pPr marL="285750" indent="-285750">
              <a:buFont typeface="Arial" panose="020B0604020202020204" pitchFamily="34" charset="0"/>
              <a:buChar char="•"/>
            </a:pPr>
            <a:r>
              <a:rPr lang="en-IN" b="0" i="0" dirty="0">
                <a:solidFill>
                  <a:srgbClr val="000000"/>
                </a:solidFill>
                <a:effectLst/>
              </a:rPr>
              <a:t>Overall Accuracy = 76%</a:t>
            </a:r>
            <a:endParaRPr lang="en-IN" b="1" dirty="0">
              <a:solidFill>
                <a:srgbClr val="000000"/>
              </a:solidFill>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35</a:t>
            </a:r>
            <a:endParaRPr lang="en-IN" dirty="0"/>
          </a:p>
        </p:txBody>
      </p:sp>
      <p:pic>
        <p:nvPicPr>
          <p:cNvPr id="3" name="Picture 2">
            <a:extLst>
              <a:ext uri="{FF2B5EF4-FFF2-40B4-BE49-F238E27FC236}">
                <a16:creationId xmlns:a16="http://schemas.microsoft.com/office/drawing/2014/main" id="{691F73B3-376C-4768-9273-392625E71E9C}"/>
              </a:ext>
            </a:extLst>
          </p:cNvPr>
          <p:cNvPicPr>
            <a:picLocks noChangeAspect="1"/>
          </p:cNvPicPr>
          <p:nvPr/>
        </p:nvPicPr>
        <p:blipFill>
          <a:blip r:embed="rId2"/>
          <a:stretch>
            <a:fillRect/>
          </a:stretch>
        </p:blipFill>
        <p:spPr>
          <a:xfrm>
            <a:off x="899074" y="1039091"/>
            <a:ext cx="10393844" cy="3754582"/>
          </a:xfrm>
          <a:prstGeom prst="rect">
            <a:avLst/>
          </a:prstGeom>
        </p:spPr>
      </p:pic>
    </p:spTree>
    <p:extLst>
      <p:ext uri="{BB962C8B-B14F-4D97-AF65-F5344CB8AC3E}">
        <p14:creationId xmlns:p14="http://schemas.microsoft.com/office/powerpoint/2010/main" val="1558677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pPr algn="l"/>
            <a:r>
              <a:rPr lang="en-IN" b="1" dirty="0">
                <a:solidFill>
                  <a:srgbClr val="000000"/>
                </a:solidFill>
              </a:rPr>
              <a:t>Model 3 : </a:t>
            </a:r>
            <a:r>
              <a:rPr lang="en-IN" b="1" i="0" dirty="0">
                <a:solidFill>
                  <a:srgbClr val="000000"/>
                </a:solidFill>
                <a:effectLst/>
                <a:latin typeface="Helvetica Neue"/>
              </a:rPr>
              <a:t>Random Forest</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rPr>
              <a:t>Overall Accuracy =82%</a:t>
            </a:r>
            <a:endParaRPr lang="en-IN" b="1" dirty="0">
              <a:solidFill>
                <a:srgbClr val="000000"/>
              </a:solidFill>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36</a:t>
            </a:r>
            <a:endParaRPr lang="en-IN" dirty="0"/>
          </a:p>
        </p:txBody>
      </p:sp>
      <p:pic>
        <p:nvPicPr>
          <p:cNvPr id="4" name="Picture 3">
            <a:extLst>
              <a:ext uri="{FF2B5EF4-FFF2-40B4-BE49-F238E27FC236}">
                <a16:creationId xmlns:a16="http://schemas.microsoft.com/office/drawing/2014/main" id="{3617C77F-388D-4B9A-A828-A60BD33447A1}"/>
              </a:ext>
            </a:extLst>
          </p:cNvPr>
          <p:cNvPicPr>
            <a:picLocks noChangeAspect="1"/>
          </p:cNvPicPr>
          <p:nvPr/>
        </p:nvPicPr>
        <p:blipFill>
          <a:blip r:embed="rId2"/>
          <a:stretch>
            <a:fillRect/>
          </a:stretch>
        </p:blipFill>
        <p:spPr>
          <a:xfrm>
            <a:off x="899073" y="1026918"/>
            <a:ext cx="9602672" cy="3642064"/>
          </a:xfrm>
          <a:prstGeom prst="rect">
            <a:avLst/>
          </a:prstGeom>
        </p:spPr>
      </p:pic>
    </p:spTree>
    <p:extLst>
      <p:ext uri="{BB962C8B-B14F-4D97-AF65-F5344CB8AC3E}">
        <p14:creationId xmlns:p14="http://schemas.microsoft.com/office/powerpoint/2010/main" val="1657257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r>
              <a:rPr lang="en-IN" b="1" dirty="0">
                <a:solidFill>
                  <a:srgbClr val="000000"/>
                </a:solidFill>
              </a:rPr>
              <a:t>Model 4 : </a:t>
            </a:r>
            <a:r>
              <a:rPr lang="en-IN" b="1" i="0" dirty="0">
                <a:solidFill>
                  <a:srgbClr val="000000"/>
                </a:solidFill>
                <a:effectLst/>
                <a:latin typeface="Helvetica Neue"/>
              </a:rPr>
              <a:t>K-NN (K-Nearest Neighbors)</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rPr>
              <a:t>Overall Accuracy =</a:t>
            </a:r>
            <a:r>
              <a:rPr lang="en-IN" dirty="0">
                <a:solidFill>
                  <a:srgbClr val="000000"/>
                </a:solidFill>
              </a:rPr>
              <a:t>65</a:t>
            </a:r>
            <a:r>
              <a:rPr lang="en-IN" b="0" i="0" dirty="0">
                <a:solidFill>
                  <a:srgbClr val="000000"/>
                </a:solidFill>
                <a:effectLst/>
              </a:rPr>
              <a:t>%</a:t>
            </a:r>
            <a:endParaRPr lang="en-IN" b="1" dirty="0">
              <a:solidFill>
                <a:srgbClr val="000000"/>
              </a:solidFill>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37</a:t>
            </a:r>
            <a:endParaRPr lang="en-IN" dirty="0"/>
          </a:p>
        </p:txBody>
      </p:sp>
      <p:pic>
        <p:nvPicPr>
          <p:cNvPr id="3" name="Picture 2">
            <a:extLst>
              <a:ext uri="{FF2B5EF4-FFF2-40B4-BE49-F238E27FC236}">
                <a16:creationId xmlns:a16="http://schemas.microsoft.com/office/drawing/2014/main" id="{69847911-85FC-4FD3-897D-87D2D3750962}"/>
              </a:ext>
            </a:extLst>
          </p:cNvPr>
          <p:cNvPicPr>
            <a:picLocks noChangeAspect="1"/>
          </p:cNvPicPr>
          <p:nvPr/>
        </p:nvPicPr>
        <p:blipFill>
          <a:blip r:embed="rId2"/>
          <a:stretch>
            <a:fillRect/>
          </a:stretch>
        </p:blipFill>
        <p:spPr>
          <a:xfrm>
            <a:off x="899072" y="933449"/>
            <a:ext cx="10393845" cy="3624695"/>
          </a:xfrm>
          <a:prstGeom prst="rect">
            <a:avLst/>
          </a:prstGeom>
        </p:spPr>
      </p:pic>
    </p:spTree>
    <p:extLst>
      <p:ext uri="{BB962C8B-B14F-4D97-AF65-F5344CB8AC3E}">
        <p14:creationId xmlns:p14="http://schemas.microsoft.com/office/powerpoint/2010/main" val="2363789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pPr algn="l"/>
            <a:r>
              <a:rPr lang="en-IN" b="1" dirty="0">
                <a:solidFill>
                  <a:srgbClr val="000000"/>
                </a:solidFill>
              </a:rPr>
              <a:t>Model 5 : </a:t>
            </a:r>
            <a:r>
              <a:rPr lang="en-IN" b="1" i="0" dirty="0">
                <a:solidFill>
                  <a:srgbClr val="000000"/>
                </a:solidFill>
                <a:effectLst/>
                <a:latin typeface="Helvetica Neue"/>
              </a:rPr>
              <a:t>SVM (Support Vector Machine)</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rPr>
              <a:t>Overall Accuracy =</a:t>
            </a:r>
            <a:r>
              <a:rPr lang="en-IN" dirty="0">
                <a:solidFill>
                  <a:srgbClr val="000000"/>
                </a:solidFill>
              </a:rPr>
              <a:t>64</a:t>
            </a:r>
            <a:r>
              <a:rPr lang="en-IN" b="0" i="0" dirty="0">
                <a:solidFill>
                  <a:srgbClr val="000000"/>
                </a:solidFill>
                <a:effectLst/>
              </a:rPr>
              <a:t>%</a:t>
            </a:r>
            <a:endParaRPr lang="en-IN" b="1" dirty="0">
              <a:solidFill>
                <a:srgbClr val="000000"/>
              </a:solidFill>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38</a:t>
            </a:r>
            <a:endParaRPr lang="en-IN" dirty="0"/>
          </a:p>
        </p:txBody>
      </p:sp>
      <p:pic>
        <p:nvPicPr>
          <p:cNvPr id="4" name="Picture 3">
            <a:extLst>
              <a:ext uri="{FF2B5EF4-FFF2-40B4-BE49-F238E27FC236}">
                <a16:creationId xmlns:a16="http://schemas.microsoft.com/office/drawing/2014/main" id="{D58F329D-9D0C-44C1-86DC-A7DF7D0A195C}"/>
              </a:ext>
            </a:extLst>
          </p:cNvPr>
          <p:cNvPicPr>
            <a:picLocks noChangeAspect="1"/>
          </p:cNvPicPr>
          <p:nvPr/>
        </p:nvPicPr>
        <p:blipFill>
          <a:blip r:embed="rId2"/>
          <a:stretch>
            <a:fillRect/>
          </a:stretch>
        </p:blipFill>
        <p:spPr>
          <a:xfrm>
            <a:off x="899072" y="933449"/>
            <a:ext cx="10393844" cy="3638551"/>
          </a:xfrm>
          <a:prstGeom prst="rect">
            <a:avLst/>
          </a:prstGeom>
        </p:spPr>
      </p:pic>
    </p:spTree>
    <p:extLst>
      <p:ext uri="{BB962C8B-B14F-4D97-AF65-F5344CB8AC3E}">
        <p14:creationId xmlns:p14="http://schemas.microsoft.com/office/powerpoint/2010/main" val="3903906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pPr algn="l"/>
            <a:r>
              <a:rPr lang="en-IN" b="1" dirty="0">
                <a:solidFill>
                  <a:srgbClr val="000000"/>
                </a:solidFill>
              </a:rPr>
              <a:t>Model 6 : </a:t>
            </a:r>
            <a:r>
              <a:rPr lang="en-IN" b="1" i="0" dirty="0">
                <a:solidFill>
                  <a:srgbClr val="000000"/>
                </a:solidFill>
                <a:effectLst/>
                <a:latin typeface="Helvetica Neue"/>
              </a:rPr>
              <a:t>Naives Bayes Classifier</a:t>
            </a: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rPr>
              <a:t>Overall Accuracy =72%</a:t>
            </a:r>
            <a:endParaRPr lang="en-IN" b="1" dirty="0">
              <a:solidFill>
                <a:srgbClr val="000000"/>
              </a:solidFill>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39</a:t>
            </a:r>
            <a:endParaRPr lang="en-IN" dirty="0"/>
          </a:p>
        </p:txBody>
      </p:sp>
      <p:pic>
        <p:nvPicPr>
          <p:cNvPr id="3" name="Picture 2">
            <a:extLst>
              <a:ext uri="{FF2B5EF4-FFF2-40B4-BE49-F238E27FC236}">
                <a16:creationId xmlns:a16="http://schemas.microsoft.com/office/drawing/2014/main" id="{3C9A09CC-E9FA-407E-B65C-67973DC4A5AD}"/>
              </a:ext>
            </a:extLst>
          </p:cNvPr>
          <p:cNvPicPr>
            <a:picLocks noChangeAspect="1"/>
          </p:cNvPicPr>
          <p:nvPr/>
        </p:nvPicPr>
        <p:blipFill>
          <a:blip r:embed="rId2"/>
          <a:stretch>
            <a:fillRect/>
          </a:stretch>
        </p:blipFill>
        <p:spPr>
          <a:xfrm>
            <a:off x="899072" y="918101"/>
            <a:ext cx="10393845" cy="3640043"/>
          </a:xfrm>
          <a:prstGeom prst="rect">
            <a:avLst/>
          </a:prstGeom>
        </p:spPr>
      </p:pic>
    </p:spTree>
    <p:extLst>
      <p:ext uri="{BB962C8B-B14F-4D97-AF65-F5344CB8AC3E}">
        <p14:creationId xmlns:p14="http://schemas.microsoft.com/office/powerpoint/2010/main" val="197090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259EC4-F8E5-4C08-86B7-8CC6170F8908}"/>
              </a:ext>
            </a:extLst>
          </p:cNvPr>
          <p:cNvSpPr txBox="1"/>
          <p:nvPr/>
        </p:nvSpPr>
        <p:spPr>
          <a:xfrm>
            <a:off x="1551709" y="295122"/>
            <a:ext cx="6096000" cy="830997"/>
          </a:xfrm>
          <a:prstGeom prst="rect">
            <a:avLst/>
          </a:prstGeom>
          <a:noFill/>
        </p:spPr>
        <p:txBody>
          <a:bodyPr wrap="square">
            <a:spAutoFit/>
          </a:bodyPr>
          <a:lstStyle/>
          <a:p>
            <a:r>
              <a:rPr lang="en-IN" sz="4800" u="sng" dirty="0">
                <a:latin typeface="Forte" panose="03060902040502070203" pitchFamily="66" charset="0"/>
              </a:rPr>
              <a:t>Chapter - 1</a:t>
            </a:r>
            <a:endParaRPr lang="en-IN" sz="4800" u="sng" dirty="0"/>
          </a:p>
        </p:txBody>
      </p:sp>
      <p:pic>
        <p:nvPicPr>
          <p:cNvPr id="6" name="Content Placeholder 4" descr="List">
            <a:extLst>
              <a:ext uri="{FF2B5EF4-FFF2-40B4-BE49-F238E27FC236}">
                <a16:creationId xmlns:a16="http://schemas.microsoft.com/office/drawing/2014/main" id="{B49E76F7-0B11-4F71-82AB-44FD8607D52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979" y="366065"/>
            <a:ext cx="642730" cy="689112"/>
          </a:xfrm>
        </p:spPr>
      </p:pic>
      <p:sp>
        <p:nvSpPr>
          <p:cNvPr id="8" name="TextBox 7">
            <a:extLst>
              <a:ext uri="{FF2B5EF4-FFF2-40B4-BE49-F238E27FC236}">
                <a16:creationId xmlns:a16="http://schemas.microsoft.com/office/drawing/2014/main" id="{CCBC549B-96EE-4D99-8C26-F15641E117EA}"/>
              </a:ext>
            </a:extLst>
          </p:cNvPr>
          <p:cNvSpPr txBox="1"/>
          <p:nvPr/>
        </p:nvSpPr>
        <p:spPr>
          <a:xfrm>
            <a:off x="908979" y="1202319"/>
            <a:ext cx="10631857" cy="461665"/>
          </a:xfrm>
          <a:prstGeom prst="rect">
            <a:avLst/>
          </a:prstGeom>
          <a:noFill/>
        </p:spPr>
        <p:txBody>
          <a:bodyPr wrap="square">
            <a:spAutoFit/>
          </a:bodyPr>
          <a:lstStyle/>
          <a:p>
            <a:pPr algn="ctr"/>
            <a:r>
              <a:rPr lang="en-IN" sz="2400" b="1" dirty="0"/>
              <a:t>INTRODUCTION</a:t>
            </a:r>
          </a:p>
        </p:txBody>
      </p:sp>
      <p:sp>
        <p:nvSpPr>
          <p:cNvPr id="10" name="TextBox 9">
            <a:extLst>
              <a:ext uri="{FF2B5EF4-FFF2-40B4-BE49-F238E27FC236}">
                <a16:creationId xmlns:a16="http://schemas.microsoft.com/office/drawing/2014/main" id="{913936C3-CB3B-46A3-8537-2037DE4224ED}"/>
              </a:ext>
            </a:extLst>
          </p:cNvPr>
          <p:cNvSpPr txBox="1"/>
          <p:nvPr/>
        </p:nvSpPr>
        <p:spPr>
          <a:xfrm>
            <a:off x="908979" y="1886162"/>
            <a:ext cx="10631857" cy="3693319"/>
          </a:xfrm>
          <a:prstGeom prst="rect">
            <a:avLst/>
          </a:prstGeom>
          <a:noFill/>
        </p:spPr>
        <p:txBody>
          <a:bodyPr wrap="square">
            <a:spAutoFit/>
          </a:bodyPr>
          <a:lstStyle/>
          <a:p>
            <a:pPr algn="just"/>
            <a:r>
              <a:rPr lang="en-US" b="0" i="0" dirty="0">
                <a:effectLst/>
                <a:latin typeface="Inter"/>
              </a:rPr>
              <a:t>Mental health includes our emotional, psychological, and social well-being. It can affect our interactions with the world, work performance and our physical health. Nowadays, mental health topic attracts more and more attentions. A positive attitude towards seeking for treatment is important for people with mental health conditions. There are many factors that may affect this attitude. This dataset includes information about attitude about mental health in the tech workplace, individual's geographic and demographic information, and supports from workplace. We can get insights about which factors would affect the attitude and how we can do to improve the situation. In the United States, approximately 70% of adults with depression are in the workforce. Employees with depression will miss an estimated 35 million workdays a year due mental illness. Those workers experiencing unresolved depression are estimated to encounter a 35% drop in their productivity, costing employers $105 billion dollars each year. </a:t>
            </a:r>
            <a:r>
              <a:rPr lang="en-US" dirty="0">
                <a:ea typeface="Cambria" panose="02040503050406030204" pitchFamily="18" charset="0"/>
              </a:rPr>
              <a:t>So, we can predict the health treatment at their early stage by applying machine learning algorithms on this massive amount of data to extract features that we will extract from datasets. Various machine learning techniques like logistic regression, naïve bayes, support vector machine, k nearest neighbor etc.</a:t>
            </a:r>
            <a:endParaRPr lang="en-IN" dirty="0">
              <a:ea typeface="Cambria" panose="02040503050406030204" pitchFamily="18" charset="0"/>
            </a:endParaRPr>
          </a:p>
        </p:txBody>
      </p:sp>
      <p:sp>
        <p:nvSpPr>
          <p:cNvPr id="12" name="TextBox 11">
            <a:extLst>
              <a:ext uri="{FF2B5EF4-FFF2-40B4-BE49-F238E27FC236}">
                <a16:creationId xmlns:a16="http://schemas.microsoft.com/office/drawing/2014/main" id="{A9E723E3-82B4-46D8-80A3-F9DF1314C753}"/>
              </a:ext>
            </a:extLst>
          </p:cNvPr>
          <p:cNvSpPr txBox="1"/>
          <p:nvPr/>
        </p:nvSpPr>
        <p:spPr>
          <a:xfrm>
            <a:off x="908979" y="6193546"/>
            <a:ext cx="10631857"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a:t>
            </a:r>
            <a:endParaRPr lang="en-IN" dirty="0"/>
          </a:p>
        </p:txBody>
      </p:sp>
    </p:spTree>
    <p:extLst>
      <p:ext uri="{BB962C8B-B14F-4D97-AF65-F5344CB8AC3E}">
        <p14:creationId xmlns:p14="http://schemas.microsoft.com/office/powerpoint/2010/main" val="1038308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r>
              <a:rPr lang="en-IN" b="1" dirty="0">
                <a:solidFill>
                  <a:srgbClr val="000000"/>
                </a:solidFill>
              </a:rPr>
              <a:t>Model 7 : </a:t>
            </a:r>
            <a:r>
              <a:rPr lang="en-IN" b="1" i="0" dirty="0">
                <a:solidFill>
                  <a:srgbClr val="000000"/>
                </a:solidFill>
                <a:effectLst/>
                <a:latin typeface="Helvetica Neue"/>
              </a:rPr>
              <a:t>XGBoost</a:t>
            </a: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marL="285750" indent="-285750">
              <a:buFont typeface="Arial" panose="020B0604020202020204" pitchFamily="34" charset="0"/>
              <a:buChar char="•"/>
            </a:pPr>
            <a:r>
              <a:rPr lang="en-IN" b="0" i="0" dirty="0">
                <a:solidFill>
                  <a:srgbClr val="000000"/>
                </a:solidFill>
                <a:effectLst/>
              </a:rPr>
              <a:t>Overall Accuracy =79%</a:t>
            </a:r>
            <a:endParaRPr lang="en-IN" b="1" dirty="0">
              <a:solidFill>
                <a:srgbClr val="000000"/>
              </a:solidFill>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40</a:t>
            </a:r>
            <a:endParaRPr lang="en-IN" dirty="0"/>
          </a:p>
        </p:txBody>
      </p:sp>
      <p:pic>
        <p:nvPicPr>
          <p:cNvPr id="4" name="Picture 3">
            <a:extLst>
              <a:ext uri="{FF2B5EF4-FFF2-40B4-BE49-F238E27FC236}">
                <a16:creationId xmlns:a16="http://schemas.microsoft.com/office/drawing/2014/main" id="{B04F0BF3-14D5-4238-920A-E6B6A98C786D}"/>
              </a:ext>
            </a:extLst>
          </p:cNvPr>
          <p:cNvPicPr>
            <a:picLocks noChangeAspect="1"/>
          </p:cNvPicPr>
          <p:nvPr/>
        </p:nvPicPr>
        <p:blipFill>
          <a:blip r:embed="rId2"/>
          <a:stretch>
            <a:fillRect/>
          </a:stretch>
        </p:blipFill>
        <p:spPr>
          <a:xfrm>
            <a:off x="899072" y="923925"/>
            <a:ext cx="10393845" cy="3620366"/>
          </a:xfrm>
          <a:prstGeom prst="rect">
            <a:avLst/>
          </a:prstGeom>
        </p:spPr>
      </p:pic>
    </p:spTree>
    <p:extLst>
      <p:ext uri="{BB962C8B-B14F-4D97-AF65-F5344CB8AC3E}">
        <p14:creationId xmlns:p14="http://schemas.microsoft.com/office/powerpoint/2010/main" val="3527635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10618291"/>
          </a:xfrm>
          <a:prstGeom prst="rect">
            <a:avLst/>
          </a:prstGeom>
          <a:noFill/>
        </p:spPr>
        <p:txBody>
          <a:bodyPr wrap="square">
            <a:spAutoFit/>
          </a:bodyPr>
          <a:lstStyle/>
          <a:p>
            <a:pPr algn="l"/>
            <a:endParaRPr lang="en-IN" b="1" dirty="0">
              <a:solidFill>
                <a:srgbClr val="000000"/>
              </a:solidFill>
            </a:endParaRPr>
          </a:p>
          <a:p>
            <a:r>
              <a:rPr lang="en-IN" dirty="0">
                <a:solidFill>
                  <a:srgbClr val="000000"/>
                </a:solidFill>
              </a:rPr>
              <a:t>From comparing the 7 models, we can conclude that Model 3: Random Forest yields the highest accuracy. With an accuracy of 82%.</a:t>
            </a:r>
          </a:p>
          <a:p>
            <a:endParaRPr lang="en-IN" dirty="0">
              <a:solidFill>
                <a:srgbClr val="000000"/>
              </a:solidFill>
            </a:endParaRPr>
          </a:p>
          <a:p>
            <a:r>
              <a:rPr lang="en-IN" dirty="0">
                <a:solidFill>
                  <a:srgbClr val="000000"/>
                </a:solidFill>
              </a:rPr>
              <a:t>We have precision, recall, f1-score and support:</a:t>
            </a:r>
          </a:p>
          <a:p>
            <a:endParaRPr lang="en-IN" dirty="0">
              <a:solidFill>
                <a:srgbClr val="000000"/>
              </a:solidFill>
            </a:endParaRPr>
          </a:p>
          <a:p>
            <a:r>
              <a:rPr lang="en-IN" dirty="0">
                <a:solidFill>
                  <a:srgbClr val="000000"/>
                </a:solidFill>
              </a:rPr>
              <a:t>Precision: “How many are correctly classified among the class”</a:t>
            </a:r>
          </a:p>
          <a:p>
            <a:endParaRPr lang="en-IN" dirty="0">
              <a:solidFill>
                <a:srgbClr val="000000"/>
              </a:solidFill>
            </a:endParaRPr>
          </a:p>
          <a:p>
            <a:r>
              <a:rPr lang="en-IN" dirty="0">
                <a:solidFill>
                  <a:srgbClr val="000000"/>
                </a:solidFill>
              </a:rPr>
              <a:t>Recall: “How many of this class you find over the whole number of element of this class”</a:t>
            </a:r>
          </a:p>
          <a:p>
            <a:endParaRPr lang="en-IN" dirty="0">
              <a:solidFill>
                <a:srgbClr val="000000"/>
              </a:solidFill>
            </a:endParaRPr>
          </a:p>
          <a:p>
            <a:r>
              <a:rPr lang="en-IN" dirty="0">
                <a:solidFill>
                  <a:srgbClr val="000000"/>
                </a:solidFill>
              </a:rPr>
              <a:t>F1-score: Harmonic mean of precision and recall values. F1 score reaches its best values at 1 and worst value at 0. F1 Score  = 2*((precision * recall) / precision + recall))</a:t>
            </a:r>
          </a:p>
          <a:p>
            <a:endParaRPr lang="en-IN" dirty="0">
              <a:solidFill>
                <a:srgbClr val="000000"/>
              </a:solidFill>
            </a:endParaRPr>
          </a:p>
          <a:p>
            <a:r>
              <a:rPr lang="en-IN" dirty="0">
                <a:solidFill>
                  <a:srgbClr val="000000"/>
                </a:solidFill>
              </a:rPr>
              <a:t>Support: Samples of the true response that lie in that class. </a:t>
            </a:r>
          </a:p>
          <a:p>
            <a:pPr algn="l"/>
            <a:endParaRPr lang="en-IN" b="1" dirty="0">
              <a:solidFill>
                <a:srgbClr val="000000"/>
              </a:solidFill>
              <a:latin typeface="Helvetica Neue"/>
            </a:endParaRPr>
          </a:p>
          <a:p>
            <a:pPr algn="l"/>
            <a:r>
              <a:rPr lang="en-IN" b="1" dirty="0"/>
              <a:t>Measuring Model Performance</a:t>
            </a:r>
            <a:endParaRPr lang="en-IN" b="1" i="0" dirty="0">
              <a:solidFill>
                <a:srgbClr val="000000"/>
              </a:solidFill>
              <a:effectLst/>
              <a:latin typeface="Helvetica Neue"/>
            </a:endParaRPr>
          </a:p>
          <a:p>
            <a:pPr algn="l"/>
            <a:r>
              <a:rPr lang="en-US" dirty="0"/>
              <a:t>                         While there are other ways of measuring model performance (precision, recall, F1 Score, ROC Curve, etc), let's keep this simple and use accuracy as our metric. To do this are going to see how the model performs on new data (test set). </a:t>
            </a:r>
            <a:endParaRPr lang="en-IN" b="1" i="0" dirty="0">
              <a:solidFill>
                <a:srgbClr val="000000"/>
              </a:solidFill>
              <a:effectLst/>
            </a:endParaRPr>
          </a:p>
          <a:p>
            <a:pPr algn="l"/>
            <a:endParaRPr lang="en-IN" b="1" dirty="0">
              <a:solidFill>
                <a:srgbClr val="000000"/>
              </a:solidFill>
              <a:latin typeface="Helvetica Neue"/>
            </a:endParaRPr>
          </a:p>
          <a:p>
            <a:pPr algn="l"/>
            <a:r>
              <a:rPr lang="en-US" dirty="0"/>
              <a:t>Accuracy is defined as: (fraction of correct predictions): correct predictions / total number of data points </a:t>
            </a:r>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41</a:t>
            </a:r>
            <a:endParaRPr lang="en-IN" dirty="0"/>
          </a:p>
        </p:txBody>
      </p:sp>
    </p:spTree>
    <p:extLst>
      <p:ext uri="{BB962C8B-B14F-4D97-AF65-F5344CB8AC3E}">
        <p14:creationId xmlns:p14="http://schemas.microsoft.com/office/powerpoint/2010/main" val="1934175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1" y="0"/>
            <a:ext cx="10393845" cy="8125301"/>
          </a:xfrm>
          <a:prstGeom prst="rect">
            <a:avLst/>
          </a:prstGeom>
          <a:noFill/>
        </p:spPr>
        <p:txBody>
          <a:bodyPr wrap="square">
            <a:spAutoFit/>
          </a:bodyPr>
          <a:lstStyle/>
          <a:p>
            <a:pPr algn="l"/>
            <a:endParaRPr lang="en-IN" b="1"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endParaRPr lang="en-IN" dirty="0">
              <a:solidFill>
                <a:srgbClr val="000000"/>
              </a:solidFill>
            </a:endParaRPr>
          </a:p>
          <a:p>
            <a:pPr algn="l"/>
            <a:endParaRPr lang="en-IN" b="1" dirty="0">
              <a:solidFill>
                <a:srgbClr val="000000"/>
              </a:solidFill>
              <a:latin typeface="Helvetica Neue"/>
            </a:endParaRPr>
          </a:p>
          <a:p>
            <a:r>
              <a:rPr lang="en-IN" b="1" i="0" dirty="0">
                <a:solidFill>
                  <a:srgbClr val="000000"/>
                </a:solidFill>
                <a:effectLst/>
                <a:latin typeface="Helvetica Neue"/>
              </a:rPr>
              <a:t>Confusion Matrix</a:t>
            </a: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42</a:t>
            </a:r>
            <a:endParaRPr lang="en-IN" dirty="0"/>
          </a:p>
        </p:txBody>
      </p:sp>
      <p:pic>
        <p:nvPicPr>
          <p:cNvPr id="3" name="Picture 2">
            <a:extLst>
              <a:ext uri="{FF2B5EF4-FFF2-40B4-BE49-F238E27FC236}">
                <a16:creationId xmlns:a16="http://schemas.microsoft.com/office/drawing/2014/main" id="{FA63E579-1739-4CC1-A20E-EAEE6F3F01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9073" y="72940"/>
            <a:ext cx="7995546" cy="2614842"/>
          </a:xfrm>
          <a:prstGeom prst="rect">
            <a:avLst/>
          </a:prstGeom>
        </p:spPr>
      </p:pic>
      <p:pic>
        <p:nvPicPr>
          <p:cNvPr id="6" name="Picture 5">
            <a:extLst>
              <a:ext uri="{FF2B5EF4-FFF2-40B4-BE49-F238E27FC236}">
                <a16:creationId xmlns:a16="http://schemas.microsoft.com/office/drawing/2014/main" id="{08D9B290-26D0-4E8E-A7FE-0B75BE025777}"/>
              </a:ext>
            </a:extLst>
          </p:cNvPr>
          <p:cNvPicPr>
            <a:picLocks noChangeAspect="1"/>
          </p:cNvPicPr>
          <p:nvPr/>
        </p:nvPicPr>
        <p:blipFill>
          <a:blip r:embed="rId4"/>
          <a:stretch>
            <a:fillRect/>
          </a:stretch>
        </p:blipFill>
        <p:spPr>
          <a:xfrm>
            <a:off x="899071" y="3176793"/>
            <a:ext cx="7995546" cy="3100390"/>
          </a:xfrm>
          <a:prstGeom prst="rect">
            <a:avLst/>
          </a:prstGeom>
        </p:spPr>
      </p:pic>
    </p:spTree>
    <p:extLst>
      <p:ext uri="{BB962C8B-B14F-4D97-AF65-F5344CB8AC3E}">
        <p14:creationId xmlns:p14="http://schemas.microsoft.com/office/powerpoint/2010/main" val="1097866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7571303"/>
          </a:xfrm>
          <a:prstGeom prst="rect">
            <a:avLst/>
          </a:prstGeom>
          <a:noFill/>
        </p:spPr>
        <p:txBody>
          <a:bodyPr wrap="square">
            <a:spAutoFit/>
          </a:bodyPr>
          <a:lstStyle/>
          <a:p>
            <a:pPr algn="l"/>
            <a:endParaRPr lang="en-IN" b="1" dirty="0">
              <a:solidFill>
                <a:srgbClr val="000000"/>
              </a:solidFill>
            </a:endParaRPr>
          </a:p>
          <a:p>
            <a:pPr algn="l"/>
            <a:r>
              <a:rPr lang="en-IN" b="1" dirty="0">
                <a:latin typeface="Helvetica Neue"/>
              </a:rPr>
              <a:t>Confusion</a:t>
            </a:r>
            <a:r>
              <a:rPr lang="en-IN" b="1" dirty="0"/>
              <a:t> </a:t>
            </a:r>
            <a:r>
              <a:rPr lang="en-IN" b="1" dirty="0">
                <a:latin typeface="Helvetica Neue"/>
              </a:rPr>
              <a:t>Matrix</a:t>
            </a:r>
            <a:endParaRPr lang="en-IN" b="1" dirty="0">
              <a:solidFill>
                <a:srgbClr val="000000"/>
              </a:solidFill>
              <a:latin typeface="Helvetica Neue"/>
            </a:endParaRPr>
          </a:p>
          <a:p>
            <a:pPr algn="l"/>
            <a:endParaRPr lang="en-IN" b="1" dirty="0">
              <a:solidFill>
                <a:srgbClr val="000000"/>
              </a:solidFill>
            </a:endParaRPr>
          </a:p>
          <a:p>
            <a:pPr marL="285750" indent="-285750">
              <a:buFont typeface="Arial" panose="020B0604020202020204" pitchFamily="34" charset="0"/>
              <a:buChar char="•"/>
            </a:pPr>
            <a:r>
              <a:rPr lang="en-US" dirty="0"/>
              <a:t>164 is the amount of True Positives in our data, while 147 is the amount of True Negatives. 20 &amp; 46 are the number of errors. </a:t>
            </a:r>
            <a:endParaRPr lang="en-IN" b="1" dirty="0">
              <a:solidFill>
                <a:srgbClr val="000000"/>
              </a:solidFill>
            </a:endParaRPr>
          </a:p>
          <a:p>
            <a:pPr algn="l"/>
            <a:endParaRPr lang="en-IN" b="1" i="0" dirty="0">
              <a:solidFill>
                <a:srgbClr val="000000"/>
              </a:solidFill>
              <a:effectLst/>
            </a:endParaRPr>
          </a:p>
          <a:p>
            <a:pPr marL="285750" indent="-285750" algn="l">
              <a:buFont typeface="Arial" panose="020B0604020202020204" pitchFamily="34" charset="0"/>
              <a:buChar char="•"/>
            </a:pPr>
            <a:r>
              <a:rPr lang="en-US" dirty="0"/>
              <a:t>There are 20 type 1 error (False Positives)- You predicted positive and it’s false.</a:t>
            </a:r>
          </a:p>
          <a:p>
            <a:pPr marL="285750" indent="-285750" algn="l">
              <a:buFont typeface="Arial" panose="020B0604020202020204" pitchFamily="34" charset="0"/>
              <a:buChar char="•"/>
            </a:pPr>
            <a:endParaRPr lang="en-IN" b="1" i="0" dirty="0">
              <a:solidFill>
                <a:srgbClr val="000000"/>
              </a:solidFill>
              <a:effectLst/>
            </a:endParaRPr>
          </a:p>
          <a:p>
            <a:pPr marL="285750" indent="-285750" algn="l">
              <a:buFont typeface="Arial" panose="020B0604020202020204" pitchFamily="34" charset="0"/>
              <a:buChar char="•"/>
            </a:pPr>
            <a:r>
              <a:rPr lang="en-US" dirty="0"/>
              <a:t>There are 46 type 2 error (False Negatives)- You predicted negative and it’s false.</a:t>
            </a:r>
            <a:endParaRPr lang="en-IN" b="1" dirty="0">
              <a:solidFill>
                <a:srgbClr val="000000"/>
              </a:solidFill>
            </a:endParaRPr>
          </a:p>
          <a:p>
            <a:pPr algn="l"/>
            <a:endParaRPr lang="en-IN" b="1" i="0" dirty="0">
              <a:solidFill>
                <a:srgbClr val="000000"/>
              </a:solidFill>
              <a:effectLst/>
              <a:latin typeface="Helvetica Neue"/>
            </a:endParaRPr>
          </a:p>
          <a:p>
            <a:pPr marL="285750" indent="-285750" algn="l">
              <a:buFont typeface="Arial" panose="020B0604020202020204" pitchFamily="34" charset="0"/>
              <a:buChar char="•"/>
            </a:pPr>
            <a:r>
              <a:rPr lang="en-US" dirty="0"/>
              <a:t>Hence if we calculate the accuracy its # Correct Predicted/ # Total. In other words, where TP, FN, FP and TN represent the number of true positives, false negatives, false positives and true negatives.</a:t>
            </a:r>
            <a:endParaRPr lang="en-IN" b="1" dirty="0">
              <a:solidFill>
                <a:srgbClr val="000000"/>
              </a:solidFill>
              <a:latin typeface="Helvetica Neue"/>
            </a:endParaRPr>
          </a:p>
          <a:p>
            <a:pPr algn="l"/>
            <a:endParaRPr lang="en-IN" b="1" i="0" dirty="0">
              <a:solidFill>
                <a:srgbClr val="000000"/>
              </a:solidFill>
              <a:effectLst/>
              <a:latin typeface="Helvetica Neue"/>
            </a:endParaRPr>
          </a:p>
          <a:p>
            <a:pPr marL="285750" indent="-285750" algn="l">
              <a:buFont typeface="Arial" panose="020B0604020202020204" pitchFamily="34" charset="0"/>
              <a:buChar char="•"/>
            </a:pPr>
            <a:r>
              <a:rPr lang="en-IN" dirty="0"/>
              <a:t>(TP + TN)/(TP + TN + FP + FN). (164+147)/(164+147+20+46) = 0.82 = 82% accuracy</a:t>
            </a:r>
          </a:p>
          <a:p>
            <a:pPr marL="285750" indent="-285750" algn="l">
              <a:buFont typeface="Arial" panose="020B0604020202020204" pitchFamily="34" charset="0"/>
              <a:buChar char="•"/>
            </a:pPr>
            <a:endParaRPr lang="en-IN" b="1" dirty="0">
              <a:solidFill>
                <a:srgbClr val="000000"/>
              </a:solidFill>
              <a:latin typeface="Helvetica Neue"/>
            </a:endParaRPr>
          </a:p>
          <a:p>
            <a:pPr marL="285750" indent="-285750" algn="l">
              <a:buFont typeface="Arial" panose="020B0604020202020204" pitchFamily="34" charset="0"/>
              <a:buChar char="•"/>
            </a:pPr>
            <a:r>
              <a:rPr lang="en-US" dirty="0"/>
              <a:t>Note: A good rule of thumb is that any accuracy above 70% is considered good, but be careful because if your accuracy is extremly high, it may be too good to be true (an example of Overfitting). Thus, 82% is the ideal accuracy. </a:t>
            </a:r>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43</a:t>
            </a:r>
            <a:endParaRPr lang="en-IN" dirty="0"/>
          </a:p>
        </p:txBody>
      </p:sp>
    </p:spTree>
    <p:extLst>
      <p:ext uri="{BB962C8B-B14F-4D97-AF65-F5344CB8AC3E}">
        <p14:creationId xmlns:p14="http://schemas.microsoft.com/office/powerpoint/2010/main" val="4018637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3693319"/>
          </a:xfrm>
          <a:prstGeom prst="rect">
            <a:avLst/>
          </a:prstGeom>
          <a:noFill/>
        </p:spPr>
        <p:txBody>
          <a:bodyPr wrap="square">
            <a:spAutoFit/>
          </a:bodyPr>
          <a:lstStyle/>
          <a:p>
            <a:pPr algn="l"/>
            <a:endParaRPr lang="en-IN" b="1" dirty="0">
              <a:solidFill>
                <a:srgbClr val="000000"/>
              </a:solidFill>
            </a:endParaRPr>
          </a:p>
          <a:p>
            <a:pPr algn="l"/>
            <a:r>
              <a:rPr lang="en-IN" b="1" i="0" dirty="0">
                <a:solidFill>
                  <a:srgbClr val="000000"/>
                </a:solidFill>
                <a:effectLst/>
                <a:latin typeface="Helvetica Neue"/>
              </a:rPr>
              <a:t>Feature Importance</a:t>
            </a:r>
          </a:p>
          <a:p>
            <a:pPr algn="l"/>
            <a:endParaRPr lang="en-IN" b="1" dirty="0">
              <a:solidFill>
                <a:srgbClr val="000000"/>
              </a:solidFill>
              <a:latin typeface="Helvetica Neue"/>
            </a:endParaRPr>
          </a:p>
          <a:p>
            <a:pPr marL="285750" indent="-285750" algn="l">
              <a:buFont typeface="Arial" panose="020B0604020202020204" pitchFamily="34" charset="0"/>
              <a:buChar char="•"/>
            </a:pPr>
            <a:r>
              <a:rPr lang="en-US" dirty="0"/>
              <a:t>Feature Importance provides a score that indicates how helpful each feature was in our model. </a:t>
            </a:r>
            <a:endParaRPr lang="en-IN" b="1" dirty="0">
              <a:solidFill>
                <a:srgbClr val="000000"/>
              </a:solidFill>
              <a:latin typeface="Helvetica Neue"/>
            </a:endParaRPr>
          </a:p>
          <a:p>
            <a:pPr marL="285750" indent="-285750" algn="l">
              <a:buFont typeface="Arial" panose="020B0604020202020204" pitchFamily="34" charset="0"/>
              <a:buChar char="•"/>
            </a:pPr>
            <a:r>
              <a:rPr lang="en-US" dirty="0"/>
              <a:t>The higher the Feature Score, the more that feature is used to make key decisions &amp; thus the more important it is.</a:t>
            </a:r>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44</a:t>
            </a:r>
            <a:endParaRPr lang="en-IN" dirty="0"/>
          </a:p>
        </p:txBody>
      </p:sp>
      <p:pic>
        <p:nvPicPr>
          <p:cNvPr id="3" name="Picture 2">
            <a:extLst>
              <a:ext uri="{FF2B5EF4-FFF2-40B4-BE49-F238E27FC236}">
                <a16:creationId xmlns:a16="http://schemas.microsoft.com/office/drawing/2014/main" id="{F9B4740E-394E-44FD-AA15-B516736B7384}"/>
              </a:ext>
            </a:extLst>
          </p:cNvPr>
          <p:cNvPicPr>
            <a:picLocks noChangeAspect="1"/>
          </p:cNvPicPr>
          <p:nvPr/>
        </p:nvPicPr>
        <p:blipFill>
          <a:blip r:embed="rId2"/>
          <a:stretch>
            <a:fillRect/>
          </a:stretch>
        </p:blipFill>
        <p:spPr>
          <a:xfrm>
            <a:off x="899073" y="1919599"/>
            <a:ext cx="10393845" cy="3952875"/>
          </a:xfrm>
          <a:prstGeom prst="rect">
            <a:avLst/>
          </a:prstGeom>
        </p:spPr>
      </p:pic>
    </p:spTree>
    <p:extLst>
      <p:ext uri="{BB962C8B-B14F-4D97-AF65-F5344CB8AC3E}">
        <p14:creationId xmlns:p14="http://schemas.microsoft.com/office/powerpoint/2010/main" val="3390304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2031325"/>
          </a:xfrm>
          <a:prstGeom prst="rect">
            <a:avLst/>
          </a:prstGeom>
          <a:noFill/>
        </p:spPr>
        <p:txBody>
          <a:bodyPr wrap="square">
            <a:spAutoFit/>
          </a:bodyPr>
          <a:lstStyle/>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45</a:t>
            </a:r>
            <a:endParaRPr lang="en-IN" dirty="0"/>
          </a:p>
        </p:txBody>
      </p:sp>
      <p:pic>
        <p:nvPicPr>
          <p:cNvPr id="4" name="Picture 3">
            <a:extLst>
              <a:ext uri="{FF2B5EF4-FFF2-40B4-BE49-F238E27FC236}">
                <a16:creationId xmlns:a16="http://schemas.microsoft.com/office/drawing/2014/main" id="{74701881-322A-4214-9776-9C8E44E2F07F}"/>
              </a:ext>
            </a:extLst>
          </p:cNvPr>
          <p:cNvPicPr>
            <a:picLocks noChangeAspect="1"/>
          </p:cNvPicPr>
          <p:nvPr/>
        </p:nvPicPr>
        <p:blipFill>
          <a:blip r:embed="rId2"/>
          <a:stretch>
            <a:fillRect/>
          </a:stretch>
        </p:blipFill>
        <p:spPr>
          <a:xfrm>
            <a:off x="899073" y="387494"/>
            <a:ext cx="10393845" cy="4032106"/>
          </a:xfrm>
          <a:prstGeom prst="rect">
            <a:avLst/>
          </a:prstGeom>
        </p:spPr>
      </p:pic>
      <p:sp>
        <p:nvSpPr>
          <p:cNvPr id="8" name="TextBox 7">
            <a:extLst>
              <a:ext uri="{FF2B5EF4-FFF2-40B4-BE49-F238E27FC236}">
                <a16:creationId xmlns:a16="http://schemas.microsoft.com/office/drawing/2014/main" id="{C4681209-34B1-4E17-98CA-56F684C35DBD}"/>
              </a:ext>
            </a:extLst>
          </p:cNvPr>
          <p:cNvSpPr txBox="1"/>
          <p:nvPr/>
        </p:nvSpPr>
        <p:spPr>
          <a:xfrm>
            <a:off x="899078" y="4522857"/>
            <a:ext cx="10393844" cy="1754326"/>
          </a:xfrm>
          <a:prstGeom prst="rect">
            <a:avLst/>
          </a:prstGeom>
          <a:noFill/>
        </p:spPr>
        <p:txBody>
          <a:bodyPr wrap="square">
            <a:spAutoFit/>
          </a:bodyPr>
          <a:lstStyle/>
          <a:p>
            <a:r>
              <a:rPr lang="en-US" dirty="0"/>
              <a:t>From the Feature Importance graph above, we can conclude that the top 4 significant features were.</a:t>
            </a:r>
          </a:p>
          <a:p>
            <a:pPr marL="285750" indent="-285750" algn="l">
              <a:buFont typeface="Arial" panose="020B0604020202020204" pitchFamily="34" charset="0"/>
              <a:buChar char="•"/>
            </a:pPr>
            <a:r>
              <a:rPr lang="en-US" b="0" i="0" dirty="0">
                <a:solidFill>
                  <a:srgbClr val="000000"/>
                </a:solidFill>
                <a:effectLst/>
              </a:rPr>
              <a:t>Work_interfere</a:t>
            </a:r>
          </a:p>
          <a:p>
            <a:pPr marL="285750" indent="-285750" algn="l">
              <a:buFont typeface="Arial" panose="020B0604020202020204" pitchFamily="34" charset="0"/>
              <a:buChar char="•"/>
            </a:pPr>
            <a:r>
              <a:rPr lang="en-US" b="0" i="0" dirty="0">
                <a:solidFill>
                  <a:srgbClr val="000000"/>
                </a:solidFill>
                <a:effectLst/>
              </a:rPr>
              <a:t>Age</a:t>
            </a:r>
          </a:p>
          <a:p>
            <a:pPr marL="285750" indent="-285750" algn="l">
              <a:buFont typeface="Arial" panose="020B0604020202020204" pitchFamily="34" charset="0"/>
              <a:buChar char="•"/>
            </a:pPr>
            <a:r>
              <a:rPr lang="en-US" b="0" i="0" dirty="0">
                <a:solidFill>
                  <a:srgbClr val="000000"/>
                </a:solidFill>
                <a:effectLst/>
              </a:rPr>
              <a:t>family_history</a:t>
            </a:r>
          </a:p>
          <a:p>
            <a:pPr marL="285750" indent="-285750" algn="l">
              <a:buFont typeface="Arial" panose="020B0604020202020204" pitchFamily="34" charset="0"/>
              <a:buChar char="•"/>
            </a:pPr>
            <a:r>
              <a:rPr lang="en-US" b="0" i="0" dirty="0">
                <a:solidFill>
                  <a:srgbClr val="000000"/>
                </a:solidFill>
                <a:effectLst/>
              </a:rPr>
              <a:t>care_options</a:t>
            </a:r>
          </a:p>
          <a:p>
            <a:endParaRPr lang="en-IN" dirty="0"/>
          </a:p>
        </p:txBody>
      </p:sp>
    </p:spTree>
    <p:extLst>
      <p:ext uri="{BB962C8B-B14F-4D97-AF65-F5344CB8AC3E}">
        <p14:creationId xmlns:p14="http://schemas.microsoft.com/office/powerpoint/2010/main" val="2717478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5139869"/>
          </a:xfrm>
          <a:prstGeom prst="rect">
            <a:avLst/>
          </a:prstGeom>
          <a:noFill/>
        </p:spPr>
        <p:txBody>
          <a:bodyPr wrap="square">
            <a:spAutoFit/>
          </a:bodyPr>
          <a:lstStyle/>
          <a:p>
            <a:r>
              <a:rPr lang="en-IN" sz="4000" dirty="0">
                <a:latin typeface="Forte" panose="03060902040502070203" pitchFamily="66" charset="0"/>
              </a:rPr>
              <a:t>    </a:t>
            </a:r>
            <a:r>
              <a:rPr lang="en-IN" sz="4000" u="sng" dirty="0">
                <a:latin typeface="Forte" panose="03060902040502070203" pitchFamily="66" charset="0"/>
              </a:rPr>
              <a:t>Chapter – 4</a:t>
            </a:r>
            <a:endParaRPr lang="en-IN" sz="4000" b="1" dirty="0">
              <a:solidFill>
                <a:srgbClr val="000000"/>
              </a:solidFill>
              <a:latin typeface="Forte" panose="03060902040502070203" pitchFamily="66" charset="0"/>
            </a:endParaRPr>
          </a:p>
          <a:p>
            <a:pPr algn="ctr"/>
            <a:r>
              <a:rPr lang="en-IN" b="1" dirty="0">
                <a:latin typeface="Helvetica Neue"/>
              </a:rPr>
              <a:t>Analysis of the Result</a:t>
            </a:r>
          </a:p>
          <a:p>
            <a:pPr algn="ctr"/>
            <a:endParaRPr lang="en-IN" b="1" dirty="0">
              <a:solidFill>
                <a:srgbClr val="000000"/>
              </a:solidFill>
              <a:latin typeface="Helvetica Neue"/>
            </a:endParaRPr>
          </a:p>
          <a:p>
            <a:r>
              <a:rPr lang="en-US" dirty="0"/>
              <a:t>We used precision, F1-score, recall and accuracy evaluation metrics for evaluating our models. False Positive(FP) is when a model incorrectly predicts a positive outcome. False Negative(FN) is when a model incorrectly predicts the negative outcome. True Positive(TP) is when model correctly predicts a positive outcome. True Negative(TN) is when a model correctly predicts a negative outcome. </a:t>
            </a:r>
          </a:p>
          <a:p>
            <a:pPr marL="285750" indent="-285750">
              <a:buFont typeface="Arial" panose="020B0604020202020204" pitchFamily="34" charset="0"/>
              <a:buChar char="•"/>
            </a:pPr>
            <a:r>
              <a:rPr lang="en-US" dirty="0"/>
              <a:t>Precision=TP/(TP+FP)</a:t>
            </a:r>
          </a:p>
          <a:p>
            <a:pPr marL="285750" indent="-285750">
              <a:buFont typeface="Arial" panose="020B0604020202020204" pitchFamily="34" charset="0"/>
              <a:buChar char="•"/>
            </a:pPr>
            <a:r>
              <a:rPr lang="en-US" dirty="0"/>
              <a:t>Recall = TP / (TP + FN)</a:t>
            </a:r>
            <a:endParaRPr lang="en-IN" b="1" dirty="0">
              <a:solidFill>
                <a:srgbClr val="000000"/>
              </a:solidFill>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46</a:t>
            </a:r>
            <a:endParaRPr lang="en-IN" dirty="0"/>
          </a:p>
        </p:txBody>
      </p:sp>
      <p:cxnSp>
        <p:nvCxnSpPr>
          <p:cNvPr id="4" name="Straight Connector 3">
            <a:extLst>
              <a:ext uri="{FF2B5EF4-FFF2-40B4-BE49-F238E27FC236}">
                <a16:creationId xmlns:a16="http://schemas.microsoft.com/office/drawing/2014/main" id="{AAC66B2F-7A92-43B7-9F44-F5ADEA37902B}"/>
              </a:ext>
            </a:extLst>
          </p:cNvPr>
          <p:cNvCxnSpPr>
            <a:cxnSpLocks/>
          </p:cNvCxnSpPr>
          <p:nvPr/>
        </p:nvCxnSpPr>
        <p:spPr>
          <a:xfrm>
            <a:off x="2300169" y="3312624"/>
            <a:ext cx="6532533"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687ADF07-4756-4A14-A0E9-B67F2D13AC35}"/>
              </a:ext>
            </a:extLst>
          </p:cNvPr>
          <p:cNvCxnSpPr>
            <a:cxnSpLocks/>
          </p:cNvCxnSpPr>
          <p:nvPr/>
        </p:nvCxnSpPr>
        <p:spPr>
          <a:xfrm>
            <a:off x="2300177" y="3751224"/>
            <a:ext cx="6532525"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FAA8370-C43D-42FB-93F0-118A619C25DF}"/>
              </a:ext>
            </a:extLst>
          </p:cNvPr>
          <p:cNvCxnSpPr>
            <a:cxnSpLocks/>
          </p:cNvCxnSpPr>
          <p:nvPr/>
        </p:nvCxnSpPr>
        <p:spPr>
          <a:xfrm flipV="1">
            <a:off x="2300172" y="2910843"/>
            <a:ext cx="0" cy="337576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D9226AA-46F0-4356-9C35-799FA1EC9087}"/>
              </a:ext>
            </a:extLst>
          </p:cNvPr>
          <p:cNvCxnSpPr>
            <a:cxnSpLocks/>
          </p:cNvCxnSpPr>
          <p:nvPr/>
        </p:nvCxnSpPr>
        <p:spPr>
          <a:xfrm flipV="1">
            <a:off x="2300171" y="6266577"/>
            <a:ext cx="6532531" cy="2770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8A93BBE-49E1-48AF-83E5-A567996BC621}"/>
              </a:ext>
            </a:extLst>
          </p:cNvPr>
          <p:cNvCxnSpPr>
            <a:cxnSpLocks/>
          </p:cNvCxnSpPr>
          <p:nvPr/>
        </p:nvCxnSpPr>
        <p:spPr>
          <a:xfrm>
            <a:off x="2300169" y="4180715"/>
            <a:ext cx="6532533"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AE71CD1-66B6-4E0E-A6DC-2230D2DCCFF2}"/>
              </a:ext>
            </a:extLst>
          </p:cNvPr>
          <p:cNvCxnSpPr>
            <a:cxnSpLocks/>
          </p:cNvCxnSpPr>
          <p:nvPr/>
        </p:nvCxnSpPr>
        <p:spPr>
          <a:xfrm>
            <a:off x="2300177" y="4637914"/>
            <a:ext cx="653252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18994C2-421D-41F6-A57A-64F4EC0920E0}"/>
              </a:ext>
            </a:extLst>
          </p:cNvPr>
          <p:cNvCxnSpPr>
            <a:cxnSpLocks/>
          </p:cNvCxnSpPr>
          <p:nvPr/>
        </p:nvCxnSpPr>
        <p:spPr>
          <a:xfrm>
            <a:off x="2300177" y="5071039"/>
            <a:ext cx="6532525"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5927195-D006-4172-9B15-5E52162131A1}"/>
              </a:ext>
            </a:extLst>
          </p:cNvPr>
          <p:cNvCxnSpPr>
            <a:cxnSpLocks/>
          </p:cNvCxnSpPr>
          <p:nvPr/>
        </p:nvCxnSpPr>
        <p:spPr>
          <a:xfrm>
            <a:off x="2300169" y="5898678"/>
            <a:ext cx="6532533"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FD8B8AF-D058-45BF-856E-64254BF4D247}"/>
              </a:ext>
            </a:extLst>
          </p:cNvPr>
          <p:cNvCxnSpPr>
            <a:cxnSpLocks/>
          </p:cNvCxnSpPr>
          <p:nvPr/>
        </p:nvCxnSpPr>
        <p:spPr>
          <a:xfrm>
            <a:off x="2300169" y="5496897"/>
            <a:ext cx="6532533"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91D2A7B-4F70-49A6-AE2C-DE7280FF941D}"/>
              </a:ext>
            </a:extLst>
          </p:cNvPr>
          <p:cNvCxnSpPr>
            <a:cxnSpLocks/>
          </p:cNvCxnSpPr>
          <p:nvPr/>
        </p:nvCxnSpPr>
        <p:spPr>
          <a:xfrm>
            <a:off x="5899499" y="2910843"/>
            <a:ext cx="0" cy="338343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130F2D-A9FE-42A0-9D5E-99A612B8EAB9}"/>
              </a:ext>
            </a:extLst>
          </p:cNvPr>
          <p:cNvCxnSpPr>
            <a:cxnSpLocks/>
          </p:cNvCxnSpPr>
          <p:nvPr/>
        </p:nvCxnSpPr>
        <p:spPr>
          <a:xfrm>
            <a:off x="8832702" y="2910843"/>
            <a:ext cx="0" cy="335573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CBACA69-D102-45A9-9D49-CB02B9F7F0F0}"/>
              </a:ext>
            </a:extLst>
          </p:cNvPr>
          <p:cNvCxnSpPr>
            <a:cxnSpLocks/>
          </p:cNvCxnSpPr>
          <p:nvPr/>
        </p:nvCxnSpPr>
        <p:spPr>
          <a:xfrm>
            <a:off x="2300169" y="2910843"/>
            <a:ext cx="6532533"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B2FADC6-46DC-406B-A658-5E360618F88C}"/>
              </a:ext>
            </a:extLst>
          </p:cNvPr>
          <p:cNvSpPr txBox="1"/>
          <p:nvPr/>
        </p:nvSpPr>
        <p:spPr>
          <a:xfrm>
            <a:off x="2300163" y="3013822"/>
            <a:ext cx="6096000" cy="646331"/>
          </a:xfrm>
          <a:prstGeom prst="rect">
            <a:avLst/>
          </a:prstGeom>
          <a:noFill/>
        </p:spPr>
        <p:txBody>
          <a:bodyPr wrap="square">
            <a:spAutoFit/>
          </a:bodyPr>
          <a:lstStyle/>
          <a:p>
            <a:r>
              <a:rPr lang="en-IN" b="1" dirty="0"/>
              <a:t>        Machine Learning Models                                 Accuracy</a:t>
            </a:r>
          </a:p>
          <a:p>
            <a:r>
              <a:rPr lang="en-IN" b="1" dirty="0"/>
              <a:t>       </a:t>
            </a:r>
          </a:p>
        </p:txBody>
      </p:sp>
      <p:sp>
        <p:nvSpPr>
          <p:cNvPr id="46" name="TextBox 45">
            <a:extLst>
              <a:ext uri="{FF2B5EF4-FFF2-40B4-BE49-F238E27FC236}">
                <a16:creationId xmlns:a16="http://schemas.microsoft.com/office/drawing/2014/main" id="{E8452D42-A32B-4448-9CA1-2E28F1607A4B}"/>
              </a:ext>
            </a:extLst>
          </p:cNvPr>
          <p:cNvSpPr txBox="1"/>
          <p:nvPr/>
        </p:nvSpPr>
        <p:spPr>
          <a:xfrm>
            <a:off x="2851499" y="3383572"/>
            <a:ext cx="6096000" cy="369332"/>
          </a:xfrm>
          <a:prstGeom prst="rect">
            <a:avLst/>
          </a:prstGeom>
          <a:noFill/>
        </p:spPr>
        <p:txBody>
          <a:bodyPr wrap="square">
            <a:spAutoFit/>
          </a:bodyPr>
          <a:lstStyle/>
          <a:p>
            <a:r>
              <a:rPr lang="en-IN" dirty="0"/>
              <a:t>Logistic Regression</a:t>
            </a:r>
          </a:p>
        </p:txBody>
      </p:sp>
      <p:sp>
        <p:nvSpPr>
          <p:cNvPr id="54" name="TextBox 53">
            <a:extLst>
              <a:ext uri="{FF2B5EF4-FFF2-40B4-BE49-F238E27FC236}">
                <a16:creationId xmlns:a16="http://schemas.microsoft.com/office/drawing/2014/main" id="{C246AC06-C931-4789-87D8-0D1F69ED55F7}"/>
              </a:ext>
            </a:extLst>
          </p:cNvPr>
          <p:cNvSpPr txBox="1"/>
          <p:nvPr/>
        </p:nvSpPr>
        <p:spPr>
          <a:xfrm>
            <a:off x="3012365" y="3815010"/>
            <a:ext cx="6096000" cy="369332"/>
          </a:xfrm>
          <a:prstGeom prst="rect">
            <a:avLst/>
          </a:prstGeom>
          <a:noFill/>
        </p:spPr>
        <p:txBody>
          <a:bodyPr wrap="square">
            <a:spAutoFit/>
          </a:bodyPr>
          <a:lstStyle/>
          <a:p>
            <a:r>
              <a:rPr lang="en-IN" dirty="0"/>
              <a:t>Decision Tree</a:t>
            </a:r>
          </a:p>
        </p:txBody>
      </p:sp>
      <p:sp>
        <p:nvSpPr>
          <p:cNvPr id="56" name="TextBox 55">
            <a:extLst>
              <a:ext uri="{FF2B5EF4-FFF2-40B4-BE49-F238E27FC236}">
                <a16:creationId xmlns:a16="http://schemas.microsoft.com/office/drawing/2014/main" id="{CFB40123-1A54-4934-A76E-49093F1B489C}"/>
              </a:ext>
            </a:extLst>
          </p:cNvPr>
          <p:cNvSpPr txBox="1"/>
          <p:nvPr/>
        </p:nvSpPr>
        <p:spPr>
          <a:xfrm>
            <a:off x="2851499" y="4245857"/>
            <a:ext cx="6096000" cy="369332"/>
          </a:xfrm>
          <a:prstGeom prst="rect">
            <a:avLst/>
          </a:prstGeom>
          <a:noFill/>
        </p:spPr>
        <p:txBody>
          <a:bodyPr wrap="square">
            <a:spAutoFit/>
          </a:bodyPr>
          <a:lstStyle/>
          <a:p>
            <a:r>
              <a:rPr lang="en-IN" dirty="0"/>
              <a:t>Random Forest</a:t>
            </a:r>
          </a:p>
        </p:txBody>
      </p:sp>
      <p:sp>
        <p:nvSpPr>
          <p:cNvPr id="58" name="TextBox 57">
            <a:extLst>
              <a:ext uri="{FF2B5EF4-FFF2-40B4-BE49-F238E27FC236}">
                <a16:creationId xmlns:a16="http://schemas.microsoft.com/office/drawing/2014/main" id="{18708500-8C1E-4039-A91B-E5EB6B1670D3}"/>
              </a:ext>
            </a:extLst>
          </p:cNvPr>
          <p:cNvSpPr txBox="1"/>
          <p:nvPr/>
        </p:nvSpPr>
        <p:spPr>
          <a:xfrm>
            <a:off x="3391826" y="4742612"/>
            <a:ext cx="6096000" cy="369332"/>
          </a:xfrm>
          <a:prstGeom prst="rect">
            <a:avLst/>
          </a:prstGeom>
          <a:noFill/>
        </p:spPr>
        <p:txBody>
          <a:bodyPr wrap="square">
            <a:spAutoFit/>
          </a:bodyPr>
          <a:lstStyle/>
          <a:p>
            <a:r>
              <a:rPr lang="en-IN" dirty="0"/>
              <a:t>KNN</a:t>
            </a:r>
          </a:p>
        </p:txBody>
      </p:sp>
      <p:sp>
        <p:nvSpPr>
          <p:cNvPr id="60" name="TextBox 59">
            <a:extLst>
              <a:ext uri="{FF2B5EF4-FFF2-40B4-BE49-F238E27FC236}">
                <a16:creationId xmlns:a16="http://schemas.microsoft.com/office/drawing/2014/main" id="{5433A858-52DB-4328-A53F-B7A7609B6E81}"/>
              </a:ext>
            </a:extLst>
          </p:cNvPr>
          <p:cNvSpPr txBox="1"/>
          <p:nvPr/>
        </p:nvSpPr>
        <p:spPr>
          <a:xfrm>
            <a:off x="3391826" y="5144106"/>
            <a:ext cx="6096000" cy="369332"/>
          </a:xfrm>
          <a:prstGeom prst="rect">
            <a:avLst/>
          </a:prstGeom>
          <a:noFill/>
        </p:spPr>
        <p:txBody>
          <a:bodyPr wrap="square">
            <a:spAutoFit/>
          </a:bodyPr>
          <a:lstStyle/>
          <a:p>
            <a:r>
              <a:rPr lang="en-IN" dirty="0"/>
              <a:t>SVM</a:t>
            </a:r>
          </a:p>
        </p:txBody>
      </p:sp>
      <p:sp>
        <p:nvSpPr>
          <p:cNvPr id="62" name="TextBox 61">
            <a:extLst>
              <a:ext uri="{FF2B5EF4-FFF2-40B4-BE49-F238E27FC236}">
                <a16:creationId xmlns:a16="http://schemas.microsoft.com/office/drawing/2014/main" id="{1E0DE613-97BE-4D18-957D-132384BA156B}"/>
              </a:ext>
            </a:extLst>
          </p:cNvPr>
          <p:cNvSpPr txBox="1"/>
          <p:nvPr/>
        </p:nvSpPr>
        <p:spPr>
          <a:xfrm>
            <a:off x="3100593" y="5533190"/>
            <a:ext cx="6096000" cy="369332"/>
          </a:xfrm>
          <a:prstGeom prst="rect">
            <a:avLst/>
          </a:prstGeom>
          <a:noFill/>
        </p:spPr>
        <p:txBody>
          <a:bodyPr wrap="square">
            <a:spAutoFit/>
          </a:bodyPr>
          <a:lstStyle/>
          <a:p>
            <a:r>
              <a:rPr lang="en-IN" dirty="0"/>
              <a:t>Naive Bayes</a:t>
            </a:r>
          </a:p>
        </p:txBody>
      </p:sp>
      <p:sp>
        <p:nvSpPr>
          <p:cNvPr id="64" name="TextBox 63">
            <a:extLst>
              <a:ext uri="{FF2B5EF4-FFF2-40B4-BE49-F238E27FC236}">
                <a16:creationId xmlns:a16="http://schemas.microsoft.com/office/drawing/2014/main" id="{2043A13D-4EB0-4921-BE8F-5E75444EC100}"/>
              </a:ext>
            </a:extLst>
          </p:cNvPr>
          <p:cNvSpPr txBox="1"/>
          <p:nvPr/>
        </p:nvSpPr>
        <p:spPr>
          <a:xfrm>
            <a:off x="3282529" y="5936266"/>
            <a:ext cx="6096000" cy="369332"/>
          </a:xfrm>
          <a:prstGeom prst="rect">
            <a:avLst/>
          </a:prstGeom>
          <a:noFill/>
        </p:spPr>
        <p:txBody>
          <a:bodyPr wrap="square">
            <a:spAutoFit/>
          </a:bodyPr>
          <a:lstStyle/>
          <a:p>
            <a:r>
              <a:rPr lang="en-IN" dirty="0"/>
              <a:t>XGBoost</a:t>
            </a:r>
          </a:p>
        </p:txBody>
      </p:sp>
      <p:sp>
        <p:nvSpPr>
          <p:cNvPr id="66" name="TextBox 65">
            <a:extLst>
              <a:ext uri="{FF2B5EF4-FFF2-40B4-BE49-F238E27FC236}">
                <a16:creationId xmlns:a16="http://schemas.microsoft.com/office/drawing/2014/main" id="{0826E58C-5AE3-4F74-8E9C-B22160ED9550}"/>
              </a:ext>
            </a:extLst>
          </p:cNvPr>
          <p:cNvSpPr txBox="1"/>
          <p:nvPr/>
        </p:nvSpPr>
        <p:spPr>
          <a:xfrm>
            <a:off x="6814764" y="3784619"/>
            <a:ext cx="6096000" cy="369332"/>
          </a:xfrm>
          <a:prstGeom prst="rect">
            <a:avLst/>
          </a:prstGeom>
          <a:noFill/>
        </p:spPr>
        <p:txBody>
          <a:bodyPr wrap="square">
            <a:spAutoFit/>
          </a:bodyPr>
          <a:lstStyle/>
          <a:p>
            <a:r>
              <a:rPr lang="en-IN" b="0" i="0" dirty="0">
                <a:solidFill>
                  <a:srgbClr val="000000"/>
                </a:solidFill>
                <a:effectLst/>
              </a:rPr>
              <a:t>76%</a:t>
            </a:r>
            <a:endParaRPr lang="en-IN" dirty="0"/>
          </a:p>
        </p:txBody>
      </p:sp>
      <p:sp>
        <p:nvSpPr>
          <p:cNvPr id="68" name="TextBox 67">
            <a:extLst>
              <a:ext uri="{FF2B5EF4-FFF2-40B4-BE49-F238E27FC236}">
                <a16:creationId xmlns:a16="http://schemas.microsoft.com/office/drawing/2014/main" id="{1591B3EF-45C6-4759-982C-B24D6DADAA0F}"/>
              </a:ext>
            </a:extLst>
          </p:cNvPr>
          <p:cNvSpPr txBox="1"/>
          <p:nvPr/>
        </p:nvSpPr>
        <p:spPr>
          <a:xfrm>
            <a:off x="6814764" y="4214460"/>
            <a:ext cx="6096000" cy="369332"/>
          </a:xfrm>
          <a:prstGeom prst="rect">
            <a:avLst/>
          </a:prstGeom>
          <a:noFill/>
        </p:spPr>
        <p:txBody>
          <a:bodyPr wrap="square">
            <a:spAutoFit/>
          </a:bodyPr>
          <a:lstStyle/>
          <a:p>
            <a:r>
              <a:rPr lang="en-IN" b="0" i="0" dirty="0">
                <a:solidFill>
                  <a:srgbClr val="000000"/>
                </a:solidFill>
                <a:effectLst/>
              </a:rPr>
              <a:t>82%</a:t>
            </a:r>
            <a:endParaRPr lang="en-IN" dirty="0"/>
          </a:p>
        </p:txBody>
      </p:sp>
      <p:sp>
        <p:nvSpPr>
          <p:cNvPr id="70" name="TextBox 69">
            <a:extLst>
              <a:ext uri="{FF2B5EF4-FFF2-40B4-BE49-F238E27FC236}">
                <a16:creationId xmlns:a16="http://schemas.microsoft.com/office/drawing/2014/main" id="{56194C16-9AD7-48E1-A850-73D997A40162}"/>
              </a:ext>
            </a:extLst>
          </p:cNvPr>
          <p:cNvSpPr txBox="1"/>
          <p:nvPr/>
        </p:nvSpPr>
        <p:spPr>
          <a:xfrm>
            <a:off x="6814764" y="5087681"/>
            <a:ext cx="6096000" cy="369332"/>
          </a:xfrm>
          <a:prstGeom prst="rect">
            <a:avLst/>
          </a:prstGeom>
          <a:noFill/>
        </p:spPr>
        <p:txBody>
          <a:bodyPr wrap="square">
            <a:spAutoFit/>
          </a:bodyPr>
          <a:lstStyle/>
          <a:p>
            <a:r>
              <a:rPr lang="en-IN" b="0" i="0" dirty="0">
                <a:solidFill>
                  <a:srgbClr val="000000"/>
                </a:solidFill>
                <a:effectLst/>
              </a:rPr>
              <a:t>64%</a:t>
            </a:r>
            <a:endParaRPr lang="en-IN" dirty="0"/>
          </a:p>
        </p:txBody>
      </p:sp>
      <p:sp>
        <p:nvSpPr>
          <p:cNvPr id="72" name="TextBox 71">
            <a:extLst>
              <a:ext uri="{FF2B5EF4-FFF2-40B4-BE49-F238E27FC236}">
                <a16:creationId xmlns:a16="http://schemas.microsoft.com/office/drawing/2014/main" id="{1F1A7118-A11A-4980-8280-41C3BBD9E7E7}"/>
              </a:ext>
            </a:extLst>
          </p:cNvPr>
          <p:cNvSpPr txBox="1"/>
          <p:nvPr/>
        </p:nvSpPr>
        <p:spPr>
          <a:xfrm>
            <a:off x="6814764" y="3382727"/>
            <a:ext cx="6096000" cy="369332"/>
          </a:xfrm>
          <a:prstGeom prst="rect">
            <a:avLst/>
          </a:prstGeom>
          <a:noFill/>
        </p:spPr>
        <p:txBody>
          <a:bodyPr wrap="square">
            <a:spAutoFit/>
          </a:bodyPr>
          <a:lstStyle/>
          <a:p>
            <a:r>
              <a:rPr lang="en-IN" b="0" i="0" dirty="0">
                <a:solidFill>
                  <a:srgbClr val="000000"/>
                </a:solidFill>
                <a:effectLst/>
              </a:rPr>
              <a:t>70%</a:t>
            </a:r>
            <a:endParaRPr lang="en-IN" dirty="0"/>
          </a:p>
        </p:txBody>
      </p:sp>
      <p:sp>
        <p:nvSpPr>
          <p:cNvPr id="74" name="TextBox 73">
            <a:extLst>
              <a:ext uri="{FF2B5EF4-FFF2-40B4-BE49-F238E27FC236}">
                <a16:creationId xmlns:a16="http://schemas.microsoft.com/office/drawing/2014/main" id="{E32587EE-524F-4F2B-8238-F9008B24E0EA}"/>
              </a:ext>
            </a:extLst>
          </p:cNvPr>
          <p:cNvSpPr txBox="1"/>
          <p:nvPr/>
        </p:nvSpPr>
        <p:spPr>
          <a:xfrm>
            <a:off x="6814764" y="5906078"/>
            <a:ext cx="6096000" cy="369332"/>
          </a:xfrm>
          <a:prstGeom prst="rect">
            <a:avLst/>
          </a:prstGeom>
          <a:noFill/>
        </p:spPr>
        <p:txBody>
          <a:bodyPr wrap="square">
            <a:spAutoFit/>
          </a:bodyPr>
          <a:lstStyle/>
          <a:p>
            <a:r>
              <a:rPr lang="en-IN" b="0" i="0" dirty="0">
                <a:solidFill>
                  <a:srgbClr val="000000"/>
                </a:solidFill>
                <a:effectLst/>
              </a:rPr>
              <a:t>79%</a:t>
            </a:r>
            <a:endParaRPr lang="en-IN" dirty="0"/>
          </a:p>
        </p:txBody>
      </p:sp>
      <p:sp>
        <p:nvSpPr>
          <p:cNvPr id="76" name="TextBox 75">
            <a:extLst>
              <a:ext uri="{FF2B5EF4-FFF2-40B4-BE49-F238E27FC236}">
                <a16:creationId xmlns:a16="http://schemas.microsoft.com/office/drawing/2014/main" id="{2222A453-7A39-4E0F-9D29-E5071BC54610}"/>
              </a:ext>
            </a:extLst>
          </p:cNvPr>
          <p:cNvSpPr txBox="1"/>
          <p:nvPr/>
        </p:nvSpPr>
        <p:spPr>
          <a:xfrm>
            <a:off x="6814764" y="5516754"/>
            <a:ext cx="6096000" cy="369332"/>
          </a:xfrm>
          <a:prstGeom prst="rect">
            <a:avLst/>
          </a:prstGeom>
          <a:noFill/>
        </p:spPr>
        <p:txBody>
          <a:bodyPr wrap="square">
            <a:spAutoFit/>
          </a:bodyPr>
          <a:lstStyle/>
          <a:p>
            <a:r>
              <a:rPr lang="en-IN" b="0" i="0" dirty="0">
                <a:solidFill>
                  <a:srgbClr val="000000"/>
                </a:solidFill>
                <a:effectLst/>
              </a:rPr>
              <a:t>72%</a:t>
            </a:r>
            <a:endParaRPr lang="en-IN" dirty="0"/>
          </a:p>
        </p:txBody>
      </p:sp>
      <p:sp>
        <p:nvSpPr>
          <p:cNvPr id="78" name="TextBox 77">
            <a:extLst>
              <a:ext uri="{FF2B5EF4-FFF2-40B4-BE49-F238E27FC236}">
                <a16:creationId xmlns:a16="http://schemas.microsoft.com/office/drawing/2014/main" id="{52AB1911-E1E0-4A1A-9BA1-CF83DB556D5C}"/>
              </a:ext>
            </a:extLst>
          </p:cNvPr>
          <p:cNvSpPr txBox="1"/>
          <p:nvPr/>
        </p:nvSpPr>
        <p:spPr>
          <a:xfrm>
            <a:off x="6814764" y="4658772"/>
            <a:ext cx="6096000" cy="369332"/>
          </a:xfrm>
          <a:prstGeom prst="rect">
            <a:avLst/>
          </a:prstGeom>
          <a:noFill/>
        </p:spPr>
        <p:txBody>
          <a:bodyPr wrap="square">
            <a:spAutoFit/>
          </a:bodyPr>
          <a:lstStyle/>
          <a:p>
            <a:r>
              <a:rPr lang="en-IN" b="0" i="0" dirty="0">
                <a:solidFill>
                  <a:srgbClr val="000000"/>
                </a:solidFill>
                <a:effectLst/>
              </a:rPr>
              <a:t>65%</a:t>
            </a:r>
            <a:endParaRPr lang="en-IN" dirty="0"/>
          </a:p>
        </p:txBody>
      </p:sp>
      <p:pic>
        <p:nvPicPr>
          <p:cNvPr id="79" name="Content Placeholder 4" descr="List">
            <a:extLst>
              <a:ext uri="{FF2B5EF4-FFF2-40B4-BE49-F238E27FC236}">
                <a16:creationId xmlns:a16="http://schemas.microsoft.com/office/drawing/2014/main" id="{924D8081-4C23-4B11-92BA-1421BB15958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073" y="72940"/>
            <a:ext cx="642730" cy="689112"/>
          </a:xfrm>
        </p:spPr>
      </p:pic>
    </p:spTree>
    <p:extLst>
      <p:ext uri="{BB962C8B-B14F-4D97-AF65-F5344CB8AC3E}">
        <p14:creationId xmlns:p14="http://schemas.microsoft.com/office/powerpoint/2010/main" val="29044719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3" y="72940"/>
            <a:ext cx="10393845" cy="6740307"/>
          </a:xfrm>
          <a:prstGeom prst="rect">
            <a:avLst/>
          </a:prstGeom>
          <a:noFill/>
        </p:spPr>
        <p:txBody>
          <a:bodyPr wrap="square">
            <a:spAutoFit/>
          </a:bodyPr>
          <a:lstStyle/>
          <a:p>
            <a:pPr algn="l"/>
            <a:endParaRPr lang="en-IN" b="1" dirty="0">
              <a:solidFill>
                <a:srgbClr val="00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algn="ctr"/>
            <a:r>
              <a:rPr lang="en-IN" b="1" dirty="0">
                <a:latin typeface="Helvetica Neue"/>
              </a:rPr>
              <a:t>Conclusions</a:t>
            </a:r>
            <a:endParaRPr lang="en-US" b="1" dirty="0">
              <a:latin typeface="Helvetica Neue"/>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Random Forest algorithm yields the highest accuracy, 82%. Any accuracy above 70% is considered good, but be careful because if your accuracy is extremely high, it may be too good to be true (an example of Overfitting). Thus, 82% is the ideal accuracy.</a:t>
            </a:r>
          </a:p>
          <a:p>
            <a:pPr marL="285750" indent="-285750">
              <a:buFont typeface="Arial" panose="020B0604020202020204" pitchFamily="34" charset="0"/>
              <a:buChar char="•"/>
            </a:pPr>
            <a:r>
              <a:rPr lang="en-US" dirty="0"/>
              <a:t>Out of the 22 features we examined, the top 4 significant features that helped us classify between a positive &amp; negative Diagnosis were </a:t>
            </a:r>
            <a:r>
              <a:rPr lang="en-US" b="0" i="0" dirty="0">
                <a:solidFill>
                  <a:srgbClr val="000000"/>
                </a:solidFill>
                <a:effectLst/>
              </a:rPr>
              <a:t>Work_interfere, Age, family_history, care_options.</a:t>
            </a:r>
          </a:p>
          <a:p>
            <a:pPr marL="285750" indent="-285750">
              <a:buFont typeface="Arial" panose="020B0604020202020204" pitchFamily="34" charset="0"/>
              <a:buChar char="•"/>
            </a:pPr>
            <a:r>
              <a:rPr lang="en-US" b="0" i="0" dirty="0">
                <a:solidFill>
                  <a:srgbClr val="000000"/>
                </a:solidFill>
                <a:effectLst/>
              </a:rPr>
              <a:t>Our machine learning algorithm can now classify employees with health treatment. Now</a:t>
            </a:r>
          </a:p>
          <a:p>
            <a:pPr marL="285750" indent="-285750">
              <a:buFont typeface="Arial" panose="020B0604020202020204" pitchFamily="34" charset="0"/>
              <a:buChar char="•"/>
            </a:pPr>
            <a:r>
              <a:rPr lang="en-US" b="0" i="0" dirty="0">
                <a:solidFill>
                  <a:srgbClr val="000000"/>
                </a:solidFill>
                <a:effectLst/>
              </a:rPr>
              <a:t>we can properly diagnose employee, &amp; get them the help they needs to recover.</a:t>
            </a: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endParaRPr lang="en-US" b="0" i="0" dirty="0">
              <a:solidFill>
                <a:srgbClr val="000000"/>
              </a:solidFill>
              <a:effectLst/>
            </a:endParaRPr>
          </a:p>
          <a:p>
            <a:pPr marL="285750" indent="-285750">
              <a:buFont typeface="Arial" panose="020B0604020202020204" pitchFamily="34" charset="0"/>
              <a:buChar char="•"/>
            </a:pPr>
            <a:endParaRPr lang="en-US" b="0" i="0" dirty="0">
              <a:solidFill>
                <a:srgbClr val="000000"/>
              </a:solidFill>
              <a:effectLst/>
            </a:endParaRPr>
          </a:p>
          <a:p>
            <a:r>
              <a:rPr lang="en-US" dirty="0"/>
              <a:t>Here is access to the data set &amp; code from my GitHub page:</a:t>
            </a:r>
          </a:p>
          <a:p>
            <a:endParaRPr lang="en-US" b="1" i="0" dirty="0">
              <a:solidFill>
                <a:srgbClr val="000000"/>
              </a:solidFill>
              <a:effectLst/>
              <a:latin typeface="Helvetica Neue"/>
            </a:endParaRPr>
          </a:p>
          <a:p>
            <a:pPr algn="l"/>
            <a:r>
              <a:rPr lang="en-IN" b="1" dirty="0">
                <a:solidFill>
                  <a:srgbClr val="000000"/>
                </a:solidFill>
                <a:latin typeface="Helvetica Neue"/>
                <a:hlinkClick r:id="rId2"/>
              </a:rPr>
              <a:t>https://github.com/Naveen8221/Final-Project</a:t>
            </a:r>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endParaRPr lang="en-IN" i="0" dirty="0">
              <a:solidFill>
                <a:srgbClr val="000000"/>
              </a:solidFill>
              <a:effectLst/>
            </a:endParaRPr>
          </a:p>
          <a:p>
            <a:pPr marL="342900" indent="-342900" algn="l">
              <a:buFont typeface="+mj-lt"/>
              <a:buAutoNum type="arabicPeriod"/>
            </a:pPr>
            <a:endParaRPr lang="en-IN" dirty="0">
              <a:solidFill>
                <a:srgbClr val="000000"/>
              </a:solidFill>
            </a:endParaRPr>
          </a:p>
          <a:p>
            <a:pPr algn="l"/>
            <a:r>
              <a:rPr lang="en-IN" dirty="0">
                <a:solidFill>
                  <a:srgbClr val="000000"/>
                </a:solidFill>
                <a:latin typeface="Helvetica Neue"/>
              </a:rPr>
              <a:t>     </a:t>
            </a:r>
          </a:p>
        </p:txBody>
      </p:sp>
      <p:sp>
        <p:nvSpPr>
          <p:cNvPr id="14" name="TextBox 13">
            <a:extLst>
              <a:ext uri="{FF2B5EF4-FFF2-40B4-BE49-F238E27FC236}">
                <a16:creationId xmlns:a16="http://schemas.microsoft.com/office/drawing/2014/main" id="{2D52A370-A78F-4AA1-AA4D-31452ABF7D7A}"/>
              </a:ext>
            </a:extLst>
          </p:cNvPr>
          <p:cNvSpPr txBox="1"/>
          <p:nvPr/>
        </p:nvSpPr>
        <p:spPr>
          <a:xfrm>
            <a:off x="899074" y="6277183"/>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47</a:t>
            </a:r>
            <a:endParaRPr lang="en-IN" dirty="0"/>
          </a:p>
        </p:txBody>
      </p:sp>
      <p:pic>
        <p:nvPicPr>
          <p:cNvPr id="4" name="Content Placeholder 4" descr="List">
            <a:extLst>
              <a:ext uri="{FF2B5EF4-FFF2-40B4-BE49-F238E27FC236}">
                <a16:creationId xmlns:a16="http://schemas.microsoft.com/office/drawing/2014/main" id="{B0391C4F-7D58-4F1B-BB59-21468EFBA73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018" y="211485"/>
            <a:ext cx="642730" cy="689112"/>
          </a:xfrm>
        </p:spPr>
      </p:pic>
      <p:sp>
        <p:nvSpPr>
          <p:cNvPr id="6" name="TextBox 5">
            <a:extLst>
              <a:ext uri="{FF2B5EF4-FFF2-40B4-BE49-F238E27FC236}">
                <a16:creationId xmlns:a16="http://schemas.microsoft.com/office/drawing/2014/main" id="{FA5A6912-E83A-46DF-B6F3-0A41D262356D}"/>
              </a:ext>
            </a:extLst>
          </p:cNvPr>
          <p:cNvSpPr txBox="1"/>
          <p:nvPr/>
        </p:nvSpPr>
        <p:spPr>
          <a:xfrm>
            <a:off x="1570748" y="202098"/>
            <a:ext cx="6096000" cy="707886"/>
          </a:xfrm>
          <a:prstGeom prst="rect">
            <a:avLst/>
          </a:prstGeom>
          <a:noFill/>
        </p:spPr>
        <p:txBody>
          <a:bodyPr wrap="square">
            <a:spAutoFit/>
          </a:bodyPr>
          <a:lstStyle/>
          <a:p>
            <a:r>
              <a:rPr lang="en-IN" sz="4000" u="sng" dirty="0">
                <a:latin typeface="Forte" panose="03060902040502070203" pitchFamily="66" charset="0"/>
              </a:rPr>
              <a:t>Chapter – 5</a:t>
            </a:r>
            <a:endParaRPr lang="en-IN" sz="4000" b="1" dirty="0">
              <a:solidFill>
                <a:srgbClr val="000000"/>
              </a:solidFill>
              <a:latin typeface="Forte" panose="03060902040502070203" pitchFamily="66" charset="0"/>
            </a:endParaRPr>
          </a:p>
        </p:txBody>
      </p:sp>
    </p:spTree>
    <p:extLst>
      <p:ext uri="{BB962C8B-B14F-4D97-AF65-F5344CB8AC3E}">
        <p14:creationId xmlns:p14="http://schemas.microsoft.com/office/powerpoint/2010/main" val="14950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24B903-4EEC-4133-AF45-B65F232D0B13}"/>
              </a:ext>
            </a:extLst>
          </p:cNvPr>
          <p:cNvSpPr txBox="1"/>
          <p:nvPr/>
        </p:nvSpPr>
        <p:spPr>
          <a:xfrm>
            <a:off x="665019" y="390297"/>
            <a:ext cx="6096000" cy="584775"/>
          </a:xfrm>
          <a:prstGeom prst="rect">
            <a:avLst/>
          </a:prstGeom>
          <a:noFill/>
        </p:spPr>
        <p:txBody>
          <a:bodyPr wrap="square">
            <a:spAutoFit/>
          </a:bodyPr>
          <a:lstStyle/>
          <a:p>
            <a:r>
              <a:rPr lang="en-IN" sz="3200" b="1" dirty="0"/>
              <a:t>Problem Statement :</a:t>
            </a:r>
          </a:p>
        </p:txBody>
      </p:sp>
      <p:sp>
        <p:nvSpPr>
          <p:cNvPr id="5" name="TextBox 4">
            <a:extLst>
              <a:ext uri="{FF2B5EF4-FFF2-40B4-BE49-F238E27FC236}">
                <a16:creationId xmlns:a16="http://schemas.microsoft.com/office/drawing/2014/main" id="{271DBDE3-C532-488F-A914-81EBDD548651}"/>
              </a:ext>
            </a:extLst>
          </p:cNvPr>
          <p:cNvSpPr txBox="1"/>
          <p:nvPr/>
        </p:nvSpPr>
        <p:spPr>
          <a:xfrm>
            <a:off x="665019" y="975072"/>
            <a:ext cx="10626436" cy="1477328"/>
          </a:xfrm>
          <a:prstGeom prst="rect">
            <a:avLst/>
          </a:prstGeom>
          <a:noFill/>
        </p:spPr>
        <p:txBody>
          <a:bodyPr wrap="square">
            <a:spAutoFit/>
          </a:bodyPr>
          <a:lstStyle/>
          <a:p>
            <a:pPr algn="l"/>
            <a:r>
              <a:rPr lang="en-IN" dirty="0">
                <a:ea typeface="Cambria" panose="02040503050406030204" pitchFamily="18" charset="0"/>
              </a:rPr>
              <a:t>                         </a:t>
            </a:r>
            <a:r>
              <a:rPr lang="en-US" b="0" i="0" dirty="0">
                <a:effectLst/>
                <a:latin typeface="Inter"/>
              </a:rPr>
              <a:t>Mental health affects your emotional, psychological and social well-being. It affects how we think, feel, and act.  The impact of mental health to an organization can mean an increase of absent days from work and a decrease in productivity and engagement. So, Develop a model that can predict whether a employee seek treatment or not. Identify the key features that lead to mental health problems in tech space.</a:t>
            </a:r>
          </a:p>
          <a:p>
            <a:pPr algn="just"/>
            <a:endParaRPr lang="en-IN" dirty="0">
              <a:ea typeface="Cambria" panose="02040503050406030204" pitchFamily="18" charset="0"/>
            </a:endParaRPr>
          </a:p>
        </p:txBody>
      </p:sp>
      <p:sp>
        <p:nvSpPr>
          <p:cNvPr id="7" name="TextBox 6">
            <a:extLst>
              <a:ext uri="{FF2B5EF4-FFF2-40B4-BE49-F238E27FC236}">
                <a16:creationId xmlns:a16="http://schemas.microsoft.com/office/drawing/2014/main" id="{9EAB91F8-84CA-4B3A-B920-20848EB127D0}"/>
              </a:ext>
            </a:extLst>
          </p:cNvPr>
          <p:cNvSpPr txBox="1"/>
          <p:nvPr/>
        </p:nvSpPr>
        <p:spPr>
          <a:xfrm>
            <a:off x="665019" y="2355510"/>
            <a:ext cx="6096000" cy="584775"/>
          </a:xfrm>
          <a:prstGeom prst="rect">
            <a:avLst/>
          </a:prstGeom>
          <a:noFill/>
        </p:spPr>
        <p:txBody>
          <a:bodyPr wrap="square">
            <a:spAutoFit/>
          </a:bodyPr>
          <a:lstStyle/>
          <a:p>
            <a:r>
              <a:rPr lang="en-IN" sz="3200" b="1" dirty="0"/>
              <a:t>Gaps in Existing Systems : </a:t>
            </a:r>
          </a:p>
        </p:txBody>
      </p:sp>
      <p:sp>
        <p:nvSpPr>
          <p:cNvPr id="9" name="TextBox 8">
            <a:extLst>
              <a:ext uri="{FF2B5EF4-FFF2-40B4-BE49-F238E27FC236}">
                <a16:creationId xmlns:a16="http://schemas.microsoft.com/office/drawing/2014/main" id="{2D49D0F4-0C4B-44DB-AEAE-35FBD12CB00E}"/>
              </a:ext>
            </a:extLst>
          </p:cNvPr>
          <p:cNvSpPr txBox="1"/>
          <p:nvPr/>
        </p:nvSpPr>
        <p:spPr>
          <a:xfrm>
            <a:off x="665019" y="2940285"/>
            <a:ext cx="10626436" cy="4619854"/>
          </a:xfrm>
          <a:prstGeom prst="rect">
            <a:avLst/>
          </a:prstGeom>
          <a:noFill/>
        </p:spPr>
        <p:txBody>
          <a:bodyPr wrap="square">
            <a:spAutoFit/>
          </a:bodyPr>
          <a:lstStyle/>
          <a:p>
            <a:pPr algn="just">
              <a:lnSpc>
                <a:spcPct val="150000"/>
              </a:lnSpc>
            </a:pPr>
            <a:r>
              <a:rPr lang="en-US" dirty="0">
                <a:ea typeface="Cambria" panose="02040503050406030204" pitchFamily="18" charset="0"/>
              </a:rPr>
              <a:t>Gaps is that in previous analysis used  7 models. And I am also used 7 but 2 models are different.</a:t>
            </a:r>
          </a:p>
          <a:p>
            <a:pPr marL="342900" indent="-342900">
              <a:lnSpc>
                <a:spcPct val="150000"/>
              </a:lnSpc>
              <a:buFont typeface="+mj-lt"/>
              <a:buAutoNum type="arabicPeriod"/>
            </a:pPr>
            <a:r>
              <a:rPr lang="en-US" dirty="0">
                <a:ea typeface="Cambria" panose="02040503050406030204" pitchFamily="18" charset="0"/>
              </a:rPr>
              <a:t>Previous Analysis Models.                                                                                                                                        </a:t>
            </a:r>
            <a:r>
              <a:rPr lang="en-IN" b="0" i="0" dirty="0">
                <a:effectLst/>
                <a:latin typeface="Inter"/>
              </a:rPr>
              <a:t>Logistic Regression, Decision Tree Classifier, K-Nearest Neighbor, Random Forest Classifier, Ada Boost Classifier, Gradient Boosting Classifier, XGB Classifier.</a:t>
            </a:r>
          </a:p>
          <a:p>
            <a:pPr marL="342900" indent="-342900">
              <a:lnSpc>
                <a:spcPct val="150000"/>
              </a:lnSpc>
              <a:buFont typeface="+mj-lt"/>
              <a:buAutoNum type="arabicPeriod"/>
            </a:pPr>
            <a:r>
              <a:rPr lang="en-IN" b="0" i="0" dirty="0">
                <a:effectLst/>
                <a:latin typeface="Inter"/>
              </a:rPr>
              <a:t>New Replace  Analysis Models.</a:t>
            </a:r>
          </a:p>
          <a:p>
            <a:pPr algn="just">
              <a:lnSpc>
                <a:spcPct val="150000"/>
              </a:lnSpc>
            </a:pPr>
            <a:r>
              <a:rPr lang="en-IN" b="0" i="0" dirty="0">
                <a:effectLst/>
                <a:latin typeface="Inter"/>
              </a:rPr>
              <a:t>       Logistic Regression, Decision Tree Classifier, K-Nearest Neighbor, Random Forest Classifier, </a:t>
            </a:r>
            <a:r>
              <a:rPr lang="en-IN" i="0" dirty="0">
                <a:solidFill>
                  <a:srgbClr val="000000"/>
                </a:solidFill>
                <a:effectLst/>
                <a:latin typeface="Inter"/>
              </a:rPr>
              <a:t>SVM (Support</a:t>
            </a:r>
          </a:p>
          <a:p>
            <a:pPr>
              <a:lnSpc>
                <a:spcPct val="150000"/>
              </a:lnSpc>
            </a:pPr>
            <a:r>
              <a:rPr lang="en-IN" b="1" i="0" dirty="0">
                <a:solidFill>
                  <a:srgbClr val="000000"/>
                </a:solidFill>
                <a:effectLst/>
                <a:latin typeface="Helvetica Neue"/>
              </a:rPr>
              <a:t>      </a:t>
            </a:r>
            <a:r>
              <a:rPr lang="en-IN" i="0" dirty="0">
                <a:solidFill>
                  <a:srgbClr val="000000"/>
                </a:solidFill>
                <a:effectLst/>
                <a:latin typeface="Inter"/>
              </a:rPr>
              <a:t>Vector Machine), </a:t>
            </a:r>
            <a:r>
              <a:rPr lang="en-IN" b="0" i="0" dirty="0">
                <a:solidFill>
                  <a:srgbClr val="000000"/>
                </a:solidFill>
                <a:effectLst/>
                <a:latin typeface="Inter"/>
              </a:rPr>
              <a:t>Naives Bayes Classifier, XGBoost accuracy.</a:t>
            </a:r>
            <a:r>
              <a:rPr lang="en-IN" dirty="0">
                <a:solidFill>
                  <a:srgbClr val="000000"/>
                </a:solidFill>
                <a:latin typeface="Inter"/>
              </a:rPr>
              <a:t> </a:t>
            </a:r>
            <a:r>
              <a:rPr lang="en-IN" b="0" i="0" dirty="0">
                <a:solidFill>
                  <a:srgbClr val="000000"/>
                </a:solidFill>
                <a:effectLst/>
                <a:latin typeface="Inter"/>
              </a:rPr>
              <a:t> </a:t>
            </a:r>
            <a:endParaRPr lang="en-IN" i="0" dirty="0">
              <a:solidFill>
                <a:srgbClr val="000000"/>
              </a:solidFill>
              <a:effectLst/>
              <a:latin typeface="Inter"/>
            </a:endParaRPr>
          </a:p>
          <a:p>
            <a:pPr>
              <a:lnSpc>
                <a:spcPct val="150000"/>
              </a:lnSpc>
            </a:pPr>
            <a:r>
              <a:rPr lang="en-IN" b="0" i="0" dirty="0">
                <a:effectLst/>
                <a:latin typeface="Inter"/>
              </a:rPr>
              <a:t>                                                                                                                  </a:t>
            </a:r>
          </a:p>
          <a:p>
            <a:pPr marL="342900" indent="-342900">
              <a:lnSpc>
                <a:spcPct val="150000"/>
              </a:lnSpc>
              <a:buFont typeface="+mj-lt"/>
              <a:buAutoNum type="arabicPeriod"/>
            </a:pPr>
            <a:endParaRPr lang="en-IN" b="0" i="0" dirty="0">
              <a:effectLst/>
              <a:latin typeface="Inter"/>
            </a:endParaRPr>
          </a:p>
          <a:p>
            <a:pPr algn="just">
              <a:lnSpc>
                <a:spcPct val="150000"/>
              </a:lnSpc>
            </a:pPr>
            <a:endParaRPr lang="en-IN" b="0" i="0" dirty="0">
              <a:effectLst/>
              <a:latin typeface="Inter"/>
            </a:endParaRPr>
          </a:p>
          <a:p>
            <a:pPr marL="342900" indent="-342900" algn="just">
              <a:lnSpc>
                <a:spcPct val="150000"/>
              </a:lnSpc>
              <a:buFont typeface="+mj-lt"/>
              <a:buAutoNum type="arabicPeriod"/>
            </a:pPr>
            <a:endParaRPr lang="en-IN" dirty="0">
              <a:ea typeface="Cambria" panose="02040503050406030204" pitchFamily="18" charset="0"/>
            </a:endParaRPr>
          </a:p>
        </p:txBody>
      </p:sp>
      <p:sp>
        <p:nvSpPr>
          <p:cNvPr id="11" name="TextBox 10">
            <a:extLst>
              <a:ext uri="{FF2B5EF4-FFF2-40B4-BE49-F238E27FC236}">
                <a16:creationId xmlns:a16="http://schemas.microsoft.com/office/drawing/2014/main" id="{F2E83678-6169-4032-B160-694C27256D7C}"/>
              </a:ext>
            </a:extLst>
          </p:cNvPr>
          <p:cNvSpPr txBox="1"/>
          <p:nvPr/>
        </p:nvSpPr>
        <p:spPr>
          <a:xfrm>
            <a:off x="665019" y="6059023"/>
            <a:ext cx="10626436"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5</a:t>
            </a:r>
            <a:endParaRPr lang="en-IN" dirty="0"/>
          </a:p>
        </p:txBody>
      </p:sp>
    </p:spTree>
    <p:extLst>
      <p:ext uri="{BB962C8B-B14F-4D97-AF65-F5344CB8AC3E}">
        <p14:creationId xmlns:p14="http://schemas.microsoft.com/office/powerpoint/2010/main" val="380947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2F212A-D132-493F-AA89-BC1134F69C41}"/>
              </a:ext>
            </a:extLst>
          </p:cNvPr>
          <p:cNvSpPr txBox="1"/>
          <p:nvPr/>
        </p:nvSpPr>
        <p:spPr>
          <a:xfrm>
            <a:off x="1551709" y="295122"/>
            <a:ext cx="6096000" cy="830997"/>
          </a:xfrm>
          <a:prstGeom prst="rect">
            <a:avLst/>
          </a:prstGeom>
          <a:noFill/>
        </p:spPr>
        <p:txBody>
          <a:bodyPr wrap="square">
            <a:spAutoFit/>
          </a:bodyPr>
          <a:lstStyle/>
          <a:p>
            <a:r>
              <a:rPr lang="en-IN" sz="4800" u="sng" dirty="0">
                <a:latin typeface="Forte" panose="03060902040502070203" pitchFamily="66" charset="0"/>
              </a:rPr>
              <a:t>Chapter - 2</a:t>
            </a:r>
            <a:endParaRPr lang="en-IN" sz="4800" u="sng" dirty="0"/>
          </a:p>
        </p:txBody>
      </p:sp>
      <p:pic>
        <p:nvPicPr>
          <p:cNvPr id="6" name="Content Placeholder 4" descr="List">
            <a:extLst>
              <a:ext uri="{FF2B5EF4-FFF2-40B4-BE49-F238E27FC236}">
                <a16:creationId xmlns:a16="http://schemas.microsoft.com/office/drawing/2014/main" id="{4281A4CF-A9C2-4F5B-BBB1-E27AB996FCA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979" y="366065"/>
            <a:ext cx="642730" cy="689112"/>
          </a:xfrm>
        </p:spPr>
      </p:pic>
      <p:sp>
        <p:nvSpPr>
          <p:cNvPr id="8" name="TextBox 7">
            <a:extLst>
              <a:ext uri="{FF2B5EF4-FFF2-40B4-BE49-F238E27FC236}">
                <a16:creationId xmlns:a16="http://schemas.microsoft.com/office/drawing/2014/main" id="{E834FB80-1D83-4330-9546-2E41ED5D8B2F}"/>
              </a:ext>
            </a:extLst>
          </p:cNvPr>
          <p:cNvSpPr txBox="1"/>
          <p:nvPr/>
        </p:nvSpPr>
        <p:spPr>
          <a:xfrm>
            <a:off x="889175" y="1126119"/>
            <a:ext cx="10413649" cy="461665"/>
          </a:xfrm>
          <a:prstGeom prst="rect">
            <a:avLst/>
          </a:prstGeom>
          <a:noFill/>
        </p:spPr>
        <p:txBody>
          <a:bodyPr wrap="square">
            <a:spAutoFit/>
          </a:bodyPr>
          <a:lstStyle/>
          <a:p>
            <a:pPr algn="ctr"/>
            <a:r>
              <a:rPr lang="en-IN" sz="2400" b="1" dirty="0"/>
              <a:t>Study of Existing Systems </a:t>
            </a:r>
          </a:p>
        </p:txBody>
      </p:sp>
      <p:sp>
        <p:nvSpPr>
          <p:cNvPr id="10" name="TextBox 9">
            <a:extLst>
              <a:ext uri="{FF2B5EF4-FFF2-40B4-BE49-F238E27FC236}">
                <a16:creationId xmlns:a16="http://schemas.microsoft.com/office/drawing/2014/main" id="{857C5B05-E499-4B10-A7B6-A24545771370}"/>
              </a:ext>
            </a:extLst>
          </p:cNvPr>
          <p:cNvSpPr txBox="1"/>
          <p:nvPr/>
        </p:nvSpPr>
        <p:spPr>
          <a:xfrm>
            <a:off x="889174" y="1610004"/>
            <a:ext cx="10413649" cy="369332"/>
          </a:xfrm>
          <a:prstGeom prst="rect">
            <a:avLst/>
          </a:prstGeom>
          <a:noFill/>
        </p:spPr>
        <p:txBody>
          <a:bodyPr wrap="square">
            <a:spAutoFit/>
          </a:bodyPr>
          <a:lstStyle/>
          <a:p>
            <a:r>
              <a:rPr lang="en-US" dirty="0">
                <a:ea typeface="Cambria" panose="02040503050406030204" pitchFamily="18" charset="0"/>
              </a:rPr>
              <a:t>Our Predictor (Y, Positive or Negative </a:t>
            </a:r>
            <a:r>
              <a:rPr lang="en-IN" dirty="0">
                <a:ea typeface="Cambria" panose="02040503050406030204" pitchFamily="18" charset="0"/>
              </a:rPr>
              <a:t>Health treatment</a:t>
            </a:r>
            <a:r>
              <a:rPr lang="en-US" dirty="0">
                <a:ea typeface="Cambria" panose="02040503050406030204" pitchFamily="18" charset="0"/>
              </a:rPr>
              <a:t>) is determined by 22 features (X): </a:t>
            </a:r>
            <a:endParaRPr lang="en-IN" dirty="0">
              <a:ea typeface="Cambria" panose="02040503050406030204" pitchFamily="18" charset="0"/>
            </a:endParaRPr>
          </a:p>
        </p:txBody>
      </p:sp>
      <p:sp>
        <p:nvSpPr>
          <p:cNvPr id="12" name="TextBox 11">
            <a:extLst>
              <a:ext uri="{FF2B5EF4-FFF2-40B4-BE49-F238E27FC236}">
                <a16:creationId xmlns:a16="http://schemas.microsoft.com/office/drawing/2014/main" id="{7BE87350-F074-40A8-9CC2-1E5FE5BB6A7F}"/>
              </a:ext>
            </a:extLst>
          </p:cNvPr>
          <p:cNvSpPr txBox="1"/>
          <p:nvPr/>
        </p:nvSpPr>
        <p:spPr>
          <a:xfrm>
            <a:off x="908978" y="2049449"/>
            <a:ext cx="10393845" cy="6186309"/>
          </a:xfrm>
          <a:prstGeom prst="rect">
            <a:avLst/>
          </a:prstGeom>
          <a:noFill/>
        </p:spPr>
        <p:txBody>
          <a:bodyPr wrap="square">
            <a:spAutoFit/>
          </a:bodyPr>
          <a:lstStyle/>
          <a:p>
            <a:pPr marL="342900" indent="-342900">
              <a:buFont typeface="+mj-lt"/>
              <a:buAutoNum type="arabicPeriod"/>
            </a:pPr>
            <a:r>
              <a:rPr lang="en-IN" dirty="0">
                <a:ea typeface="Cambria" panose="02040503050406030204" pitchFamily="18" charset="0"/>
              </a:rPr>
              <a:t>age (#)</a:t>
            </a:r>
          </a:p>
          <a:p>
            <a:pPr marL="342900" indent="-342900">
              <a:buFont typeface="+mj-lt"/>
              <a:buAutoNum type="arabicPeriod"/>
            </a:pPr>
            <a:r>
              <a:rPr lang="en-IN" dirty="0">
                <a:ea typeface="Cambria" panose="02040503050406030204" pitchFamily="18" charset="0"/>
              </a:rPr>
              <a:t>Gender : 1= Female, 2=Male, 3= Transgender (Ordinal)</a:t>
            </a:r>
          </a:p>
          <a:p>
            <a:pPr marL="342900" indent="-342900">
              <a:buFont typeface="+mj-lt"/>
              <a:buAutoNum type="arabicPeriod"/>
            </a:pPr>
            <a:r>
              <a:rPr lang="en-IN" dirty="0">
                <a:ea typeface="Cambria" panose="02040503050406030204" pitchFamily="18" charset="0"/>
              </a:rPr>
              <a:t>self_employed : 1=Yes, 2=No (Binary)</a:t>
            </a:r>
          </a:p>
          <a:p>
            <a:pPr marL="342900" indent="-342900">
              <a:buFont typeface="+mj-lt"/>
              <a:buAutoNum type="arabicPeriod"/>
            </a:pPr>
            <a:r>
              <a:rPr lang="en-IN" dirty="0">
                <a:ea typeface="Cambria" panose="02040503050406030204" pitchFamily="18" charset="0"/>
              </a:rPr>
              <a:t>family_history : 1=Yes, 2=No (Binary)</a:t>
            </a:r>
          </a:p>
          <a:p>
            <a:pPr marL="342900" indent="-342900">
              <a:buFont typeface="+mj-lt"/>
              <a:buAutoNum type="arabicPeriod"/>
            </a:pPr>
            <a:r>
              <a:rPr lang="en-IN" dirty="0">
                <a:ea typeface="Cambria" panose="02040503050406030204" pitchFamily="18" charset="0"/>
              </a:rPr>
              <a:t>work_interfere : 1=</a:t>
            </a:r>
            <a:r>
              <a:rPr lang="en-US" dirty="0">
                <a:ea typeface="Cambria" panose="02040503050406030204" pitchFamily="18" charset="0"/>
              </a:rPr>
              <a:t>Sometimes, 2=Often, 3=Rarely, 4=Never (</a:t>
            </a:r>
            <a:r>
              <a:rPr lang="en-IN" dirty="0">
                <a:ea typeface="Cambria" panose="02040503050406030204" pitchFamily="18" charset="0"/>
              </a:rPr>
              <a:t>Ordinal)</a:t>
            </a:r>
          </a:p>
          <a:p>
            <a:pPr marL="342900" indent="-342900">
              <a:buFont typeface="+mj-lt"/>
              <a:buAutoNum type="arabicPeriod"/>
            </a:pPr>
            <a:r>
              <a:rPr lang="en-IN" dirty="0">
                <a:ea typeface="Cambria" panose="02040503050406030204" pitchFamily="18" charset="0"/>
              </a:rPr>
              <a:t>no_employees : </a:t>
            </a:r>
            <a:r>
              <a:rPr lang="en-US" dirty="0">
                <a:ea typeface="Cambria" panose="02040503050406030204" pitchFamily="18" charset="0"/>
              </a:rPr>
              <a:t>1=01-May, 2=1-5, 3=6-25, 4=26-100, 5=100-500, 6=500-1000, 7=More than 1000,                    8=Jun-25 (</a:t>
            </a:r>
            <a:r>
              <a:rPr lang="en-IN" dirty="0">
                <a:ea typeface="Cambria" panose="02040503050406030204" pitchFamily="18" charset="0"/>
              </a:rPr>
              <a:t>Ordinal)</a:t>
            </a:r>
          </a:p>
          <a:p>
            <a:pPr marL="342900" indent="-342900">
              <a:buFont typeface="+mj-lt"/>
              <a:buAutoNum type="arabicPeriod"/>
            </a:pPr>
            <a:r>
              <a:rPr lang="en-IN" dirty="0">
                <a:ea typeface="Cambria" panose="02040503050406030204" pitchFamily="18" charset="0"/>
              </a:rPr>
              <a:t>remote_work : 1=Yes, 2=No (Binary)</a:t>
            </a:r>
          </a:p>
          <a:p>
            <a:pPr marL="342900" indent="-342900">
              <a:buFont typeface="+mj-lt"/>
              <a:buAutoNum type="arabicPeriod"/>
            </a:pPr>
            <a:r>
              <a:rPr lang="en-IN" dirty="0">
                <a:ea typeface="Cambria" panose="02040503050406030204" pitchFamily="18" charset="0"/>
              </a:rPr>
              <a:t>tech_company : 1=Yes, 2=No (Binary)</a:t>
            </a:r>
          </a:p>
          <a:p>
            <a:pPr marL="342900" indent="-342900">
              <a:buFont typeface="+mj-lt"/>
              <a:buAutoNum type="arabicPeriod"/>
            </a:pPr>
            <a:r>
              <a:rPr lang="en-IN" dirty="0">
                <a:ea typeface="Cambria" panose="02040503050406030204" pitchFamily="18" charset="0"/>
              </a:rPr>
              <a:t>Benefits : 1=Yes, 2=No, 3= Don't know</a:t>
            </a:r>
            <a:r>
              <a:rPr lang="en-IN" b="1" dirty="0">
                <a:ea typeface="Cambria" panose="02040503050406030204" pitchFamily="18" charset="0"/>
              </a:rPr>
              <a:t> </a:t>
            </a:r>
            <a:r>
              <a:rPr lang="en-IN" dirty="0">
                <a:ea typeface="Cambria" panose="02040503050406030204" pitchFamily="18" charset="0"/>
              </a:rPr>
              <a:t>(Ordinal)</a:t>
            </a:r>
          </a:p>
          <a:p>
            <a:pPr marL="342900" indent="-342900">
              <a:buFont typeface="+mj-lt"/>
              <a:buAutoNum type="arabicPeriod"/>
            </a:pPr>
            <a:r>
              <a:rPr lang="en-IN" dirty="0">
                <a:ea typeface="Cambria" panose="02040503050406030204" pitchFamily="18" charset="0"/>
              </a:rPr>
              <a:t>care_options : 1=Yes, 2=No, 3=Not sure (Ordinal)</a:t>
            </a:r>
          </a:p>
          <a:p>
            <a:pPr marL="342900" indent="-342900">
              <a:buFont typeface="+mj-lt"/>
              <a:buAutoNum type="arabicPeriod"/>
            </a:pPr>
            <a:r>
              <a:rPr lang="en-IN" dirty="0">
                <a:ea typeface="Cambria" panose="02040503050406030204" pitchFamily="18" charset="0"/>
              </a:rPr>
              <a:t>wellness_program : 1=Yes, 2=No, 3= Don't know</a:t>
            </a:r>
            <a:r>
              <a:rPr lang="en-IN" b="1" dirty="0">
                <a:ea typeface="Cambria" panose="02040503050406030204" pitchFamily="18" charset="0"/>
              </a:rPr>
              <a:t> </a:t>
            </a:r>
            <a:r>
              <a:rPr lang="en-IN" dirty="0">
                <a:ea typeface="Cambria" panose="02040503050406030204" pitchFamily="18" charset="0"/>
              </a:rPr>
              <a:t>(Ordinal)</a:t>
            </a:r>
          </a:p>
          <a:p>
            <a:pPr marL="342900" indent="-342900">
              <a:buFont typeface="+mj-lt"/>
              <a:buAutoNum type="arabicPeriod"/>
            </a:pPr>
            <a:r>
              <a:rPr lang="en-IN" dirty="0">
                <a:ea typeface="Cambria" panose="02040503050406030204" pitchFamily="18" charset="0"/>
              </a:rPr>
              <a:t>seek_help : 1=Yes, 2=No, 3= Don't know</a:t>
            </a:r>
            <a:r>
              <a:rPr lang="en-IN" b="1" dirty="0">
                <a:ea typeface="Cambria" panose="02040503050406030204" pitchFamily="18" charset="0"/>
              </a:rPr>
              <a:t> </a:t>
            </a:r>
            <a:r>
              <a:rPr lang="en-IN" dirty="0">
                <a:ea typeface="Cambria" panose="02040503050406030204" pitchFamily="18" charset="0"/>
              </a:rPr>
              <a:t>(Ordinal)</a:t>
            </a:r>
          </a:p>
          <a:p>
            <a:pPr marL="342900" indent="-342900">
              <a:buFont typeface="+mj-lt"/>
              <a:buAutoNum type="arabicPeriod"/>
            </a:pPr>
            <a:r>
              <a:rPr lang="en-IN" dirty="0">
                <a:ea typeface="Cambria" panose="02040503050406030204" pitchFamily="18" charset="0"/>
              </a:rPr>
              <a:t>Anonymity : 1=Yes, 2=No, 3= Don't know</a:t>
            </a:r>
            <a:r>
              <a:rPr lang="en-IN" b="1" dirty="0">
                <a:ea typeface="Cambria" panose="02040503050406030204" pitchFamily="18" charset="0"/>
              </a:rPr>
              <a:t> </a:t>
            </a:r>
            <a:r>
              <a:rPr lang="en-IN" dirty="0">
                <a:ea typeface="Cambria" panose="02040503050406030204" pitchFamily="18" charset="0"/>
              </a:rPr>
              <a:t>(Ordinal)</a:t>
            </a: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908977" y="619354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6</a:t>
            </a:r>
            <a:endParaRPr lang="en-IN" dirty="0"/>
          </a:p>
        </p:txBody>
      </p:sp>
    </p:spTree>
    <p:extLst>
      <p:ext uri="{BB962C8B-B14F-4D97-AF65-F5344CB8AC3E}">
        <p14:creationId xmlns:p14="http://schemas.microsoft.com/office/powerpoint/2010/main" val="162647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7" y="751344"/>
            <a:ext cx="10393845" cy="5355312"/>
          </a:xfrm>
          <a:prstGeom prst="rect">
            <a:avLst/>
          </a:prstGeom>
          <a:noFill/>
        </p:spPr>
        <p:txBody>
          <a:bodyPr wrap="square">
            <a:spAutoFit/>
          </a:bodyPr>
          <a:lstStyle/>
          <a:p>
            <a:r>
              <a:rPr lang="en-IN" dirty="0">
                <a:ea typeface="Cambria" panose="02040503050406030204" pitchFamily="18" charset="0"/>
              </a:rPr>
              <a:t>14. Leave : 1=</a:t>
            </a:r>
            <a:r>
              <a:rPr lang="en-US" dirty="0">
                <a:ea typeface="Cambria" panose="02040503050406030204" pitchFamily="18" charset="0"/>
              </a:rPr>
              <a:t>Very difficult, 2=Somewhat difficult, 3=Very easy, 4=Somewhat easy, 5=Don't know</a:t>
            </a:r>
          </a:p>
          <a:p>
            <a:r>
              <a:rPr lang="en-US" dirty="0">
                <a:ea typeface="Cambria" panose="02040503050406030204" pitchFamily="18" charset="0"/>
              </a:rPr>
              <a:t>       (Ordinal)                       </a:t>
            </a:r>
            <a:endParaRPr lang="en-IN" dirty="0">
              <a:ea typeface="Cambria" panose="02040503050406030204" pitchFamily="18" charset="0"/>
            </a:endParaRPr>
          </a:p>
          <a:p>
            <a:pPr algn="just"/>
            <a:r>
              <a:rPr lang="en-IN" dirty="0">
                <a:ea typeface="Cambria" panose="02040503050406030204" pitchFamily="18" charset="0"/>
              </a:rPr>
              <a:t>15. mental_health_consequence : 1=Yes, 2=No, 3= Maybe (Ordinal)</a:t>
            </a:r>
          </a:p>
          <a:p>
            <a:pPr marL="342900" indent="-342900" algn="just">
              <a:buAutoNum type="arabicPeriod" startAt="16"/>
            </a:pPr>
            <a:r>
              <a:rPr lang="en-IN" dirty="0">
                <a:ea typeface="Cambria" panose="02040503050406030204" pitchFamily="18" charset="0"/>
              </a:rPr>
              <a:t>phys_health_consequence : 1=Yes, 2=No, 3= Maybe (Ordinal)</a:t>
            </a:r>
          </a:p>
          <a:p>
            <a:pPr marL="342900" indent="-342900" algn="just">
              <a:buAutoNum type="arabicPeriod" startAt="16"/>
            </a:pPr>
            <a:r>
              <a:rPr lang="en-IN" dirty="0">
                <a:ea typeface="Cambria" panose="02040503050406030204" pitchFamily="18" charset="0"/>
              </a:rPr>
              <a:t>coworkers : 1=Yes, 2=No, 3= Some of them (Ordinal)</a:t>
            </a:r>
          </a:p>
          <a:p>
            <a:pPr marL="342900" indent="-342900" algn="just">
              <a:buAutoNum type="arabicPeriod" startAt="16"/>
            </a:pPr>
            <a:r>
              <a:rPr lang="en-IN" dirty="0">
                <a:ea typeface="Cambria" panose="02040503050406030204" pitchFamily="18" charset="0"/>
              </a:rPr>
              <a:t>supervisor : 1=Yes, 2=No, 3= Some of them (Ordinal)</a:t>
            </a:r>
          </a:p>
          <a:p>
            <a:pPr marL="342900" indent="-342900" algn="just">
              <a:buFontTx/>
              <a:buAutoNum type="arabicPeriod" startAt="16"/>
            </a:pPr>
            <a:r>
              <a:rPr lang="en-IN" dirty="0">
                <a:ea typeface="Cambria" panose="02040503050406030204" pitchFamily="18" charset="0"/>
              </a:rPr>
              <a:t>mental_health_interview : 1=Yes, 2=No, 3= Maybe (Ordinal)</a:t>
            </a:r>
          </a:p>
          <a:p>
            <a:pPr marL="342900" indent="-342900" algn="just">
              <a:buFontTx/>
              <a:buAutoNum type="arabicPeriod" startAt="16"/>
            </a:pPr>
            <a:r>
              <a:rPr lang="en-IN" dirty="0">
                <a:ea typeface="Cambria" panose="02040503050406030204" pitchFamily="18" charset="0"/>
              </a:rPr>
              <a:t>phys_health_interview : 1=Yes, 2=No, 3= Maybe (Ordinal)</a:t>
            </a:r>
          </a:p>
          <a:p>
            <a:pPr marL="342900" indent="-342900" algn="just">
              <a:buAutoNum type="arabicPeriod" startAt="16"/>
            </a:pPr>
            <a:r>
              <a:rPr lang="en-IN" dirty="0">
                <a:ea typeface="Cambria" panose="02040503050406030204" pitchFamily="18" charset="0"/>
              </a:rPr>
              <a:t>mental_vs_physical : 1=Yes, 2=No, 3= Don't know</a:t>
            </a:r>
            <a:r>
              <a:rPr lang="en-IN" b="1" dirty="0">
                <a:ea typeface="Cambria" panose="02040503050406030204" pitchFamily="18" charset="0"/>
              </a:rPr>
              <a:t> </a:t>
            </a:r>
            <a:r>
              <a:rPr lang="en-IN" dirty="0">
                <a:ea typeface="Cambria" panose="02040503050406030204" pitchFamily="18" charset="0"/>
              </a:rPr>
              <a:t>(Ordinal)</a:t>
            </a:r>
          </a:p>
          <a:p>
            <a:pPr marL="342900" indent="-342900" algn="just">
              <a:buFontTx/>
              <a:buAutoNum type="arabicPeriod" startAt="16"/>
            </a:pPr>
            <a:r>
              <a:rPr lang="en-IN" dirty="0">
                <a:ea typeface="Cambria" panose="02040503050406030204" pitchFamily="18" charset="0"/>
              </a:rPr>
              <a:t>obs_consequence : 1=Yes, 2=No (Binary)</a:t>
            </a:r>
          </a:p>
          <a:p>
            <a:pPr marL="342900" indent="-342900">
              <a:buAutoNum type="arabicPeriod" startAt="16"/>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A47A3DAE-2D5E-4267-9C90-85CD9BD7FAD2}"/>
              </a:ext>
            </a:extLst>
          </p:cNvPr>
          <p:cNvSpPr txBox="1"/>
          <p:nvPr/>
        </p:nvSpPr>
        <p:spPr>
          <a:xfrm>
            <a:off x="899077" y="3979791"/>
            <a:ext cx="10393844" cy="1711366"/>
          </a:xfrm>
          <a:prstGeom prst="rect">
            <a:avLst/>
          </a:prstGeom>
          <a:noFill/>
        </p:spPr>
        <p:txBody>
          <a:bodyPr wrap="square">
            <a:spAutoFit/>
          </a:bodyPr>
          <a:lstStyle/>
          <a:p>
            <a:pPr algn="just">
              <a:lnSpc>
                <a:spcPct val="150000"/>
              </a:lnSpc>
            </a:pPr>
            <a:r>
              <a:rPr lang="en-US" b="1" dirty="0">
                <a:ea typeface="Cambria" panose="02040503050406030204" pitchFamily="18" charset="0"/>
              </a:rPr>
              <a:t>Note: </a:t>
            </a:r>
            <a:r>
              <a:rPr lang="en-US" dirty="0">
                <a:ea typeface="Cambria" panose="02040503050406030204" pitchFamily="18" charset="0"/>
              </a:rPr>
              <a:t>Our data has 3 types of data:</a:t>
            </a:r>
          </a:p>
          <a:p>
            <a:pPr algn="just">
              <a:lnSpc>
                <a:spcPct val="150000"/>
              </a:lnSpc>
            </a:pPr>
            <a:r>
              <a:rPr lang="en-US" b="1" dirty="0">
                <a:ea typeface="Cambria" panose="02040503050406030204" pitchFamily="18" charset="0"/>
              </a:rPr>
              <a:t>Continuous: </a:t>
            </a:r>
            <a:r>
              <a:rPr lang="en-US" dirty="0">
                <a:ea typeface="Cambria" panose="02040503050406030204" pitchFamily="18" charset="0"/>
              </a:rPr>
              <a:t>Which is quantitative data that can be measured</a:t>
            </a:r>
          </a:p>
          <a:p>
            <a:pPr>
              <a:lnSpc>
                <a:spcPct val="150000"/>
              </a:lnSpc>
            </a:pPr>
            <a:r>
              <a:rPr lang="en-US" b="1" dirty="0">
                <a:ea typeface="Cambria" panose="02040503050406030204" pitchFamily="18" charset="0"/>
              </a:rPr>
              <a:t>Ordinal Data: </a:t>
            </a:r>
            <a:r>
              <a:rPr lang="en-US" dirty="0">
                <a:ea typeface="Cambria" panose="02040503050406030204" pitchFamily="18" charset="0"/>
              </a:rPr>
              <a:t>Categorical data that has a order to it (0,1,2,3,etc)</a:t>
            </a:r>
          </a:p>
          <a:p>
            <a:pPr>
              <a:lnSpc>
                <a:spcPct val="150000"/>
              </a:lnSpc>
            </a:pPr>
            <a:r>
              <a:rPr lang="en-US" b="1" dirty="0">
                <a:ea typeface="Cambria" panose="02040503050406030204" pitchFamily="18" charset="0"/>
              </a:rPr>
              <a:t>Binary Data: </a:t>
            </a:r>
            <a:r>
              <a:rPr lang="en-US" dirty="0">
                <a:ea typeface="Cambria" panose="02040503050406030204" pitchFamily="18" charset="0"/>
              </a:rPr>
              <a:t>Data whose unit can take on only two possible states(0&amp;1)</a:t>
            </a:r>
            <a:endParaRPr lang="en-IN" dirty="0">
              <a:ea typeface="Cambria" panose="02040503050406030204" pitchFamily="18" charset="0"/>
            </a:endParaRPr>
          </a:p>
        </p:txBody>
      </p:sp>
      <p:sp>
        <p:nvSpPr>
          <p:cNvPr id="13" name="TextBox 12">
            <a:extLst>
              <a:ext uri="{FF2B5EF4-FFF2-40B4-BE49-F238E27FC236}">
                <a16:creationId xmlns:a16="http://schemas.microsoft.com/office/drawing/2014/main" id="{F6DCC255-118A-4D7C-B1EE-DB8F9E6BFA3E}"/>
              </a:ext>
            </a:extLst>
          </p:cNvPr>
          <p:cNvSpPr txBox="1"/>
          <p:nvPr/>
        </p:nvSpPr>
        <p:spPr>
          <a:xfrm>
            <a:off x="899076" y="603022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7</a:t>
            </a:r>
            <a:endParaRPr lang="en-IN" dirty="0"/>
          </a:p>
        </p:txBody>
      </p:sp>
    </p:spTree>
    <p:extLst>
      <p:ext uri="{BB962C8B-B14F-4D97-AF65-F5344CB8AC3E}">
        <p14:creationId xmlns:p14="http://schemas.microsoft.com/office/powerpoint/2010/main" val="392930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2F212A-D132-493F-AA89-BC1134F69C41}"/>
              </a:ext>
            </a:extLst>
          </p:cNvPr>
          <p:cNvSpPr txBox="1"/>
          <p:nvPr/>
        </p:nvSpPr>
        <p:spPr>
          <a:xfrm>
            <a:off x="1551709" y="295122"/>
            <a:ext cx="6096000" cy="830997"/>
          </a:xfrm>
          <a:prstGeom prst="rect">
            <a:avLst/>
          </a:prstGeom>
          <a:noFill/>
        </p:spPr>
        <p:txBody>
          <a:bodyPr wrap="square">
            <a:spAutoFit/>
          </a:bodyPr>
          <a:lstStyle/>
          <a:p>
            <a:r>
              <a:rPr lang="en-IN" sz="4800" u="sng" dirty="0">
                <a:latin typeface="Forte" panose="03060902040502070203" pitchFamily="66" charset="0"/>
              </a:rPr>
              <a:t>Chapter - 3</a:t>
            </a:r>
            <a:endParaRPr lang="en-IN" sz="4800" u="sng" dirty="0"/>
          </a:p>
        </p:txBody>
      </p:sp>
      <p:pic>
        <p:nvPicPr>
          <p:cNvPr id="6" name="Content Placeholder 4" descr="List">
            <a:extLst>
              <a:ext uri="{FF2B5EF4-FFF2-40B4-BE49-F238E27FC236}">
                <a16:creationId xmlns:a16="http://schemas.microsoft.com/office/drawing/2014/main" id="{4281A4CF-A9C2-4F5B-BBB1-E27AB996FCA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979" y="366065"/>
            <a:ext cx="642730" cy="689112"/>
          </a:xfrm>
        </p:spPr>
      </p:pic>
      <p:sp>
        <p:nvSpPr>
          <p:cNvPr id="8" name="TextBox 7">
            <a:extLst>
              <a:ext uri="{FF2B5EF4-FFF2-40B4-BE49-F238E27FC236}">
                <a16:creationId xmlns:a16="http://schemas.microsoft.com/office/drawing/2014/main" id="{E834FB80-1D83-4330-9546-2E41ED5D8B2F}"/>
              </a:ext>
            </a:extLst>
          </p:cNvPr>
          <p:cNvSpPr txBox="1"/>
          <p:nvPr/>
        </p:nvSpPr>
        <p:spPr>
          <a:xfrm>
            <a:off x="889175" y="1126119"/>
            <a:ext cx="10413649" cy="461665"/>
          </a:xfrm>
          <a:prstGeom prst="rect">
            <a:avLst/>
          </a:prstGeom>
          <a:noFill/>
        </p:spPr>
        <p:txBody>
          <a:bodyPr wrap="square">
            <a:spAutoFit/>
          </a:bodyPr>
          <a:lstStyle/>
          <a:p>
            <a:pPr algn="ctr"/>
            <a:r>
              <a:rPr lang="en-IN" sz="2400" b="1" dirty="0"/>
              <a:t>Methodology</a:t>
            </a:r>
          </a:p>
        </p:txBody>
      </p:sp>
      <p:sp>
        <p:nvSpPr>
          <p:cNvPr id="10" name="TextBox 9">
            <a:extLst>
              <a:ext uri="{FF2B5EF4-FFF2-40B4-BE49-F238E27FC236}">
                <a16:creationId xmlns:a16="http://schemas.microsoft.com/office/drawing/2014/main" id="{857C5B05-E499-4B10-A7B6-A24545771370}"/>
              </a:ext>
            </a:extLst>
          </p:cNvPr>
          <p:cNvSpPr txBox="1"/>
          <p:nvPr/>
        </p:nvSpPr>
        <p:spPr>
          <a:xfrm>
            <a:off x="889174" y="1610004"/>
            <a:ext cx="10413649" cy="369332"/>
          </a:xfrm>
          <a:prstGeom prst="rect">
            <a:avLst/>
          </a:prstGeom>
          <a:noFill/>
        </p:spPr>
        <p:txBody>
          <a:bodyPr wrap="square">
            <a:spAutoFit/>
          </a:bodyPr>
          <a:lstStyle/>
          <a:p>
            <a:r>
              <a:rPr lang="en-IN" b="1" dirty="0"/>
              <a:t>Data Cleaning and Preprocessing :</a:t>
            </a:r>
            <a:endParaRPr lang="en-IN" b="1"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7BE87350-F074-40A8-9CC2-1E5FE5BB6A7F}"/>
              </a:ext>
            </a:extLst>
          </p:cNvPr>
          <p:cNvSpPr txBox="1"/>
          <p:nvPr/>
        </p:nvSpPr>
        <p:spPr>
          <a:xfrm>
            <a:off x="908978" y="2049449"/>
            <a:ext cx="10393845" cy="5078313"/>
          </a:xfrm>
          <a:prstGeom prst="rect">
            <a:avLst/>
          </a:prstGeom>
          <a:noFill/>
        </p:spPr>
        <p:txBody>
          <a:bodyPr wrap="square">
            <a:spAutoFit/>
          </a:bodyPr>
          <a:lstStyle/>
          <a:p>
            <a:pPr algn="just"/>
            <a:r>
              <a:rPr lang="en-US" dirty="0"/>
              <a:t>The datasets which were collected from UCI machine learning repository and Kaggle website contain unfiltered data which must be filtered before the final data set can be used to train the model. Also, data has some categorical variables which must be modified into numerical values for which we used Pandas library of Python. In data cleaning step, first we checked whether there are any missing or junk values in the dataset for which we used the isnull() function. Then for handling categorical variables we converted them into numerical variables.</a:t>
            </a:r>
            <a:endParaRPr lang="en-IN" dirty="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b="1" dirty="0"/>
              <a:t>Machine Learning Algorithms :</a:t>
            </a:r>
          </a:p>
          <a:p>
            <a:endParaRPr lang="en-IN" b="1" dirty="0">
              <a:latin typeface="Cambria" panose="02040503050406030204" pitchFamily="18" charset="0"/>
              <a:ea typeface="Cambria" panose="02040503050406030204" pitchFamily="18" charset="0"/>
            </a:endParaRPr>
          </a:p>
          <a:p>
            <a:pPr algn="just"/>
            <a:r>
              <a:rPr lang="en-IN" b="1" dirty="0"/>
              <a:t>a) Logistic Regression :</a:t>
            </a:r>
          </a:p>
          <a:p>
            <a:pPr algn="just"/>
            <a:r>
              <a:rPr lang="en-US" dirty="0"/>
              <a:t>                       Logistic regression is often used a lot of times in machine learning for predicting the likelihood of response attributes when a set of explanatory independent attributes are given. It is used when the target attribute is also known as a dependent variable having categorical values like yes/no or true/false, etc. It’s widely used for solving classification problems. It falls under the category of supervised machine learning. It</a:t>
            </a:r>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908977" y="619354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8</a:t>
            </a:r>
            <a:endParaRPr lang="en-IN" dirty="0"/>
          </a:p>
        </p:txBody>
      </p:sp>
    </p:spTree>
    <p:extLst>
      <p:ext uri="{BB962C8B-B14F-4D97-AF65-F5344CB8AC3E}">
        <p14:creationId xmlns:p14="http://schemas.microsoft.com/office/powerpoint/2010/main" val="167403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BE87350-F074-40A8-9CC2-1E5FE5BB6A7F}"/>
              </a:ext>
            </a:extLst>
          </p:cNvPr>
          <p:cNvSpPr txBox="1"/>
          <p:nvPr/>
        </p:nvSpPr>
        <p:spPr>
          <a:xfrm>
            <a:off x="899077" y="295122"/>
            <a:ext cx="10393845" cy="6740307"/>
          </a:xfrm>
          <a:prstGeom prst="rect">
            <a:avLst/>
          </a:prstGeom>
          <a:noFill/>
        </p:spPr>
        <p:txBody>
          <a:bodyPr wrap="square">
            <a:spAutoFit/>
          </a:bodyPr>
          <a:lstStyle/>
          <a:p>
            <a:pPr algn="just"/>
            <a:r>
              <a:rPr lang="en-US" dirty="0"/>
              <a:t>efficiently solves linear and binary classification problems. It is one of the most commonly used and easy to implement algorithms. It’s a statistical technique to predict classes which are binary. When the target variable has two possible classes in that case it predicts the likelihood of occurrence of the event. In our dataset the target variable is categorical as it has only two classes-yes/no. </a:t>
            </a:r>
            <a:endParaRPr lang="en-IN" b="1" dirty="0"/>
          </a:p>
          <a:p>
            <a:pPr algn="just"/>
            <a:r>
              <a:rPr lang="en-IN" b="1" dirty="0">
                <a:latin typeface="Cambria" panose="02040503050406030204" pitchFamily="18" charset="0"/>
                <a:ea typeface="Cambria" panose="02040503050406030204" pitchFamily="18" charset="0"/>
              </a:rPr>
              <a:t>              </a:t>
            </a:r>
          </a:p>
          <a:p>
            <a:r>
              <a:rPr lang="en-IN" b="1" dirty="0"/>
              <a:t>b) Random Forest :</a:t>
            </a:r>
          </a:p>
          <a:p>
            <a:r>
              <a:rPr lang="en-US" dirty="0"/>
              <a:t>                      Random Forest is the most famous and it is considered as the best algorithm for machine learning. It is a supervised learning algorithm. To achieve more accurate and consistent prediction, random forest creates several decision trees and combines them together. The major benefit of using it is its ability to solve both regression and classification issues. When building each individual tree, it employs bagging and feature randomness in order to produce an uncorrelated tree forest whose collective forecast has much better accuracy than any individual tree’s prediction. Bagging enhances accuracy of machine learning methods by grouping them together. In this algorithm, during the splitting of nodes it takes only random subset of nodes into an account. When splitting a node, it looks for the best feature from a random group of features rather than the most significant feature. This results into getting better accuracy. It efficiently deals with the huge datasets. It also solves the issue of overfitting in datasets. It works as follows: First, it’ll select random samples from the provided dataset. Next, for every selected sample it’ll create a decision tree and it’ll receive a forecasted result from every created decision tree. Then for each result which was predicted, it’ll perform voting and through voting it will select the best predicted result.</a:t>
            </a:r>
          </a:p>
          <a:p>
            <a:pPr algn="just"/>
            <a:endParaRPr lang="en-IN" dirty="0">
              <a:latin typeface="Cambria" panose="02040503050406030204" pitchFamily="18" charset="0"/>
              <a:ea typeface="Cambria" panose="02040503050406030204" pitchFamily="18" charset="0"/>
            </a:endParaRPr>
          </a:p>
          <a:p>
            <a:pPr marL="342900" indent="-342900">
              <a:buFont typeface="+mj-lt"/>
              <a:buAutoNum type="arabicPeriod"/>
            </a:pPr>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a:p>
            <a:pPr marL="342900" indent="-342900">
              <a:buAutoNum type="arabicPeriod"/>
            </a:pPr>
            <a:endParaRPr lang="en-IN" dirty="0">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2D52A370-A78F-4AA1-AA4D-31452ABF7D7A}"/>
              </a:ext>
            </a:extLst>
          </p:cNvPr>
          <p:cNvSpPr txBox="1"/>
          <p:nvPr/>
        </p:nvSpPr>
        <p:spPr>
          <a:xfrm>
            <a:off x="908977" y="6193546"/>
            <a:ext cx="10393845"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9</a:t>
            </a:r>
            <a:endParaRPr lang="en-IN" dirty="0"/>
          </a:p>
        </p:txBody>
      </p:sp>
    </p:spTree>
    <p:extLst>
      <p:ext uri="{BB962C8B-B14F-4D97-AF65-F5344CB8AC3E}">
        <p14:creationId xmlns:p14="http://schemas.microsoft.com/office/powerpoint/2010/main" val="534526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5379</TotalTime>
  <Words>4125</Words>
  <Application>Microsoft Office PowerPoint</Application>
  <PresentationFormat>Widescreen</PresentationFormat>
  <Paragraphs>785</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 Black</vt:lpstr>
      <vt:lpstr>Calibri</vt:lpstr>
      <vt:lpstr>Calibri Light</vt:lpstr>
      <vt:lpstr>Cambria</vt:lpstr>
      <vt:lpstr>Forte</vt:lpstr>
      <vt:lpstr>Helvetica Neue</vt:lpstr>
      <vt:lpstr>Inter</vt:lpstr>
      <vt:lpstr>Office Theme</vt:lpstr>
      <vt:lpstr>PowerPoint Presentation</vt:lpstr>
      <vt:lpstr>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105</cp:revision>
  <dcterms:created xsi:type="dcterms:W3CDTF">2022-11-23T11:01:19Z</dcterms:created>
  <dcterms:modified xsi:type="dcterms:W3CDTF">2022-12-14T12:51:54Z</dcterms:modified>
</cp:coreProperties>
</file>