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2400" b="1" i="0" u="sng" strike="noStrike" baseline="0">
                <a:solidFill>
                  <a:srgbClr val="000000"/>
                </a:solidFill>
                <a:uFill>
                  <a:solidFill>
                    <a:srgbClr val="000000"/>
                  </a:solidFill>
                </a:uFill>
                <a:latin typeface="Droid Sans"/>
                <a:ea typeface="Droid Sans"/>
                <a:cs typeface="Lucida Sans"/>
              </a:rPr>
              <a:t>Employee</a:t>
            </a:r>
            <a:r>
              <a:rPr lang="zh-CN" sz="2400" b="1" i="0" u="sng" strike="noStrike" baseline="0">
                <a:solidFill>
                  <a:srgbClr val="000000"/>
                </a:solidFill>
                <a:uFill>
                  <a:solidFill>
                    <a:srgbClr val="000000"/>
                  </a:solidFill>
                </a:uFill>
                <a:latin typeface="Droid Sans"/>
                <a:ea typeface="Droid Sans"/>
                <a:cs typeface="Lucida Sans"/>
              </a:rPr>
              <a:t> Attendance Analysis</a:t>
            </a:r>
          </a:p>
        </c:rich>
      </c:tx>
      <c:layout/>
      <c:overlay val="0"/>
      <c:spPr>
        <a:noFill/>
        <a:ln>
          <a:noFill/>
        </a:ln>
      </c:spPr>
    </c:title>
    <c:autoTitleDeleted val="1"/>
    <c:plotArea>
      <c:layout>
        <c:manualLayout>
          <c:layoutTarget val="inner"/>
          <c:xMode val="edge"/>
          <c:yMode val="edge"/>
          <c:x val="0.027681975"/>
          <c:y val="0.09593272"/>
          <c:w val="0.8728461"/>
          <c:h val="0.6233899"/>
        </c:manualLayout>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'Sheet16'!$B$5:$B$65</c:f>
              <c:numCache>
                <c:formatCode>General</c:formatCode>
                <c:ptCount val="61"/>
                <c:pt idx="0">
                  <c:v>16.0</c:v>
                </c:pt>
                <c:pt idx="1">
                  <c:v>11.0</c:v>
                </c:pt>
                <c:pt idx="2">
                  <c:v>1.0</c:v>
                </c:pt>
                <c:pt idx="4">
                  <c:v>2.0</c:v>
                </c:pt>
                <c:pt idx="5">
                  <c:v>2.0</c:v>
                </c:pt>
                <c:pt idx="6">
                  <c:v>18.0</c:v>
                </c:pt>
                <c:pt idx="7">
                  <c:v>12.0</c:v>
                </c:pt>
                <c:pt idx="8">
                  <c:v>1.0</c:v>
                </c:pt>
                <c:pt idx="9">
                  <c:v>1.0</c:v>
                </c:pt>
                <c:pt idx="11">
                  <c:v>4.0</c:v>
                </c:pt>
                <c:pt idx="12">
                  <c:v>21.0</c:v>
                </c:pt>
                <c:pt idx="13">
                  <c:v>16.0</c:v>
                </c:pt>
                <c:pt idx="15">
                  <c:v>3.0</c:v>
                </c:pt>
                <c:pt idx="17">
                  <c:v>2.0</c:v>
                </c:pt>
                <c:pt idx="18">
                  <c:v>17.0</c:v>
                </c:pt>
                <c:pt idx="19">
                  <c:v>9.0</c:v>
                </c:pt>
                <c:pt idx="22">
                  <c:v>2.0</c:v>
                </c:pt>
                <c:pt idx="23">
                  <c:v>6.0</c:v>
                </c:pt>
                <c:pt idx="24">
                  <c:v>21.0</c:v>
                </c:pt>
                <c:pt idx="25">
                  <c:v>15.0</c:v>
                </c:pt>
                <c:pt idx="29">
                  <c:v>6.0</c:v>
                </c:pt>
                <c:pt idx="30">
                  <c:v>29.0</c:v>
                </c:pt>
                <c:pt idx="31">
                  <c:v>20.0</c:v>
                </c:pt>
                <c:pt idx="32">
                  <c:v>2.0</c:v>
                </c:pt>
                <c:pt idx="34">
                  <c:v>1.0</c:v>
                </c:pt>
                <c:pt idx="35">
                  <c:v>6.0</c:v>
                </c:pt>
                <c:pt idx="36">
                  <c:v>26.0</c:v>
                </c:pt>
                <c:pt idx="37">
                  <c:v>14.0</c:v>
                </c:pt>
                <c:pt idx="38">
                  <c:v>1.0</c:v>
                </c:pt>
                <c:pt idx="39">
                  <c:v>2.0</c:v>
                </c:pt>
                <c:pt idx="40">
                  <c:v>1.0</c:v>
                </c:pt>
                <c:pt idx="41">
                  <c:v>8.0</c:v>
                </c:pt>
                <c:pt idx="42">
                  <c:v>26.0</c:v>
                </c:pt>
                <c:pt idx="43">
                  <c:v>19.0</c:v>
                </c:pt>
                <c:pt idx="45">
                  <c:v>2.0</c:v>
                </c:pt>
                <c:pt idx="46">
                  <c:v>1.0</c:v>
                </c:pt>
                <c:pt idx="47">
                  <c:v>4.0</c:v>
                </c:pt>
                <c:pt idx="48">
                  <c:v>21.0</c:v>
                </c:pt>
                <c:pt idx="49">
                  <c:v>15.0</c:v>
                </c:pt>
                <c:pt idx="51">
                  <c:v>3.0</c:v>
                </c:pt>
                <c:pt idx="52">
                  <c:v>1.0</c:v>
                </c:pt>
                <c:pt idx="53">
                  <c:v>2.0</c:v>
                </c:pt>
                <c:pt idx="54">
                  <c:v>25.0</c:v>
                </c:pt>
                <c:pt idx="55">
                  <c:v>20.0</c:v>
                </c:pt>
                <c:pt idx="58">
                  <c:v>1.0</c:v>
                </c:pt>
                <c:pt idx="59">
                  <c:v>4.0</c:v>
                </c:pt>
                <c:pt idx="60">
                  <c:v>220.0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'Sheet16'!$C$5:$C$65</c:f>
              <c:numCache>
                <c:formatCode>General</c:formatCode>
                <c:ptCount val="61"/>
                <c:pt idx="0">
                  <c:v>34.0</c:v>
                </c:pt>
                <c:pt idx="1">
                  <c:v>20.0</c:v>
                </c:pt>
                <c:pt idx="2">
                  <c:v>2.0</c:v>
                </c:pt>
                <c:pt idx="3">
                  <c:v>3.0</c:v>
                </c:pt>
                <c:pt idx="4">
                  <c:v>5.0</c:v>
                </c:pt>
                <c:pt idx="5">
                  <c:v>4.0</c:v>
                </c:pt>
                <c:pt idx="6">
                  <c:v>47.0</c:v>
                </c:pt>
                <c:pt idx="7">
                  <c:v>33.0</c:v>
                </c:pt>
                <c:pt idx="8">
                  <c:v>6.0</c:v>
                </c:pt>
                <c:pt idx="9">
                  <c:v>2.0</c:v>
                </c:pt>
                <c:pt idx="10">
                  <c:v>2.0</c:v>
                </c:pt>
                <c:pt idx="11">
                  <c:v>4.0</c:v>
                </c:pt>
                <c:pt idx="12">
                  <c:v>41.0</c:v>
                </c:pt>
                <c:pt idx="13">
                  <c:v>26.0</c:v>
                </c:pt>
                <c:pt idx="14">
                  <c:v>2.0</c:v>
                </c:pt>
                <c:pt idx="15">
                  <c:v>5.0</c:v>
                </c:pt>
                <c:pt idx="16">
                  <c:v>1.0</c:v>
                </c:pt>
                <c:pt idx="17">
                  <c:v>7.0</c:v>
                </c:pt>
                <c:pt idx="18">
                  <c:v>39.0</c:v>
                </c:pt>
                <c:pt idx="19">
                  <c:v>25.0</c:v>
                </c:pt>
                <c:pt idx="20">
                  <c:v>1.0</c:v>
                </c:pt>
                <c:pt idx="21">
                  <c:v>6.0</c:v>
                </c:pt>
                <c:pt idx="22">
                  <c:v>3.0</c:v>
                </c:pt>
                <c:pt idx="23">
                  <c:v>4.0</c:v>
                </c:pt>
                <c:pt idx="24">
                  <c:v>41.0</c:v>
                </c:pt>
                <c:pt idx="25">
                  <c:v>29.0</c:v>
                </c:pt>
                <c:pt idx="26">
                  <c:v>2.0</c:v>
                </c:pt>
                <c:pt idx="27">
                  <c:v>1.0</c:v>
                </c:pt>
                <c:pt idx="28">
                  <c:v>2.0</c:v>
                </c:pt>
                <c:pt idx="29">
                  <c:v>7.0</c:v>
                </c:pt>
                <c:pt idx="30">
                  <c:v>33.0</c:v>
                </c:pt>
                <c:pt idx="31">
                  <c:v>23.0</c:v>
                </c:pt>
                <c:pt idx="32">
                  <c:v>2.0</c:v>
                </c:pt>
                <c:pt idx="33">
                  <c:v>1.0</c:v>
                </c:pt>
                <c:pt idx="34">
                  <c:v>2.0</c:v>
                </c:pt>
                <c:pt idx="35">
                  <c:v>5.0</c:v>
                </c:pt>
                <c:pt idx="36">
                  <c:v>41.0</c:v>
                </c:pt>
                <c:pt idx="37">
                  <c:v>34.0</c:v>
                </c:pt>
                <c:pt idx="38">
                  <c:v>1.0</c:v>
                </c:pt>
                <c:pt idx="39">
                  <c:v>2.0</c:v>
                </c:pt>
                <c:pt idx="40">
                  <c:v>1.0</c:v>
                </c:pt>
                <c:pt idx="41">
                  <c:v>3.0</c:v>
                </c:pt>
                <c:pt idx="42">
                  <c:v>43.0</c:v>
                </c:pt>
                <c:pt idx="43">
                  <c:v>32.0</c:v>
                </c:pt>
                <c:pt idx="44">
                  <c:v>2.0</c:v>
                </c:pt>
                <c:pt idx="45">
                  <c:v>3.0</c:v>
                </c:pt>
                <c:pt idx="47">
                  <c:v>6.0</c:v>
                </c:pt>
                <c:pt idx="48">
                  <c:v>45.0</c:v>
                </c:pt>
                <c:pt idx="49">
                  <c:v>33.0</c:v>
                </c:pt>
                <c:pt idx="51">
                  <c:v>2.0</c:v>
                </c:pt>
                <c:pt idx="52">
                  <c:v>1.0</c:v>
                </c:pt>
                <c:pt idx="53">
                  <c:v>9.0</c:v>
                </c:pt>
                <c:pt idx="54">
                  <c:v>34.0</c:v>
                </c:pt>
                <c:pt idx="55">
                  <c:v>26.0</c:v>
                </c:pt>
                <c:pt idx="56">
                  <c:v>2.0</c:v>
                </c:pt>
                <c:pt idx="57">
                  <c:v>1.0</c:v>
                </c:pt>
                <c:pt idx="59">
                  <c:v>5.0</c:v>
                </c:pt>
                <c:pt idx="60">
                  <c:v>398.0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'Sheet16'!$D$5:$D$65</c:f>
              <c:numCache>
                <c:formatCode>General</c:formatCode>
                <c:ptCount val="61"/>
                <c:pt idx="0">
                  <c:v>85.0</c:v>
                </c:pt>
                <c:pt idx="1">
                  <c:v>50.0</c:v>
                </c:pt>
                <c:pt idx="2">
                  <c:v>3.0</c:v>
                </c:pt>
                <c:pt idx="3">
                  <c:v>6.0</c:v>
                </c:pt>
                <c:pt idx="4">
                  <c:v>5.0</c:v>
                </c:pt>
                <c:pt idx="5">
                  <c:v>21.0</c:v>
                </c:pt>
                <c:pt idx="6">
                  <c:v>65.0</c:v>
                </c:pt>
                <c:pt idx="7">
                  <c:v>40.0</c:v>
                </c:pt>
                <c:pt idx="8">
                  <c:v>4.0</c:v>
                </c:pt>
                <c:pt idx="10">
                  <c:v>3.0</c:v>
                </c:pt>
                <c:pt idx="11">
                  <c:v>18.0</c:v>
                </c:pt>
                <c:pt idx="12">
                  <c:v>78.0</c:v>
                </c:pt>
                <c:pt idx="13">
                  <c:v>44.0</c:v>
                </c:pt>
                <c:pt idx="14">
                  <c:v>2.0</c:v>
                </c:pt>
                <c:pt idx="15">
                  <c:v>7.0</c:v>
                </c:pt>
                <c:pt idx="16">
                  <c:v>3.0</c:v>
                </c:pt>
                <c:pt idx="17">
                  <c:v>22.0</c:v>
                </c:pt>
                <c:pt idx="18">
                  <c:v>92.0</c:v>
                </c:pt>
                <c:pt idx="19">
                  <c:v>61.0</c:v>
                </c:pt>
                <c:pt idx="20">
                  <c:v>2.0</c:v>
                </c:pt>
                <c:pt idx="21">
                  <c:v>4.0</c:v>
                </c:pt>
                <c:pt idx="22">
                  <c:v>5.0</c:v>
                </c:pt>
                <c:pt idx="23">
                  <c:v>20.0</c:v>
                </c:pt>
                <c:pt idx="24">
                  <c:v>77.0</c:v>
                </c:pt>
                <c:pt idx="25">
                  <c:v>42.0</c:v>
                </c:pt>
                <c:pt idx="26">
                  <c:v>4.0</c:v>
                </c:pt>
                <c:pt idx="27">
                  <c:v>5.0</c:v>
                </c:pt>
                <c:pt idx="28">
                  <c:v>3.0</c:v>
                </c:pt>
                <c:pt idx="29">
                  <c:v>23.0</c:v>
                </c:pt>
                <c:pt idx="30">
                  <c:v>69.0</c:v>
                </c:pt>
                <c:pt idx="31">
                  <c:v>38.0</c:v>
                </c:pt>
                <c:pt idx="32">
                  <c:v>4.0</c:v>
                </c:pt>
                <c:pt idx="33">
                  <c:v>8.0</c:v>
                </c:pt>
                <c:pt idx="34">
                  <c:v>3.0</c:v>
                </c:pt>
                <c:pt idx="35">
                  <c:v>16.0</c:v>
                </c:pt>
                <c:pt idx="36">
                  <c:v>75.0</c:v>
                </c:pt>
                <c:pt idx="37">
                  <c:v>49.0</c:v>
                </c:pt>
                <c:pt idx="38">
                  <c:v>4.0</c:v>
                </c:pt>
                <c:pt idx="39">
                  <c:v>3.0</c:v>
                </c:pt>
                <c:pt idx="40">
                  <c:v>3.0</c:v>
                </c:pt>
                <c:pt idx="41">
                  <c:v>16.0</c:v>
                </c:pt>
                <c:pt idx="42">
                  <c:v>82.0</c:v>
                </c:pt>
                <c:pt idx="43">
                  <c:v>46.0</c:v>
                </c:pt>
                <c:pt idx="44">
                  <c:v>8.0</c:v>
                </c:pt>
                <c:pt idx="45">
                  <c:v>5.0</c:v>
                </c:pt>
                <c:pt idx="46">
                  <c:v>1.0</c:v>
                </c:pt>
                <c:pt idx="47">
                  <c:v>22.0</c:v>
                </c:pt>
                <c:pt idx="48">
                  <c:v>71.0</c:v>
                </c:pt>
                <c:pt idx="49">
                  <c:v>42.0</c:v>
                </c:pt>
                <c:pt idx="50">
                  <c:v>3.0</c:v>
                </c:pt>
                <c:pt idx="51">
                  <c:v>3.0</c:v>
                </c:pt>
                <c:pt idx="52">
                  <c:v>1.0</c:v>
                </c:pt>
                <c:pt idx="53">
                  <c:v>22.0</c:v>
                </c:pt>
                <c:pt idx="54">
                  <c:v>84.0</c:v>
                </c:pt>
                <c:pt idx="55">
                  <c:v>58.0</c:v>
                </c:pt>
                <c:pt idx="56">
                  <c:v>4.0</c:v>
                </c:pt>
                <c:pt idx="58">
                  <c:v>3.0</c:v>
                </c:pt>
                <c:pt idx="59">
                  <c:v>19.0</c:v>
                </c:pt>
                <c:pt idx="60">
                  <c:v>778.0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'Sheet16'!$E$5:$E$65</c:f>
              <c:numCache>
                <c:formatCode>General</c:formatCode>
                <c:ptCount val="61"/>
                <c:pt idx="0">
                  <c:v>15.0</c:v>
                </c:pt>
                <c:pt idx="1">
                  <c:v>9.0</c:v>
                </c:pt>
                <c:pt idx="4">
                  <c:v>1.0</c:v>
                </c:pt>
                <c:pt idx="5">
                  <c:v>5.0</c:v>
                </c:pt>
                <c:pt idx="6">
                  <c:v>15.0</c:v>
                </c:pt>
                <c:pt idx="7">
                  <c:v>9.0</c:v>
                </c:pt>
                <c:pt idx="8">
                  <c:v>1.0</c:v>
                </c:pt>
                <c:pt idx="9">
                  <c:v>1.0</c:v>
                </c:pt>
                <c:pt idx="10">
                  <c:v>1.0</c:v>
                </c:pt>
                <c:pt idx="11">
                  <c:v>3.0</c:v>
                </c:pt>
                <c:pt idx="12">
                  <c:v>14.0</c:v>
                </c:pt>
                <c:pt idx="13">
                  <c:v>11.0</c:v>
                </c:pt>
                <c:pt idx="14">
                  <c:v>1.0</c:v>
                </c:pt>
                <c:pt idx="17">
                  <c:v>2.0</c:v>
                </c:pt>
                <c:pt idx="18">
                  <c:v>9.0</c:v>
                </c:pt>
                <c:pt idx="19">
                  <c:v>5.0</c:v>
                </c:pt>
                <c:pt idx="20">
                  <c:v>1.0</c:v>
                </c:pt>
                <c:pt idx="22">
                  <c:v>1.0</c:v>
                </c:pt>
                <c:pt idx="23">
                  <c:v>2.0</c:v>
                </c:pt>
                <c:pt idx="24">
                  <c:v>15.0</c:v>
                </c:pt>
                <c:pt idx="25">
                  <c:v>10.0</c:v>
                </c:pt>
                <c:pt idx="27">
                  <c:v>1.0</c:v>
                </c:pt>
                <c:pt idx="28">
                  <c:v>2.0</c:v>
                </c:pt>
                <c:pt idx="29">
                  <c:v>2.0</c:v>
                </c:pt>
                <c:pt idx="30">
                  <c:v>12.0</c:v>
                </c:pt>
                <c:pt idx="31">
                  <c:v>7.0</c:v>
                </c:pt>
                <c:pt idx="32">
                  <c:v>1.0</c:v>
                </c:pt>
                <c:pt idx="34">
                  <c:v>3.0</c:v>
                </c:pt>
                <c:pt idx="35">
                  <c:v>1.0</c:v>
                </c:pt>
                <c:pt idx="36">
                  <c:v>15.0</c:v>
                </c:pt>
                <c:pt idx="37">
                  <c:v>11.0</c:v>
                </c:pt>
                <c:pt idx="38">
                  <c:v>1.0</c:v>
                </c:pt>
                <c:pt idx="40">
                  <c:v>1.0</c:v>
                </c:pt>
                <c:pt idx="41">
                  <c:v>2.0</c:v>
                </c:pt>
                <c:pt idx="42">
                  <c:v>16.0</c:v>
                </c:pt>
                <c:pt idx="43">
                  <c:v>12.0</c:v>
                </c:pt>
                <c:pt idx="44">
                  <c:v>1.0</c:v>
                </c:pt>
                <c:pt idx="45">
                  <c:v>2.0</c:v>
                </c:pt>
                <c:pt idx="47">
                  <c:v>1.0</c:v>
                </c:pt>
                <c:pt idx="48">
                  <c:v>13.0</c:v>
                </c:pt>
                <c:pt idx="49">
                  <c:v>5.0</c:v>
                </c:pt>
                <c:pt idx="51">
                  <c:v>3.0</c:v>
                </c:pt>
                <c:pt idx="52">
                  <c:v>1.0</c:v>
                </c:pt>
                <c:pt idx="53">
                  <c:v>4.0</c:v>
                </c:pt>
                <c:pt idx="54">
                  <c:v>13.0</c:v>
                </c:pt>
                <c:pt idx="55">
                  <c:v>10.0</c:v>
                </c:pt>
                <c:pt idx="57">
                  <c:v>1.0</c:v>
                </c:pt>
                <c:pt idx="59">
                  <c:v>2.0</c:v>
                </c:pt>
                <c:pt idx="60">
                  <c:v>137.0</c:v>
                </c:pt>
              </c:numCache>
            </c:numRef>
          </c:val>
        </c:ser>
        <c:overlap val="-27"/>
        <c:gapWidth val="219"/>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9605845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7337718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8093338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6967380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52847496"/>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3894211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3783492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912839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9605846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8281222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4759524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7767836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32613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24370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65235387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363580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441207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0912999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33453477"/>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8"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67"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66"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65"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6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3"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62"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61"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60"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4"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5"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6"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157"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58"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984608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773372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139762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979155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37376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659755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412103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071917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145131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7059900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Naveenkumar.N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2206446</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G</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n</a:t>
            </a:r>
            <a:r>
              <a:rPr lang="en-US" altLang="zh-CN" sz="2400" b="0" i="0" u="none" strike="noStrike" kern="1200" cap="none" spc="0" baseline="0">
                <a:solidFill>
                  <a:schemeClr val="tx1"/>
                </a:solidFill>
                <a:latin typeface="Calibri" pitchFamily="0" charset="0"/>
                <a:ea typeface="宋体" pitchFamily="0" charset="0"/>
                <a:cs typeface="Calibri" pitchFamily="0" charset="0"/>
              </a:rPr>
              <a:t>eral</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G</a:t>
            </a:r>
            <a:r>
              <a:rPr lang="en-US" altLang="zh-CN" sz="2400" b="0" i="0" u="none" strike="noStrike" kern="1200" cap="none" spc="0" baseline="0">
                <a:solidFill>
                  <a:schemeClr val="tx1"/>
                </a:solidFill>
                <a:latin typeface="Calibri" pitchFamily="0" charset="0"/>
                <a:ea typeface="宋体" pitchFamily="0" charset="0"/>
                <a:cs typeface="Calibri" pitchFamily="0" charset="0"/>
              </a:rPr>
              <a:t>U</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H</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N</a:t>
            </a:r>
            <a:r>
              <a:rPr lang="en-US" altLang="zh-CN" sz="2400" b="0" i="0" u="none" strike="noStrike" kern="1200" cap="none" spc="0" baseline="0">
                <a:solidFill>
                  <a:schemeClr val="tx1"/>
                </a:solidFill>
                <a:latin typeface="Calibri" pitchFamily="0" charset="0"/>
                <a:ea typeface="宋体" pitchFamily="0" charset="0"/>
                <a:cs typeface="Calibri" pitchFamily="0" charset="0"/>
              </a:rPr>
              <a:t>D</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N</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U</a:t>
            </a:r>
            <a:r>
              <a:rPr lang="en-US" altLang="zh-CN" sz="2400" b="0" i="0" u="none" strike="noStrike" kern="1200" cap="none" spc="0" baseline="0">
                <a:solidFill>
                  <a:schemeClr val="tx1"/>
                </a:solidFill>
                <a:latin typeface="Calibri" pitchFamily="0" charset="0"/>
                <a:ea typeface="宋体" pitchFamily="0" charset="0"/>
                <a:cs typeface="Calibri" pitchFamily="0" charset="0"/>
              </a:rPr>
              <a:t>L</a:t>
            </a:r>
            <a:r>
              <a:rPr lang="en-US" altLang="zh-CN" sz="2400" b="0" i="0" u="none" strike="noStrike" kern="1200" cap="none" spc="0" baseline="0">
                <a:solidFill>
                  <a:schemeClr val="tx1"/>
                </a:solidFill>
                <a:latin typeface="Calibri" pitchFamily="0" charset="0"/>
                <a:ea typeface="宋体" pitchFamily="0" charset="0"/>
                <a:cs typeface="Calibri" pitchFamily="0" charset="0"/>
              </a:rPr>
              <a:t>L</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J</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N</a:t>
            </a:r>
            <a:r>
              <a:rPr lang="en-US" altLang="zh-CN" sz="2400" b="0" i="0" u="none" strike="noStrike" kern="1200" cap="none" spc="0" baseline="0">
                <a:solidFill>
                  <a:schemeClr val="tx1"/>
                </a:solidFill>
                <a:latin typeface="Calibri" pitchFamily="0" charset="0"/>
                <a:ea typeface="宋体" pitchFamily="0" charset="0"/>
                <a:cs typeface="Calibri" pitchFamily="0" charset="0"/>
              </a:rPr>
              <a:t> COLLEGE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23223421"/>
      </p:ext>
    </p:extLst>
  </p:cSld>
  <p:clrMapOvr>
    <a:masterClrMapping/>
  </p:clrMapOvr>
  <p:transition spd="med">
    <p:fade/>
  </p:transition>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739774" y="291147"/>
            <a:ext cx="4097585"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3" name="矩形"/>
          <p:cNvSpPr>
            <a:spLocks/>
          </p:cNvSpPr>
          <p:nvPr/>
        </p:nvSpPr>
        <p:spPr>
          <a:xfrm rot="0">
            <a:off x="838200" y="1271855"/>
            <a:ext cx="7162799" cy="5958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attendance analysis using Excel, several modeling techniques can help you gain insights and make data-driven decisions. Here’s an overview of key modeling approaches you might use: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1. </a:t>
            </a:r>
            <a:r>
              <a:rPr lang="en-US" altLang="zh-CN" sz="1800" b="1" i="0" u="sng" strike="noStrike" kern="1200" cap="none" spc="0" baseline="0">
                <a:solidFill>
                  <a:schemeClr val="tx1"/>
                </a:solidFill>
                <a:latin typeface="Calibri" pitchFamily="0" charset="0"/>
                <a:ea typeface="宋体" pitchFamily="0" charset="0"/>
                <a:cs typeface="Calibri" pitchFamily="0" charset="0"/>
              </a:rPr>
              <a:t>Descriptive Statistics Mean and Median Attendance</a:t>
            </a:r>
            <a:r>
              <a:rPr lang="en-US" altLang="zh-CN" sz="1800" b="0" i="0" u="none" strike="noStrike" kern="1200" cap="none" spc="0" baseline="0">
                <a:solidFill>
                  <a:schemeClr val="tx1"/>
                </a:solidFill>
                <a:latin typeface="Calibri" pitchFamily="0" charset="0"/>
                <a:ea typeface="宋体" pitchFamily="0" charset="0"/>
                <a:cs typeface="Calibri" pitchFamily="0" charset="0"/>
              </a:rPr>
              <a:t>: Calculate average and median attendance times to understand typical patterns. Standard Deviation: Measure the variability in attendance times. Excel Functions: AVERAGE(), MEDIAN(), STDEV.P(), STDEV.S()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2. </a:t>
            </a:r>
            <a:r>
              <a:rPr lang="en-US" altLang="zh-CN" sz="1800" b="1" i="0" u="sng" strike="noStrike" kern="1200" cap="none" spc="0" baseline="0">
                <a:solidFill>
                  <a:schemeClr val="tx1"/>
                </a:solidFill>
                <a:latin typeface="Calibri" pitchFamily="0" charset="0"/>
                <a:ea typeface="宋体" pitchFamily="0" charset="0"/>
                <a:cs typeface="Calibri" pitchFamily="0" charset="0"/>
              </a:rPr>
              <a:t>Time Series Analysis Trend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Analyze attendance trends over time (daily, weekly, monthly).Seasonality: Identify patterns or recurring trends related to specific days of the week or times of the year . Excel Functions: Use line charts or pivot tables to visualize trends.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3. </a:t>
            </a:r>
            <a:r>
              <a:rPr lang="en-US" altLang="zh-CN" sz="1800" b="1" i="0" u="sng" strike="noStrike" kern="1200" cap="none" spc="0" baseline="0">
                <a:solidFill>
                  <a:schemeClr val="tx1"/>
                </a:solidFill>
                <a:latin typeface="Calibri" pitchFamily="0" charset="0"/>
                <a:ea typeface="宋体" pitchFamily="0" charset="0"/>
                <a:cs typeface="Calibri" pitchFamily="0" charset="0"/>
              </a:rPr>
              <a:t>Pivot Tables and Charts Attendance Summary</a:t>
            </a:r>
            <a:r>
              <a:rPr lang="en-US" altLang="zh-CN" sz="1800" b="0" i="0" u="none" strike="noStrike" kern="1200" cap="none" spc="0" baseline="0">
                <a:solidFill>
                  <a:schemeClr val="tx1"/>
                </a:solidFill>
                <a:latin typeface="Calibri" pitchFamily="0" charset="0"/>
                <a:ea typeface="宋体" pitchFamily="0" charset="0"/>
                <a:cs typeface="Calibri" pitchFamily="0" charset="0"/>
              </a:rPr>
              <a:t>: Create pivot tables to summarize attendance data by employee, department, or time period . Visual Representation: Use pivot charts to visualize attendance patterns and anomalies . Excel Functions: PivotTable, PivotChart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4. </a:t>
            </a:r>
            <a:r>
              <a:rPr lang="en-US" altLang="zh-CN" sz="1800" b="1" i="0" u="sng" strike="noStrike" kern="1200" cap="none" spc="0" baseline="0">
                <a:solidFill>
                  <a:schemeClr val="tx1"/>
                </a:solidFill>
                <a:latin typeface="Calibri" pitchFamily="0" charset="0"/>
                <a:ea typeface="宋体" pitchFamily="0" charset="0"/>
                <a:cs typeface="Calibri" pitchFamily="0" charset="0"/>
              </a:rPr>
              <a:t>Absenteeism Analysis Absence Rates</a:t>
            </a:r>
            <a:r>
              <a:rPr lang="en-US" altLang="zh-CN" sz="1800" b="0" i="0" u="none" strike="noStrike" kern="1200" cap="none" spc="0" baseline="0">
                <a:solidFill>
                  <a:schemeClr val="tx1"/>
                </a:solidFill>
                <a:latin typeface="Calibri" pitchFamily="0" charset="0"/>
                <a:ea typeface="宋体" pitchFamily="0" charset="0"/>
                <a:cs typeface="Calibri" pitchFamily="0" charset="0"/>
              </a:rPr>
              <a:t>: Calculate the percentage of days employees or students are absent . Correlation with Other Factors: Analyze correlations between absenteeism and factors like department, time of year, or employee tenure . Excel Functions: COUNTIF(), COUNTIFS(), CORREL()</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15009463"/>
      </p:ext>
    </p:extLst>
  </p:cSld>
  <p:clrMapOvr>
    <a:masterClrMapping/>
  </p:clrMapOvr>
  <p:transition spd="slow"/>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body" idx="1"/>
          </p:nvPr>
        </p:nvSpPr>
        <p:spPr>
          <a:xfrm rot="0">
            <a:off x="381000" y="533400"/>
            <a:ext cx="9144000" cy="640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5. </a:t>
            </a:r>
            <a:r>
              <a:rPr lang="en-US" altLang="zh-CN" sz="1800" b="1" i="0" u="sng" strike="noStrike" kern="0" cap="none" spc="0" baseline="0">
                <a:latin typeface="Calibri" pitchFamily="0" charset="0"/>
                <a:ea typeface="宋体" pitchFamily="0" charset="0"/>
                <a:cs typeface="Lucida Sans"/>
              </a:rPr>
              <a:t>Work Hours Calculation Hours Worked</a:t>
            </a:r>
            <a:r>
              <a:rPr lang="en-US" altLang="zh-CN" sz="1800" b="0" i="0" u="none" strike="noStrike" kern="0" cap="none" spc="0" baseline="0">
                <a:latin typeface="Calibri" pitchFamily="0" charset="0"/>
                <a:ea typeface="宋体" pitchFamily="0" charset="0"/>
                <a:cs typeface="Lucida Sans"/>
              </a:rPr>
              <a:t>: Compute the total hours worked per day, week, or month using Time In and Time Out data . Overtime Calculation: Identify and calculate any overtime based on scheduled hours Excel Functions: DATEDIF(), TEXT(), SUM() </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6. </a:t>
            </a:r>
            <a:r>
              <a:rPr lang="en-US" altLang="zh-CN" sz="1800" b="1" i="0" u="sng" strike="noStrike" kern="0" cap="none" spc="0" baseline="0">
                <a:latin typeface="Calibri" pitchFamily="0" charset="0"/>
                <a:ea typeface="宋体" pitchFamily="0" charset="0"/>
                <a:cs typeface="Lucida Sans"/>
              </a:rPr>
              <a:t>Anomaly Detection Late Arrivals and Early Departures</a:t>
            </a:r>
            <a:r>
              <a:rPr lang="en-US" altLang="zh-CN" sz="1800" b="0" i="0" u="none" strike="noStrike" kern="0" cap="none" spc="0" baseline="0">
                <a:latin typeface="Calibri" pitchFamily="0" charset="0"/>
                <a:ea typeface="宋体" pitchFamily="0" charset="0"/>
                <a:cs typeface="Lucida Sans"/>
              </a:rPr>
              <a:t>: Identify patterns of lateness or early departures using conditional formatting or formulas . Outliers: Detect outliers or unusual attendance patterns . Excel Functions: IF(), CONDITIONAL FORMATTING, Z-SCORE</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7. </a:t>
            </a:r>
            <a:r>
              <a:rPr lang="en-US" altLang="zh-CN" sz="1800" b="1" i="0" u="sng" strike="noStrike" kern="0" cap="none" spc="0" baseline="0">
                <a:latin typeface="Calibri" pitchFamily="0" charset="0"/>
                <a:ea typeface="宋体" pitchFamily="0" charset="0"/>
                <a:cs typeface="Lucida Sans"/>
              </a:rPr>
              <a:t>Forecasting Future Attendance Trends</a:t>
            </a:r>
            <a:r>
              <a:rPr lang="en-US" altLang="zh-CN" sz="1800" b="0" i="0" u="none" strike="noStrike" kern="0" cap="none" spc="0" baseline="0">
                <a:latin typeface="Calibri" pitchFamily="0" charset="0"/>
                <a:ea typeface="宋体" pitchFamily="0" charset="0"/>
                <a:cs typeface="Lucida Sans"/>
              </a:rPr>
              <a:t>: Use linear regression to forecast future attendance based on historical data . Excel Functions: LINEST(), FORECAST.LINEAR()</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8. </a:t>
            </a:r>
            <a:r>
              <a:rPr lang="en-US" altLang="zh-CN" sz="1800" b="1" i="0" u="sng" strike="noStrike" kern="0" cap="none" spc="0" baseline="0">
                <a:latin typeface="Calibri" pitchFamily="0" charset="0"/>
                <a:ea typeface="宋体" pitchFamily="0" charset="0"/>
                <a:cs typeface="Lucida Sans"/>
              </a:rPr>
              <a:t>Scenario Analysis What-If Scenarios</a:t>
            </a:r>
            <a:r>
              <a:rPr lang="en-US" altLang="zh-CN" sz="1800" b="0" i="0" u="none" strike="noStrike" kern="0" cap="none" spc="0" baseline="0">
                <a:latin typeface="Calibri" pitchFamily="0" charset="0"/>
                <a:ea typeface="宋体" pitchFamily="0" charset="0"/>
                <a:cs typeface="Lucida Sans"/>
              </a:rPr>
              <a:t>: Model different scenarios to understand potential impacts of policy changes on attendance .</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Excel Functions: “DATA TABLE”,” GOAL SEEK”</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sng" strike="noStrike" kern="0" cap="none" spc="0" baseline="0">
                <a:latin typeface="Calibri" pitchFamily="0" charset="0"/>
                <a:ea typeface="宋体" pitchFamily="0" charset="0"/>
                <a:cs typeface="Lucida Sans"/>
              </a:rPr>
              <a:t>Example Implementation </a:t>
            </a:r>
            <a:r>
              <a:rPr lang="en-US" altLang="zh-CN" sz="1800" b="0" i="0" u="none" strike="noStrike" kern="0" cap="none" spc="0" baseline="0">
                <a:latin typeface="Calibri" pitchFamily="0" charset="0"/>
                <a:ea typeface="宋体" pitchFamily="0" charset="0"/>
                <a:cs typeface="Lucida Sans"/>
              </a:rPr>
              <a:t>: </a:t>
            </a: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a:rPr>
              <a:t>Create a Data Table</a:t>
            </a:r>
            <a:r>
              <a:rPr lang="en-US" altLang="zh-CN" sz="1800" b="0" i="0" u="none" strike="noStrike" kern="0" cap="none" spc="0" baseline="0">
                <a:latin typeface="Calibri" pitchFamily="0" charset="0"/>
                <a:ea typeface="宋体" pitchFamily="0" charset="0"/>
                <a:cs typeface="Lucida Sans"/>
              </a:rPr>
              <a:t>: Organize your data into columns for Date, Time In, Time Out, Employee ID, etc.</a:t>
            </a: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a:rPr>
              <a:t>Use Pivot Tables</a:t>
            </a:r>
            <a:r>
              <a:rPr lang="en-US" altLang="zh-CN" sz="1800" b="0" i="0" u="none" strike="noStrike" kern="0" cap="none" spc="0" baseline="0">
                <a:latin typeface="Calibri" pitchFamily="0" charset="0"/>
                <a:ea typeface="宋体" pitchFamily="0" charset="0"/>
                <a:cs typeface="Lucida Sans"/>
              </a:rPr>
              <a:t>: Summarize attendance by employee or department.</a:t>
            </a: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a:rPr>
              <a:t>Visualize Data</a:t>
            </a:r>
            <a:r>
              <a:rPr lang="en-US" altLang="zh-CN" sz="1800" b="0" i="0" u="none" strike="noStrike" kern="0" cap="none" spc="0" baseline="0">
                <a:latin typeface="Calibri" pitchFamily="0" charset="0"/>
                <a:ea typeface="宋体" pitchFamily="0" charset="0"/>
                <a:cs typeface="Lucida Sans"/>
              </a:rPr>
              <a:t>: Create charts to visualize trends and patterns.</a:t>
            </a: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a:rPr>
              <a:t>Apply Formulas</a:t>
            </a:r>
            <a:r>
              <a:rPr lang="en-US" altLang="zh-CN" sz="1800" b="0" i="0" u="none" strike="noStrike" kern="0" cap="none" spc="0" baseline="0">
                <a:latin typeface="Calibri" pitchFamily="0" charset="0"/>
                <a:ea typeface="宋体" pitchFamily="0" charset="0"/>
                <a:cs typeface="Lucida Sans"/>
              </a:rPr>
              <a:t>: Calculate hours worked, absenteeism rates, and any anomalies.</a:t>
            </a: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1" i="0" u="none" strike="noStrike" kern="0" cap="none" spc="0" baseline="0">
                <a:latin typeface="Calibri" pitchFamily="0" charset="0"/>
                <a:ea typeface="宋体" pitchFamily="0" charset="0"/>
                <a:cs typeface="Lucida Sans"/>
              </a:rPr>
              <a:t>Analyze and Interpret</a:t>
            </a:r>
            <a:r>
              <a:rPr lang="en-US" altLang="zh-CN" sz="1800" b="0" i="0" u="none" strike="noStrike" kern="0" cap="none" spc="0" baseline="0">
                <a:latin typeface="Calibri" pitchFamily="0" charset="0"/>
                <a:ea typeface="宋体" pitchFamily="0" charset="0"/>
                <a:cs typeface="Lucida Sans"/>
              </a:rPr>
              <a:t>: Use descriptive statistics and trend analysis to derive insights and make recommendations.</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These modeling techniques enable you to perform a comprehensive analysis of attendance data, leading to better management decisions and improved operational efficiency</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825543860"/>
      </p:ext>
    </p:extLst>
  </p:cSld>
  <p:clrMapOvr>
    <a:masterClrMapping/>
  </p:clrMapOvr>
  <p:transition spd="slow"/>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文本框"/>
          <p:cNvSpPr>
            <a:spLocks noGrp="1"/>
          </p:cNvSpPr>
          <p:nvPr>
            <p:ph type="title"/>
          </p:nvPr>
        </p:nvSpPr>
        <p:spPr>
          <a:xfrm rot="0">
            <a:off x="755332" y="385444"/>
            <a:ext cx="3543426" cy="7372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6" name="对象"/>
          <p:cNvGraphicFramePr>
            <a:graphicFrameLocks/>
          </p:cNvGraphicFramePr>
          <p:nvPr/>
        </p:nvGraphicFramePr>
        <p:xfrm>
          <a:off x="152400" y="1116330"/>
          <a:ext cx="11124818" cy="5528945"/>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716893270"/>
      </p:ext>
    </p:extLst>
  </p:cSld>
  <p:clrMapOvr>
    <a:masterClrMapping/>
  </p:clrMapOvr>
  <p:transition spd="slow"/>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7"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8" name="矩形"/>
          <p:cNvSpPr>
            <a:spLocks/>
          </p:cNvSpPr>
          <p:nvPr/>
        </p:nvSpPr>
        <p:spPr>
          <a:xfrm rot="0">
            <a:off x="755332" y="1447800"/>
            <a:ext cx="8007668" cy="4053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00686115"/>
      </p:ext>
    </p:extLst>
  </p:cSld>
  <p:clrMapOvr>
    <a:masterClrMapping/>
  </p:clrMapOvr>
  <p:transition spd="med">
    <p:fade/>
  </p:transition>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Attendance Analysis using Excel</a:t>
            </a:r>
            <a:endParaRPr lang="zh-CN" altLang="en-US" sz="4400" b="1" i="0" u="none" strike="noStrike" kern="1200" cap="none" spc="0" baseline="0">
              <a:solidFill>
                <a:srgbClr val="0F0F0F"/>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31089383"/>
      </p:ext>
    </p:extLst>
  </p:cSld>
  <p:clrMapOvr>
    <a:masterClrMapping/>
  </p:clrMapOvr>
  <p:transition spd="med">
    <p:fade/>
  </p:transition>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561915"/>
      </p:ext>
    </p:extLst>
  </p:cSld>
  <p:clrMapOvr>
    <a:masterClrMapping/>
  </p:clrMapOvr>
  <p:transition spd="slow">
    <p:push dir="u"/>
  </p:transition>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1398495" y="2514600"/>
            <a:ext cx="6325945"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When employees give their best at work, they help the organization flourish. Companies therefore implement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attendance management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systems</a:t>
            </a:r>
            <a:r>
              <a:rPr lang="en-US" altLang="zh-CN" sz="2400" b="0" i="0" u="none" strike="noStrike" kern="1200" cap="none" spc="0" baseline="0">
                <a:solidFill>
                  <a:schemeClr val="tx1"/>
                </a:solidFill>
                <a:latin typeface="Calibri" pitchFamily="0" charset="0"/>
                <a:ea typeface="宋体" pitchFamily="0" charset="0"/>
                <a:cs typeface="Calibri" pitchFamily="0" charset="0"/>
              </a:rPr>
              <a:t> to ensure that employees maximize their potential. It is an excellent way to monitor the punctuality and</a:t>
            </a:r>
            <a:r>
              <a:rPr lang="en-US" altLang="zh-CN" sz="2400" b="0" i="0" u="none" strike="noStrike" kern="1200" cap="none" spc="0" baseline="0">
                <a:solidFill>
                  <a:schemeClr val="tx1"/>
                </a:solidFill>
                <a:latin typeface="Calibri" pitchFamily="0" charset="0"/>
                <a:ea typeface="宋体" pitchFamily="0" charset="0"/>
                <a:cs typeface="Calibri" pitchFamily="0" charset="0"/>
              </a:rPr>
              <a:t> performance of the employees</a:t>
            </a:r>
            <a:r>
              <a:rPr lang="en-US" altLang="zh-CN" sz="2000" b="0" i="0" u="none" strike="noStrike" kern="1200" cap="none" spc="0" baseline="0">
                <a:solidFill>
                  <a:schemeClr val="tx1"/>
                </a:solidFill>
                <a:latin typeface="Merriweather" pitchFamily="2" charset="0"/>
                <a:ea typeface="宋体" pitchFamily="0" charset="0"/>
                <a:cs typeface="Calibri" pitchFamily="0" charset="0"/>
              </a:rPr>
              <a:t>. </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50399962"/>
      </p:ext>
    </p:extLst>
  </p:cSld>
  <p:clrMapOvr>
    <a:masterClrMapping/>
  </p:clrMapOvr>
  <p:transition spd="med">
    <p:fade/>
  </p:transition>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1081088" y="2412420"/>
            <a:ext cx="79248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attendance analysis project aims to streamline and enhance the tracking of employee or student attendance through advanced data analytics.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 By leveraging historical data, the project seeks to identify patterns, trends, and anomalies in attendance records.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 The analysis will provide actionable insights to improve punctuality, optimize scheduling, and reduce absenteeism.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 Key deliverables include comprehensive reports and visualizations that support decision-making processes.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18663979"/>
      </p:ext>
    </p:extLst>
  </p:cSld>
  <p:clrMapOvr>
    <a:masterClrMapping/>
  </p:clrMapOvr>
  <p:transition spd="slow"/>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1143000" y="2078772"/>
            <a:ext cx="6934200" cy="39300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Human Resources (HR) Managers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use attendance data to manage employee schedules, address absenteeism, and ensure compliance with company policies.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Department Heads and Supervisors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leverage attendance insights to optimize team scheduling, manage workload distribution, and address performance issues.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Employees</a:t>
            </a: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may access their own attendance records for personal tracking, understanding patterns, and improving time management.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Executives and Decision Makers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They use aggregated attendance data to make strategic decisions about workforce management, resource allocation, and overall organizational effectiveness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05074221"/>
      </p:ext>
    </p:extLst>
  </p:cSld>
  <p:clrMapOvr>
    <a:masterClrMapping/>
  </p:clrMapOvr>
  <p:transition spd="slow"/>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558165" y="857885"/>
            <a:ext cx="9763125" cy="5467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2971799" y="2597169"/>
            <a:ext cx="6096000" cy="41681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Conditional Formatting</a:t>
            </a: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0" i="0" u="none" strike="noStrike" kern="1200" cap="none" spc="0" baseline="0">
                <a:solidFill>
                  <a:schemeClr val="tx1"/>
                </a:solidFill>
                <a:latin typeface="Calibri" pitchFamily="0" charset="0"/>
                <a:ea typeface="宋体" pitchFamily="0" charset="0"/>
                <a:cs typeface="Calibri" pitchFamily="0" charset="0"/>
              </a:rPr>
              <a:t>:It is used for highlighting the missing values.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Filter</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is used for removing or filtering out the missing values.</a:t>
            </a:r>
            <a:r>
              <a:rPr lang="en-US" altLang="zh-CN" sz="2000" b="0" i="0" u="sng" strike="noStrike" kern="1200" cap="none" spc="0" baseline="0">
                <a:solidFill>
                  <a:schemeClr val="tx1"/>
                </a:solidFill>
                <a:latin typeface="Calibri" pitchFamily="0" charset="0"/>
                <a:ea typeface="宋体" pitchFamily="0" charset="0"/>
                <a:cs typeface="Calibri" pitchFamily="0" charset="0"/>
              </a:rPr>
              <a:t> </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Formula</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is used for to calculate the attendance levels of the employee.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Pivot</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is used for summary of the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Graph</a:t>
            </a:r>
            <a:r>
              <a:rPr lang="en-US" altLang="zh-CN" sz="2000" b="1" i="0" u="none" strike="noStrike" kern="1200" cap="none" spc="0" baseline="0">
                <a:solidFill>
                  <a:schemeClr val="tx1"/>
                </a:solidFill>
                <a:latin typeface="Calibri" pitchFamily="0" charset="0"/>
                <a:ea typeface="宋体" pitchFamily="0" charset="0"/>
                <a:cs typeface="Calibri" pitchFamily="0" charset="0"/>
              </a:rPr>
              <a:t>:</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a:t>
            </a:r>
            <a:r>
              <a:rPr lang="en-US" altLang="zh-CN" sz="2000" b="0" i="0" u="none" strike="noStrike" kern="1200" cap="none" spc="0" baseline="0">
                <a:solidFill>
                  <a:schemeClr val="tx1"/>
                </a:solidFill>
                <a:latin typeface="Google Sans" pitchFamily="0" charset="0"/>
                <a:ea typeface="宋体" pitchFamily="0" charset="0"/>
                <a:cs typeface="Calibri" pitchFamily="0" charset="0"/>
              </a:rPr>
              <a:t>is a visual element that represents data in a worksheet.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sng"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42420683"/>
      </p:ext>
    </p:extLst>
  </p:cSld>
  <p:clrMapOvr>
    <a:masterClrMapping/>
  </p:clrMapOvr>
  <p:transition spd="slow"/>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838200" y="1295399"/>
            <a:ext cx="7620000" cy="5120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dataset used for this analysis includes employee records with attributes such as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dataset </a:t>
            </a:r>
            <a:r>
              <a:rPr lang="en-US" altLang="zh-CN" sz="2000" b="0" i="0" u="none" strike="noStrike" kern="1200" cap="none" spc="0" baseline="0">
                <a:solidFill>
                  <a:schemeClr val="tx1"/>
                </a:solidFill>
                <a:latin typeface="Calibri" pitchFamily="0" charset="0"/>
                <a:ea typeface="宋体" pitchFamily="0" charset="0"/>
                <a:cs typeface="Calibri" pitchFamily="0" charset="0"/>
              </a:rPr>
              <a:t>– It was downloaded from Kaggle. There were 26 features in that dataset but in those we selected only 8 features there are,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ID </a:t>
            </a:r>
            <a:r>
              <a:rPr lang="en-US" altLang="zh-CN" sz="2000" b="0" i="0" u="none" strike="noStrike" kern="1200" cap="none" spc="0" baseline="0">
                <a:solidFill>
                  <a:schemeClr val="tx1"/>
                </a:solidFill>
                <a:latin typeface="Calibri" pitchFamily="0" charset="0"/>
                <a:ea typeface="宋体" pitchFamily="0" charset="0"/>
                <a:cs typeface="Calibri" pitchFamily="0" charset="0"/>
              </a:rPr>
              <a:t>(Numerical value)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Name </a:t>
            </a:r>
            <a:r>
              <a:rPr lang="en-US" altLang="zh-CN" sz="2000" b="0" i="0" u="none" strike="noStrike" kern="1200" cap="none" spc="0" baseline="0">
                <a:solidFill>
                  <a:schemeClr val="tx1"/>
                </a:solidFill>
                <a:latin typeface="Calibri" pitchFamily="0" charset="0"/>
                <a:ea typeface="宋体" pitchFamily="0" charset="0"/>
                <a:cs typeface="Calibri" pitchFamily="0" charset="0"/>
              </a:rPr>
              <a:t>(Text)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type </a:t>
            </a:r>
            <a:r>
              <a:rPr lang="en-US" altLang="zh-CN" sz="2000" b="0" i="0" u="none" strike="noStrike" kern="1200" cap="none" spc="0" baseline="0">
                <a:solidFill>
                  <a:schemeClr val="tx1"/>
                </a:solidFill>
                <a:latin typeface="Calibri" pitchFamily="0" charset="0"/>
                <a:ea typeface="宋体" pitchFamily="0" charset="0"/>
                <a:cs typeface="Calibri" pitchFamily="0" charset="0"/>
              </a:rPr>
              <a:t>(Text)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Performance level</a:t>
            </a:r>
            <a:r>
              <a:rPr lang="en-US" altLang="zh-CN" sz="2000" b="0" i="0" u="none" strike="noStrike" kern="1200" cap="none" spc="0" baseline="0">
                <a:solidFill>
                  <a:schemeClr val="tx1"/>
                </a:solidFill>
                <a:latin typeface="Calibri" pitchFamily="0" charset="0"/>
                <a:ea typeface="宋体" pitchFamily="0" charset="0"/>
                <a:cs typeface="Calibri" pitchFamily="0" charset="0"/>
              </a:rPr>
              <a:t> (Text)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Gender </a:t>
            </a:r>
            <a:r>
              <a:rPr lang="en-US" altLang="zh-CN" sz="2000" b="0" i="0" u="none" strike="noStrike" kern="1200" cap="none" spc="0" baseline="0">
                <a:solidFill>
                  <a:schemeClr val="tx1"/>
                </a:solidFill>
                <a:latin typeface="Calibri" pitchFamily="0" charset="0"/>
                <a:ea typeface="宋体" pitchFamily="0" charset="0"/>
                <a:cs typeface="Calibri" pitchFamily="0" charset="0"/>
              </a:rPr>
              <a:t>(Male, Female)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Rating </a:t>
            </a:r>
            <a:r>
              <a:rPr lang="en-US" altLang="zh-CN" sz="2000" b="0" i="0" u="none" strike="noStrike" kern="1200" cap="none" spc="0" baseline="0">
                <a:solidFill>
                  <a:schemeClr val="tx1"/>
                </a:solidFill>
                <a:latin typeface="Calibri" pitchFamily="0" charset="0"/>
                <a:ea typeface="宋体" pitchFamily="0" charset="0"/>
                <a:cs typeface="Calibri" pitchFamily="0" charset="0"/>
              </a:rPr>
              <a:t>(Numerical value)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status </a:t>
            </a:r>
            <a:r>
              <a:rPr lang="en-US" altLang="zh-CN" sz="2000" b="0" i="0" u="none" strike="noStrike" kern="1200" cap="none" spc="0" baseline="0">
                <a:solidFill>
                  <a:schemeClr val="tx1"/>
                </a:solidFill>
                <a:latin typeface="Calibri" pitchFamily="0" charset="0"/>
                <a:ea typeface="宋体" pitchFamily="0" charset="0"/>
                <a:cs typeface="Calibri" pitchFamily="0" charset="0"/>
              </a:rPr>
              <a:t>(Numerical value)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Business unit </a:t>
            </a:r>
            <a:r>
              <a:rPr lang="en-US" altLang="zh-CN" sz="2000" b="0" i="0" u="none" strike="noStrike" kern="1200" cap="none" spc="0" baseline="0">
                <a:solidFill>
                  <a:schemeClr val="tx1"/>
                </a:solidFill>
                <a:latin typeface="Calibri" pitchFamily="0" charset="0"/>
                <a:ea typeface="宋体" pitchFamily="0" charset="0"/>
                <a:cs typeface="Calibri" pitchFamily="0" charset="0"/>
              </a:rPr>
              <a:t>(Text)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93405531"/>
      </p:ext>
    </p:extLst>
  </p:cSld>
  <p:clrMapOvr>
    <a:masterClrMapping/>
  </p:clrMapOvr>
  <p:transition spd="slow"/>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739774" y="654938"/>
            <a:ext cx="8480425" cy="6388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533400" y="1502292"/>
            <a:ext cx="8820150" cy="4663441"/>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Method: </a:t>
            </a:r>
            <a:r>
              <a:rPr lang="en-US" altLang="zh-CN" sz="2000" b="1" i="0" u="sng" strike="noStrike" kern="1200" cap="none" spc="0" baseline="0">
                <a:solidFill>
                  <a:schemeClr val="tx1"/>
                </a:solidFill>
                <a:latin typeface="Calibri" pitchFamily="0" charset="0"/>
                <a:ea typeface="宋体" pitchFamily="0" charset="0"/>
                <a:cs typeface="Calibri" pitchFamily="0" charset="0"/>
              </a:rPr>
              <a:t>Power Query and Dynamic Dashboards</a:t>
            </a:r>
            <a:endParaRPr lang="en-US" altLang="zh-CN" sz="2000" b="1" i="0" u="sng"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1" i="0" u="sng" strike="noStrike" kern="1200" cap="none" spc="0" baseline="0">
                <a:solidFill>
                  <a:schemeClr val="tx1"/>
                </a:solidFill>
                <a:latin typeface="Calibri" pitchFamily="0" charset="0"/>
                <a:ea typeface="宋体" pitchFamily="0" charset="0"/>
                <a:cs typeface="Calibri" pitchFamily="0" charset="0"/>
              </a:rPr>
              <a:t>Data Import and Transformation with Power Query</a:t>
            </a:r>
            <a:r>
              <a:rPr lang="en-US" altLang="zh-CN" sz="2000" b="1" i="0" u="none" strike="noStrike" kern="1200" cap="none" spc="0" baseline="0">
                <a:solidFill>
                  <a:schemeClr val="tx1"/>
                </a:solidFill>
                <a:latin typeface="Calibri" pitchFamily="0" charset="0"/>
                <a:ea typeface="宋体" pitchFamily="0" charset="0"/>
                <a:cs typeface="Calibri" pitchFamily="0" charset="0"/>
              </a:rPr>
              <a: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Import Data</a:t>
            </a:r>
            <a:r>
              <a:rPr lang="en-US" altLang="zh-CN" sz="2000" b="0" i="0" u="none" strike="noStrike" kern="1200" cap="none" spc="0" baseline="0">
                <a:solidFill>
                  <a:schemeClr val="tx1"/>
                </a:solidFill>
                <a:latin typeface="Calibri" pitchFamily="0" charset="0"/>
                <a:ea typeface="宋体" pitchFamily="0" charset="0"/>
                <a:cs typeface="Calibri" pitchFamily="0" charset="0"/>
              </a:rPr>
              <a:t>: Use Power Query to connect to various data sources (e.g., databases, CSV files) and import attendance data into Excel.</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Transform Data</a:t>
            </a:r>
            <a:r>
              <a:rPr lang="en-US" altLang="zh-CN" sz="2000" b="0" i="0" u="none" strike="noStrike" kern="1200" cap="none" spc="0" baseline="0">
                <a:solidFill>
                  <a:schemeClr val="tx1"/>
                </a:solidFill>
                <a:latin typeface="Calibri" pitchFamily="0" charset="0"/>
                <a:ea typeface="宋体" pitchFamily="0" charset="0"/>
                <a:cs typeface="Calibri" pitchFamily="0" charset="0"/>
              </a:rPr>
              <a:t>: Clean and transform the data directly within Power Query. This includes filtering, merging tables, and handling missing values.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alibri" pitchFamily="0" charset="0"/>
                <a:ea typeface="宋体" pitchFamily="0" charset="0"/>
                <a:cs typeface="Calibri" pitchFamily="0" charset="0"/>
              </a:rPr>
              <a:t>Automate Updates</a:t>
            </a:r>
            <a:r>
              <a:rPr lang="en-US" altLang="zh-CN" sz="2000" b="0" i="0" u="none" strike="noStrike" kern="1200" cap="none" spc="0" baseline="0">
                <a:solidFill>
                  <a:schemeClr val="tx1"/>
                </a:solidFill>
                <a:latin typeface="Calibri" pitchFamily="0" charset="0"/>
                <a:ea typeface="宋体" pitchFamily="0" charset="0"/>
                <a:cs typeface="Calibri" pitchFamily="0" charset="0"/>
              </a:rPr>
              <a:t>: Set up Power Query to refresh data automatically, ensuring that your analysis is always up-to-date.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2000" b="1" i="0" u="sng" strike="noStrike" kern="1200" cap="none" spc="0" baseline="0">
                <a:solidFill>
                  <a:schemeClr val="tx1"/>
                </a:solidFill>
                <a:latin typeface="Calibri" pitchFamily="0" charset="0"/>
                <a:ea typeface="宋体" pitchFamily="0" charset="0"/>
                <a:cs typeface="Calibri" pitchFamily="0" charset="0"/>
              </a:rPr>
              <a:t>How to Use</a:t>
            </a:r>
            <a:r>
              <a:rPr lang="en-US" altLang="zh-CN" sz="2000" b="0" i="0" u="none" strike="noStrike" kern="1200" cap="none" spc="0" baseline="0">
                <a:solidFill>
                  <a:schemeClr val="tx1"/>
                </a:solidFill>
                <a:latin typeface="Calibri" pitchFamily="0" charset="0"/>
                <a:ea typeface="宋体" pitchFamily="0" charset="0"/>
                <a:cs typeface="Calibri" pitchFamily="0" charset="0"/>
              </a:rPr>
              <a:t>: Go to Data &gt; Get &amp; Transform Data &gt; From Table/Range or other data sources to use Power Query</a:t>
            </a:r>
            <a:r>
              <a:rPr lang="en-US" altLang="zh-CN" sz="900" b="0" i="0" u="none" strike="noStrike" kern="1200" cap="none" spc="0" baseline="0">
                <a:solidFill>
                  <a:schemeClr val="tx1"/>
                </a:solidFill>
                <a:latin typeface="Calibri" pitchFamily="0" charset="0"/>
                <a:ea typeface="宋体" pitchFamily="0" charset="0"/>
                <a:cs typeface="Calibri" pitchFamily="0" charset="0"/>
              </a:rPr>
              <a: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85455325"/>
      </p:ext>
    </p:extLst>
  </p:cSld>
  <p:clrMapOvr>
    <a:masterClrMapping/>
  </p:clrMapOvr>
  <p:transition spd="slow"/>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2024-03-28T17:07:22Z</dcterms:created>
  <dcterms:modified xsi:type="dcterms:W3CDTF">2024-09-11T04:43:27Z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61dccd742b2948ac9ffc45dc10929e47</vt:lpwstr>
  </property>
</Properties>
</file>