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6" r:id="rId6"/>
    <p:sldId id="288" r:id="rId7"/>
    <p:sldId id="298" r:id="rId8"/>
    <p:sldId id="289" r:id="rId9"/>
    <p:sldId id="293" r:id="rId10"/>
    <p:sldId id="294" r:id="rId11"/>
    <p:sldId id="290" r:id="rId12"/>
    <p:sldId id="305" r:id="rId13"/>
    <p:sldId id="295" r:id="rId14"/>
    <p:sldId id="291" r:id="rId15"/>
    <p:sldId id="304" r:id="rId16"/>
    <p:sldId id="296" r:id="rId17"/>
    <p:sldId id="306" r:id="rId18"/>
    <p:sldId id="303" r:id="rId19"/>
    <p:sldId id="300" r:id="rId20"/>
    <p:sldId id="299" r:id="rId21"/>
    <p:sldId id="302" r:id="rId22"/>
    <p:sldId id="301" r:id="rId23"/>
    <p:sldId id="297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1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7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86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68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89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87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79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53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14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77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6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7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5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882230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Vehicle Price Estimation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606042" y="2742597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48492A9-E8D2-E07C-EE84-5D5FD58FEA19}"/>
              </a:ext>
            </a:extLst>
          </p:cNvPr>
          <p:cNvSpPr txBox="1"/>
          <p:nvPr/>
        </p:nvSpPr>
        <p:spPr>
          <a:xfrm>
            <a:off x="2606261" y="4235762"/>
            <a:ext cx="6097554" cy="2337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Cops - Team Members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Naveen Kumar Reddy Veeramreddy</a:t>
            </a:r>
            <a:endParaRPr lang="en-US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Baaghi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Sai Keerthi</a:t>
            </a:r>
            <a:endParaRPr lang="en-US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Uttam Sai Mohan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Kammila</a:t>
            </a:r>
            <a:endParaRPr lang="en-US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 Ram Reddy Kathi</a:t>
            </a:r>
            <a:endParaRPr lang="en-US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6698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D98EFD-CBBA-35AE-86A3-8FCFA77E7F65}"/>
              </a:ext>
            </a:extLst>
          </p:cNvPr>
          <p:cNvSpPr txBox="1">
            <a:spLocks/>
          </p:cNvSpPr>
          <p:nvPr/>
        </p:nvSpPr>
        <p:spPr>
          <a:xfrm>
            <a:off x="908763" y="1104596"/>
            <a:ext cx="10334625" cy="1384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GVIF to check multicollinearity instead of VIF as we have categorical variables in our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GVIF values around 2.5 considered not to be much collinear.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have only one variable i.e., Engine Displacement which has moderate multicollinearity, and all other variables has little to no multicollinearity.</a:t>
            </a:r>
            <a:endParaRPr lang="en-US" sz="20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C7DCA3-283B-B6A4-C671-9683DE50E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01" y="2842221"/>
            <a:ext cx="497274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6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Systematic Variable Selection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4E5791-1788-A1C6-6047-69BE664B4541}"/>
              </a:ext>
            </a:extLst>
          </p:cNvPr>
          <p:cNvSpPr txBox="1">
            <a:spLocks/>
          </p:cNvSpPr>
          <p:nvPr/>
        </p:nvSpPr>
        <p:spPr>
          <a:xfrm>
            <a:off x="908763" y="1104596"/>
            <a:ext cx="10334625" cy="406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 Selection Summary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076BA1-C787-169D-744E-EB25EE4176EA}"/>
              </a:ext>
            </a:extLst>
          </p:cNvPr>
          <p:cNvSpPr txBox="1">
            <a:spLocks/>
          </p:cNvSpPr>
          <p:nvPr/>
        </p:nvSpPr>
        <p:spPr>
          <a:xfrm>
            <a:off x="908762" y="2877917"/>
            <a:ext cx="10334625" cy="406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Backward Elimination Summary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D0734A-E2F1-AD66-28E3-8F622EDD1C0C}"/>
              </a:ext>
            </a:extLst>
          </p:cNvPr>
          <p:cNvSpPr txBox="1">
            <a:spLocks/>
          </p:cNvSpPr>
          <p:nvPr/>
        </p:nvSpPr>
        <p:spPr>
          <a:xfrm>
            <a:off x="945792" y="4651238"/>
            <a:ext cx="10334625" cy="406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Combination Summary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86345A6-C8AF-3099-B42C-F58C79244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5" y="1805626"/>
            <a:ext cx="6049219" cy="800212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921A381-223F-CCC2-E923-7322A61FC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0" y="3534294"/>
            <a:ext cx="6011114" cy="866896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1D2B41B-1B27-AA2B-D557-692C6645F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0" y="5196067"/>
            <a:ext cx="623021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Systematic Variable Selection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4E5791-1788-A1C6-6047-69BE664B4541}"/>
              </a:ext>
            </a:extLst>
          </p:cNvPr>
          <p:cNvSpPr txBox="1">
            <a:spLocks/>
          </p:cNvSpPr>
          <p:nvPr/>
        </p:nvSpPr>
        <p:spPr>
          <a:xfrm>
            <a:off x="928687" y="966097"/>
            <a:ext cx="10334625" cy="54846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Stepwise AIC Optimization: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Employed forward selection, backward elimination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stepwise regression methods to identify significant predictors based on the Akaike Information Criterion (AIC).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Model Features: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Consolidated model includes Brand, Year, Engine Displacement,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Kilometres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DriveType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Cylinders,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BodyType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UsedOrNew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Transmission, Liters per 100km, Seats, and State.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Doors is the least significant in the prediction of the price.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Statistics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R-Squared: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0.7144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proportion of variance explained by the model, adjusted for the number of predictors.</a:t>
            </a:r>
          </a:p>
        </p:txBody>
      </p:sp>
    </p:spTree>
    <p:extLst>
      <p:ext uri="{BB962C8B-B14F-4D97-AF65-F5344CB8AC3E}">
        <p14:creationId xmlns:p14="http://schemas.microsoft.com/office/powerpoint/2010/main" val="122259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 order model	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8ECE964-4AE5-25CC-7453-1849AD25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89" y="2618543"/>
            <a:ext cx="10591800" cy="4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2: Selected Interactions Summary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08C287-4A79-1D5B-750B-37BBA932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89" y="955164"/>
            <a:ext cx="10591800" cy="4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1: Basic Quadratic Terms Summary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A0D71-291A-FA98-B631-FA92CE97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89" y="4350995"/>
            <a:ext cx="10591800" cy="4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3: Quadratic Terms with Key Interactions Summary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numbers&#10;&#10;Description automatically generated">
            <a:extLst>
              <a:ext uri="{FF2B5EF4-FFF2-40B4-BE49-F238E27FC236}">
                <a16:creationId xmlns:a16="http://schemas.microsoft.com/office/drawing/2014/main" id="{F4AA5693-8337-9D6A-10EA-D6C41695D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02" y="1563982"/>
            <a:ext cx="6163535" cy="885949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2407A17-EC4E-6D40-0D89-38F9B2579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02" y="3366462"/>
            <a:ext cx="6344535" cy="857370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CB9D000-2CB7-8D37-131C-53B158A75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02" y="4952390"/>
            <a:ext cx="6192114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 order model	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8ECE964-4AE5-25CC-7453-1849AD25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89" y="713427"/>
            <a:ext cx="10591800" cy="51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1: Basic Quadratic Terms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Introduced quadratic terms for Year and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Kilometres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capture non-linear effects.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R-squared: 0.7344, indicating a good fit with the inclusion of polynomial terms.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2: Selected Interactions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interaction terms for Engine Displacement with Fuel Type, and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Kilometres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Year, identifying significant cross-effects.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R-squared: 0.7438, showing improved fit over basic quadratic model.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3: Quadratic Terms with Key Interactions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Combined quadratic terms with selected interaction terms for a more complex model.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R-squared: 0.7552, demonstrating the highest explanatory power among the three models.</a:t>
            </a:r>
          </a:p>
        </p:txBody>
      </p:sp>
    </p:spTree>
    <p:extLst>
      <p:ext uri="{BB962C8B-B14F-4D97-AF65-F5344CB8AC3E}">
        <p14:creationId xmlns:p14="http://schemas.microsoft.com/office/powerpoint/2010/main" val="2177854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	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8ECE964-4AE5-25CC-7453-1849AD25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03" y="935569"/>
            <a:ext cx="10591800" cy="388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 on the test data after splitting the data into train and test into 80% and 20%  respectively.</a:t>
            </a: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Performance Metrics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RMSE: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16,098.20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MSE: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259,151,995.25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8,398.04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Accuracy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R-squared on Test Set: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0.642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Adjusted R-squared on Test Set: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0.629</a:t>
            </a:r>
          </a:p>
        </p:txBody>
      </p:sp>
    </p:spTree>
    <p:extLst>
      <p:ext uri="{BB962C8B-B14F-4D97-AF65-F5344CB8AC3E}">
        <p14:creationId xmlns:p14="http://schemas.microsoft.com/office/powerpoint/2010/main" val="421081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	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8ECE964-4AE5-25CC-7453-1849AD25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86129"/>
            <a:ext cx="10591800" cy="142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Ridge, Lasso and Elastic Net models show similar performance with slight variations.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has a marginally lower RMSE and MAE, suggesting better prediction accuracy.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of them performed comparatively poor than linear model and second order models.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A5E700-45C3-E086-BB5C-53EF7F868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84982"/>
              </p:ext>
            </p:extLst>
          </p:nvPr>
        </p:nvGraphicFramePr>
        <p:xfrm>
          <a:off x="1705323" y="3005696"/>
          <a:ext cx="7979850" cy="2226701"/>
        </p:xfrm>
        <a:graphic>
          <a:graphicData uri="http://schemas.openxmlformats.org/drawingml/2006/table">
            <a:tbl>
              <a:tblPr/>
              <a:tblGrid>
                <a:gridCol w="1595970">
                  <a:extLst>
                    <a:ext uri="{9D8B030D-6E8A-4147-A177-3AD203B41FA5}">
                      <a16:colId xmlns:a16="http://schemas.microsoft.com/office/drawing/2014/main" val="1572512834"/>
                    </a:ext>
                  </a:extLst>
                </a:gridCol>
                <a:gridCol w="1595970">
                  <a:extLst>
                    <a:ext uri="{9D8B030D-6E8A-4147-A177-3AD203B41FA5}">
                      <a16:colId xmlns:a16="http://schemas.microsoft.com/office/drawing/2014/main" val="533899008"/>
                    </a:ext>
                  </a:extLst>
                </a:gridCol>
                <a:gridCol w="1595970">
                  <a:extLst>
                    <a:ext uri="{9D8B030D-6E8A-4147-A177-3AD203B41FA5}">
                      <a16:colId xmlns:a16="http://schemas.microsoft.com/office/drawing/2014/main" val="1571778850"/>
                    </a:ext>
                  </a:extLst>
                </a:gridCol>
                <a:gridCol w="1595970">
                  <a:extLst>
                    <a:ext uri="{9D8B030D-6E8A-4147-A177-3AD203B41FA5}">
                      <a16:colId xmlns:a16="http://schemas.microsoft.com/office/drawing/2014/main" val="802248033"/>
                    </a:ext>
                  </a:extLst>
                </a:gridCol>
                <a:gridCol w="1595970">
                  <a:extLst>
                    <a:ext uri="{9D8B030D-6E8A-4147-A177-3AD203B41FA5}">
                      <a16:colId xmlns:a16="http://schemas.microsoft.com/office/drawing/2014/main" val="3684801939"/>
                    </a:ext>
                  </a:extLst>
                </a:gridCol>
              </a:tblGrid>
              <a:tr h="820364"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Model</a:t>
                      </a: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RMSE</a:t>
                      </a: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MAE</a:t>
                      </a: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R-Squared</a:t>
                      </a: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Adjusted R-Squared</a:t>
                      </a: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223010"/>
                  </a:ext>
                </a:extLst>
              </a:tr>
              <a:tr h="468779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Lasso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16,856.38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11,222.77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0.5185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0.2844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11383"/>
                  </a:ext>
                </a:extLst>
              </a:tr>
              <a:tr h="468779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Ridge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16,806.29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11,108.41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0.5214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-0.0140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62455"/>
                  </a:ext>
                </a:extLst>
              </a:tr>
              <a:tr h="468779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Elastic Net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16,854.71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11,220.12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0.5186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0.2731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5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	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8ECE964-4AE5-25CC-7453-1849AD25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126" y="732832"/>
            <a:ext cx="10429681" cy="373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Transformation of Price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variable (Price) has been log-transformed to improve normality and stabilize variance across the range of values based on the residual analysis.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R-squared: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substantial increase to 0.866, indicating that 86.6% of the variability in the log of the Price is explained by the model.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Residual Standard Error: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Reduced to 0.2369, showing that the model's predictions are close to the true log prices.</a:t>
            </a:r>
          </a:p>
        </p:txBody>
      </p:sp>
    </p:spTree>
    <p:extLst>
      <p:ext uri="{BB962C8B-B14F-4D97-AF65-F5344CB8AC3E}">
        <p14:creationId xmlns:p14="http://schemas.microsoft.com/office/powerpoint/2010/main" val="343008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Analysis	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8ECE964-4AE5-25CC-7453-1849AD25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805195"/>
            <a:ext cx="10591800" cy="11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Analyzed the residuals before and after the logarithmic transformation.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Residuals followed all the assumptions including homoscedasticity.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55C0C-8530-D19B-BAC9-6522FCA6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62" y="1986255"/>
            <a:ext cx="5338913" cy="3294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E9A1A-3ED1-9549-A3F2-8FFCB69E8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17" y="1986255"/>
            <a:ext cx="5244418" cy="323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9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	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8ECE964-4AE5-25CC-7453-1849AD25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13" y="966097"/>
            <a:ext cx="10591800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transformation of price significantly improved model performance, reducing residual variance and skewness.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 displacement, brand, year, and vehicle condition emerged as significant predictors of car prices.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implemented Linear Model, Second Order model, Variable Transformation and Residual Analysis.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0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B4E06D-665D-87BF-5032-05F35BEA8F39}"/>
              </a:ext>
            </a:extLst>
          </p:cNvPr>
          <p:cNvSpPr txBox="1">
            <a:spLocks/>
          </p:cNvSpPr>
          <p:nvPr/>
        </p:nvSpPr>
        <p:spPr>
          <a:xfrm>
            <a:off x="1110342" y="1108011"/>
            <a:ext cx="9890450" cy="456092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 algn="l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project is to develop a predictive model to estimate the prices of cars in Australian Market.</a:t>
            </a:r>
          </a:p>
          <a:p>
            <a:pPr marL="4572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various features like Brand, Fuel Consumption, Transmission, Kilometers driven, Vehicle Condition and others.</a:t>
            </a:r>
          </a:p>
          <a:p>
            <a:pPr marL="114300" algn="l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4572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of various features in the data.</a:t>
            </a:r>
          </a:p>
          <a:p>
            <a:pPr marL="4572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simple linear regression model, regression model with interaction and quadratic terms.</a:t>
            </a:r>
          </a:p>
          <a:p>
            <a:pPr marL="4572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residuals of the model predictions.</a:t>
            </a:r>
            <a:endParaRPr lang="en-US" sz="20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Work	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8ECE964-4AE5-25CC-7453-1849AD25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966097"/>
            <a:ext cx="10591800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Complexity: Explore a variety of interaction and quadratic terms to refine the model's accuracy.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Expansion: Incorporate data from multiple countries to develop a globally applicable vehicle pricing model.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 Increase the dataset size and integrate more diverse features for improved generalizability.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 deeper and conduct a comprehensive analysis of outliers detected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208052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3509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Description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D04E6B-EF2C-25E8-31DF-5F5B22158F5D}"/>
              </a:ext>
            </a:extLst>
          </p:cNvPr>
          <p:cNvSpPr txBox="1">
            <a:spLocks/>
          </p:cNvSpPr>
          <p:nvPr/>
        </p:nvSpPr>
        <p:spPr>
          <a:xfrm>
            <a:off x="1035989" y="845381"/>
            <a:ext cx="10120021" cy="1137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16734 records, 18 independent variables and dependent column price.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of the raw data looks as follows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C79C8E-74A3-3DE9-24B1-27CFF7800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89" y="3025239"/>
            <a:ext cx="9713119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6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3509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Description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695223-8143-48D5-260D-C7C8A711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1165513"/>
            <a:ext cx="10040751" cy="189574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23827B8-0F82-7AF4-AA8F-9C6861F36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3796748"/>
            <a:ext cx="10002646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4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Pre-processing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2A866-B712-FB04-DE4B-1973C652BFDF}"/>
              </a:ext>
            </a:extLst>
          </p:cNvPr>
          <p:cNvSpPr txBox="1">
            <a:spLocks/>
          </p:cNvSpPr>
          <p:nvPr/>
        </p:nvSpPr>
        <p:spPr>
          <a:xfrm>
            <a:off x="908763" y="1104596"/>
            <a:ext cx="10595882" cy="502297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Columns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Dropped columns including Model, Car/SUV, Title, Cylinders in Engine, and Color Ext/Int to focus on relevant attributes and to avoid sparse data matrix.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Attributes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Separated combined fields into distinct columns for clearer analysis: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 info into Cylinders &amp; Engine Displacement.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into City &amp; State.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 Numeric Data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Removed textual information from variables like Cylinders, Engine Displacement, Liters per 100km, Doors, and Seats.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 Price &amp; Kilometers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Removed quotation marks and converted to numeric values for accurate computations.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Removed rows with NA or "-" values to ensure data integrity.</a:t>
            </a:r>
          </a:p>
          <a:p>
            <a:pPr algn="l">
              <a:lnSpc>
                <a:spcPct val="150000"/>
              </a:lnSpc>
            </a:pPr>
            <a:endParaRPr lang="en-US" sz="20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3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Pre-processing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2A866-B712-FB04-DE4B-1973C652BFDF}"/>
              </a:ext>
            </a:extLst>
          </p:cNvPr>
          <p:cNvSpPr txBox="1">
            <a:spLocks/>
          </p:cNvSpPr>
          <p:nvPr/>
        </p:nvSpPr>
        <p:spPr>
          <a:xfrm>
            <a:off x="869179" y="950217"/>
            <a:ext cx="10595882" cy="17913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Data cleaning, we left over with 14,197 Rows and 15 independent Columns (7 quantitative and 8 qualitative variables) and Price column.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Initially it was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16734 rows and 18 independent columns and target variable Price.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after processing looks as below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0A2EE5-2C72-CC94-3F32-899307A4E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9" y="3038093"/>
            <a:ext cx="8599131" cy="163441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681C362-2E05-2EE4-4C8D-B0F07D777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3" y="4777524"/>
            <a:ext cx="8599131" cy="15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Matrix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2A866-B712-FB04-DE4B-1973C652BFDF}"/>
              </a:ext>
            </a:extLst>
          </p:cNvPr>
          <p:cNvSpPr txBox="1">
            <a:spLocks/>
          </p:cNvSpPr>
          <p:nvPr/>
        </p:nvSpPr>
        <p:spPr>
          <a:xfrm>
            <a:off x="928687" y="855297"/>
            <a:ext cx="10334625" cy="52174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 map to show the correlation between all the numerical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644EA-EDA9-C6E1-DAE8-BC49971C3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70" y="1861067"/>
            <a:ext cx="7594631" cy="46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6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6698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D98EFD-CBBA-35AE-86A3-8FCFA77E7F65}"/>
              </a:ext>
            </a:extLst>
          </p:cNvPr>
          <p:cNvSpPr txBox="1">
            <a:spLocks/>
          </p:cNvSpPr>
          <p:nvPr/>
        </p:nvSpPr>
        <p:spPr>
          <a:xfrm>
            <a:off x="908763" y="1104596"/>
            <a:ext cx="10334625" cy="4122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Model Summary</a:t>
            </a: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55A53A0D-EA04-91BF-6007-44B3DBF8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47" y="2542138"/>
            <a:ext cx="736385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2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6698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D98EFD-CBBA-35AE-86A3-8FCFA77E7F65}"/>
              </a:ext>
            </a:extLst>
          </p:cNvPr>
          <p:cNvSpPr txBox="1">
            <a:spLocks/>
          </p:cNvSpPr>
          <p:nvPr/>
        </p:nvSpPr>
        <p:spPr>
          <a:xfrm>
            <a:off x="908763" y="1104596"/>
            <a:ext cx="10334625" cy="43890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all the features from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to train simple linear model.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R-squared: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0.716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Explains 71.6% of the variance in vehicle prices using the predictors.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R-squared: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0.714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for the number of predictors, confirming the model's goodness of fit.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t-test we could say that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Brand, Year,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UsedOrNew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status, Transmission type, Cylinder count, Engine Displacement, Drive Type (Front, Rear), Fuel Types (Hybrid, Leaded, Premium, Unleaded),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Kilometres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and several body types (Hatchback, Sedan, SUV, Ute/Tray) significantly affect vehicle prices.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Doors and some other variables turned out to be not so significant based on the t-test.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1942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662</TotalTime>
  <Words>1210</Words>
  <Application>Microsoft Office PowerPoint</Application>
  <PresentationFormat>Widescreen</PresentationFormat>
  <Paragraphs>166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Segoe UI Light</vt:lpstr>
      <vt:lpstr>Söhne</vt:lpstr>
      <vt:lpstr>Times New Roman</vt:lpstr>
      <vt:lpstr>Office Theme</vt:lpstr>
      <vt:lpstr>Vehicle Price Estimation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AT AMERICAN EXPRESS</dc:title>
  <dc:creator>Naveen Veeramreddy</dc:creator>
  <cp:lastModifiedBy>Naveen Veeramreddy</cp:lastModifiedBy>
  <cp:revision>63</cp:revision>
  <dcterms:created xsi:type="dcterms:W3CDTF">2023-12-10T06:36:57Z</dcterms:created>
  <dcterms:modified xsi:type="dcterms:W3CDTF">2024-03-13T04:20:22Z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