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1" r:id="rId2"/>
    <p:sldId id="409" r:id="rId3"/>
    <p:sldId id="402" r:id="rId4"/>
    <p:sldId id="408" r:id="rId5"/>
    <p:sldId id="404" r:id="rId6"/>
    <p:sldId id="405" r:id="rId7"/>
    <p:sldId id="406" r:id="rId8"/>
    <p:sldId id="407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2F0"/>
    <a:srgbClr val="F7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EF9F7-C44B-8FC7-A50D-3CC9CDD2BC69}" v="230" dt="2025-05-02T01:23:42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E4CF3-E792-4FFD-A1B0-B939FC0F373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7253-B6BD-48CC-8459-6C8D0BED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D75A-72B2-8D00-2D56-C3432E94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89091-D9CF-24A4-6798-957973EE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71EC8-744E-CA02-F81A-31D7A0E38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78708-FF3A-9570-0349-4B4F59E2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8A16-5929-D1C8-5036-16F40FAD3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BC5E5-ED39-7D35-C34B-398C645EB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664D7-692D-DCCB-8F06-F3A2BE815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5EC8-30D9-642C-C731-F722D2296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16B5-5DB2-7372-7894-5355027DB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724EF-1A49-9FD7-A190-4D75A105F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80C6A-DA27-2A34-E77C-E3D7402DF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0AC8-A8C1-A221-DB16-6878EE282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2C5F9-80FD-5C44-3CDE-4E4FDDA1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36233-B31A-86E2-9060-0429E43D1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346FF-6EE7-9608-978C-477D4A0A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FB27-EDF4-892C-6E63-DC23E7BDC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3E83-52D9-DD9B-7655-F85014D3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2E4A7-FF40-E851-A65A-6472CACE6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D4479-586F-0502-5E4F-BE9D9A480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81B0-A589-107A-1BB6-96C0F7C71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4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CEE76-66B2-8A16-9FD2-B1485B81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DC1FF7-57A3-5845-AFFB-4981938EF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C98B6-E9D7-8E96-26A3-1B7DC0530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E90B-4E30-0B40-8E79-274D5B482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474F4-5E36-F3F9-593F-19BA92ECB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76DA6C-F950-1F4B-F7CF-80814281B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85C52-9B8E-6843-176E-471DBDBDF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E5A7-50AB-2EB6-0AE9-0676A7EDB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02A3-12A4-E4E5-013F-CAE4F0E4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78E2D-7998-8686-A5AC-E5C891064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CADAB-710A-5118-2AD2-57FC45D51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D617-5F46-5447-2D6A-2BA53651D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BBCC-0A4A-4C2E-7073-D79E261D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0B99D-AAD7-3231-777D-F570ABFC0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3C324-64A8-237A-1718-15943B6B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020-203B-0201-16F7-311DEF2BC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7253-B6BD-48CC-8459-6C8D0BED6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8EB7-B4D2-121A-9379-483C11F0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5936-491E-2F98-5459-41D7B8D1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E545-3FF0-CAFF-EB51-07DD6067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4134-9B11-081D-6F76-96ABB88C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4C6D-28B1-5E19-7230-464E1FD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6B0A-38B8-1424-E595-ABBFBD7E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24020-D5F6-5920-9ADD-33D429F7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809E-5C5E-65EB-E3F2-CB1981A0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23F8-111F-99EB-0476-9F2307B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967E-0948-8A8D-D02D-1ED189E2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B7F04-C575-555F-ECC4-F0A4572E1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DAC99-EEB7-BC00-25FD-0E030CA5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1FC7-58BA-FC7B-00AE-C26D3E70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AF8D-175A-D7CD-F1CA-259BA5E1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1776-FEF9-BB1E-716C-EA19F38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80E8-B56B-1576-6590-06541A0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62C3-6FB9-3DEC-BB84-2D7179A1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406B-A9B8-C790-236C-B1502D5B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3B33-5618-82CB-344D-CE9F60C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AB58-90A1-5D28-72B7-A21D6C0B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00DA-F3EC-B5F5-C959-5913AFC4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59A6-0D78-A104-6B75-BFDC9DD7A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859D-03BF-4E9F-509C-4A24DE1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E8E9-536A-00F4-68D8-6D027C4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DEB0-C8F4-7E8E-EBDF-AB37D622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FCF-E43E-59DF-A5C1-AD2C5DB4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B36-CD74-3240-FED0-053D603BD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2F2F5-F306-D585-19EE-69876E867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8ED9-EB76-DCC7-3082-861D0316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C5D9-298B-0045-EC73-B91AB1B3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A1A4-2953-B76A-F10F-7B1DE1D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87A8-F96F-531B-8FC4-77A3527B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BA0F-CAF0-F7D8-310A-406D60FF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06971-AA14-6C37-6F5F-2445D61F9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6714E-C75C-D024-4643-38EF2544C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1320D-7702-1C51-3AFD-1185BCC1D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AAC05-5A2E-78F0-7264-595B9684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B0329-5218-27A8-0ACD-9B8B0453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5A625-B78B-99DF-A282-921EF872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8A04-A3E3-1E42-6056-F937C3F5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5C70B-D3B0-C558-564D-C62D2328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EB951-3180-50C8-3C7E-ADB28E9E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4B37-D6BD-553F-E0B0-5205A93E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73634-D4DE-32EE-8984-5641AAC7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A43AE-22D3-D379-0C1F-C0337471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AED7-78F1-BE2F-C71D-B168AF93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147-8BD2-4033-D57D-CCC4A1D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A26B-FBE2-4ECA-A6E6-0B129752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4B05B-0AB0-A55B-EE9D-2F7D1CE3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79A4-D50A-4D1D-055D-1722A2FB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0878-0924-5D7F-CECE-65B52BE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0FD4-4D1D-E19F-1901-C0D0FFE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5D80-183A-E5A2-E756-FAE857D1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72AC6-2563-5CBD-4BE6-06EBA0F3B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3A0D1-011B-9C3B-6511-6F16C83A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55FB6-8FB0-7853-7937-773BD102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AAED-5E63-C133-B399-38E58AA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50D1-A130-4ED8-F1AD-FE7A8264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3A22A-0CCA-EC3D-DA36-1E1C3B13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2B557-3B0B-7968-0077-A0275324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C681-D348-B4F7-A320-D8F9DF73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1D1EC-F321-4939-AC8B-C541973972E3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651F-2746-DAE9-FA10-DBD0AA87B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D12E-F56C-4BF9-0A73-4B61CC1F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D9DE-1839-4EAF-A8D9-9A429BC2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430D1-B0D7-6F9A-5C0E-F2697BA1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DC02-22DC-B5DD-6E2B-E015663E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008" y="1622322"/>
            <a:ext cx="10375983" cy="3333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sz="4400" dirty="0"/>
              <a:t>Leveraging Hidden Patterns in Open-Ended Health Workers’ Notes to Improve Prediction of Patient Readmission </a:t>
            </a:r>
          </a:p>
        </p:txBody>
      </p:sp>
    </p:spTree>
    <p:extLst>
      <p:ext uri="{BB962C8B-B14F-4D97-AF65-F5344CB8AC3E}">
        <p14:creationId xmlns:p14="http://schemas.microsoft.com/office/powerpoint/2010/main" val="40291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07BF-54E8-D135-71AC-549A4C41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6600-B8B6-E3DD-6CF2-B4A42B7E1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Authors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EF08E3-18FC-845D-CD03-477C13FBD6C0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87BCF0-99C5-7369-967E-50BCBAF00AA7}"/>
              </a:ext>
            </a:extLst>
          </p:cNvPr>
          <p:cNvSpPr txBox="1"/>
          <p:nvPr/>
        </p:nvSpPr>
        <p:spPr>
          <a:xfrm>
            <a:off x="747091" y="1424828"/>
            <a:ext cx="9340806" cy="3380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Naveen Kumar Reddy Veeramreddy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Ankita Mishra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Navika </a:t>
            </a:r>
            <a:r>
              <a:rPr lang="en-US" sz="1400" dirty="0" err="1"/>
              <a:t>Maglani</a:t>
            </a:r>
            <a:r>
              <a:rPr lang="en-US" sz="1400" dirty="0"/>
              <a:t>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Sameer Shaik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Kelly McCabe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Jacob Furst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Daniela Stan Raicu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Roselyne Tchoua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Jamshid Sourati</a:t>
            </a:r>
          </a:p>
        </p:txBody>
      </p:sp>
    </p:spTree>
    <p:extLst>
      <p:ext uri="{BB962C8B-B14F-4D97-AF65-F5344CB8AC3E}">
        <p14:creationId xmlns:p14="http://schemas.microsoft.com/office/powerpoint/2010/main" val="219842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4F73-75AC-E67A-68FF-A8A28E78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693A-8EF3-0A48-F76F-639A3F9D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Problem, Goal &amp; Hypothesis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80B3F-6BE2-3932-6A3C-815529F7E48A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8EB333-7001-7CBF-F43D-AFE2C499A495}"/>
              </a:ext>
            </a:extLst>
          </p:cNvPr>
          <p:cNvSpPr txBox="1"/>
          <p:nvPr/>
        </p:nvSpPr>
        <p:spPr>
          <a:xfrm>
            <a:off x="747091" y="1424829"/>
            <a:ext cx="9458794" cy="9712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Problem:</a:t>
            </a:r>
            <a:r>
              <a:rPr lang="en-US" sz="2000" dirty="0"/>
              <a:t> How to effectively incorporate contact notes in the model to improve predictability?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3C154-53FB-AC6B-1109-F4896817773F}"/>
              </a:ext>
            </a:extLst>
          </p:cNvPr>
          <p:cNvSpPr txBox="1"/>
          <p:nvPr/>
        </p:nvSpPr>
        <p:spPr>
          <a:xfrm>
            <a:off x="747090" y="2456041"/>
            <a:ext cx="9606278" cy="2869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Goal:</a:t>
            </a:r>
            <a:r>
              <a:rPr lang="en-US" sz="2000" dirty="0"/>
              <a:t> Extract features from unstructured text (community health worker contact notes) and integrate it with tabular data (demographics + SDOH)  to improve patient readmission predictability with a limited set of patient samples without compromising interpretability.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Hypothesis:</a:t>
            </a:r>
            <a:r>
              <a:rPr lang="en-US" sz="2000" dirty="0"/>
              <a:t> Including unstructured notes in the predictive model will improve ROC-AUC over tabular-only baseline.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26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DFD09-0AF3-E4EC-7EAA-14296B9B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4A0E-5607-2AA4-C42A-FC6A693B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Literature Review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FB2EC-DDFE-46C8-D1B8-D5447334B17B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B362D7-B96E-6F30-204B-C4938F7A8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3882"/>
              </p:ext>
            </p:extLst>
          </p:nvPr>
        </p:nvGraphicFramePr>
        <p:xfrm>
          <a:off x="429493" y="1280160"/>
          <a:ext cx="11106872" cy="5394960"/>
        </p:xfrm>
        <a:graphic>
          <a:graphicData uri="http://schemas.openxmlformats.org/drawingml/2006/table">
            <a:tbl>
              <a:tblPr/>
              <a:tblGrid>
                <a:gridCol w="1329859">
                  <a:extLst>
                    <a:ext uri="{9D8B030D-6E8A-4147-A177-3AD203B41FA5}">
                      <a16:colId xmlns:a16="http://schemas.microsoft.com/office/drawing/2014/main" val="2680694250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412884344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447881757"/>
                    </a:ext>
                  </a:extLst>
                </a:gridCol>
                <a:gridCol w="2384385">
                  <a:extLst>
                    <a:ext uri="{9D8B030D-6E8A-4147-A177-3AD203B41FA5}">
                      <a16:colId xmlns:a16="http://schemas.microsoft.com/office/drawing/2014/main" val="402968670"/>
                    </a:ext>
                  </a:extLst>
                </a:gridCol>
                <a:gridCol w="2148535">
                  <a:extLst>
                    <a:ext uri="{9D8B030D-6E8A-4147-A177-3AD203B41FA5}">
                      <a16:colId xmlns:a16="http://schemas.microsoft.com/office/drawing/2014/main" val="2875479483"/>
                    </a:ext>
                  </a:extLst>
                </a:gridCol>
                <a:gridCol w="1910584">
                  <a:extLst>
                    <a:ext uri="{9D8B030D-6E8A-4147-A177-3AD203B41FA5}">
                      <a16:colId xmlns:a16="http://schemas.microsoft.com/office/drawing/2014/main" val="10091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Comparison 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Yang et al. (MIT Paper)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Ashfaq et 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Sundararaman et 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Bonnier et 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Our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4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Data type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SDOH Alone, Structured EHR Data, Unstructured EHR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Structured + free-text discharge summaries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Mixed tabular (numeric + categorical) and free-form English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Tabular (Demographic + SDOH),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Health worker notes</a:t>
                      </a:r>
                      <a:r>
                        <a:rPr lang="en-US" sz="1200" dirty="0"/>
                        <a:t> (2613 samples)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1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Data source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MIMIC-IV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Halland-Sweden (2012-16 CHF)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MIMIC-III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Eight public benchmarks (Non-medical)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SUHI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Pre-processing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Tabular EHR → median/constant imputation, one-hot cat, z-score num</a:t>
                      </a:r>
                    </a:p>
                    <a:p>
                      <a:r>
                        <a:rPr lang="en-US" sz="1200" dirty="0"/>
                        <a:t>Text → section extraction ➜ </a:t>
                      </a:r>
                      <a:r>
                        <a:rPr lang="en-US" sz="1200" b="1" dirty="0"/>
                        <a:t>TF-IDF </a:t>
                      </a:r>
                      <a:r>
                        <a:rPr lang="en-US" sz="1200" dirty="0"/>
                        <a:t>(11,751 terms) after lemmatize &amp; stop-word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Code-grouping → PV-DBOW embeddings + feature scaling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Structured → derivations (LOS, prior admits/ICU, etc.); Text → </a:t>
                      </a:r>
                      <a:r>
                        <a:rPr lang="en-US" sz="1200" b="0" dirty="0"/>
                        <a:t>natural + domain </a:t>
                      </a:r>
                      <a:r>
                        <a:rPr lang="en-US" sz="1200" dirty="0"/>
                        <a:t>stop-word removal, trigram TF matrix; Novel 2-step feature pick: keep trigrams unique to readmit vs non-readmit classes; SMOTE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Text → </a:t>
                      </a:r>
                      <a:r>
                        <a:rPr lang="en-US" sz="1200" dirty="0" err="1"/>
                        <a:t>WordPiece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DistilBERT</a:t>
                      </a:r>
                      <a:r>
                        <a:rPr lang="en-US" sz="1200" dirty="0"/>
                        <a:t>) or </a:t>
                      </a:r>
                      <a:r>
                        <a:rPr lang="en-US" sz="1200" dirty="0" err="1"/>
                        <a:t>basic_english</a:t>
                      </a:r>
                      <a:r>
                        <a:rPr lang="en-US" sz="1200" dirty="0"/>
                        <a:t> tokenizer; Categorical → learned embeddings (or one-hot for non-Transformer baselines)</a:t>
                      </a:r>
                    </a:p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Extraction: </a:t>
                      </a:r>
                      <a:r>
                        <a:rPr lang="en-US" sz="1200" b="1" dirty="0"/>
                        <a:t>TF-IDF with min/max document-frequency tuning</a:t>
                      </a:r>
                      <a:r>
                        <a:rPr lang="en-US" sz="1200" dirty="0"/>
                        <a:t>, BERT base, LLM Summarization (before TF-IDF/BERT)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89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Models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regression, random forest, </a:t>
                      </a:r>
                      <a:r>
                        <a:rPr lang="en-US" sz="1200" b="1" dirty="0" err="1"/>
                        <a:t>XGBoost</a:t>
                      </a:r>
                      <a:r>
                        <a:rPr lang="en-US" sz="1200" dirty="0"/>
                        <a:t> (best)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Cost-sensitive 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 (main), SVM &amp; RF checked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Tabular-Text Transformer (TTT) - dual streams (tabular &amp; text)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XGBoost</a:t>
                      </a:r>
                      <a:r>
                        <a:rPr lang="en-US" sz="1200" dirty="0"/>
                        <a:t>, AdaBoost, 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46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Results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SDOH-only </a:t>
                      </a:r>
                      <a:r>
                        <a:rPr lang="en-US" sz="1200" b="1" dirty="0"/>
                        <a:t>AUROC - 0.57</a:t>
                      </a:r>
                      <a:r>
                        <a:rPr lang="en-US" sz="1200" dirty="0"/>
                        <a:t>; tabular-only </a:t>
                      </a:r>
                      <a:r>
                        <a:rPr lang="en-US" sz="1200" b="1" dirty="0"/>
                        <a:t>AUROC - 0.67</a:t>
                      </a:r>
                      <a:r>
                        <a:rPr lang="en-US" sz="1200" dirty="0"/>
                        <a:t>; adding SDOH to tabular did </a:t>
                      </a:r>
                      <a:r>
                        <a:rPr lang="en-US" sz="1200" b="0" dirty="0"/>
                        <a:t>not </a:t>
                      </a:r>
                      <a:r>
                        <a:rPr lang="en-US" sz="1200" dirty="0"/>
                        <a:t>improve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AUC 0.77 </a:t>
                      </a:r>
                      <a:r>
                        <a:rPr lang="en-US" sz="1200" dirty="0"/>
                        <a:t>/ F1 0.51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Mixed w/ targeted FS </a:t>
                      </a:r>
                      <a:r>
                        <a:rPr lang="en-US" sz="1200" b="1" dirty="0"/>
                        <a:t>AUC 0.97</a:t>
                      </a:r>
                      <a:r>
                        <a:rPr lang="en-US" sz="1200" dirty="0"/>
                        <a:t>, Precision 0.99, Recall 0.87, F1 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( r ≈ -0.95)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ROC-AUC (Engaged): 0.71 - All patients, 0.74 -Patients with notes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92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Contributions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Demonstration that SDOH features enable more actionable 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Unified sequential cost-aware framework + economic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Domain‐stop-word noise cut, class-imbalance-oriented trigram selection for unstructured 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TTT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Improved</a:t>
                      </a:r>
                      <a:r>
                        <a:rPr lang="en-US" sz="1200" dirty="0"/>
                        <a:t> ED readmission predictability leveraging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health worker notes </a:t>
                      </a:r>
                      <a:r>
                        <a:rPr lang="en-US" sz="1200" b="1" dirty="0"/>
                        <a:t>with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limited samples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013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B5E4A4-3165-488D-10F1-9CB8B0E7E1FC}"/>
              </a:ext>
            </a:extLst>
          </p:cNvPr>
          <p:cNvSpPr txBox="1"/>
          <p:nvPr/>
        </p:nvSpPr>
        <p:spPr>
          <a:xfrm>
            <a:off x="6931742" y="103850"/>
            <a:ext cx="514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Bold text represents comparison/ similarities with literature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Red colored text represents differentiators/ key contributions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EC563-A54F-D19E-AEB8-6921340A0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8C97-62AC-1136-21B2-7C82227E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Methodology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0ED60-610D-1533-B174-A4291F2C51A1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6DB660-5A0E-D419-87D3-31486FBDA336}"/>
              </a:ext>
            </a:extLst>
          </p:cNvPr>
          <p:cNvSpPr txBox="1"/>
          <p:nvPr/>
        </p:nvSpPr>
        <p:spPr>
          <a:xfrm>
            <a:off x="584938" y="1297010"/>
            <a:ext cx="10795982" cy="4826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Dataset &amp; Pre-processing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source: Sinai Urban Healthcare Institute (SUHI)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Pre-processing: Handling missing values and contact notes concatenation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 extraction (Vectorization of contact notes followed by dimensionality reduction to integrate them with tabular data)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Customized TF-IDF (thresholding terms with lower frequencies - less than 20 occurrences of a specific term in the entire corpus)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BERT + PCA (dimensionality reduction with PCA considering explained variance&gt;= 0.95 is applied on BERT embeddings of concatenated notes)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Machine Learning Models (Classifiers trained on extracted features integrated with tabular data to predict readmission)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Machine Learning Classifiers: Random Forest, AdaBoost and </a:t>
            </a:r>
            <a:r>
              <a:rPr lang="en-US" sz="1400" dirty="0" err="1"/>
              <a:t>XGBoost</a:t>
            </a:r>
            <a:r>
              <a:rPr lang="en-US" sz="1400" dirty="0"/>
              <a:t> 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Split the data into train (80%)  and test (20%)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Grid-search &amp; Cross-validation on train data (To find generalizable optimal hyperparameters) for 5 random seeds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Generative LLM Summarization (concatenated contact notes summarization)</a:t>
            </a:r>
          </a:p>
          <a:p>
            <a:pPr marL="800100" lvl="1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Repeat step 2&amp;3 on the summarized notes</a:t>
            </a:r>
          </a:p>
        </p:txBody>
      </p:sp>
    </p:spTree>
    <p:extLst>
      <p:ext uri="{BB962C8B-B14F-4D97-AF65-F5344CB8AC3E}">
        <p14:creationId xmlns:p14="http://schemas.microsoft.com/office/powerpoint/2010/main" val="8180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DAE45-7D1E-4443-28AB-668209A1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673-64AD-B3BB-6652-168D9AD6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Results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1BFDB7-8BE9-06B4-A5FB-BF6AB67FEDDF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A268AA-60A4-C9C8-AEB6-0FDFC081A446}"/>
              </a:ext>
            </a:extLst>
          </p:cNvPr>
          <p:cNvSpPr txBox="1"/>
          <p:nvPr/>
        </p:nvSpPr>
        <p:spPr>
          <a:xfrm>
            <a:off x="707923" y="3932055"/>
            <a:ext cx="10776153" cy="2458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Best combination: </a:t>
            </a:r>
            <a:r>
              <a:rPr lang="en-US" sz="2000" dirty="0" err="1"/>
              <a:t>XGBoost</a:t>
            </a:r>
            <a:r>
              <a:rPr lang="en-US" sz="2000" dirty="0"/>
              <a:t> classifier + TF-IDF feature extraction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Engaged patients: AUC increased from  0.60 (tabular only)  to 0.71 (</a:t>
            </a:r>
            <a:r>
              <a:rPr lang="en-US" sz="2000" dirty="0" err="1"/>
              <a:t>tabular+Notes</a:t>
            </a:r>
            <a:r>
              <a:rPr lang="en-US" sz="2000" dirty="0"/>
              <a:t> (TF-IDF) showing 11 percentage points increase by adding notes (Table 1)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Generative LLM Summaries &amp; BERT feature extraction approaches comparatively under-performed. </a:t>
            </a:r>
            <a:endParaRPr lang="en-US" sz="1200" dirty="0"/>
          </a:p>
        </p:txBody>
      </p:sp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34962C7B-68AE-FCAA-369D-5129329AB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46" y="1553855"/>
            <a:ext cx="4365208" cy="2241394"/>
          </a:xfrm>
          <a:prstGeom prst="rect">
            <a:avLst/>
          </a:prstGeom>
        </p:spPr>
      </p:pic>
      <p:pic>
        <p:nvPicPr>
          <p:cNvPr id="10" name="Picture 9" descr="A table with numbers and notes&#10;&#10;AI-generated content may be incorrect.">
            <a:extLst>
              <a:ext uri="{FF2B5EF4-FFF2-40B4-BE49-F238E27FC236}">
                <a16:creationId xmlns:a16="http://schemas.microsoft.com/office/drawing/2014/main" id="{A0AD91A5-2AD1-DD0E-DD7F-8463D6523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78" y="1553856"/>
            <a:ext cx="3960557" cy="22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7D18-CA3C-4F38-D587-9BA60A4C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8EFC-965E-5998-DB34-167C7CBF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Discussion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A8879-4B38-ED94-6EE9-034E643D28A1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BC1B63-969F-EFBB-127B-7751117EF3A4}"/>
              </a:ext>
            </a:extLst>
          </p:cNvPr>
          <p:cNvSpPr txBox="1"/>
          <p:nvPr/>
        </p:nvSpPr>
        <p:spPr>
          <a:xfrm>
            <a:off x="747090" y="1424829"/>
            <a:ext cx="10697657" cy="4414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Structured data often miss nuances about patients (as it limits the user responses with pre-defined questions based on general trend, e.g.: SDOH types like Transportation, Housing); Unstructured data can capture user specific concerns and helps in improving predictability.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TF-IDF beat contextual BERT embeddings because CHW notes are short/telegraphic. 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Generative LLMs did not improve as the notes itself are summarized by health workers.</a:t>
            </a:r>
          </a:p>
          <a:p>
            <a:pPr marL="342900" indent="-34290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Feature Importance Analysis revealed the following as key terms with actionable insights and can be further explored by creating n-grams: </a:t>
            </a: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sz="2000" b="0" dirty="0">
                <a:effectLst/>
                <a:latin typeface="Courier New" panose="02070309020205020404" pitchFamily="49" charset="0"/>
              </a:rPr>
              <a:t>'readmitted', 'admit', 'appointment', 'contact', 'resource', 'medical', 'family', '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pcp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lvm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’, 'provide'</a:t>
            </a:r>
          </a:p>
        </p:txBody>
      </p:sp>
    </p:spTree>
    <p:extLst>
      <p:ext uri="{BB962C8B-B14F-4D97-AF65-F5344CB8AC3E}">
        <p14:creationId xmlns:p14="http://schemas.microsoft.com/office/powerpoint/2010/main" val="90670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CC3B-35F0-0DEC-61EE-2143D66C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F1CE-2414-3E04-DEDD-0CE7DA1A1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Limitations &amp; Future Work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42BBB8-4BFE-6296-2880-E16AEFE95A27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C359A6-FAB8-0719-CBB8-DA971CAE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64351"/>
              </p:ext>
            </p:extLst>
          </p:nvPr>
        </p:nvGraphicFramePr>
        <p:xfrm>
          <a:off x="747253" y="1189793"/>
          <a:ext cx="10287492" cy="5154676"/>
        </p:xfrm>
        <a:graphic>
          <a:graphicData uri="http://schemas.openxmlformats.org/drawingml/2006/table">
            <a:tbl>
              <a:tblPr/>
              <a:tblGrid>
                <a:gridCol w="10287492">
                  <a:extLst>
                    <a:ext uri="{9D8B030D-6E8A-4147-A177-3AD203B41FA5}">
                      <a16:colId xmlns:a16="http://schemas.microsoft.com/office/drawing/2014/main" val="148241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Limitations: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In the current analysis important features are words rather than sentences limiting the potential of actionable insights for CHWs as the meaning of words vary significantly based on the context.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LLM summarization did not improve the performance of pipeline.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Dataset does not include date time aspect w.r.t notes to distinguish between the notes collected before and readmission of patients.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Future Work: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Explore n-grams as features to find actionable insights from the feature importance analysis.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Explore domain-tuned LLM embeddings to consider semantically similar words and n-grams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Comprehensive prompting of LLM to avoid extensive summarization.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Remove target-leaking terms (“readmitted”) to avoid the information leakage.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Consider the contact notes that are collected only before the readmission of the patient.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1331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56A8C48-0985-3ED6-CD6B-725AEA72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44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EBB5-D732-0001-45A8-CC0D396F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7BE-4457-C676-3A19-B66DE9B9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76981"/>
            <a:ext cx="10287492" cy="91505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High level Comparison summary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041D99-DECB-04BE-22E3-10E4359FFFDF}"/>
              </a:ext>
            </a:extLst>
          </p:cNvPr>
          <p:cNvCxnSpPr/>
          <p:nvPr/>
        </p:nvCxnSpPr>
        <p:spPr>
          <a:xfrm>
            <a:off x="196645" y="1140914"/>
            <a:ext cx="11572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7C2177B-F9F9-25BA-EAFA-CA54C451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44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583F74-4654-96E8-8150-42FE574B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92965"/>
              </p:ext>
            </p:extLst>
          </p:nvPr>
        </p:nvGraphicFramePr>
        <p:xfrm>
          <a:off x="947583" y="1533208"/>
          <a:ext cx="10296833" cy="4023360"/>
        </p:xfrm>
        <a:graphic>
          <a:graphicData uri="http://schemas.openxmlformats.org/drawingml/2006/table">
            <a:tbl>
              <a:tblPr/>
              <a:tblGrid>
                <a:gridCol w="3286433">
                  <a:extLst>
                    <a:ext uri="{9D8B030D-6E8A-4147-A177-3AD203B41FA5}">
                      <a16:colId xmlns:a16="http://schemas.microsoft.com/office/drawing/2014/main" val="26806942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88434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47881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Comparison 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4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Primary Goal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interpretability while boosting AUC by incorporating contact notes.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NLP framework that classifies contact notes as food-related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1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Best Model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+ TF-IDF, +11 pp (all patients - engaged).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Doc2Vec + vocabulary list 3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Key Features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terms ( </a:t>
                      </a:r>
                      <a:r>
                        <a:rPr lang="en-US" i="1" dirty="0"/>
                        <a:t>resource</a:t>
                      </a:r>
                      <a:r>
                        <a:rPr lang="en-US" dirty="0"/>
                        <a:t>, medical, </a:t>
                      </a:r>
                      <a:r>
                        <a:rPr lang="en-US" i="1" dirty="0"/>
                        <a:t>family</a:t>
                      </a:r>
                      <a:r>
                        <a:rPr lang="en-US" dirty="0"/>
                        <a:t>, </a:t>
                      </a:r>
                      <a:r>
                        <a:rPr lang="en-US" i="1" dirty="0" err="1"/>
                        <a:t>pcp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lvm</a:t>
                      </a:r>
                      <a:r>
                        <a:rPr lang="en-US" dirty="0"/>
                        <a:t> ) among dominating top-20 features.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89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Next-Step Priority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level analysis, Fine-tuning, Remove leakage tokens; Temporal filtering.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Imputation of missing data for 30-day readmission prediction; extend framework to include all SDOH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79961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D9D8A23-0695-7A17-E3E6-4801F5D8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19336</TotalTime>
  <Words>1046</Words>
  <Application>Microsoft Office PowerPoint</Application>
  <PresentationFormat>Widescreen</PresentationFormat>
  <Paragraphs>119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Office Theme</vt:lpstr>
      <vt:lpstr>Leveraging Hidden Patterns in Open-Ended Health Workers’ Notes to Improve Prediction of Patient Readmission </vt:lpstr>
      <vt:lpstr>Authors</vt:lpstr>
      <vt:lpstr>Problem, Goal &amp; Hypothesis</vt:lpstr>
      <vt:lpstr>Literature Review</vt:lpstr>
      <vt:lpstr>Methodology</vt:lpstr>
      <vt:lpstr>Results</vt:lpstr>
      <vt:lpstr>Discussion</vt:lpstr>
      <vt:lpstr>Limitations &amp; Future Work</vt:lpstr>
      <vt:lpstr>High level Comparison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Veeramreddy, Naveen Kumar Reddy</dc:creator>
  <cp:lastModifiedBy>Veeramreddy, Naveen Kumar Reddy</cp:lastModifiedBy>
  <cp:revision>1581</cp:revision>
  <dcterms:created xsi:type="dcterms:W3CDTF">2024-08-17T22:00:28Z</dcterms:created>
  <dcterms:modified xsi:type="dcterms:W3CDTF">2025-06-09T02:07:48Z</dcterms:modified>
</cp:coreProperties>
</file>