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8" r:id="rId1"/>
  </p:sldMasterIdLst>
  <p:sldIdLst>
    <p:sldId id="257" r:id="rId2"/>
    <p:sldId id="258" r:id="rId3"/>
    <p:sldId id="260" r:id="rId4"/>
    <p:sldId id="261" r:id="rId5"/>
    <p:sldId id="262" r:id="rId6"/>
    <p:sldId id="263" r:id="rId7"/>
    <p:sldId id="289" r:id="rId8"/>
    <p:sldId id="264" r:id="rId9"/>
    <p:sldId id="265" r:id="rId10"/>
    <p:sldId id="290" r:id="rId11"/>
    <p:sldId id="267" r:id="rId12"/>
    <p:sldId id="292" r:id="rId13"/>
    <p:sldId id="271" r:id="rId14"/>
    <p:sldId id="304" r:id="rId15"/>
    <p:sldId id="270" r:id="rId16"/>
    <p:sldId id="306" r:id="rId17"/>
    <p:sldId id="272" r:id="rId18"/>
    <p:sldId id="273" r:id="rId19"/>
    <p:sldId id="274" r:id="rId20"/>
    <p:sldId id="307"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p:scale>
          <a:sx n="81" d="100"/>
          <a:sy n="81" d="100"/>
        </p:scale>
        <p:origin x="-48" y="1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9B618960-8005-486C-9A75-10CB2AAC16F9}" type="slidenum">
              <a:rPr lang="en-US" smtClean="0"/>
              <a:pPr/>
              <a:t>‹#›</a:t>
            </a:fld>
            <a:endParaRPr lang="en-US"/>
          </a:p>
        </p:txBody>
      </p:sp>
      <p:sp>
        <p:nvSpPr>
          <p:cNvPr id="32" name="Rectangle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B618960-8005-486C-9A75-10CB2AAC16F9}" type="slidenum">
              <a:rPr lang="en-US" smtClean="0"/>
              <a:pPr/>
              <a:t>‹#›</a:t>
            </a:fld>
            <a:endParaRPr lang="en-US"/>
          </a:p>
        </p:txBody>
      </p:sp>
      <p:sp>
        <p:nvSpPr>
          <p:cNvPr id="7" name="Rectangle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B618960-8005-486C-9A75-10CB2AAC16F9}" type="slidenum">
              <a:rPr lang="en-US" smtClean="0"/>
              <a:pPr/>
              <a:t>‹#›</a:t>
            </a:fld>
            <a:endParaRPr lang="en-US"/>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3"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11578103"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79"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extLst/>
          </a:lstStyle>
          <a:p>
            <a:fld id="{63A1C593-65D0-4073-BCC9-577B9352EA97}" type="datetimeFigureOut">
              <a:rPr lang="en-US" smtClean="0"/>
              <a:pPr/>
              <a:t>4/4/2024</a:t>
            </a:fld>
            <a:endParaRPr lang="en-US"/>
          </a:p>
        </p:txBody>
      </p:sp>
      <p:sp>
        <p:nvSpPr>
          <p:cNvPr id="6" name="Footer Placeholder 5"/>
          <p:cNvSpPr>
            <a:spLocks noGrp="1"/>
          </p:cNvSpPr>
          <p:nvPr>
            <p:ph type="ftr" sz="quarter" idx="11"/>
          </p:nvPr>
        </p:nvSpPr>
        <p:spPr>
          <a:xfrm>
            <a:off x="1219200" y="55499"/>
            <a:ext cx="7416800" cy="365125"/>
          </a:xfrm>
        </p:spPr>
        <p:txBody>
          <a:bodyPr/>
          <a:lstStyle>
            <a:extLst/>
          </a:lstStyle>
          <a:p>
            <a:endParaRPr lang="en-US"/>
          </a:p>
        </p:txBody>
      </p:sp>
      <p:sp>
        <p:nvSpPr>
          <p:cNvPr id="7" name="Slide Number Placeholder 6"/>
          <p:cNvSpPr>
            <a:spLocks noGrp="1"/>
          </p:cNvSpPr>
          <p:nvPr>
            <p:ph type="sldNum" sz="quarter" idx="12"/>
          </p:nvPr>
        </p:nvSpPr>
        <p:spPr>
          <a:xfrm>
            <a:off x="11480800" y="55499"/>
            <a:ext cx="609600" cy="365125"/>
          </a:xfrm>
        </p:spPr>
        <p:txBody>
          <a:bodyPr/>
          <a:lstStyle>
            <a:extLst/>
          </a:lstStyle>
          <a:p>
            <a:fld id="{9B618960-8005-486C-9A75-10CB2AAC16F9}"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63A1C593-65D0-4073-BCC9-577B9352EA97}" type="datetimeFigureOut">
              <a:rPr lang="en-US" smtClean="0"/>
              <a:pPr/>
              <a:t>4/4/2024</a:t>
            </a:fld>
            <a:endParaRPr lang="en-US"/>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9B618960-8005-486C-9A75-10CB2AAC16F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
          <p:cNvPicPr>
            <a:picLocks noChangeAspect="1"/>
          </p:cNvPicPr>
          <p:nvPr/>
        </p:nvPicPr>
        <p:blipFill>
          <a:blip r:embed="rId2"/>
          <a:stretch>
            <a:fillRect/>
          </a:stretch>
        </p:blipFill>
        <p:spPr>
          <a:xfrm>
            <a:off x="647700" y="177800"/>
            <a:ext cx="2085975" cy="1963420"/>
          </a:xfrm>
          <a:prstGeom prst="rect">
            <a:avLst/>
          </a:prstGeom>
        </p:spPr>
      </p:pic>
      <p:sp>
        <p:nvSpPr>
          <p:cNvPr id="5" name="Text Box 4"/>
          <p:cNvSpPr txBox="1"/>
          <p:nvPr/>
        </p:nvSpPr>
        <p:spPr>
          <a:xfrm>
            <a:off x="3222625" y="499110"/>
            <a:ext cx="8352155" cy="1320800"/>
          </a:xfrm>
          <a:prstGeom prst="rect">
            <a:avLst/>
          </a:prstGeom>
          <a:noFill/>
        </p:spPr>
        <p:txBody>
          <a:bodyPr wrap="square" rtlCol="0">
            <a:noAutofit/>
          </a:bodyPr>
          <a:lstStyle/>
          <a:p>
            <a:r>
              <a:rPr lang="en-US" sz="4400" dirty="0" err="1">
                <a:latin typeface="Times New Roman" panose="02020603050405020304" charset="0"/>
                <a:cs typeface="Times New Roman" panose="02020603050405020304" charset="0"/>
              </a:rPr>
              <a:t>Podhigai</a:t>
            </a:r>
            <a:r>
              <a:rPr lang="en-US" sz="4400" dirty="0">
                <a:latin typeface="Times New Roman" panose="02020603050405020304" charset="0"/>
                <a:cs typeface="Times New Roman" panose="02020603050405020304" charset="0"/>
              </a:rPr>
              <a:t> College of Engineering and Technology</a:t>
            </a:r>
          </a:p>
        </p:txBody>
      </p:sp>
      <p:graphicFrame>
        <p:nvGraphicFramePr>
          <p:cNvPr id="7" name="Table 6"/>
          <p:cNvGraphicFramePr/>
          <p:nvPr/>
        </p:nvGraphicFramePr>
        <p:xfrm>
          <a:off x="2733675" y="2870835"/>
          <a:ext cx="7261860" cy="1562100"/>
        </p:xfrm>
        <a:graphic>
          <a:graphicData uri="http://schemas.openxmlformats.org/drawingml/2006/table">
            <a:tbl>
              <a:tblPr>
                <a:tableStyleId>{073A0DAA-6AF3-43AB-8588-CEC1D06C72B9}</a:tableStyleId>
              </a:tblPr>
              <a:tblGrid>
                <a:gridCol w="3048635"/>
                <a:gridCol w="4213225"/>
              </a:tblGrid>
              <a:tr h="520700">
                <a:tc>
                  <a:txBody>
                    <a:bodyPr/>
                    <a:lstStyle/>
                    <a:p>
                      <a:pPr algn="l">
                        <a:buNone/>
                      </a:pPr>
                      <a:r>
                        <a:rPr lang="en-US" sz="2400" dirty="0" smtClean="0">
                          <a:latin typeface="Times New Roman" panose="02020603050405020304" charset="0"/>
                          <a:cs typeface="Times New Roman" panose="02020603050405020304" charset="0"/>
                        </a:rPr>
                        <a:t>NAME         :</a:t>
                      </a:r>
                      <a:endParaRPr lang="en-US" sz="2400" dirty="0">
                        <a:latin typeface="Times New Roman" panose="02020603050405020304" charset="0"/>
                        <a:cs typeface="Times New Roman" panose="02020603050405020304" charset="0"/>
                      </a:endParaRPr>
                    </a:p>
                  </a:txBody>
                  <a:tcPr/>
                </a:tc>
                <a:tc>
                  <a:txBody>
                    <a:bodyPr/>
                    <a:lstStyle/>
                    <a:p>
                      <a:pPr algn="l">
                        <a:buNone/>
                      </a:pPr>
                      <a:r>
                        <a:rPr lang="en-US" sz="2400" dirty="0" smtClean="0">
                          <a:latin typeface="Times New Roman" panose="02020603050405020304" charset="0"/>
                          <a:cs typeface="Times New Roman" panose="02020603050405020304" charset="0"/>
                        </a:rPr>
                        <a:t>P</a:t>
                      </a:r>
                      <a:r>
                        <a:rPr lang="en-US" sz="2400" baseline="0" dirty="0" smtClean="0">
                          <a:latin typeface="Times New Roman" panose="02020603050405020304" charset="0"/>
                          <a:cs typeface="Times New Roman" panose="02020603050405020304" charset="0"/>
                        </a:rPr>
                        <a:t> NAVEEN KUMAR</a:t>
                      </a:r>
                      <a:endParaRPr lang="en-US" sz="2400" dirty="0">
                        <a:latin typeface="Times New Roman" panose="02020603050405020304" charset="0"/>
                        <a:cs typeface="Times New Roman" panose="02020603050405020304" charset="0"/>
                      </a:endParaRPr>
                    </a:p>
                  </a:txBody>
                  <a:tcPr/>
                </a:tc>
              </a:tr>
              <a:tr h="520700">
                <a:tc>
                  <a:txBody>
                    <a:bodyPr/>
                    <a:lstStyle/>
                    <a:p>
                      <a:pPr algn="l">
                        <a:buNone/>
                      </a:pPr>
                      <a:r>
                        <a:rPr lang="en-US" sz="2400" dirty="0">
                          <a:latin typeface="Times New Roman" panose="02020603050405020304" charset="0"/>
                          <a:cs typeface="Times New Roman" panose="02020603050405020304" charset="0"/>
                        </a:rPr>
                        <a:t>REG </a:t>
                      </a:r>
                      <a:r>
                        <a:rPr lang="en-US" sz="2400" dirty="0" smtClean="0">
                          <a:latin typeface="Times New Roman" panose="02020603050405020304" charset="0"/>
                          <a:cs typeface="Times New Roman" panose="02020603050405020304" charset="0"/>
                        </a:rPr>
                        <a:t>NO      :</a:t>
                      </a:r>
                      <a:endParaRPr lang="en-US" sz="2400" dirty="0">
                        <a:latin typeface="Times New Roman" panose="02020603050405020304" charset="0"/>
                        <a:cs typeface="Times New Roman" panose="02020603050405020304" charset="0"/>
                      </a:endParaRPr>
                    </a:p>
                  </a:txBody>
                  <a:tcPr/>
                </a:tc>
                <a:tc>
                  <a:txBody>
                    <a:bodyPr/>
                    <a:lstStyle/>
                    <a:p>
                      <a:pPr algn="l">
                        <a:buNone/>
                      </a:pPr>
                      <a:r>
                        <a:rPr lang="en-US" sz="2400" dirty="0" smtClean="0">
                          <a:latin typeface="Times New Roman" panose="02020603050405020304" charset="0"/>
                          <a:cs typeface="Times New Roman" panose="02020603050405020304" charset="0"/>
                        </a:rPr>
                        <a:t>511821104028</a:t>
                      </a:r>
                      <a:endParaRPr lang="en-US" sz="2400" dirty="0">
                        <a:latin typeface="Times New Roman" panose="02020603050405020304" charset="0"/>
                        <a:cs typeface="Times New Roman" panose="02020603050405020304" charset="0"/>
                      </a:endParaRPr>
                    </a:p>
                  </a:txBody>
                  <a:tcPr/>
                </a:tc>
              </a:tr>
              <a:tr h="520700">
                <a:tc>
                  <a:txBody>
                    <a:bodyPr/>
                    <a:lstStyle/>
                    <a:p>
                      <a:pPr algn="l">
                        <a:buNone/>
                      </a:pPr>
                      <a:r>
                        <a:rPr lang="en-US" sz="2400" dirty="0" smtClean="0">
                          <a:latin typeface="Times New Roman" panose="02020603050405020304" charset="0"/>
                          <a:cs typeface="Times New Roman" panose="02020603050405020304" charset="0"/>
                        </a:rPr>
                        <a:t>DEP             :</a:t>
                      </a:r>
                      <a:endParaRPr lang="en-US" sz="2400" dirty="0">
                        <a:latin typeface="Times New Roman" panose="02020603050405020304" charset="0"/>
                        <a:cs typeface="Times New Roman" panose="02020603050405020304" charset="0"/>
                      </a:endParaRPr>
                    </a:p>
                  </a:txBody>
                  <a:tcPr/>
                </a:tc>
                <a:tc>
                  <a:txBody>
                    <a:bodyPr/>
                    <a:lstStyle/>
                    <a:p>
                      <a:pPr algn="l">
                        <a:buNone/>
                      </a:pPr>
                      <a:r>
                        <a:rPr lang="en-US" sz="2400" dirty="0">
                          <a:latin typeface="Times New Roman" panose="02020603050405020304" charset="0"/>
                          <a:cs typeface="Times New Roman" panose="02020603050405020304" charset="0"/>
                        </a:rPr>
                        <a:t>BE . CSE</a:t>
                      </a:r>
                    </a:p>
                  </a:txBody>
                  <a:tcPr/>
                </a:tc>
              </a:tr>
            </a:tbl>
          </a:graphicData>
        </a:graphic>
      </p:graphicFrame>
      <p:sp>
        <p:nvSpPr>
          <p:cNvPr id="8" name="Text Box 7"/>
          <p:cNvSpPr txBox="1"/>
          <p:nvPr/>
        </p:nvSpPr>
        <p:spPr>
          <a:xfrm>
            <a:off x="4537891" y="5657124"/>
            <a:ext cx="4064000" cy="521970"/>
          </a:xfrm>
          <a:prstGeom prst="rect">
            <a:avLst/>
          </a:prstGeom>
          <a:noFill/>
        </p:spPr>
        <p:txBody>
          <a:bodyPr wrap="square" rtlCol="0">
            <a:spAutoFit/>
          </a:bodyPr>
          <a:lstStyle/>
          <a:p>
            <a:r>
              <a:rPr lang="en-US" sz="2800" dirty="0">
                <a:latin typeface="Times New Roman" panose="02020603050405020304" charset="0"/>
                <a:cs typeface="Times New Roman" panose="02020603050405020304" charset="0"/>
              </a:rPr>
              <a:t>Project Submission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57780" y="2690495"/>
            <a:ext cx="8260080" cy="3007995"/>
          </a:xfrm>
          <a:prstGeom prst="rect">
            <a:avLst/>
          </a:prstGeom>
          <a:noFill/>
        </p:spPr>
        <p:txBody>
          <a:bodyPr wrap="square" rtlCol="0" anchor="t">
            <a:noAutofit/>
          </a:bodyPr>
          <a:lstStyle/>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User mode keyloggers use a Windows application programming interface (API) to intercept keyboard and mouse movements.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GetAsyncKeyState or GetKeyState API functions might also be captured. These keyloggers require the attacker to actively monitor each key press.</a:t>
            </a:r>
          </a:p>
        </p:txBody>
      </p:sp>
      <p:sp>
        <p:nvSpPr>
          <p:cNvPr id="3" name="Text Box 2"/>
          <p:cNvSpPr txBox="1"/>
          <p:nvPr/>
        </p:nvSpPr>
        <p:spPr>
          <a:xfrm>
            <a:off x="1290955" y="838200"/>
            <a:ext cx="9937750" cy="742950"/>
          </a:xfrm>
          <a:prstGeom prst="rect">
            <a:avLst/>
          </a:prstGeom>
          <a:noFill/>
        </p:spPr>
        <p:txBody>
          <a:bodyPr wrap="square" rtlCol="0">
            <a:noAutofit/>
          </a:bodyPr>
          <a:lstStyle/>
          <a:p>
            <a:pPr algn="just"/>
            <a:r>
              <a:rPr lang="en-US" sz="3200">
                <a:latin typeface="Times New Roman" panose="02020603050405020304" charset="0"/>
                <a:cs typeface="Times New Roman" panose="02020603050405020304" charset="0"/>
              </a:rPr>
              <a:t>API  Technology is used in Software Development Approach.</a:t>
            </a:r>
          </a:p>
        </p:txBody>
      </p:sp>
      <p:sp>
        <p:nvSpPr>
          <p:cNvPr id="4" name="Text Box 3"/>
          <p:cNvSpPr txBox="1"/>
          <p:nvPr/>
        </p:nvSpPr>
        <p:spPr>
          <a:xfrm>
            <a:off x="2557780" y="2584450"/>
            <a:ext cx="7252335" cy="460375"/>
          </a:xfrm>
          <a:prstGeom prst="rect">
            <a:avLst/>
          </a:prstGeom>
          <a:noFill/>
        </p:spPr>
        <p:txBody>
          <a:bodyPr wrap="square" rtlCol="0">
            <a:spAutoFit/>
          </a:bodyPr>
          <a:lstStyle/>
          <a:p>
            <a:pPr marL="342900" indent="-342900" algn="just">
              <a:buFont typeface="Wingdings" panose="05000000000000000000" charset="0"/>
              <a:buChar char="ü"/>
            </a:pPr>
            <a:r>
              <a:rPr lang="en-US" sz="2400"/>
              <a:t>API- Application Programming Interface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23875" y="317500"/>
            <a:ext cx="6269990" cy="119888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Algorithm &amp; Deployment: </a:t>
            </a:r>
          </a:p>
          <a:p>
            <a:endParaRPr lang="en-US" sz="3600">
              <a:latin typeface="Times New Roman" panose="02020603050405020304" charset="0"/>
              <a:cs typeface="Times New Roman" panose="02020603050405020304" charset="0"/>
            </a:endParaRPr>
          </a:p>
        </p:txBody>
      </p:sp>
      <p:sp>
        <p:nvSpPr>
          <p:cNvPr id="2" name="Text Box 1"/>
          <p:cNvSpPr txBox="1"/>
          <p:nvPr/>
        </p:nvSpPr>
        <p:spPr>
          <a:xfrm>
            <a:off x="2109470" y="2038350"/>
            <a:ext cx="8420100" cy="4892675"/>
          </a:xfrm>
          <a:prstGeom prst="rect">
            <a:avLst/>
          </a:prstGeom>
          <a:noFill/>
        </p:spPr>
        <p:txBody>
          <a:bodyPr wrap="square" rtlCol="0" anchor="t">
            <a:spAutoFit/>
          </a:bodyPr>
          <a:lstStyle/>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a. The program will wait for all the system processes to initialize.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b. The keylogger daemon is initialized and the process will be gauged in scale of time.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c. A log file is created for the current session to log all the keystrokes and maintain a record.</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sym typeface="+mn-ea"/>
            </a:endParaRPr>
          </a:p>
        </p:txBody>
      </p:sp>
      <p:sp>
        <p:nvSpPr>
          <p:cNvPr id="4" name="Text Box 3"/>
          <p:cNvSpPr txBox="1"/>
          <p:nvPr/>
        </p:nvSpPr>
        <p:spPr>
          <a:xfrm>
            <a:off x="1036320" y="1516380"/>
            <a:ext cx="4064000" cy="52197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Start the Process: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52700" y="1916430"/>
            <a:ext cx="8059420" cy="1060450"/>
          </a:xfrm>
          <a:prstGeom prst="rect">
            <a:avLst/>
          </a:prstGeom>
          <a:noFill/>
        </p:spPr>
        <p:txBody>
          <a:bodyPr wrap="square" rtlCol="0" anchor="t">
            <a:noAutofit/>
          </a:bodyPr>
          <a:lstStyle/>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d. If no event occurs, keylogger continues listening to the strokes.</a:t>
            </a:r>
          </a:p>
        </p:txBody>
      </p:sp>
      <p:sp>
        <p:nvSpPr>
          <p:cNvPr id="3" name="Text Box 2"/>
          <p:cNvSpPr txBox="1"/>
          <p:nvPr/>
        </p:nvSpPr>
        <p:spPr>
          <a:xfrm>
            <a:off x="2551430" y="3176270"/>
            <a:ext cx="8060690" cy="3046095"/>
          </a:xfrm>
          <a:prstGeom prst="rect">
            <a:avLst/>
          </a:prstGeom>
          <a:noFill/>
        </p:spPr>
        <p:txBody>
          <a:bodyPr wrap="square" rtlCol="0">
            <a:spAutoFit/>
          </a:bodyPr>
          <a:lstStyle/>
          <a:p>
            <a:pPr marL="342900" indent="-342900" algn="just">
              <a:buFont typeface="Arial" panose="020B0604020202020204" pitchFamily="34" charset="0"/>
              <a:buChar char="•"/>
            </a:pPr>
            <a:r>
              <a:rPr lang="en-US" sz="2400">
                <a:sym typeface="+mn-ea"/>
              </a:rPr>
              <a:t>e. If an event occurs, the keylogger classifies the type of keystroke that has occurred- special key which are commands or normal text input.</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sym typeface="+mn-ea"/>
              </a:rPr>
              <a:t>f. If a special key that gives a command has been entered then it is compared with a value in a dictionary and recorded in the log file.</a:t>
            </a:r>
            <a:endParaRPr lang="en-US" sz="2400"/>
          </a:p>
          <a:p>
            <a:pPr marL="342900" indent="-342900" algn="just">
              <a:buFont typeface="Arial" panose="020B0604020202020204" pitchFamily="34" charset="0"/>
              <a:buChar char="•"/>
            </a:pPr>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600960" y="2090420"/>
            <a:ext cx="7985760" cy="2676525"/>
          </a:xfrm>
          <a:prstGeom prst="rect">
            <a:avLst/>
          </a:prstGeom>
          <a:noFill/>
        </p:spPr>
        <p:txBody>
          <a:bodyPr wrap="square" rtlCol="0" anchor="t">
            <a:spAutoFit/>
          </a:bodyPr>
          <a:lstStyle/>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g. If a normal text i.e. anything in the range of ASCII characters has been inputted, the ASCII code is converted to its    respective character and this is exported to the log file.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h. The inputs along with their timestamps are recorded in the log file.</a:t>
            </a:r>
          </a:p>
        </p:txBody>
      </p:sp>
      <p:sp>
        <p:nvSpPr>
          <p:cNvPr id="4" name="Text Box 3"/>
          <p:cNvSpPr txBox="1"/>
          <p:nvPr/>
        </p:nvSpPr>
        <p:spPr>
          <a:xfrm>
            <a:off x="2600960" y="5355590"/>
            <a:ext cx="4064000" cy="460375"/>
          </a:xfrm>
          <a:prstGeom prst="rect">
            <a:avLst/>
          </a:prstGeom>
          <a:noFill/>
        </p:spPr>
        <p:txBody>
          <a:bodyPr wrap="square" rtlCol="0">
            <a:spAutoFit/>
          </a:bodyPr>
          <a:lstStyle/>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rPr>
              <a:t> i.Stop the Process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946275" y="1957705"/>
            <a:ext cx="4064000" cy="460375"/>
          </a:xfrm>
          <a:prstGeom prst="rect">
            <a:avLst/>
          </a:prstGeom>
          <a:noFill/>
        </p:spPr>
        <p:txBody>
          <a:bodyPr wrap="square" rtlCol="0">
            <a:spAutoFit/>
          </a:bodyPr>
          <a:lstStyle/>
          <a:p>
            <a:r>
              <a:rPr lang="en-US" sz="2400">
                <a:latin typeface="Times New Roman" panose="02020603050405020304" charset="0"/>
                <a:cs typeface="Times New Roman" panose="02020603050405020304" charset="0"/>
              </a:rPr>
              <a:t>Deployment:</a:t>
            </a:r>
          </a:p>
        </p:txBody>
      </p:sp>
      <p:sp>
        <p:nvSpPr>
          <p:cNvPr id="3" name="Text Box 2"/>
          <p:cNvSpPr txBox="1"/>
          <p:nvPr/>
        </p:nvSpPr>
        <p:spPr>
          <a:xfrm>
            <a:off x="3240405" y="3033395"/>
            <a:ext cx="7559675" cy="2510155"/>
          </a:xfrm>
          <a:prstGeom prst="rect">
            <a:avLst/>
          </a:prstGeom>
          <a:noFill/>
        </p:spPr>
        <p:txBody>
          <a:bodyPr wrap="square" rtlCol="0">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A keylogger or keystroke logger/keyboard capturing is a form of malware or hardware that keeps track of and records your keystrokes as you type. It takes the information and sends it to a hacker using a command-and-control (C&amp;C) server.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62000" y="581660"/>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Result:</a:t>
            </a:r>
          </a:p>
        </p:txBody>
      </p:sp>
      <p:sp>
        <p:nvSpPr>
          <p:cNvPr id="2" name="Text Box 1"/>
          <p:cNvSpPr txBox="1"/>
          <p:nvPr/>
        </p:nvSpPr>
        <p:spPr>
          <a:xfrm>
            <a:off x="2217420" y="2103120"/>
            <a:ext cx="8507095" cy="3325495"/>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Keystroke technology is a software that tracks and collects data on employees' computer use. It tracks each and every keystroke an employee types on their computer and is one of a few tools companies have to more closely monitor exactly how staff spend the hours they are expected to work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63800" y="1399540"/>
            <a:ext cx="6366510" cy="46856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87375" y="46037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Conclusion:</a:t>
            </a:r>
          </a:p>
        </p:txBody>
      </p:sp>
      <p:sp>
        <p:nvSpPr>
          <p:cNvPr id="3" name="Text Box 2"/>
          <p:cNvSpPr txBox="1"/>
          <p:nvPr/>
        </p:nvSpPr>
        <p:spPr>
          <a:xfrm>
            <a:off x="1837690" y="2690495"/>
            <a:ext cx="7809230" cy="3054350"/>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83260" y="44513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Future Scope:</a:t>
            </a:r>
          </a:p>
        </p:txBody>
      </p:sp>
      <p:sp>
        <p:nvSpPr>
          <p:cNvPr id="3" name="Text Box 2"/>
          <p:cNvSpPr txBox="1"/>
          <p:nvPr/>
        </p:nvSpPr>
        <p:spPr>
          <a:xfrm>
            <a:off x="2898775" y="1985645"/>
            <a:ext cx="5382260" cy="3189605"/>
          </a:xfrm>
          <a:prstGeom prst="rect">
            <a:avLst/>
          </a:prstGeom>
          <a:noFill/>
        </p:spPr>
        <p:txBody>
          <a:bodyPr wrap="square" rtlCol="0">
            <a:no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personally identifiable information.</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login credentials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emails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banking info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sensitive enterprise data.</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Etc...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809625" y="53911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References:</a:t>
            </a:r>
          </a:p>
        </p:txBody>
      </p:sp>
      <p:sp>
        <p:nvSpPr>
          <p:cNvPr id="2" name="Text Box 1"/>
          <p:cNvSpPr txBox="1"/>
          <p:nvPr/>
        </p:nvSpPr>
        <p:spPr>
          <a:xfrm>
            <a:off x="2109470" y="1721485"/>
            <a:ext cx="7306945" cy="4892675"/>
          </a:xfrm>
          <a:prstGeom prst="rect">
            <a:avLst/>
          </a:prstGeom>
          <a:noFill/>
        </p:spPr>
        <p:txBody>
          <a:bodyPr wrap="square" rtlCol="0" anchor="t">
            <a:sp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https://www.ntiva.com/cyber-security-services/</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geeksforgeeks.org/cryptography-introduction/</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https://sec.okta.com/articles/2020/12/password-spraying-attacks-and-how-prevent-them</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https://info-savvy.com/password-attacks/</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https://www.linkedin.com/pulse/common-security-attacks-cyber-mobile-atms-wifi-iot-niteen-lall</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409599" y="2093051"/>
            <a:ext cx="5619115" cy="1827530"/>
          </a:xfrm>
          <a:prstGeom prst="rect">
            <a:avLst/>
          </a:prstGeom>
          <a:noFill/>
        </p:spPr>
        <p:txBody>
          <a:bodyPr wrap="square" rtlCol="0">
            <a:noAutofit/>
          </a:bodyPr>
          <a:lstStyle/>
          <a:p>
            <a:pPr algn="l"/>
            <a:r>
              <a:rPr lang="en-US" sz="6000" dirty="0">
                <a:latin typeface="Times New Roman" panose="02020603050405020304" charset="0"/>
                <a:cs typeface="Times New Roman" panose="02020603050405020304" charset="0"/>
              </a:rPr>
              <a:t>KEYLOGGERS AND SECURITY </a:t>
            </a:r>
          </a:p>
        </p:txBody>
      </p:sp>
      <p:pic>
        <p:nvPicPr>
          <p:cNvPr id="145410" name="Picture 2" descr="What is a Keylogger? | How to Protect Your Passwords | AVG"/>
          <p:cNvPicPr>
            <a:picLocks noChangeAspect="1" noChangeArrowheads="1"/>
          </p:cNvPicPr>
          <p:nvPr/>
        </p:nvPicPr>
        <p:blipFill>
          <a:blip r:embed="rId2"/>
          <a:srcRect/>
          <a:stretch>
            <a:fillRect/>
          </a:stretch>
        </p:blipFill>
        <p:spPr bwMode="auto">
          <a:xfrm>
            <a:off x="651963" y="1332411"/>
            <a:ext cx="5563526" cy="4128497"/>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4474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976880" y="2730500"/>
            <a:ext cx="6238875" cy="1812925"/>
          </a:xfrm>
          <a:prstGeom prst="rect">
            <a:avLst/>
          </a:prstGeom>
          <a:noFill/>
        </p:spPr>
        <p:txBody>
          <a:bodyPr wrap="square" rtlCol="0">
            <a:noAutofit/>
          </a:bodyPr>
          <a:lstStyle/>
          <a:p>
            <a:r>
              <a:rPr lang="en-US" sz="6600" dirty="0">
                <a:latin typeface="Times New Roman" panose="02020603050405020304" charset="0"/>
                <a:cs typeface="Times New Roman" panose="02020603050405020304" charset="0"/>
              </a:rPr>
              <a:t>THANK  YOU</a:t>
            </a:r>
          </a:p>
          <a:p>
            <a:endParaRPr lang="en-US" sz="6600" dirty="0">
              <a:latin typeface="Times New Roman" panose="02020603050405020304" charset="0"/>
              <a:cs typeface="Times New Roman" panose="02020603050405020304" charset="0"/>
            </a:endParaRPr>
          </a:p>
          <a:p>
            <a:r>
              <a:rPr lang="en-US" sz="6600" dirty="0">
                <a:latin typeface="Times New Roman" panose="02020603050405020304" charset="0"/>
                <a:cs typeface="Times New Roman" panose="02020603050405020304"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08635" y="586740"/>
            <a:ext cx="4064000" cy="521970"/>
          </a:xfrm>
          <a:prstGeom prst="rect">
            <a:avLst/>
          </a:prstGeom>
          <a:noFill/>
        </p:spPr>
        <p:txBody>
          <a:bodyPr wrap="square" rtlCol="0">
            <a:spAutoFit/>
          </a:bodyPr>
          <a:lstStyle/>
          <a:p>
            <a:r>
              <a:rPr lang="en-US" sz="2800" dirty="0">
                <a:latin typeface="Times New Roman" panose="02020603050405020304" charset="0"/>
                <a:cs typeface="Times New Roman" panose="02020603050405020304" charset="0"/>
              </a:rPr>
              <a:t>OUTLINE:</a:t>
            </a:r>
          </a:p>
        </p:txBody>
      </p:sp>
      <p:sp>
        <p:nvSpPr>
          <p:cNvPr id="5" name="Text Box 4"/>
          <p:cNvSpPr txBox="1"/>
          <p:nvPr/>
        </p:nvSpPr>
        <p:spPr>
          <a:xfrm>
            <a:off x="2413635" y="1459865"/>
            <a:ext cx="5062855" cy="4464050"/>
          </a:xfrm>
          <a:prstGeom prst="rect">
            <a:avLst/>
          </a:prstGeom>
          <a:noFill/>
        </p:spPr>
        <p:txBody>
          <a:bodyPr wrap="square" rtlCol="0">
            <a:noAutofit/>
          </a:bodyPr>
          <a:lstStyle/>
          <a:p>
            <a:pPr marL="342900" indent="-342900" algn="just">
              <a:buFont typeface="Wingdings" pitchFamily="2" charset="2"/>
              <a:buChar char="§"/>
            </a:pPr>
            <a:r>
              <a:rPr lang="en-US" sz="2800">
                <a:latin typeface="Times New Roman" panose="02020603050405020304" charset="0"/>
                <a:cs typeface="Times New Roman" panose="02020603050405020304" charset="0"/>
              </a:rPr>
              <a:t>Problem Statement </a:t>
            </a:r>
          </a:p>
          <a:p>
            <a:pPr marL="342900" indent="-342900" algn="just">
              <a:buFont typeface="Wingdings" pitchFamily="2" charset="2"/>
              <a:buChar char="§"/>
            </a:pPr>
            <a:r>
              <a:rPr lang="en-US" sz="2800">
                <a:latin typeface="Times New Roman" panose="02020603050405020304" charset="0"/>
                <a:cs typeface="Times New Roman" panose="02020603050405020304" charset="0"/>
              </a:rPr>
              <a:t>Proposed System</a:t>
            </a:r>
          </a:p>
          <a:p>
            <a:pPr marL="342900" indent="-342900" algn="just">
              <a:buFont typeface="Wingdings" pitchFamily="2" charset="2"/>
              <a:buChar char="§"/>
            </a:pPr>
            <a:r>
              <a:rPr lang="en-US" sz="2800">
                <a:latin typeface="Times New Roman" panose="02020603050405020304" charset="0"/>
                <a:cs typeface="Times New Roman" panose="02020603050405020304" charset="0"/>
              </a:rPr>
              <a:t>System Development Approach </a:t>
            </a:r>
          </a:p>
          <a:p>
            <a:pPr marL="342900" indent="-342900" algn="just">
              <a:buFont typeface="Wingdings" pitchFamily="2" charset="2"/>
              <a:buChar char="§"/>
            </a:pPr>
            <a:r>
              <a:rPr lang="en-US" sz="2800">
                <a:latin typeface="Times New Roman" panose="02020603050405020304" charset="0"/>
                <a:cs typeface="Times New Roman" panose="02020603050405020304" charset="0"/>
              </a:rPr>
              <a:t>Algorithm &amp; Deployment</a:t>
            </a:r>
          </a:p>
          <a:p>
            <a:pPr marL="342900" indent="-342900" algn="just">
              <a:buFont typeface="Wingdings" pitchFamily="2" charset="2"/>
              <a:buChar char="§"/>
            </a:pPr>
            <a:r>
              <a:rPr lang="en-US" sz="2800">
                <a:latin typeface="Times New Roman" panose="02020603050405020304" charset="0"/>
                <a:cs typeface="Times New Roman" panose="02020603050405020304" charset="0"/>
              </a:rPr>
              <a:t>Result </a:t>
            </a:r>
          </a:p>
          <a:p>
            <a:pPr marL="342900" indent="-342900" algn="just">
              <a:buFont typeface="Wingdings" pitchFamily="2" charset="2"/>
              <a:buChar char="§"/>
            </a:pPr>
            <a:r>
              <a:rPr lang="en-US" sz="2800">
                <a:latin typeface="Times New Roman" panose="02020603050405020304" charset="0"/>
                <a:cs typeface="Times New Roman" panose="02020603050405020304" charset="0"/>
              </a:rPr>
              <a:t>Conclusion</a:t>
            </a:r>
          </a:p>
          <a:p>
            <a:pPr marL="342900" indent="-342900" algn="just">
              <a:buFont typeface="Wingdings" pitchFamily="2" charset="2"/>
              <a:buChar char="§"/>
            </a:pPr>
            <a:r>
              <a:rPr lang="en-US" sz="2800">
                <a:latin typeface="Times New Roman" panose="02020603050405020304" charset="0"/>
                <a:cs typeface="Times New Roman" panose="02020603050405020304" charset="0"/>
              </a:rPr>
              <a:t>Future Scope</a:t>
            </a:r>
          </a:p>
          <a:p>
            <a:pPr marL="342900" indent="-342900" algn="just">
              <a:buFont typeface="Wingdings" pitchFamily="2" charset="2"/>
              <a:buChar char="§"/>
            </a:pPr>
            <a:r>
              <a:rPr lang="en-US" sz="2800">
                <a:latin typeface="Times New Roman" panose="02020603050405020304" charset="0"/>
                <a:cs typeface="Times New Roman" panose="02020603050405020304" charset="0"/>
              </a:rPr>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55625" y="627380"/>
            <a:ext cx="6096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sym typeface="+mn-ea"/>
              </a:rPr>
              <a:t>Problem Statement:</a:t>
            </a:r>
            <a:endParaRPr lang="en-US" sz="3600">
              <a:latin typeface="Times New Roman" panose="02020603050405020304" charset="0"/>
              <a:cs typeface="Times New Roman" panose="02020603050405020304" charset="0"/>
            </a:endParaRPr>
          </a:p>
        </p:txBody>
      </p:sp>
      <p:sp>
        <p:nvSpPr>
          <p:cNvPr id="2" name="Text Box 1"/>
          <p:cNvSpPr txBox="1"/>
          <p:nvPr/>
        </p:nvSpPr>
        <p:spPr>
          <a:xfrm>
            <a:off x="1966595" y="2065020"/>
            <a:ext cx="8793480" cy="4670425"/>
          </a:xfrm>
          <a:prstGeom prst="rect">
            <a:avLst/>
          </a:prstGeom>
          <a:noFill/>
        </p:spPr>
        <p:txBody>
          <a:bodyPr wrap="square" rtlCol="0" anchor="t">
            <a:noAutofit/>
          </a:bodyPr>
          <a:lstStyle/>
          <a:p>
            <a:pPr marL="342900" indent="-342900" algn="just">
              <a:buFont typeface="Wingdings" pitchFamily="2" charset="2"/>
              <a:buChar char="§"/>
            </a:pPr>
            <a:r>
              <a:rPr lang="en-US" sz="2400" dirty="0">
                <a:latin typeface="Times New Roman" panose="02020603050405020304" charset="0"/>
                <a:cs typeface="Times New Roman" panose="02020603050405020304" charset="0"/>
              </a:rPr>
              <a:t>It's challenging to covertly install a hardware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on another person's device. </a:t>
            </a:r>
          </a:p>
          <a:p>
            <a:pPr marL="342900" indent="-342900" algn="just">
              <a:buFont typeface="Wingdings" pitchFamily="2" charset="2"/>
              <a:buChar char="§"/>
            </a:pPr>
            <a:endParaRPr lang="en-US" sz="2400" dirty="0">
              <a:latin typeface="Times New Roman" panose="02020603050405020304" charset="0"/>
              <a:cs typeface="Times New Roman" panose="02020603050405020304" charset="0"/>
            </a:endParaRPr>
          </a:p>
          <a:p>
            <a:pPr marL="342900" indent="-342900" algn="just">
              <a:buFont typeface="Wingdings" pitchFamily="2" charset="2"/>
              <a:buChar char="§"/>
            </a:pPr>
            <a:r>
              <a:rPr lang="en-US" sz="2400" dirty="0">
                <a:latin typeface="Times New Roman" panose="02020603050405020304" charset="0"/>
                <a:cs typeface="Times New Roman" panose="02020603050405020304" charset="0"/>
              </a:rPr>
              <a:t>To tackle this issue, We </a:t>
            </a:r>
            <a:r>
              <a:rPr lang="en-US" sz="2400" dirty="0" err="1">
                <a:latin typeface="Times New Roman" panose="02020603050405020304" charset="0"/>
                <a:cs typeface="Times New Roman" panose="02020603050405020304" charset="0"/>
              </a:rPr>
              <a:t>aretherefore</a:t>
            </a:r>
            <a:r>
              <a:rPr lang="en-US" sz="2400" dirty="0">
                <a:latin typeface="Times New Roman" panose="02020603050405020304" charset="0"/>
                <a:cs typeface="Times New Roman" panose="02020603050405020304" charset="0"/>
              </a:rPr>
              <a:t> using a software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that can be remotely installed one person's PC to resolve this problem. </a:t>
            </a:r>
          </a:p>
          <a:p>
            <a:pPr marL="342900" indent="-342900" algn="just">
              <a:buFont typeface="Wingdings" pitchFamily="2" charset="2"/>
              <a:buChar char="§"/>
            </a:pPr>
            <a:endParaRPr lang="en-US" sz="2400" dirty="0">
              <a:latin typeface="Times New Roman" panose="02020603050405020304" charset="0"/>
              <a:cs typeface="Times New Roman" panose="02020603050405020304" charset="0"/>
            </a:endParaRPr>
          </a:p>
          <a:p>
            <a:pPr marL="342900" indent="-342900" algn="just">
              <a:buFont typeface="Wingdings" pitchFamily="2" charset="2"/>
              <a:buChar char="§"/>
            </a:pPr>
            <a:r>
              <a:rPr lang="en-US" sz="2400" dirty="0">
                <a:latin typeface="Times New Roman" panose="02020603050405020304" charset="0"/>
                <a:cs typeface="Times New Roman" panose="02020603050405020304" charset="0"/>
              </a:rPr>
              <a:t>Without the device owner's knowledge, the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would be running in the background. </a:t>
            </a:r>
          </a:p>
          <a:p>
            <a:pPr marL="342900" indent="-342900" algn="just">
              <a:buFont typeface="Wingdings" pitchFamily="2" charset="2"/>
              <a:buChar char="§"/>
            </a:pPr>
            <a:endParaRPr lang="en-US" sz="2400" dirty="0">
              <a:latin typeface="Times New Roman" panose="02020603050405020304" charset="0"/>
              <a:cs typeface="Times New Roman" panose="02020603050405020304" charset="0"/>
            </a:endParaRPr>
          </a:p>
          <a:p>
            <a:pPr marL="342900" indent="-342900" algn="just">
              <a:buFont typeface="Wingdings" pitchFamily="2" charset="2"/>
              <a:buChar char="§"/>
            </a:pPr>
            <a:endParaRPr lang="en-US" sz="2400" dirty="0">
              <a:latin typeface="Times New Roman" panose="02020603050405020304" charset="0"/>
              <a:cs typeface="Times New Roman" panose="02020603050405020304" charset="0"/>
            </a:endParaRPr>
          </a:p>
          <a:p>
            <a:pPr marL="342900" indent="-342900" algn="just">
              <a:buFont typeface="Wingdings" pitchFamily="2" charset="2"/>
              <a:buChar char="§"/>
            </a:pP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76885" y="412750"/>
            <a:ext cx="5857875" cy="1198880"/>
          </a:xfrm>
          <a:prstGeom prst="rect">
            <a:avLst/>
          </a:prstGeom>
          <a:noFill/>
        </p:spPr>
        <p:txBody>
          <a:bodyPr wrap="square" rtlCol="0">
            <a:noAutofit/>
          </a:bodyPr>
          <a:lstStyle/>
          <a:p>
            <a:r>
              <a:rPr lang="en-US" sz="3600">
                <a:latin typeface="Times New Roman" panose="02020603050405020304" charset="0"/>
                <a:cs typeface="Times New Roman" panose="02020603050405020304" charset="0"/>
              </a:rPr>
              <a:t>Proposed System / Solution:</a:t>
            </a:r>
          </a:p>
        </p:txBody>
      </p:sp>
      <p:sp>
        <p:nvSpPr>
          <p:cNvPr id="3" name="Text Box 2"/>
          <p:cNvSpPr txBox="1"/>
          <p:nvPr/>
        </p:nvSpPr>
        <p:spPr>
          <a:xfrm>
            <a:off x="1821815" y="2025015"/>
            <a:ext cx="9039860" cy="5709920"/>
          </a:xfrm>
          <a:prstGeom prst="rect">
            <a:avLst/>
          </a:prstGeom>
          <a:noFill/>
        </p:spPr>
        <p:txBody>
          <a:bodyPr wrap="square" rtlCol="0" anchor="t">
            <a:noAutofit/>
          </a:bodyPr>
          <a:lstStyle/>
          <a:p>
            <a:pPr marL="342900" indent="-342900" algn="just">
              <a:buFont typeface="Wingdings" pitchFamily="2" charset="2"/>
              <a:buChar char="§"/>
            </a:pPr>
            <a:r>
              <a:rPr lang="en-US" sz="2400" dirty="0">
                <a:latin typeface="Times New Roman" panose="02020603050405020304" charset="0"/>
                <a:cs typeface="Times New Roman" panose="02020603050405020304" charset="0"/>
              </a:rPr>
              <a:t>A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is a form of software which is used to track or log the all the keys that a user strikes on their keyboard, usually in secret so that the user of the system doesn't know that their actions are being monitored. It is otherwise known as keyboard capturer.</a:t>
            </a:r>
          </a:p>
          <a:p>
            <a:pPr marL="342900" indent="-342900" algn="just">
              <a:buFont typeface="Wingdings" pitchFamily="2" charset="2"/>
              <a:buChar char="§"/>
            </a:pPr>
            <a:endParaRPr lang="en-US" sz="2400" dirty="0">
              <a:latin typeface="Times New Roman" panose="02020603050405020304" charset="0"/>
              <a:cs typeface="Times New Roman" panose="02020603050405020304" charset="0"/>
            </a:endParaRPr>
          </a:p>
          <a:p>
            <a:pPr marL="342900" indent="-342900" algn="just">
              <a:buFont typeface="Wingdings" pitchFamily="2" charset="2"/>
              <a:buChar char="§"/>
            </a:pPr>
            <a:endParaRPr lang="en-US" sz="2400" dirty="0">
              <a:latin typeface="Times New Roman" panose="02020603050405020304" charset="0"/>
              <a:cs typeface="Times New Roman" panose="02020603050405020304" charset="0"/>
            </a:endParaRPr>
          </a:p>
          <a:p>
            <a:pPr marL="342900" indent="-342900" algn="just">
              <a:buFont typeface="Wingdings" pitchFamily="2" charset="2"/>
              <a:buChar char="§"/>
            </a:pPr>
            <a:r>
              <a:rPr lang="en-US" sz="2400" dirty="0">
                <a:latin typeface="Times New Roman" panose="02020603050405020304" charset="0"/>
                <a:cs typeface="Times New Roman" panose="02020603050405020304" charset="0"/>
              </a:rPr>
              <a:t>The solution to the above existing problem is that we can create software </a:t>
            </a:r>
            <a:r>
              <a:rPr lang="en-US" sz="2400" dirty="0" err="1">
                <a:latin typeface="Times New Roman" panose="02020603050405020304" charset="0"/>
                <a:cs typeface="Times New Roman" panose="02020603050405020304" charset="0"/>
              </a:rPr>
              <a:t>keyloggers</a:t>
            </a:r>
            <a:r>
              <a:rPr lang="en-US" sz="2400" dirty="0">
                <a:latin typeface="Times New Roman" panose="02020603050405020304" charset="0"/>
                <a:cs typeface="Times New Roman" panose="02020603050405020304" charset="0"/>
              </a:rPr>
              <a:t> instead of hardware </a:t>
            </a:r>
            <a:r>
              <a:rPr lang="en-US" sz="2400" dirty="0" err="1">
                <a:latin typeface="Times New Roman" panose="02020603050405020304" charset="0"/>
                <a:cs typeface="Times New Roman" panose="02020603050405020304" charset="0"/>
              </a:rPr>
              <a:t>keyloggers</a:t>
            </a:r>
            <a:r>
              <a:rPr lang="en-US" sz="2400" dirty="0">
                <a:latin typeface="Times New Roman" panose="02020603050405020304" charset="0"/>
                <a:cs typeface="Times New Roman" panose="02020603050405020304" charset="0"/>
              </a:rPr>
              <a:t>. </a:t>
            </a:r>
          </a:p>
          <a:p>
            <a:pPr marL="342900" indent="-342900" algn="just">
              <a:buFont typeface="Wingdings" pitchFamily="2" charset="2"/>
              <a:buChar char="§"/>
            </a:pPr>
            <a:endParaRPr lang="en-US" sz="2400" dirty="0">
              <a:latin typeface="Times New Roman" panose="02020603050405020304" charset="0"/>
              <a:cs typeface="Times New Roman" panose="02020603050405020304" charset="0"/>
            </a:endParaRPr>
          </a:p>
          <a:p>
            <a:pPr marL="342900" indent="-342900" algn="just">
              <a:buFont typeface="Wingdings" pitchFamily="2" charset="2"/>
              <a:buChar char="§"/>
            </a:pPr>
            <a:endParaRPr lang="en-US" sz="2400" dirty="0">
              <a:latin typeface="Times New Roman" panose="02020603050405020304" charset="0"/>
              <a:cs typeface="Times New Roman" panose="02020603050405020304" charset="0"/>
            </a:endParaRPr>
          </a:p>
          <a:p>
            <a:pPr marL="342900" indent="-342900" algn="just">
              <a:buFont typeface="Wingdings" pitchFamily="2" charset="2"/>
              <a:buChar char="§"/>
            </a:pPr>
            <a:endParaRPr lang="en-US" sz="2400" dirty="0">
              <a:latin typeface="Times New Roman" panose="02020603050405020304" charset="0"/>
              <a:cs typeface="Times New Roman" panose="02020603050405020304" charset="0"/>
            </a:endParaRPr>
          </a:p>
          <a:p>
            <a:pPr marL="342900" indent="-342900" algn="just">
              <a:buFont typeface="Wingdings" pitchFamily="2" charset="2"/>
              <a:buChar char="§"/>
            </a:pPr>
            <a:endParaRPr lang="en-US" sz="2400" dirty="0">
              <a:latin typeface="Times New Roman" panose="02020603050405020304" charset="0"/>
              <a:cs typeface="Times New Roman" panose="02020603050405020304" charset="0"/>
            </a:endParaRPr>
          </a:p>
          <a:p>
            <a:pPr marL="342900" indent="-342900" algn="just">
              <a:buFont typeface="Wingdings" pitchFamily="2" charset="2"/>
              <a:buChar char="§"/>
            </a:pP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067560" y="2033270"/>
            <a:ext cx="8375015" cy="4154170"/>
          </a:xfrm>
          <a:prstGeom prst="rect">
            <a:avLst/>
          </a:prstGeom>
          <a:noFill/>
        </p:spPr>
        <p:txBody>
          <a:bodyPr wrap="square" rtlCol="0" anchor="t">
            <a:spAutoFit/>
          </a:bodyPr>
          <a:lstStyle/>
          <a:p>
            <a:pPr marL="342900" indent="-342900" algn="just">
              <a:buFont typeface="Wingdings" pitchFamily="2" charset="2"/>
              <a:buChar char="§"/>
            </a:pPr>
            <a:r>
              <a:rPr lang="en-US" sz="2400" dirty="0">
                <a:latin typeface="Times New Roman" panose="02020603050405020304" charset="0"/>
                <a:cs typeface="Times New Roman" panose="02020603050405020304" charset="0"/>
                <a:sym typeface="+mn-ea"/>
              </a:rPr>
              <a:t>The proposed model provides a solution that reduces trouble installing the </a:t>
            </a:r>
            <a:r>
              <a:rPr lang="en-US" sz="2400" dirty="0" err="1">
                <a:latin typeface="Times New Roman" panose="02020603050405020304" charset="0"/>
                <a:cs typeface="Times New Roman" panose="02020603050405020304" charset="0"/>
                <a:sym typeface="+mn-ea"/>
              </a:rPr>
              <a:t>keylogger</a:t>
            </a:r>
            <a:r>
              <a:rPr lang="en-US" sz="2400" dirty="0">
                <a:latin typeface="Times New Roman" panose="02020603050405020304" charset="0"/>
                <a:cs typeface="Times New Roman" panose="02020603050405020304" charset="0"/>
                <a:sym typeface="+mn-ea"/>
              </a:rPr>
              <a:t> to the target System. </a:t>
            </a:r>
            <a:endParaRPr lang="en-US" sz="2400" dirty="0">
              <a:latin typeface="Times New Roman" panose="02020603050405020304" charset="0"/>
              <a:cs typeface="Times New Roman" panose="02020603050405020304" charset="0"/>
            </a:endParaRPr>
          </a:p>
          <a:p>
            <a:pPr marL="342900" indent="-342900" algn="just">
              <a:buFont typeface="Wingdings" pitchFamily="2" charset="2"/>
              <a:buChar char="§"/>
            </a:pPr>
            <a:endParaRPr lang="en-US" sz="2400" dirty="0">
              <a:latin typeface="Times New Roman" panose="02020603050405020304" charset="0"/>
              <a:cs typeface="Times New Roman" panose="02020603050405020304" charset="0"/>
              <a:sym typeface="+mn-ea"/>
            </a:endParaRPr>
          </a:p>
          <a:p>
            <a:pPr marL="342900" indent="-342900" algn="just">
              <a:buFont typeface="Wingdings" pitchFamily="2" charset="2"/>
              <a:buChar char="§"/>
            </a:pPr>
            <a:r>
              <a:rPr lang="en-US" sz="2400" dirty="0">
                <a:latin typeface="Times New Roman" panose="02020603050405020304" charset="0"/>
                <a:cs typeface="Times New Roman" panose="02020603050405020304" charset="0"/>
                <a:sym typeface="+mn-ea"/>
              </a:rPr>
              <a:t>Because </a:t>
            </a:r>
            <a:r>
              <a:rPr lang="en-US" sz="2400" dirty="0" err="1">
                <a:latin typeface="Times New Roman" panose="02020603050405020304" charset="0"/>
                <a:cs typeface="Times New Roman" panose="02020603050405020304" charset="0"/>
                <a:sym typeface="+mn-ea"/>
              </a:rPr>
              <a:t>keylogger</a:t>
            </a:r>
            <a:r>
              <a:rPr lang="en-US" sz="2400" dirty="0">
                <a:latin typeface="Times New Roman" panose="02020603050405020304" charset="0"/>
                <a:cs typeface="Times New Roman" panose="02020603050405020304" charset="0"/>
                <a:sym typeface="+mn-ea"/>
              </a:rPr>
              <a:t> software can be installed remotely and does not need any physical access of the target system. </a:t>
            </a:r>
          </a:p>
          <a:p>
            <a:pPr marL="342900" indent="-342900" algn="just">
              <a:buFont typeface="Wingdings" pitchFamily="2" charset="2"/>
              <a:buChar char="§"/>
            </a:pPr>
            <a:endParaRPr lang="en-US" sz="2400" dirty="0">
              <a:latin typeface="Times New Roman" panose="02020603050405020304" charset="0"/>
              <a:cs typeface="Times New Roman" panose="02020603050405020304" charset="0"/>
              <a:sym typeface="+mn-ea"/>
            </a:endParaRPr>
          </a:p>
          <a:p>
            <a:pPr marL="342900" indent="-342900" algn="just">
              <a:buFont typeface="Wingdings" pitchFamily="2" charset="2"/>
              <a:buChar char="§"/>
            </a:pPr>
            <a:r>
              <a:rPr lang="en-US" sz="2400" dirty="0">
                <a:latin typeface="Times New Roman" panose="02020603050405020304" charset="0"/>
                <a:cs typeface="Times New Roman" panose="02020603050405020304" charset="0"/>
                <a:sym typeface="+mn-ea"/>
              </a:rPr>
              <a:t>The designed software is powerful enough to be installed targeted system itself </a:t>
            </a:r>
          </a:p>
          <a:p>
            <a:pPr marL="342900" indent="-342900" algn="just">
              <a:buFont typeface="Wingdings" pitchFamily="2" charset="2"/>
              <a:buChar char="§"/>
            </a:pPr>
            <a:endParaRPr lang="en-US" sz="2400" dirty="0">
              <a:latin typeface="Times New Roman" panose="02020603050405020304" charset="0"/>
              <a:cs typeface="Times New Roman" panose="02020603050405020304" charset="0"/>
              <a:sym typeface="+mn-ea"/>
            </a:endParaRPr>
          </a:p>
          <a:p>
            <a:pPr marL="342900" indent="-342900" algn="just">
              <a:buFont typeface="Wingdings" pitchFamily="2" charset="2"/>
              <a:buChar char="§"/>
            </a:pPr>
            <a:endParaRPr lang="en-US" sz="2400" dirty="0">
              <a:latin typeface="Times New Roman" panose="02020603050405020304" charset="0"/>
              <a:cs typeface="Times New Roman" panose="02020603050405020304" charset="0"/>
              <a:sym typeface="+mn-ea"/>
            </a:endParaRPr>
          </a:p>
          <a:p>
            <a:pPr marL="342900" indent="-342900" algn="just">
              <a:buFont typeface="Wingdings" pitchFamily="2" charset="2"/>
              <a:buChar char="§"/>
            </a:pPr>
            <a:endParaRPr lang="en-US" sz="2400" dirty="0">
              <a:latin typeface="Times New Roman" panose="02020603050405020304" charset="0"/>
              <a:cs typeface="Times New Roman" panose="020206030504050203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996440" y="1301750"/>
            <a:ext cx="8778240" cy="3784600"/>
          </a:xfrm>
          <a:prstGeom prst="rect">
            <a:avLst/>
          </a:prstGeom>
          <a:noFill/>
        </p:spPr>
        <p:txBody>
          <a:bodyPr wrap="square" rtlCol="0" anchor="t">
            <a:spAutoFit/>
          </a:bodyPr>
          <a:lstStyle/>
          <a:p>
            <a:pPr marL="342900" indent="-342900" algn="just">
              <a:buFont typeface="Wingdings" pitchFamily="2" charset="2"/>
              <a:buChar char="§"/>
            </a:pPr>
            <a:endParaRPr lang="en-US" sz="2400" dirty="0">
              <a:latin typeface="Times New Roman" panose="02020603050405020304" charset="0"/>
              <a:cs typeface="Times New Roman" panose="02020603050405020304" charset="0"/>
              <a:sym typeface="+mn-ea"/>
            </a:endParaRPr>
          </a:p>
          <a:p>
            <a:pPr marL="342900" indent="-342900" algn="just">
              <a:buFont typeface="Wingdings" pitchFamily="2" charset="2"/>
              <a:buChar char="§"/>
            </a:pPr>
            <a:endParaRPr lang="en-US" sz="2400" dirty="0">
              <a:latin typeface="Times New Roman" panose="02020603050405020304" charset="0"/>
              <a:cs typeface="Times New Roman" panose="02020603050405020304" charset="0"/>
              <a:sym typeface="+mn-ea"/>
            </a:endParaRPr>
          </a:p>
          <a:p>
            <a:pPr marL="342900" indent="-342900" algn="just">
              <a:buFont typeface="Wingdings" pitchFamily="2" charset="2"/>
              <a:buChar char="§"/>
            </a:pPr>
            <a:r>
              <a:rPr lang="en-US" sz="2400" dirty="0">
                <a:latin typeface="Times New Roman" panose="02020603050405020304" charset="0"/>
                <a:cs typeface="Times New Roman" panose="02020603050405020304" charset="0"/>
                <a:sym typeface="+mn-ea"/>
              </a:rPr>
              <a:t>When a user clicks, for example malicious link sent to him through mail or any social network media.</a:t>
            </a:r>
            <a:endParaRPr lang="en-US" sz="2400" dirty="0">
              <a:latin typeface="Times New Roman" panose="02020603050405020304" charset="0"/>
              <a:cs typeface="Times New Roman" panose="02020603050405020304" charset="0"/>
            </a:endParaRPr>
          </a:p>
          <a:p>
            <a:pPr marL="342900" indent="-342900" algn="just">
              <a:buFont typeface="Wingdings" pitchFamily="2" charset="2"/>
              <a:buChar char="§"/>
            </a:pPr>
            <a:endParaRPr lang="en-US" sz="2400" dirty="0">
              <a:latin typeface="Times New Roman" panose="02020603050405020304" charset="0"/>
              <a:cs typeface="Times New Roman" panose="02020603050405020304" charset="0"/>
              <a:sym typeface="+mn-ea"/>
            </a:endParaRPr>
          </a:p>
          <a:p>
            <a:pPr marL="342900" indent="-342900" algn="just">
              <a:buFont typeface="Wingdings" pitchFamily="2" charset="2"/>
              <a:buChar char="§"/>
            </a:pPr>
            <a:r>
              <a:rPr lang="en-US" sz="2400" dirty="0">
                <a:latin typeface="Times New Roman" panose="02020603050405020304" charset="0"/>
                <a:cs typeface="Times New Roman" panose="02020603050405020304" charset="0"/>
                <a:sym typeface="+mn-ea"/>
              </a:rPr>
              <a:t>Finally captures all the user's keystrokes when logged into the system.</a:t>
            </a:r>
          </a:p>
          <a:p>
            <a:pPr marL="342900" indent="-342900" algn="just">
              <a:buFont typeface="Wingdings" pitchFamily="2" charset="2"/>
              <a:buChar char="§"/>
            </a:pPr>
            <a:endParaRPr lang="en-US" sz="2400" dirty="0">
              <a:latin typeface="Times New Roman" panose="02020603050405020304" charset="0"/>
              <a:cs typeface="Times New Roman" panose="02020603050405020304" charset="0"/>
              <a:sym typeface="+mn-ea"/>
            </a:endParaRPr>
          </a:p>
          <a:p>
            <a:pPr marL="342900" indent="-342900" algn="just">
              <a:buFont typeface="Wingdings" pitchFamily="2" charset="2"/>
              <a:buChar char="§"/>
            </a:pPr>
            <a:r>
              <a:rPr lang="en-US" sz="2400" dirty="0">
                <a:latin typeface="Times New Roman" panose="02020603050405020304" charset="0"/>
                <a:cs typeface="Times New Roman" panose="02020603050405020304" charset="0"/>
                <a:sym typeface="+mn-ea"/>
              </a:rPr>
              <a:t>It saves the logs to a folder or sends the log directly to a third party's email address celebration.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39750" y="523240"/>
            <a:ext cx="6175375"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System Development Approach:</a:t>
            </a:r>
          </a:p>
        </p:txBody>
      </p:sp>
      <p:sp>
        <p:nvSpPr>
          <p:cNvPr id="3" name="Text Box 2"/>
          <p:cNvSpPr txBox="1"/>
          <p:nvPr/>
        </p:nvSpPr>
        <p:spPr>
          <a:xfrm>
            <a:off x="2139315" y="2403475"/>
            <a:ext cx="8620760" cy="3769360"/>
          </a:xfrm>
          <a:prstGeom prst="rect">
            <a:avLst/>
          </a:prstGeom>
          <a:noFill/>
        </p:spPr>
        <p:txBody>
          <a:bodyPr wrap="square" rtlCol="0" anchor="t">
            <a:noAutofit/>
          </a:bodyPr>
          <a:lstStyle/>
          <a:p>
            <a:pPr marL="342900" indent="-342900" algn="just">
              <a:buFont typeface="Wingdings" pitchFamily="2" charset="2"/>
              <a:buChar char="§"/>
            </a:pPr>
            <a:r>
              <a:rPr lang="en-US" sz="2400" dirty="0">
                <a:latin typeface="Times New Roman" panose="02020603050405020304" charset="0"/>
                <a:cs typeface="Times New Roman" panose="02020603050405020304" charset="0"/>
              </a:rPr>
              <a:t>It is important to notice that a user-space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can easily depend on documented sets of unprivileged APIs commonly available on modern operating systems (OSs). </a:t>
            </a:r>
          </a:p>
          <a:p>
            <a:pPr marL="342900" indent="-342900" algn="just">
              <a:buFont typeface="Wingdings" pitchFamily="2" charset="2"/>
              <a:buChar char="§"/>
            </a:pPr>
            <a:endParaRPr lang="en-US" sz="2400" dirty="0">
              <a:latin typeface="Times New Roman" panose="02020603050405020304" charset="0"/>
              <a:cs typeface="Times New Roman" panose="02020603050405020304" charset="0"/>
            </a:endParaRPr>
          </a:p>
          <a:p>
            <a:pPr marL="342900" indent="-342900" algn="just">
              <a:buFont typeface="Wingdings" pitchFamily="2" charset="2"/>
              <a:buChar char="§"/>
            </a:pPr>
            <a:r>
              <a:rPr lang="en-US" sz="2400" dirty="0">
                <a:latin typeface="Times New Roman" panose="02020603050405020304" charset="0"/>
                <a:cs typeface="Times New Roman" panose="02020603050405020304" charset="0"/>
              </a:rPr>
              <a:t>This is not the case for a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implemented as a kernel module. In kernel space, the programmer must rely on kernel-level to intercept all the messages dispatched by the keyboard driver.</a:t>
            </a:r>
          </a:p>
          <a:p>
            <a:pPr marL="342900" indent="-342900" algn="just">
              <a:buFont typeface="Wingdings" pitchFamily="2" charset="2"/>
              <a:buChar char="§"/>
            </a:pP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470785" y="1582420"/>
            <a:ext cx="8432800" cy="3784600"/>
          </a:xfrm>
          <a:prstGeom prst="rect">
            <a:avLst/>
          </a:prstGeom>
          <a:noFill/>
        </p:spPr>
        <p:txBody>
          <a:bodyPr wrap="square" rtlCol="0" anchor="t">
            <a:spAutoFit/>
          </a:bodyPr>
          <a:lstStyle/>
          <a:p>
            <a:pPr marL="342900" indent="-342900" algn="just">
              <a:buFont typeface="Wingdings" pitchFamily="2" charset="2"/>
              <a:buChar char="§"/>
            </a:pPr>
            <a:r>
              <a:rPr lang="en-US" sz="2400" dirty="0">
                <a:latin typeface="Times New Roman" panose="02020603050405020304" charset="0"/>
                <a:cs typeface="Times New Roman" panose="02020603050405020304" charset="0"/>
                <a:sym typeface="+mn-ea"/>
              </a:rPr>
              <a:t>Furthermore, a </a:t>
            </a:r>
            <a:r>
              <a:rPr lang="en-US" sz="2400" dirty="0" err="1">
                <a:latin typeface="Times New Roman" panose="02020603050405020304" charset="0"/>
                <a:cs typeface="Times New Roman" panose="02020603050405020304" charset="0"/>
                <a:sym typeface="+mn-ea"/>
              </a:rPr>
              <a:t>keylogger</a:t>
            </a:r>
            <a:r>
              <a:rPr lang="en-US" sz="2400" dirty="0">
                <a:latin typeface="Times New Roman" panose="02020603050405020304" charset="0"/>
                <a:cs typeface="Times New Roman" panose="02020603050405020304" charset="0"/>
                <a:sym typeface="+mn-ea"/>
              </a:rPr>
              <a:t> implemented as a user-space process is much easier to deploy since no special permission is required.</a:t>
            </a:r>
          </a:p>
          <a:p>
            <a:pPr marL="342900" indent="-342900" algn="just">
              <a:buFont typeface="Wingdings" pitchFamily="2" charset="2"/>
              <a:buChar char="§"/>
            </a:pPr>
            <a:endParaRPr lang="en-US" sz="2400" dirty="0">
              <a:latin typeface="Times New Roman" panose="02020603050405020304" charset="0"/>
              <a:cs typeface="Times New Roman" panose="02020603050405020304" charset="0"/>
              <a:sym typeface="+mn-ea"/>
            </a:endParaRPr>
          </a:p>
          <a:p>
            <a:pPr marL="342900" indent="-342900" algn="just">
              <a:buFont typeface="Wingdings" pitchFamily="2" charset="2"/>
              <a:buChar char="§"/>
            </a:pPr>
            <a:r>
              <a:rPr lang="en-US" sz="2400" dirty="0">
                <a:latin typeface="Times New Roman" panose="02020603050405020304" charset="0"/>
                <a:cs typeface="Times New Roman" panose="02020603050405020304" charset="0"/>
                <a:sym typeface="+mn-ea"/>
              </a:rPr>
              <a:t> Anti-hook technique is based on the fact that each processes either hidden or on display uses hooks APIs for the purpose III. of hooking. </a:t>
            </a:r>
          </a:p>
          <a:p>
            <a:pPr marL="342900" indent="-342900" algn="just">
              <a:buFont typeface="Wingdings" pitchFamily="2" charset="2"/>
              <a:buChar char="§"/>
            </a:pPr>
            <a:endParaRPr lang="en-US" sz="2400" dirty="0">
              <a:latin typeface="Times New Roman" panose="02020603050405020304" charset="0"/>
              <a:cs typeface="Times New Roman" panose="02020603050405020304" charset="0"/>
              <a:sym typeface="+mn-ea"/>
            </a:endParaRPr>
          </a:p>
          <a:p>
            <a:pPr marL="342900" indent="-342900" algn="just">
              <a:buFont typeface="Wingdings" pitchFamily="2" charset="2"/>
              <a:buChar char="§"/>
            </a:pPr>
            <a:r>
              <a:rPr lang="en-US" sz="2400" dirty="0">
                <a:latin typeface="Times New Roman" panose="02020603050405020304" charset="0"/>
                <a:cs typeface="Times New Roman" panose="02020603050405020304" charset="0"/>
                <a:sym typeface="+mn-ea"/>
              </a:rPr>
              <a:t>So if we become able to scan all the processes and static executable and DLLs and detect the suspicious processes or files, which uses hooks.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14</TotalTime>
  <Words>852</Words>
  <Application>Microsoft Office PowerPoint</Application>
  <PresentationFormat>Custom</PresentationFormat>
  <Paragraphs>112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Metro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CSE1LAB59</dc:creator>
  <cp:lastModifiedBy>ADMIN</cp:lastModifiedBy>
  <cp:revision>13</cp:revision>
  <dcterms:created xsi:type="dcterms:W3CDTF">2024-03-10T14:43:00Z</dcterms:created>
  <dcterms:modified xsi:type="dcterms:W3CDTF">2024-04-04T04:50:35Z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B33ED0242BEA49A78B6CFCB744B1F149_13</vt:lpwstr>
  </property>
  <property fmtid="{D5CDD505-2E9C-101B-9397-08002B2CF9AE}" pid="3" name="KSOProductBuildVer">
    <vt:lpwstr>1033-12.2.0.13431</vt:lpwstr>
  </property>
</Properties>
</file>