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6"/>
  </p:notesMasterIdLst>
  <p:sldIdLst>
    <p:sldId id="256" r:id="rId2"/>
    <p:sldId id="257" r:id="rId3"/>
    <p:sldId id="261" r:id="rId4"/>
    <p:sldId id="290" r:id="rId5"/>
    <p:sldId id="282" r:id="rId6"/>
    <p:sldId id="286" r:id="rId7"/>
    <p:sldId id="289" r:id="rId8"/>
    <p:sldId id="280" r:id="rId9"/>
    <p:sldId id="268" r:id="rId10"/>
    <p:sldId id="269" r:id="rId11"/>
    <p:sldId id="281" r:id="rId12"/>
    <p:sldId id="270" r:id="rId13"/>
    <p:sldId id="277" r:id="rId14"/>
    <p:sldId id="278" r:id="rId15"/>
    <p:sldId id="271" r:id="rId16"/>
    <p:sldId id="272" r:id="rId17"/>
    <p:sldId id="273" r:id="rId18"/>
    <p:sldId id="274" r:id="rId19"/>
    <p:sldId id="275" r:id="rId20"/>
    <p:sldId id="276" r:id="rId21"/>
    <p:sldId id="279" r:id="rId22"/>
    <p:sldId id="288" r:id="rId23"/>
    <p:sldId id="291" r:id="rId24"/>
    <p:sldId id="26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S BALAJI" initials="PB" lastIdx="9"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80" d="100"/>
          <a:sy n="80" d="100"/>
        </p:scale>
        <p:origin x="1526" y="67"/>
      </p:cViewPr>
      <p:guideLst>
        <p:guide orient="horz" pos="2160"/>
        <p:guide pos="2880"/>
      </p:guideLst>
    </p:cSldViewPr>
  </p:slideViewPr>
  <p:outlineViewPr>
    <p:cViewPr>
      <p:scale>
        <a:sx n="33" d="100"/>
        <a:sy n="33" d="100"/>
      </p:scale>
      <p:origin x="0" y="292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virgin soil</c:v>
                </c:pt>
              </c:strCache>
            </c:strRef>
          </c:tx>
          <c:marker>
            <c:symbol val="none"/>
          </c:marker>
          <c:xVal>
            <c:numRef>
              <c:f>Sheet1!$A$2:$A$4</c:f>
              <c:numCache>
                <c:formatCode>General</c:formatCode>
                <c:ptCount val="3"/>
                <c:pt idx="0">
                  <c:v>8</c:v>
                </c:pt>
                <c:pt idx="1">
                  <c:v>10</c:v>
                </c:pt>
                <c:pt idx="2">
                  <c:v>12</c:v>
                </c:pt>
              </c:numCache>
            </c:numRef>
          </c:xVal>
          <c:yVal>
            <c:numRef>
              <c:f>Sheet1!$B$2:$B$4</c:f>
              <c:numCache>
                <c:formatCode>General</c:formatCode>
                <c:ptCount val="3"/>
                <c:pt idx="0">
                  <c:v>1.446</c:v>
                </c:pt>
                <c:pt idx="1">
                  <c:v>1.508</c:v>
                </c:pt>
                <c:pt idx="2">
                  <c:v>1.474</c:v>
                </c:pt>
              </c:numCache>
            </c:numRef>
          </c:yVal>
          <c:smooth val="1"/>
          <c:extLst>
            <c:ext xmlns:c16="http://schemas.microsoft.com/office/drawing/2014/chart" uri="{C3380CC4-5D6E-409C-BE32-E72D297353CC}">
              <c16:uniqueId val="{00000000-DB61-4B14-9D42-5C587705448E}"/>
            </c:ext>
          </c:extLst>
        </c:ser>
        <c:ser>
          <c:idx val="1"/>
          <c:order val="1"/>
          <c:tx>
            <c:strRef>
              <c:f>Sheet1!$C$1</c:f>
              <c:strCache>
                <c:ptCount val="1"/>
                <c:pt idx="0">
                  <c:v>2.5% BMC</c:v>
                </c:pt>
              </c:strCache>
            </c:strRef>
          </c:tx>
          <c:marker>
            <c:symbol val="none"/>
          </c:marker>
          <c:xVal>
            <c:numRef>
              <c:f>Sheet1!$A$2:$A$4</c:f>
              <c:numCache>
                <c:formatCode>General</c:formatCode>
                <c:ptCount val="3"/>
                <c:pt idx="0">
                  <c:v>8</c:v>
                </c:pt>
                <c:pt idx="1">
                  <c:v>10</c:v>
                </c:pt>
                <c:pt idx="2">
                  <c:v>12</c:v>
                </c:pt>
              </c:numCache>
            </c:numRef>
          </c:xVal>
          <c:yVal>
            <c:numRef>
              <c:f>Sheet1!$C$2:$C$4</c:f>
              <c:numCache>
                <c:formatCode>General</c:formatCode>
                <c:ptCount val="3"/>
                <c:pt idx="0">
                  <c:v>1.359</c:v>
                </c:pt>
                <c:pt idx="1">
                  <c:v>1.55</c:v>
                </c:pt>
                <c:pt idx="2">
                  <c:v>1.3580000000000001</c:v>
                </c:pt>
              </c:numCache>
            </c:numRef>
          </c:yVal>
          <c:smooth val="1"/>
          <c:extLst>
            <c:ext xmlns:c16="http://schemas.microsoft.com/office/drawing/2014/chart" uri="{C3380CC4-5D6E-409C-BE32-E72D297353CC}">
              <c16:uniqueId val="{00000001-DB61-4B14-9D42-5C587705448E}"/>
            </c:ext>
          </c:extLst>
        </c:ser>
        <c:ser>
          <c:idx val="2"/>
          <c:order val="2"/>
          <c:tx>
            <c:strRef>
              <c:f>Sheet1!$D$1</c:f>
              <c:strCache>
                <c:ptCount val="1"/>
                <c:pt idx="0">
                  <c:v>5% BMC</c:v>
                </c:pt>
              </c:strCache>
            </c:strRef>
          </c:tx>
          <c:marker>
            <c:symbol val="none"/>
          </c:marker>
          <c:xVal>
            <c:numRef>
              <c:f>Sheet1!$A$2:$A$4</c:f>
              <c:numCache>
                <c:formatCode>General</c:formatCode>
                <c:ptCount val="3"/>
                <c:pt idx="0">
                  <c:v>8</c:v>
                </c:pt>
                <c:pt idx="1">
                  <c:v>10</c:v>
                </c:pt>
                <c:pt idx="2">
                  <c:v>12</c:v>
                </c:pt>
              </c:numCache>
            </c:numRef>
          </c:xVal>
          <c:yVal>
            <c:numRef>
              <c:f>Sheet1!$D$2:$D$4</c:f>
              <c:numCache>
                <c:formatCode>General</c:formatCode>
                <c:ptCount val="3"/>
                <c:pt idx="0">
                  <c:v>1.518</c:v>
                </c:pt>
                <c:pt idx="1">
                  <c:v>1.6579999999999966</c:v>
                </c:pt>
                <c:pt idx="2">
                  <c:v>1.58</c:v>
                </c:pt>
              </c:numCache>
            </c:numRef>
          </c:yVal>
          <c:smooth val="1"/>
          <c:extLst>
            <c:ext xmlns:c16="http://schemas.microsoft.com/office/drawing/2014/chart" uri="{C3380CC4-5D6E-409C-BE32-E72D297353CC}">
              <c16:uniqueId val="{00000002-DB61-4B14-9D42-5C587705448E}"/>
            </c:ext>
          </c:extLst>
        </c:ser>
        <c:ser>
          <c:idx val="3"/>
          <c:order val="3"/>
          <c:tx>
            <c:strRef>
              <c:f>Sheet1!$E$1</c:f>
              <c:strCache>
                <c:ptCount val="1"/>
                <c:pt idx="0">
                  <c:v>7.5% BMC</c:v>
                </c:pt>
              </c:strCache>
            </c:strRef>
          </c:tx>
          <c:marker>
            <c:symbol val="none"/>
          </c:marker>
          <c:xVal>
            <c:numRef>
              <c:f>Sheet1!$A$2:$A$4</c:f>
              <c:numCache>
                <c:formatCode>General</c:formatCode>
                <c:ptCount val="3"/>
                <c:pt idx="0">
                  <c:v>8</c:v>
                </c:pt>
                <c:pt idx="1">
                  <c:v>10</c:v>
                </c:pt>
                <c:pt idx="2">
                  <c:v>12</c:v>
                </c:pt>
              </c:numCache>
            </c:numRef>
          </c:xVal>
          <c:yVal>
            <c:numRef>
              <c:f>Sheet1!$E$2:$E$4</c:f>
              <c:numCache>
                <c:formatCode>General</c:formatCode>
                <c:ptCount val="3"/>
                <c:pt idx="0">
                  <c:v>1.3180000000000001</c:v>
                </c:pt>
                <c:pt idx="1">
                  <c:v>1.4549999999999963</c:v>
                </c:pt>
                <c:pt idx="2">
                  <c:v>1.319</c:v>
                </c:pt>
              </c:numCache>
            </c:numRef>
          </c:yVal>
          <c:smooth val="1"/>
          <c:extLst>
            <c:ext xmlns:c16="http://schemas.microsoft.com/office/drawing/2014/chart" uri="{C3380CC4-5D6E-409C-BE32-E72D297353CC}">
              <c16:uniqueId val="{00000003-DB61-4B14-9D42-5C587705448E}"/>
            </c:ext>
          </c:extLst>
        </c:ser>
        <c:ser>
          <c:idx val="4"/>
          <c:order val="4"/>
          <c:tx>
            <c:strRef>
              <c:f>Sheet1!$F$1</c:f>
              <c:strCache>
                <c:ptCount val="1"/>
                <c:pt idx="0">
                  <c:v>10% BMC</c:v>
                </c:pt>
              </c:strCache>
            </c:strRef>
          </c:tx>
          <c:marker>
            <c:symbol val="none"/>
          </c:marker>
          <c:xVal>
            <c:numRef>
              <c:f>Sheet1!$A$2:$A$4</c:f>
              <c:numCache>
                <c:formatCode>General</c:formatCode>
                <c:ptCount val="3"/>
                <c:pt idx="0">
                  <c:v>8</c:v>
                </c:pt>
                <c:pt idx="1">
                  <c:v>10</c:v>
                </c:pt>
                <c:pt idx="2">
                  <c:v>12</c:v>
                </c:pt>
              </c:numCache>
            </c:numRef>
          </c:xVal>
          <c:yVal>
            <c:numRef>
              <c:f>Sheet1!$F$2:$F$4</c:f>
              <c:numCache>
                <c:formatCode>General</c:formatCode>
                <c:ptCount val="3"/>
                <c:pt idx="0">
                  <c:v>1.304</c:v>
                </c:pt>
                <c:pt idx="1">
                  <c:v>1.4309999999999956</c:v>
                </c:pt>
                <c:pt idx="2">
                  <c:v>1.204</c:v>
                </c:pt>
              </c:numCache>
            </c:numRef>
          </c:yVal>
          <c:smooth val="1"/>
          <c:extLst>
            <c:ext xmlns:c16="http://schemas.microsoft.com/office/drawing/2014/chart" uri="{C3380CC4-5D6E-409C-BE32-E72D297353CC}">
              <c16:uniqueId val="{00000004-DB61-4B14-9D42-5C587705448E}"/>
            </c:ext>
          </c:extLst>
        </c:ser>
        <c:dLbls>
          <c:showLegendKey val="0"/>
          <c:showVal val="0"/>
          <c:showCatName val="0"/>
          <c:showSerName val="0"/>
          <c:showPercent val="0"/>
          <c:showBubbleSize val="0"/>
        </c:dLbls>
        <c:axId val="156065152"/>
        <c:axId val="156206592"/>
      </c:scatterChart>
      <c:valAx>
        <c:axId val="156065152"/>
        <c:scaling>
          <c:orientation val="minMax"/>
          <c:min val="6"/>
        </c:scaling>
        <c:delete val="0"/>
        <c:axPos val="b"/>
        <c:numFmt formatCode="General" sourceLinked="1"/>
        <c:majorTickMark val="out"/>
        <c:minorTickMark val="none"/>
        <c:tickLblPos val="nextTo"/>
        <c:txPr>
          <a:bodyPr/>
          <a:lstStyle/>
          <a:p>
            <a:pPr>
              <a:defRPr lang="en-IN"/>
            </a:pPr>
            <a:endParaRPr lang="en-US"/>
          </a:p>
        </c:txPr>
        <c:crossAx val="156206592"/>
        <c:crosses val="autoZero"/>
        <c:crossBetween val="midCat"/>
        <c:majorUnit val="2"/>
      </c:valAx>
      <c:valAx>
        <c:axId val="156206592"/>
        <c:scaling>
          <c:orientation val="minMax"/>
          <c:min val="1"/>
        </c:scaling>
        <c:delete val="0"/>
        <c:axPos val="l"/>
        <c:majorGridlines/>
        <c:numFmt formatCode="General" sourceLinked="1"/>
        <c:majorTickMark val="out"/>
        <c:minorTickMark val="none"/>
        <c:tickLblPos val="nextTo"/>
        <c:txPr>
          <a:bodyPr/>
          <a:lstStyle/>
          <a:p>
            <a:pPr>
              <a:defRPr lang="en-IN"/>
            </a:pPr>
            <a:endParaRPr lang="en-US"/>
          </a:p>
        </c:txPr>
        <c:crossAx val="156065152"/>
        <c:crosses val="autoZero"/>
        <c:crossBetween val="midCat"/>
        <c:majorUnit val="0.2"/>
      </c:valAx>
    </c:plotArea>
    <c:legend>
      <c:legendPos val="r"/>
      <c:overlay val="0"/>
      <c:txPr>
        <a:bodyPr/>
        <a:lstStyle/>
        <a:p>
          <a:pPr>
            <a:defRPr lang="en-IN" baseline="0"/>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VIRGIN SOIL</c:v>
                </c:pt>
              </c:strCache>
            </c:strRef>
          </c:tx>
          <c:invertIfNegative val="0"/>
          <c:cat>
            <c:strRef>
              <c:f>Sheet1!$A$2:$A$3</c:f>
              <c:strCache>
                <c:ptCount val="2"/>
                <c:pt idx="0">
                  <c:v>VIRGIN SOIL</c:v>
                </c:pt>
                <c:pt idx="1">
                  <c:v>STABILIZED SOIL</c:v>
                </c:pt>
              </c:strCache>
            </c:strRef>
          </c:cat>
          <c:val>
            <c:numRef>
              <c:f>Sheet1!$B$2:$B$3</c:f>
              <c:numCache>
                <c:formatCode>General</c:formatCode>
                <c:ptCount val="2"/>
                <c:pt idx="0">
                  <c:v>1.2149999999999963</c:v>
                </c:pt>
              </c:numCache>
            </c:numRef>
          </c:val>
          <c:extLst>
            <c:ext xmlns:c16="http://schemas.microsoft.com/office/drawing/2014/chart" uri="{C3380CC4-5D6E-409C-BE32-E72D297353CC}">
              <c16:uniqueId val="{00000000-0D68-49DA-8D8E-EBCE7B24C674}"/>
            </c:ext>
          </c:extLst>
        </c:ser>
        <c:ser>
          <c:idx val="1"/>
          <c:order val="1"/>
          <c:tx>
            <c:strRef>
              <c:f>Sheet1!$C$1</c:f>
              <c:strCache>
                <c:ptCount val="1"/>
                <c:pt idx="0">
                  <c:v>2.5% BMC</c:v>
                </c:pt>
              </c:strCache>
            </c:strRef>
          </c:tx>
          <c:invertIfNegative val="0"/>
          <c:cat>
            <c:strRef>
              <c:f>Sheet1!$A$2:$A$3</c:f>
              <c:strCache>
                <c:ptCount val="2"/>
                <c:pt idx="0">
                  <c:v>VIRGIN SOIL</c:v>
                </c:pt>
                <c:pt idx="1">
                  <c:v>STABILIZED SOIL</c:v>
                </c:pt>
              </c:strCache>
            </c:strRef>
          </c:cat>
          <c:val>
            <c:numRef>
              <c:f>Sheet1!$C$2:$C$3</c:f>
              <c:numCache>
                <c:formatCode>General</c:formatCode>
                <c:ptCount val="2"/>
                <c:pt idx="1">
                  <c:v>1.27</c:v>
                </c:pt>
              </c:numCache>
            </c:numRef>
          </c:val>
          <c:extLst>
            <c:ext xmlns:c16="http://schemas.microsoft.com/office/drawing/2014/chart" uri="{C3380CC4-5D6E-409C-BE32-E72D297353CC}">
              <c16:uniqueId val="{00000001-0D68-49DA-8D8E-EBCE7B24C674}"/>
            </c:ext>
          </c:extLst>
        </c:ser>
        <c:ser>
          <c:idx val="2"/>
          <c:order val="2"/>
          <c:tx>
            <c:strRef>
              <c:f>Sheet1!$D$1</c:f>
              <c:strCache>
                <c:ptCount val="1"/>
                <c:pt idx="0">
                  <c:v>5% BMC</c:v>
                </c:pt>
              </c:strCache>
            </c:strRef>
          </c:tx>
          <c:invertIfNegative val="0"/>
          <c:cat>
            <c:strRef>
              <c:f>Sheet1!$A$2:$A$3</c:f>
              <c:strCache>
                <c:ptCount val="2"/>
                <c:pt idx="0">
                  <c:v>VIRGIN SOIL</c:v>
                </c:pt>
                <c:pt idx="1">
                  <c:v>STABILIZED SOIL</c:v>
                </c:pt>
              </c:strCache>
            </c:strRef>
          </c:cat>
          <c:val>
            <c:numRef>
              <c:f>Sheet1!$D$2:$D$3</c:f>
              <c:numCache>
                <c:formatCode>General</c:formatCode>
                <c:ptCount val="2"/>
                <c:pt idx="1">
                  <c:v>1.5680000000000001</c:v>
                </c:pt>
              </c:numCache>
            </c:numRef>
          </c:val>
          <c:extLst>
            <c:ext xmlns:c16="http://schemas.microsoft.com/office/drawing/2014/chart" uri="{C3380CC4-5D6E-409C-BE32-E72D297353CC}">
              <c16:uniqueId val="{00000002-0D68-49DA-8D8E-EBCE7B24C674}"/>
            </c:ext>
          </c:extLst>
        </c:ser>
        <c:ser>
          <c:idx val="3"/>
          <c:order val="3"/>
          <c:tx>
            <c:strRef>
              <c:f>Sheet1!$E$1</c:f>
              <c:strCache>
                <c:ptCount val="1"/>
                <c:pt idx="0">
                  <c:v>7.5% BMC</c:v>
                </c:pt>
              </c:strCache>
            </c:strRef>
          </c:tx>
          <c:invertIfNegative val="0"/>
          <c:cat>
            <c:strRef>
              <c:f>Sheet1!$A$2:$A$3</c:f>
              <c:strCache>
                <c:ptCount val="2"/>
                <c:pt idx="0">
                  <c:v>VIRGIN SOIL</c:v>
                </c:pt>
                <c:pt idx="1">
                  <c:v>STABILIZED SOIL</c:v>
                </c:pt>
              </c:strCache>
            </c:strRef>
          </c:cat>
          <c:val>
            <c:numRef>
              <c:f>Sheet1!$E$2:$E$3</c:f>
              <c:numCache>
                <c:formatCode>General</c:formatCode>
                <c:ptCount val="2"/>
                <c:pt idx="1">
                  <c:v>1.3680000000000001</c:v>
                </c:pt>
              </c:numCache>
            </c:numRef>
          </c:val>
          <c:extLst>
            <c:ext xmlns:c16="http://schemas.microsoft.com/office/drawing/2014/chart" uri="{C3380CC4-5D6E-409C-BE32-E72D297353CC}">
              <c16:uniqueId val="{00000003-0D68-49DA-8D8E-EBCE7B24C674}"/>
            </c:ext>
          </c:extLst>
        </c:ser>
        <c:ser>
          <c:idx val="4"/>
          <c:order val="4"/>
          <c:tx>
            <c:strRef>
              <c:f>Sheet1!$F$1</c:f>
              <c:strCache>
                <c:ptCount val="1"/>
                <c:pt idx="0">
                  <c:v>10% BMC</c:v>
                </c:pt>
              </c:strCache>
            </c:strRef>
          </c:tx>
          <c:invertIfNegative val="0"/>
          <c:cat>
            <c:strRef>
              <c:f>Sheet1!$A$2:$A$3</c:f>
              <c:strCache>
                <c:ptCount val="2"/>
                <c:pt idx="0">
                  <c:v>VIRGIN SOIL</c:v>
                </c:pt>
                <c:pt idx="1">
                  <c:v>STABILIZED SOIL</c:v>
                </c:pt>
              </c:strCache>
            </c:strRef>
          </c:cat>
          <c:val>
            <c:numRef>
              <c:f>Sheet1!$F$2:$F$3</c:f>
              <c:numCache>
                <c:formatCode>General</c:formatCode>
                <c:ptCount val="2"/>
                <c:pt idx="1">
                  <c:v>1.2229999999999965</c:v>
                </c:pt>
              </c:numCache>
            </c:numRef>
          </c:val>
          <c:extLst>
            <c:ext xmlns:c16="http://schemas.microsoft.com/office/drawing/2014/chart" uri="{C3380CC4-5D6E-409C-BE32-E72D297353CC}">
              <c16:uniqueId val="{00000004-0D68-49DA-8D8E-EBCE7B24C674}"/>
            </c:ext>
          </c:extLst>
        </c:ser>
        <c:dLbls>
          <c:showLegendKey val="0"/>
          <c:showVal val="0"/>
          <c:showCatName val="0"/>
          <c:showSerName val="0"/>
          <c:showPercent val="0"/>
          <c:showBubbleSize val="0"/>
        </c:dLbls>
        <c:gapWidth val="150"/>
        <c:axId val="162641408"/>
        <c:axId val="162642944"/>
      </c:barChart>
      <c:catAx>
        <c:axId val="162641408"/>
        <c:scaling>
          <c:orientation val="minMax"/>
        </c:scaling>
        <c:delete val="0"/>
        <c:axPos val="b"/>
        <c:numFmt formatCode="General" sourceLinked="0"/>
        <c:majorTickMark val="out"/>
        <c:minorTickMark val="none"/>
        <c:tickLblPos val="nextTo"/>
        <c:txPr>
          <a:bodyPr/>
          <a:lstStyle/>
          <a:p>
            <a:pPr>
              <a:defRPr lang="en-IN"/>
            </a:pPr>
            <a:endParaRPr lang="en-US"/>
          </a:p>
        </c:txPr>
        <c:crossAx val="162642944"/>
        <c:crosses val="autoZero"/>
        <c:auto val="1"/>
        <c:lblAlgn val="ctr"/>
        <c:lblOffset val="100"/>
        <c:noMultiLvlLbl val="0"/>
      </c:catAx>
      <c:valAx>
        <c:axId val="162642944"/>
        <c:scaling>
          <c:orientation val="minMax"/>
        </c:scaling>
        <c:delete val="0"/>
        <c:axPos val="l"/>
        <c:majorGridlines/>
        <c:numFmt formatCode="General" sourceLinked="1"/>
        <c:majorTickMark val="out"/>
        <c:minorTickMark val="none"/>
        <c:tickLblPos val="nextTo"/>
        <c:txPr>
          <a:bodyPr/>
          <a:lstStyle/>
          <a:p>
            <a:pPr>
              <a:defRPr lang="en-IN"/>
            </a:pPr>
            <a:endParaRPr lang="en-US"/>
          </a:p>
        </c:txPr>
        <c:crossAx val="162641408"/>
        <c:crosses val="autoZero"/>
        <c:crossBetween val="between"/>
      </c:valAx>
    </c:plotArea>
    <c:legend>
      <c:legendPos val="r"/>
      <c:overlay val="0"/>
      <c:txPr>
        <a:bodyPr/>
        <a:lstStyle/>
        <a:p>
          <a:pPr>
            <a:defRPr lang="en-IN"/>
          </a:pPr>
          <a:endParaRPr lang="en-US"/>
        </a:p>
      </c:txPr>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VIRGIN SOIL</c:v>
                </c:pt>
              </c:strCache>
            </c:strRef>
          </c:tx>
          <c:invertIfNegative val="0"/>
          <c:cat>
            <c:strRef>
              <c:f>Sheet1!$A$2:$A$3</c:f>
              <c:strCache>
                <c:ptCount val="2"/>
                <c:pt idx="0">
                  <c:v>VIRGIN SOIL</c:v>
                </c:pt>
                <c:pt idx="1">
                  <c:v>STABILIZED SOIL</c:v>
                </c:pt>
              </c:strCache>
            </c:strRef>
          </c:cat>
          <c:val>
            <c:numRef>
              <c:f>Sheet1!$B$2:$B$3</c:f>
              <c:numCache>
                <c:formatCode>General</c:formatCode>
                <c:ptCount val="2"/>
                <c:pt idx="0">
                  <c:v>1.9000000000000001</c:v>
                </c:pt>
              </c:numCache>
            </c:numRef>
          </c:val>
          <c:extLst>
            <c:ext xmlns:c16="http://schemas.microsoft.com/office/drawing/2014/chart" uri="{C3380CC4-5D6E-409C-BE32-E72D297353CC}">
              <c16:uniqueId val="{00000000-17D2-4F12-940E-D7A0C1914C9B}"/>
            </c:ext>
          </c:extLst>
        </c:ser>
        <c:ser>
          <c:idx val="1"/>
          <c:order val="1"/>
          <c:tx>
            <c:strRef>
              <c:f>Sheet1!$C$1</c:f>
              <c:strCache>
                <c:ptCount val="1"/>
                <c:pt idx="0">
                  <c:v>5% BMC</c:v>
                </c:pt>
              </c:strCache>
            </c:strRef>
          </c:tx>
          <c:invertIfNegative val="0"/>
          <c:cat>
            <c:strRef>
              <c:f>Sheet1!$A$2:$A$3</c:f>
              <c:strCache>
                <c:ptCount val="2"/>
                <c:pt idx="0">
                  <c:v>VIRGIN SOIL</c:v>
                </c:pt>
                <c:pt idx="1">
                  <c:v>STABILIZED SOIL</c:v>
                </c:pt>
              </c:strCache>
            </c:strRef>
          </c:cat>
          <c:val>
            <c:numRef>
              <c:f>Sheet1!$C$2:$C$3</c:f>
              <c:numCache>
                <c:formatCode>General</c:formatCode>
                <c:ptCount val="2"/>
                <c:pt idx="1">
                  <c:v>3.2800000000000002</c:v>
                </c:pt>
              </c:numCache>
            </c:numRef>
          </c:val>
          <c:extLst>
            <c:ext xmlns:c16="http://schemas.microsoft.com/office/drawing/2014/chart" uri="{C3380CC4-5D6E-409C-BE32-E72D297353CC}">
              <c16:uniqueId val="{00000001-17D2-4F12-940E-D7A0C1914C9B}"/>
            </c:ext>
          </c:extLst>
        </c:ser>
        <c:ser>
          <c:idx val="2"/>
          <c:order val="2"/>
          <c:tx>
            <c:strRef>
              <c:f>Sheet1!$D$1</c:f>
              <c:strCache>
                <c:ptCount val="1"/>
                <c:pt idx="0">
                  <c:v>10% BMC</c:v>
                </c:pt>
              </c:strCache>
            </c:strRef>
          </c:tx>
          <c:invertIfNegative val="0"/>
          <c:cat>
            <c:strRef>
              <c:f>Sheet1!$A$2:$A$3</c:f>
              <c:strCache>
                <c:ptCount val="2"/>
                <c:pt idx="0">
                  <c:v>VIRGIN SOIL</c:v>
                </c:pt>
                <c:pt idx="1">
                  <c:v>STABILIZED SOIL</c:v>
                </c:pt>
              </c:strCache>
            </c:strRef>
          </c:cat>
          <c:val>
            <c:numRef>
              <c:f>Sheet1!$D$2:$D$3</c:f>
              <c:numCache>
                <c:formatCode>General</c:formatCode>
                <c:ptCount val="2"/>
                <c:pt idx="1">
                  <c:v>2.1800000000000002</c:v>
                </c:pt>
              </c:numCache>
            </c:numRef>
          </c:val>
          <c:extLst>
            <c:ext xmlns:c16="http://schemas.microsoft.com/office/drawing/2014/chart" uri="{C3380CC4-5D6E-409C-BE32-E72D297353CC}">
              <c16:uniqueId val="{00000002-17D2-4F12-940E-D7A0C1914C9B}"/>
            </c:ext>
          </c:extLst>
        </c:ser>
        <c:dLbls>
          <c:showLegendKey val="0"/>
          <c:showVal val="0"/>
          <c:showCatName val="0"/>
          <c:showSerName val="0"/>
          <c:showPercent val="0"/>
          <c:showBubbleSize val="0"/>
        </c:dLbls>
        <c:gapWidth val="150"/>
        <c:axId val="161094656"/>
        <c:axId val="161547008"/>
      </c:barChart>
      <c:catAx>
        <c:axId val="161094656"/>
        <c:scaling>
          <c:orientation val="minMax"/>
        </c:scaling>
        <c:delete val="0"/>
        <c:axPos val="b"/>
        <c:numFmt formatCode="General" sourceLinked="0"/>
        <c:majorTickMark val="out"/>
        <c:minorTickMark val="none"/>
        <c:tickLblPos val="nextTo"/>
        <c:txPr>
          <a:bodyPr/>
          <a:lstStyle/>
          <a:p>
            <a:pPr>
              <a:defRPr lang="en-IN"/>
            </a:pPr>
            <a:endParaRPr lang="en-US"/>
          </a:p>
        </c:txPr>
        <c:crossAx val="161547008"/>
        <c:crosses val="autoZero"/>
        <c:auto val="1"/>
        <c:lblAlgn val="ctr"/>
        <c:lblOffset val="100"/>
        <c:noMultiLvlLbl val="0"/>
      </c:catAx>
      <c:valAx>
        <c:axId val="161547008"/>
        <c:scaling>
          <c:orientation val="minMax"/>
        </c:scaling>
        <c:delete val="0"/>
        <c:axPos val="l"/>
        <c:majorGridlines/>
        <c:numFmt formatCode="General" sourceLinked="1"/>
        <c:majorTickMark val="out"/>
        <c:minorTickMark val="none"/>
        <c:tickLblPos val="nextTo"/>
        <c:txPr>
          <a:bodyPr/>
          <a:lstStyle/>
          <a:p>
            <a:pPr>
              <a:defRPr lang="en-IN"/>
            </a:pPr>
            <a:endParaRPr lang="en-US"/>
          </a:p>
        </c:txPr>
        <c:crossAx val="161094656"/>
        <c:crosses val="autoZero"/>
        <c:crossBetween val="between"/>
      </c:valAx>
    </c:plotArea>
    <c:legend>
      <c:legendPos val="r"/>
      <c:overlay val="0"/>
      <c:txPr>
        <a:bodyPr/>
        <a:lstStyle/>
        <a:p>
          <a:pPr>
            <a:defRPr lang="en-IN"/>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B5B383-8485-4946-BE7E-D14E6A0F2559}" type="doc">
      <dgm:prSet loTypeId="urn:microsoft.com/office/officeart/2005/8/layout/process2" loCatId="process" qsTypeId="urn:microsoft.com/office/officeart/2005/8/quickstyle/simple1" qsCatId="simple" csTypeId="urn:microsoft.com/office/officeart/2005/8/colors/accent1_2" csCatId="accent1" phldr="1"/>
      <dgm:spPr/>
    </dgm:pt>
    <dgm:pt modelId="{EA72EC84-FAA9-4FFD-B916-4CB003337597}">
      <dgm:prSet phldrT="[Text]" custT="1"/>
      <dgm:spPr/>
      <dgm:t>
        <a:bodyPr/>
        <a:lstStyle/>
        <a:p>
          <a:r>
            <a:rPr lang="en-US" sz="1800" b="1" dirty="0">
              <a:latin typeface="Times New Roman" pitchFamily="18" charset="0"/>
              <a:cs typeface="Times New Roman" pitchFamily="18" charset="0"/>
            </a:rPr>
            <a:t>Literature Study</a:t>
          </a:r>
        </a:p>
      </dgm:t>
    </dgm:pt>
    <dgm:pt modelId="{0C181610-FE8F-46C7-BAA7-079BD671C615}" type="parTrans" cxnId="{215213A7-34D1-4F70-8C64-45219B76DCFA}">
      <dgm:prSet/>
      <dgm:spPr/>
      <dgm:t>
        <a:bodyPr/>
        <a:lstStyle/>
        <a:p>
          <a:endParaRPr lang="en-US"/>
        </a:p>
      </dgm:t>
    </dgm:pt>
    <dgm:pt modelId="{FE206F36-CA95-4193-BC5C-459FEF4AC199}" type="sibTrans" cxnId="{215213A7-34D1-4F70-8C64-45219B76DCFA}">
      <dgm:prSet/>
      <dgm:spPr/>
      <dgm:t>
        <a:bodyPr/>
        <a:lstStyle/>
        <a:p>
          <a:endParaRPr lang="en-US" dirty="0"/>
        </a:p>
      </dgm:t>
    </dgm:pt>
    <dgm:pt modelId="{BF71999E-8671-449A-A818-BD28370BC58D}">
      <dgm:prSet phldrT="[Text]"/>
      <dgm:spPr/>
      <dgm:t>
        <a:bodyPr/>
        <a:lstStyle/>
        <a:p>
          <a:r>
            <a:rPr lang="en-US" b="1" dirty="0">
              <a:latin typeface="Times New Roman" pitchFamily="18" charset="0"/>
              <a:cs typeface="Times New Roman" pitchFamily="18" charset="0"/>
            </a:rPr>
            <a:t>Determination of soil characteristics</a:t>
          </a:r>
        </a:p>
      </dgm:t>
    </dgm:pt>
    <dgm:pt modelId="{5F5C9627-D2B6-4855-905F-DE7D9D2CEE0C}" type="parTrans" cxnId="{C0555AB1-0975-4F1B-A6FF-71CDA615AC80}">
      <dgm:prSet/>
      <dgm:spPr/>
      <dgm:t>
        <a:bodyPr/>
        <a:lstStyle/>
        <a:p>
          <a:endParaRPr lang="en-US"/>
        </a:p>
      </dgm:t>
    </dgm:pt>
    <dgm:pt modelId="{E06DCF03-618A-46E4-B261-CF14802086FA}" type="sibTrans" cxnId="{C0555AB1-0975-4F1B-A6FF-71CDA615AC80}">
      <dgm:prSet/>
      <dgm:spPr/>
      <dgm:t>
        <a:bodyPr/>
        <a:lstStyle/>
        <a:p>
          <a:endParaRPr lang="en-US" dirty="0"/>
        </a:p>
      </dgm:t>
    </dgm:pt>
    <dgm:pt modelId="{97E5A1AF-FAC6-4E7C-A840-121A82A88F35}">
      <dgm:prSet phldrT="[Text]"/>
      <dgm:spPr/>
      <dgm:t>
        <a:bodyPr/>
        <a:lstStyle/>
        <a:p>
          <a:r>
            <a:rPr lang="en-US" b="1" dirty="0">
              <a:latin typeface="Times New Roman" pitchFamily="18" charset="0"/>
              <a:cs typeface="Times New Roman" pitchFamily="18" charset="0"/>
            </a:rPr>
            <a:t>Adding BMC in 2.5%,5%,7.5%,10%</a:t>
          </a:r>
        </a:p>
      </dgm:t>
    </dgm:pt>
    <dgm:pt modelId="{4E7EEF96-8B4E-4E1C-BF54-5A8BAA318858}" type="parTrans" cxnId="{2E10DC3C-5757-4811-8393-78141BAF96F1}">
      <dgm:prSet/>
      <dgm:spPr/>
      <dgm:t>
        <a:bodyPr/>
        <a:lstStyle/>
        <a:p>
          <a:endParaRPr lang="en-US"/>
        </a:p>
      </dgm:t>
    </dgm:pt>
    <dgm:pt modelId="{E6EC9DC7-27CE-42FC-85A7-679B40F49318}" type="sibTrans" cxnId="{2E10DC3C-5757-4811-8393-78141BAF96F1}">
      <dgm:prSet/>
      <dgm:spPr/>
      <dgm:t>
        <a:bodyPr/>
        <a:lstStyle/>
        <a:p>
          <a:endParaRPr lang="en-US" dirty="0"/>
        </a:p>
      </dgm:t>
    </dgm:pt>
    <dgm:pt modelId="{EB1BC6BE-F163-430C-BC25-EC18E23CC44F}">
      <dgm:prSet/>
      <dgm:spPr/>
      <dgm:t>
        <a:bodyPr/>
        <a:lstStyle/>
        <a:p>
          <a:r>
            <a:rPr lang="en-US" b="1" dirty="0">
              <a:latin typeface="Times New Roman" pitchFamily="18" charset="0"/>
              <a:cs typeface="Times New Roman" pitchFamily="18" charset="0"/>
            </a:rPr>
            <a:t>Collection of soil sample</a:t>
          </a:r>
        </a:p>
      </dgm:t>
    </dgm:pt>
    <dgm:pt modelId="{DB41AEF7-847A-4471-B004-A38D2CCCBD3F}" type="parTrans" cxnId="{DF885F8D-EFB3-4549-B950-55A392D29634}">
      <dgm:prSet/>
      <dgm:spPr/>
      <dgm:t>
        <a:bodyPr/>
        <a:lstStyle/>
        <a:p>
          <a:endParaRPr lang="en-US"/>
        </a:p>
      </dgm:t>
    </dgm:pt>
    <dgm:pt modelId="{235FA9F2-B200-450B-8CFF-B9A78CED8588}" type="sibTrans" cxnId="{DF885F8D-EFB3-4549-B950-55A392D29634}">
      <dgm:prSet/>
      <dgm:spPr/>
      <dgm:t>
        <a:bodyPr/>
        <a:lstStyle/>
        <a:p>
          <a:endParaRPr lang="en-US" dirty="0"/>
        </a:p>
      </dgm:t>
    </dgm:pt>
    <dgm:pt modelId="{8EF6FD96-A440-4D5D-BC04-CC4EAE52128D}">
      <dgm:prSet/>
      <dgm:spPr/>
      <dgm:t>
        <a:bodyPr/>
        <a:lstStyle/>
        <a:p>
          <a:r>
            <a:rPr lang="en-US" b="1" dirty="0">
              <a:latin typeface="Times New Roman" pitchFamily="18" charset="0"/>
              <a:cs typeface="Times New Roman" pitchFamily="18" charset="0"/>
            </a:rPr>
            <a:t>Tests on stabilized soil</a:t>
          </a:r>
        </a:p>
      </dgm:t>
    </dgm:pt>
    <dgm:pt modelId="{11E0C1DA-C3FE-48CB-9514-234EE97C2892}" type="parTrans" cxnId="{6EC79C3B-FE10-44C9-9730-F008BF28A054}">
      <dgm:prSet/>
      <dgm:spPr/>
      <dgm:t>
        <a:bodyPr/>
        <a:lstStyle/>
        <a:p>
          <a:endParaRPr lang="en-US"/>
        </a:p>
      </dgm:t>
    </dgm:pt>
    <dgm:pt modelId="{5D1A01EC-1272-4640-B8DA-D3E2E3775133}" type="sibTrans" cxnId="{6EC79C3B-FE10-44C9-9730-F008BF28A054}">
      <dgm:prSet/>
      <dgm:spPr/>
      <dgm:t>
        <a:bodyPr/>
        <a:lstStyle/>
        <a:p>
          <a:endParaRPr lang="en-US" dirty="0"/>
        </a:p>
      </dgm:t>
    </dgm:pt>
    <dgm:pt modelId="{86A05C52-7C61-4844-ABA3-3A9646F502F3}">
      <dgm:prSet/>
      <dgm:spPr/>
      <dgm:t>
        <a:bodyPr/>
        <a:lstStyle/>
        <a:p>
          <a:r>
            <a:rPr lang="en-US" b="1" dirty="0">
              <a:latin typeface="Times New Roman" pitchFamily="18" charset="0"/>
              <a:cs typeface="Times New Roman" pitchFamily="18" charset="0"/>
            </a:rPr>
            <a:t>Interpreting the results</a:t>
          </a:r>
        </a:p>
      </dgm:t>
    </dgm:pt>
    <dgm:pt modelId="{B4A53552-85FB-4F1D-81ED-057192FBA630}" type="parTrans" cxnId="{6F3FE187-3F26-49B7-993B-FC2A319F54CD}">
      <dgm:prSet/>
      <dgm:spPr/>
      <dgm:t>
        <a:bodyPr/>
        <a:lstStyle/>
        <a:p>
          <a:endParaRPr lang="en-US"/>
        </a:p>
      </dgm:t>
    </dgm:pt>
    <dgm:pt modelId="{720A93F3-2C0C-4480-990C-82A1B920B343}" type="sibTrans" cxnId="{6F3FE187-3F26-49B7-993B-FC2A319F54CD}">
      <dgm:prSet/>
      <dgm:spPr/>
      <dgm:t>
        <a:bodyPr/>
        <a:lstStyle/>
        <a:p>
          <a:endParaRPr lang="en-US"/>
        </a:p>
      </dgm:t>
    </dgm:pt>
    <dgm:pt modelId="{F61AF411-1773-484D-AEB0-215F9652034B}" type="pres">
      <dgm:prSet presAssocID="{5CB5B383-8485-4946-BE7E-D14E6A0F2559}" presName="linearFlow" presStyleCnt="0">
        <dgm:presLayoutVars>
          <dgm:resizeHandles val="exact"/>
        </dgm:presLayoutVars>
      </dgm:prSet>
      <dgm:spPr/>
    </dgm:pt>
    <dgm:pt modelId="{FA232B74-672C-4193-A461-DC5A7FA51FBA}" type="pres">
      <dgm:prSet presAssocID="{EA72EC84-FAA9-4FFD-B916-4CB003337597}" presName="node" presStyleLbl="node1" presStyleIdx="0" presStyleCnt="6" custScaleX="314787">
        <dgm:presLayoutVars>
          <dgm:bulletEnabled val="1"/>
        </dgm:presLayoutVars>
      </dgm:prSet>
      <dgm:spPr/>
    </dgm:pt>
    <dgm:pt modelId="{8058D617-9FFB-451E-82B5-A9F7E5B3B3C8}" type="pres">
      <dgm:prSet presAssocID="{FE206F36-CA95-4193-BC5C-459FEF4AC199}" presName="sibTrans" presStyleLbl="sibTrans2D1" presStyleIdx="0" presStyleCnt="5"/>
      <dgm:spPr/>
    </dgm:pt>
    <dgm:pt modelId="{571E9304-ED8C-468F-B831-71A786E748AE}" type="pres">
      <dgm:prSet presAssocID="{FE206F36-CA95-4193-BC5C-459FEF4AC199}" presName="connectorText" presStyleLbl="sibTrans2D1" presStyleIdx="0" presStyleCnt="5"/>
      <dgm:spPr/>
    </dgm:pt>
    <dgm:pt modelId="{A50095CF-C811-4D50-896D-DDB1D6B09DA8}" type="pres">
      <dgm:prSet presAssocID="{EB1BC6BE-F163-430C-BC25-EC18E23CC44F}" presName="node" presStyleLbl="node1" presStyleIdx="1" presStyleCnt="6" custScaleX="309199">
        <dgm:presLayoutVars>
          <dgm:bulletEnabled val="1"/>
        </dgm:presLayoutVars>
      </dgm:prSet>
      <dgm:spPr/>
    </dgm:pt>
    <dgm:pt modelId="{7E1EED07-5511-45BC-987F-829556D55B09}" type="pres">
      <dgm:prSet presAssocID="{235FA9F2-B200-450B-8CFF-B9A78CED8588}" presName="sibTrans" presStyleLbl="sibTrans2D1" presStyleIdx="1" presStyleCnt="5"/>
      <dgm:spPr/>
    </dgm:pt>
    <dgm:pt modelId="{E957BC15-231D-47E0-96CB-198061A23BFE}" type="pres">
      <dgm:prSet presAssocID="{235FA9F2-B200-450B-8CFF-B9A78CED8588}" presName="connectorText" presStyleLbl="sibTrans2D1" presStyleIdx="1" presStyleCnt="5"/>
      <dgm:spPr/>
    </dgm:pt>
    <dgm:pt modelId="{ED625AC5-56D3-4CDC-9841-3FA1758B3F1C}" type="pres">
      <dgm:prSet presAssocID="{BF71999E-8671-449A-A818-BD28370BC58D}" presName="node" presStyleLbl="node1" presStyleIdx="2" presStyleCnt="6" custScaleX="310436">
        <dgm:presLayoutVars>
          <dgm:bulletEnabled val="1"/>
        </dgm:presLayoutVars>
      </dgm:prSet>
      <dgm:spPr/>
    </dgm:pt>
    <dgm:pt modelId="{9275DDFD-6377-4523-AB04-F3710050B045}" type="pres">
      <dgm:prSet presAssocID="{E06DCF03-618A-46E4-B261-CF14802086FA}" presName="sibTrans" presStyleLbl="sibTrans2D1" presStyleIdx="2" presStyleCnt="5"/>
      <dgm:spPr/>
    </dgm:pt>
    <dgm:pt modelId="{174884C3-067C-4AD2-83D3-2CE12418A319}" type="pres">
      <dgm:prSet presAssocID="{E06DCF03-618A-46E4-B261-CF14802086FA}" presName="connectorText" presStyleLbl="sibTrans2D1" presStyleIdx="2" presStyleCnt="5"/>
      <dgm:spPr/>
    </dgm:pt>
    <dgm:pt modelId="{B7762B0A-7943-4DC7-AAFD-C7FEDB0492F9}" type="pres">
      <dgm:prSet presAssocID="{97E5A1AF-FAC6-4E7C-A840-121A82A88F35}" presName="node" presStyleLbl="node1" presStyleIdx="3" presStyleCnt="6" custScaleX="312591">
        <dgm:presLayoutVars>
          <dgm:bulletEnabled val="1"/>
        </dgm:presLayoutVars>
      </dgm:prSet>
      <dgm:spPr/>
    </dgm:pt>
    <dgm:pt modelId="{E20877AA-ED48-4FA1-9807-FE789E4DAB9E}" type="pres">
      <dgm:prSet presAssocID="{E6EC9DC7-27CE-42FC-85A7-679B40F49318}" presName="sibTrans" presStyleLbl="sibTrans2D1" presStyleIdx="3" presStyleCnt="5"/>
      <dgm:spPr/>
    </dgm:pt>
    <dgm:pt modelId="{4EA1BC93-3200-473E-ABE5-9F2F05E12EED}" type="pres">
      <dgm:prSet presAssocID="{E6EC9DC7-27CE-42FC-85A7-679B40F49318}" presName="connectorText" presStyleLbl="sibTrans2D1" presStyleIdx="3" presStyleCnt="5"/>
      <dgm:spPr/>
    </dgm:pt>
    <dgm:pt modelId="{8D7DA48D-7F7E-4D0C-A11D-01F9D7ACC1EE}" type="pres">
      <dgm:prSet presAssocID="{8EF6FD96-A440-4D5D-BC04-CC4EAE52128D}" presName="node" presStyleLbl="node1" presStyleIdx="4" presStyleCnt="6" custScaleX="309199">
        <dgm:presLayoutVars>
          <dgm:bulletEnabled val="1"/>
        </dgm:presLayoutVars>
      </dgm:prSet>
      <dgm:spPr/>
    </dgm:pt>
    <dgm:pt modelId="{692484C5-7A65-459A-9731-C86FE3471379}" type="pres">
      <dgm:prSet presAssocID="{5D1A01EC-1272-4640-B8DA-D3E2E3775133}" presName="sibTrans" presStyleLbl="sibTrans2D1" presStyleIdx="4" presStyleCnt="5"/>
      <dgm:spPr/>
    </dgm:pt>
    <dgm:pt modelId="{1B076FF6-BE2D-48EF-8EA2-C5ACE35F7585}" type="pres">
      <dgm:prSet presAssocID="{5D1A01EC-1272-4640-B8DA-D3E2E3775133}" presName="connectorText" presStyleLbl="sibTrans2D1" presStyleIdx="4" presStyleCnt="5"/>
      <dgm:spPr/>
    </dgm:pt>
    <dgm:pt modelId="{2C08ACE0-8E57-4D6E-B865-311458B24AF0}" type="pres">
      <dgm:prSet presAssocID="{86A05C52-7C61-4844-ABA3-3A9646F502F3}" presName="node" presStyleLbl="node1" presStyleIdx="5" presStyleCnt="6" custScaleX="309199">
        <dgm:presLayoutVars>
          <dgm:bulletEnabled val="1"/>
        </dgm:presLayoutVars>
      </dgm:prSet>
      <dgm:spPr/>
    </dgm:pt>
  </dgm:ptLst>
  <dgm:cxnLst>
    <dgm:cxn modelId="{6E2DF004-8327-4390-9ECA-D892A532C6E5}" type="presOf" srcId="{EA72EC84-FAA9-4FFD-B916-4CB003337597}" destId="{FA232B74-672C-4193-A461-DC5A7FA51FBA}" srcOrd="0" destOrd="0" presId="urn:microsoft.com/office/officeart/2005/8/layout/process2"/>
    <dgm:cxn modelId="{4D77DF0F-9884-4029-BA77-109F04BC8F5A}" type="presOf" srcId="{8EF6FD96-A440-4D5D-BC04-CC4EAE52128D}" destId="{8D7DA48D-7F7E-4D0C-A11D-01F9D7ACC1EE}" srcOrd="0" destOrd="0" presId="urn:microsoft.com/office/officeart/2005/8/layout/process2"/>
    <dgm:cxn modelId="{B25CA511-930B-4DCC-99AE-CD9FE24C2A0D}" type="presOf" srcId="{5D1A01EC-1272-4640-B8DA-D3E2E3775133}" destId="{1B076FF6-BE2D-48EF-8EA2-C5ACE35F7585}" srcOrd="1" destOrd="0" presId="urn:microsoft.com/office/officeart/2005/8/layout/process2"/>
    <dgm:cxn modelId="{254E8134-05F2-420B-BA52-0488EDE1F718}" type="presOf" srcId="{86A05C52-7C61-4844-ABA3-3A9646F502F3}" destId="{2C08ACE0-8E57-4D6E-B865-311458B24AF0}" srcOrd="0" destOrd="0" presId="urn:microsoft.com/office/officeart/2005/8/layout/process2"/>
    <dgm:cxn modelId="{6EC79C3B-FE10-44C9-9730-F008BF28A054}" srcId="{5CB5B383-8485-4946-BE7E-D14E6A0F2559}" destId="{8EF6FD96-A440-4D5D-BC04-CC4EAE52128D}" srcOrd="4" destOrd="0" parTransId="{11E0C1DA-C3FE-48CB-9514-234EE97C2892}" sibTransId="{5D1A01EC-1272-4640-B8DA-D3E2E3775133}"/>
    <dgm:cxn modelId="{2E10DC3C-5757-4811-8393-78141BAF96F1}" srcId="{5CB5B383-8485-4946-BE7E-D14E6A0F2559}" destId="{97E5A1AF-FAC6-4E7C-A840-121A82A88F35}" srcOrd="3" destOrd="0" parTransId="{4E7EEF96-8B4E-4E1C-BF54-5A8BAA318858}" sibTransId="{E6EC9DC7-27CE-42FC-85A7-679B40F49318}"/>
    <dgm:cxn modelId="{2F93544E-4FC7-4BFB-959C-78075812406C}" type="presOf" srcId="{E6EC9DC7-27CE-42FC-85A7-679B40F49318}" destId="{4EA1BC93-3200-473E-ABE5-9F2F05E12EED}" srcOrd="1" destOrd="0" presId="urn:microsoft.com/office/officeart/2005/8/layout/process2"/>
    <dgm:cxn modelId="{1C7ABF77-DC71-4288-813A-4F9359409169}" type="presOf" srcId="{FE206F36-CA95-4193-BC5C-459FEF4AC199}" destId="{8058D617-9FFB-451E-82B5-A9F7E5B3B3C8}" srcOrd="0" destOrd="0" presId="urn:microsoft.com/office/officeart/2005/8/layout/process2"/>
    <dgm:cxn modelId="{268B6087-A98B-402D-A474-F537F1CE92FB}" type="presOf" srcId="{FE206F36-CA95-4193-BC5C-459FEF4AC199}" destId="{571E9304-ED8C-468F-B831-71A786E748AE}" srcOrd="1" destOrd="0" presId="urn:microsoft.com/office/officeart/2005/8/layout/process2"/>
    <dgm:cxn modelId="{6F3FE187-3F26-49B7-993B-FC2A319F54CD}" srcId="{5CB5B383-8485-4946-BE7E-D14E6A0F2559}" destId="{86A05C52-7C61-4844-ABA3-3A9646F502F3}" srcOrd="5" destOrd="0" parTransId="{B4A53552-85FB-4F1D-81ED-057192FBA630}" sibTransId="{720A93F3-2C0C-4480-990C-82A1B920B343}"/>
    <dgm:cxn modelId="{DF885F8D-EFB3-4549-B950-55A392D29634}" srcId="{5CB5B383-8485-4946-BE7E-D14E6A0F2559}" destId="{EB1BC6BE-F163-430C-BC25-EC18E23CC44F}" srcOrd="1" destOrd="0" parTransId="{DB41AEF7-847A-4471-B004-A38D2CCCBD3F}" sibTransId="{235FA9F2-B200-450B-8CFF-B9A78CED8588}"/>
    <dgm:cxn modelId="{5479B78D-D21A-47F2-8D73-F5E80FB6FCAC}" type="presOf" srcId="{235FA9F2-B200-450B-8CFF-B9A78CED8588}" destId="{7E1EED07-5511-45BC-987F-829556D55B09}" srcOrd="0" destOrd="0" presId="urn:microsoft.com/office/officeart/2005/8/layout/process2"/>
    <dgm:cxn modelId="{F0330C8F-015E-4483-A0D2-1F0A8607B1C1}" type="presOf" srcId="{E6EC9DC7-27CE-42FC-85A7-679B40F49318}" destId="{E20877AA-ED48-4FA1-9807-FE789E4DAB9E}" srcOrd="0" destOrd="0" presId="urn:microsoft.com/office/officeart/2005/8/layout/process2"/>
    <dgm:cxn modelId="{FE1E9D8F-9E4B-4C0C-8ABD-83C5E4F64870}" type="presOf" srcId="{5D1A01EC-1272-4640-B8DA-D3E2E3775133}" destId="{692484C5-7A65-459A-9731-C86FE3471379}" srcOrd="0" destOrd="0" presId="urn:microsoft.com/office/officeart/2005/8/layout/process2"/>
    <dgm:cxn modelId="{9DF84290-F977-4EED-8258-15D32F6159D0}" type="presOf" srcId="{235FA9F2-B200-450B-8CFF-B9A78CED8588}" destId="{E957BC15-231D-47E0-96CB-198061A23BFE}" srcOrd="1" destOrd="0" presId="urn:microsoft.com/office/officeart/2005/8/layout/process2"/>
    <dgm:cxn modelId="{35476993-961D-41AB-B477-8C43CD54A230}" type="presOf" srcId="{97E5A1AF-FAC6-4E7C-A840-121A82A88F35}" destId="{B7762B0A-7943-4DC7-AAFD-C7FEDB0492F9}" srcOrd="0" destOrd="0" presId="urn:microsoft.com/office/officeart/2005/8/layout/process2"/>
    <dgm:cxn modelId="{690BDBA1-A94B-474F-9A2D-2D3345D45DB3}" type="presOf" srcId="{E06DCF03-618A-46E4-B261-CF14802086FA}" destId="{174884C3-067C-4AD2-83D3-2CE12418A319}" srcOrd="1" destOrd="0" presId="urn:microsoft.com/office/officeart/2005/8/layout/process2"/>
    <dgm:cxn modelId="{215213A7-34D1-4F70-8C64-45219B76DCFA}" srcId="{5CB5B383-8485-4946-BE7E-D14E6A0F2559}" destId="{EA72EC84-FAA9-4FFD-B916-4CB003337597}" srcOrd="0" destOrd="0" parTransId="{0C181610-FE8F-46C7-BAA7-079BD671C615}" sibTransId="{FE206F36-CA95-4193-BC5C-459FEF4AC199}"/>
    <dgm:cxn modelId="{C0555AB1-0975-4F1B-A6FF-71CDA615AC80}" srcId="{5CB5B383-8485-4946-BE7E-D14E6A0F2559}" destId="{BF71999E-8671-449A-A818-BD28370BC58D}" srcOrd="2" destOrd="0" parTransId="{5F5C9627-D2B6-4855-905F-DE7D9D2CEE0C}" sibTransId="{E06DCF03-618A-46E4-B261-CF14802086FA}"/>
    <dgm:cxn modelId="{6F599CB9-A16C-4897-8A5A-45B94F222515}" type="presOf" srcId="{BF71999E-8671-449A-A818-BD28370BC58D}" destId="{ED625AC5-56D3-4CDC-9841-3FA1758B3F1C}" srcOrd="0" destOrd="0" presId="urn:microsoft.com/office/officeart/2005/8/layout/process2"/>
    <dgm:cxn modelId="{862534D5-AE80-4233-9F14-5F4C165CEA81}" type="presOf" srcId="{E06DCF03-618A-46E4-B261-CF14802086FA}" destId="{9275DDFD-6377-4523-AB04-F3710050B045}" srcOrd="0" destOrd="0" presId="urn:microsoft.com/office/officeart/2005/8/layout/process2"/>
    <dgm:cxn modelId="{1711C7E0-D82F-4B2E-AF3A-73B7D7B48B91}" type="presOf" srcId="{EB1BC6BE-F163-430C-BC25-EC18E23CC44F}" destId="{A50095CF-C811-4D50-896D-DDB1D6B09DA8}" srcOrd="0" destOrd="0" presId="urn:microsoft.com/office/officeart/2005/8/layout/process2"/>
    <dgm:cxn modelId="{4C36BCF0-660F-40CB-8F2D-3A9495DF4CA9}" type="presOf" srcId="{5CB5B383-8485-4946-BE7E-D14E6A0F2559}" destId="{F61AF411-1773-484D-AEB0-215F9652034B}" srcOrd="0" destOrd="0" presId="urn:microsoft.com/office/officeart/2005/8/layout/process2"/>
    <dgm:cxn modelId="{E9B25198-7594-4CCF-A108-734563BA0EFD}" type="presParOf" srcId="{F61AF411-1773-484D-AEB0-215F9652034B}" destId="{FA232B74-672C-4193-A461-DC5A7FA51FBA}" srcOrd="0" destOrd="0" presId="urn:microsoft.com/office/officeart/2005/8/layout/process2"/>
    <dgm:cxn modelId="{F11BFAB3-F61E-4B28-BD73-33F054792CBC}" type="presParOf" srcId="{F61AF411-1773-484D-AEB0-215F9652034B}" destId="{8058D617-9FFB-451E-82B5-A9F7E5B3B3C8}" srcOrd="1" destOrd="0" presId="urn:microsoft.com/office/officeart/2005/8/layout/process2"/>
    <dgm:cxn modelId="{24CE4C79-6714-4CF5-A71F-0E865E6C9100}" type="presParOf" srcId="{8058D617-9FFB-451E-82B5-A9F7E5B3B3C8}" destId="{571E9304-ED8C-468F-B831-71A786E748AE}" srcOrd="0" destOrd="0" presId="urn:microsoft.com/office/officeart/2005/8/layout/process2"/>
    <dgm:cxn modelId="{697244A5-0548-4EA5-AE63-EA7280D24B28}" type="presParOf" srcId="{F61AF411-1773-484D-AEB0-215F9652034B}" destId="{A50095CF-C811-4D50-896D-DDB1D6B09DA8}" srcOrd="2" destOrd="0" presId="urn:microsoft.com/office/officeart/2005/8/layout/process2"/>
    <dgm:cxn modelId="{8786295D-BE13-4AA9-BC62-873F087CFC4B}" type="presParOf" srcId="{F61AF411-1773-484D-AEB0-215F9652034B}" destId="{7E1EED07-5511-45BC-987F-829556D55B09}" srcOrd="3" destOrd="0" presId="urn:microsoft.com/office/officeart/2005/8/layout/process2"/>
    <dgm:cxn modelId="{2598455D-83C3-4404-AFF1-C652CD073E00}" type="presParOf" srcId="{7E1EED07-5511-45BC-987F-829556D55B09}" destId="{E957BC15-231D-47E0-96CB-198061A23BFE}" srcOrd="0" destOrd="0" presId="urn:microsoft.com/office/officeart/2005/8/layout/process2"/>
    <dgm:cxn modelId="{CD64AEE2-69BA-4BE3-B2D0-D471835D9059}" type="presParOf" srcId="{F61AF411-1773-484D-AEB0-215F9652034B}" destId="{ED625AC5-56D3-4CDC-9841-3FA1758B3F1C}" srcOrd="4" destOrd="0" presId="urn:microsoft.com/office/officeart/2005/8/layout/process2"/>
    <dgm:cxn modelId="{2B54318E-0E08-4135-818F-F6B4C8EFFB73}" type="presParOf" srcId="{F61AF411-1773-484D-AEB0-215F9652034B}" destId="{9275DDFD-6377-4523-AB04-F3710050B045}" srcOrd="5" destOrd="0" presId="urn:microsoft.com/office/officeart/2005/8/layout/process2"/>
    <dgm:cxn modelId="{6B50DABA-7FEC-4E83-A227-258A36C13A7B}" type="presParOf" srcId="{9275DDFD-6377-4523-AB04-F3710050B045}" destId="{174884C3-067C-4AD2-83D3-2CE12418A319}" srcOrd="0" destOrd="0" presId="urn:microsoft.com/office/officeart/2005/8/layout/process2"/>
    <dgm:cxn modelId="{236A2896-14F8-4AFD-8F72-8781C7E4AC65}" type="presParOf" srcId="{F61AF411-1773-484D-AEB0-215F9652034B}" destId="{B7762B0A-7943-4DC7-AAFD-C7FEDB0492F9}" srcOrd="6" destOrd="0" presId="urn:microsoft.com/office/officeart/2005/8/layout/process2"/>
    <dgm:cxn modelId="{088C4392-6D5A-471A-9D03-EF08391DA557}" type="presParOf" srcId="{F61AF411-1773-484D-AEB0-215F9652034B}" destId="{E20877AA-ED48-4FA1-9807-FE789E4DAB9E}" srcOrd="7" destOrd="0" presId="urn:microsoft.com/office/officeart/2005/8/layout/process2"/>
    <dgm:cxn modelId="{C61055B6-4AA2-4784-9AEA-C9831C001A79}" type="presParOf" srcId="{E20877AA-ED48-4FA1-9807-FE789E4DAB9E}" destId="{4EA1BC93-3200-473E-ABE5-9F2F05E12EED}" srcOrd="0" destOrd="0" presId="urn:microsoft.com/office/officeart/2005/8/layout/process2"/>
    <dgm:cxn modelId="{49A31A5D-0B9F-4BC9-877D-7A3F4B9F8741}" type="presParOf" srcId="{F61AF411-1773-484D-AEB0-215F9652034B}" destId="{8D7DA48D-7F7E-4D0C-A11D-01F9D7ACC1EE}" srcOrd="8" destOrd="0" presId="urn:microsoft.com/office/officeart/2005/8/layout/process2"/>
    <dgm:cxn modelId="{67B7DE1C-C23D-4515-8759-D0164AC837D8}" type="presParOf" srcId="{F61AF411-1773-484D-AEB0-215F9652034B}" destId="{692484C5-7A65-459A-9731-C86FE3471379}" srcOrd="9" destOrd="0" presId="urn:microsoft.com/office/officeart/2005/8/layout/process2"/>
    <dgm:cxn modelId="{97BA0405-4954-4B6E-987C-1DD8BA0D5A64}" type="presParOf" srcId="{692484C5-7A65-459A-9731-C86FE3471379}" destId="{1B076FF6-BE2D-48EF-8EA2-C5ACE35F7585}" srcOrd="0" destOrd="0" presId="urn:microsoft.com/office/officeart/2005/8/layout/process2"/>
    <dgm:cxn modelId="{2BDC2FC7-53FB-44FA-A59D-2B93C13435BA}" type="presParOf" srcId="{F61AF411-1773-484D-AEB0-215F9652034B}" destId="{2C08ACE0-8E57-4D6E-B865-311458B24AF0}"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32B74-672C-4193-A461-DC5A7FA51FBA}">
      <dsp:nvSpPr>
        <dsp:cNvPr id="0" name=""/>
        <dsp:cNvSpPr/>
      </dsp:nvSpPr>
      <dsp:spPr>
        <a:xfrm>
          <a:off x="1244443" y="1715"/>
          <a:ext cx="5740713" cy="50834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itchFamily="18" charset="0"/>
              <a:cs typeface="Times New Roman" pitchFamily="18" charset="0"/>
            </a:rPr>
            <a:t>Literature Study</a:t>
          </a:r>
        </a:p>
      </dsp:txBody>
      <dsp:txXfrm>
        <a:off x="1259332" y="16604"/>
        <a:ext cx="5710935" cy="478565"/>
      </dsp:txXfrm>
    </dsp:sp>
    <dsp:sp modelId="{8058D617-9FFB-451E-82B5-A9F7E5B3B3C8}">
      <dsp:nvSpPr>
        <dsp:cNvPr id="0" name=""/>
        <dsp:cNvSpPr/>
      </dsp:nvSpPr>
      <dsp:spPr>
        <a:xfrm rot="5400000">
          <a:off x="4019485" y="522767"/>
          <a:ext cx="190628" cy="2287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rot="-5400000">
        <a:off x="4046173" y="541830"/>
        <a:ext cx="137252" cy="133440"/>
      </dsp:txXfrm>
    </dsp:sp>
    <dsp:sp modelId="{A50095CF-C811-4D50-896D-DDB1D6B09DA8}">
      <dsp:nvSpPr>
        <dsp:cNvPr id="0" name=""/>
        <dsp:cNvSpPr/>
      </dsp:nvSpPr>
      <dsp:spPr>
        <a:xfrm>
          <a:off x="1295396" y="764230"/>
          <a:ext cx="5638806" cy="50834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Times New Roman" pitchFamily="18" charset="0"/>
              <a:cs typeface="Times New Roman" pitchFamily="18" charset="0"/>
            </a:rPr>
            <a:t>Collection of soil sample</a:t>
          </a:r>
        </a:p>
      </dsp:txBody>
      <dsp:txXfrm>
        <a:off x="1310285" y="779119"/>
        <a:ext cx="5609028" cy="478565"/>
      </dsp:txXfrm>
    </dsp:sp>
    <dsp:sp modelId="{7E1EED07-5511-45BC-987F-829556D55B09}">
      <dsp:nvSpPr>
        <dsp:cNvPr id="0" name=""/>
        <dsp:cNvSpPr/>
      </dsp:nvSpPr>
      <dsp:spPr>
        <a:xfrm rot="5400000">
          <a:off x="4019485" y="1285282"/>
          <a:ext cx="190628" cy="2287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rot="-5400000">
        <a:off x="4046173" y="1304345"/>
        <a:ext cx="137252" cy="133440"/>
      </dsp:txXfrm>
    </dsp:sp>
    <dsp:sp modelId="{ED625AC5-56D3-4CDC-9841-3FA1758B3F1C}">
      <dsp:nvSpPr>
        <dsp:cNvPr id="0" name=""/>
        <dsp:cNvSpPr/>
      </dsp:nvSpPr>
      <dsp:spPr>
        <a:xfrm>
          <a:off x="1284117" y="1526745"/>
          <a:ext cx="5661365" cy="50834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Times New Roman" pitchFamily="18" charset="0"/>
              <a:cs typeface="Times New Roman" pitchFamily="18" charset="0"/>
            </a:rPr>
            <a:t>Determination of soil characteristics</a:t>
          </a:r>
        </a:p>
      </dsp:txBody>
      <dsp:txXfrm>
        <a:off x="1299006" y="1541634"/>
        <a:ext cx="5631587" cy="478565"/>
      </dsp:txXfrm>
    </dsp:sp>
    <dsp:sp modelId="{9275DDFD-6377-4523-AB04-F3710050B045}">
      <dsp:nvSpPr>
        <dsp:cNvPr id="0" name=""/>
        <dsp:cNvSpPr/>
      </dsp:nvSpPr>
      <dsp:spPr>
        <a:xfrm rot="5400000">
          <a:off x="4019485" y="2047797"/>
          <a:ext cx="190628" cy="2287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rot="-5400000">
        <a:off x="4046173" y="2066860"/>
        <a:ext cx="137252" cy="133440"/>
      </dsp:txXfrm>
    </dsp:sp>
    <dsp:sp modelId="{B7762B0A-7943-4DC7-AAFD-C7FEDB0492F9}">
      <dsp:nvSpPr>
        <dsp:cNvPr id="0" name=""/>
        <dsp:cNvSpPr/>
      </dsp:nvSpPr>
      <dsp:spPr>
        <a:xfrm>
          <a:off x="1264467" y="2289260"/>
          <a:ext cx="5700665" cy="50834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Times New Roman" pitchFamily="18" charset="0"/>
              <a:cs typeface="Times New Roman" pitchFamily="18" charset="0"/>
            </a:rPr>
            <a:t>Adding BMC in 2.5%,5%,7.5%,10%</a:t>
          </a:r>
        </a:p>
      </dsp:txBody>
      <dsp:txXfrm>
        <a:off x="1279356" y="2304149"/>
        <a:ext cx="5670887" cy="478565"/>
      </dsp:txXfrm>
    </dsp:sp>
    <dsp:sp modelId="{E20877AA-ED48-4FA1-9807-FE789E4DAB9E}">
      <dsp:nvSpPr>
        <dsp:cNvPr id="0" name=""/>
        <dsp:cNvSpPr/>
      </dsp:nvSpPr>
      <dsp:spPr>
        <a:xfrm rot="5400000">
          <a:off x="4019485" y="2810312"/>
          <a:ext cx="190628" cy="2287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rot="-5400000">
        <a:off x="4046173" y="2829375"/>
        <a:ext cx="137252" cy="133440"/>
      </dsp:txXfrm>
    </dsp:sp>
    <dsp:sp modelId="{8D7DA48D-7F7E-4D0C-A11D-01F9D7ACC1EE}">
      <dsp:nvSpPr>
        <dsp:cNvPr id="0" name=""/>
        <dsp:cNvSpPr/>
      </dsp:nvSpPr>
      <dsp:spPr>
        <a:xfrm>
          <a:off x="1295396" y="3051775"/>
          <a:ext cx="5638806" cy="50834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Times New Roman" pitchFamily="18" charset="0"/>
              <a:cs typeface="Times New Roman" pitchFamily="18" charset="0"/>
            </a:rPr>
            <a:t>Tests on stabilized soil</a:t>
          </a:r>
        </a:p>
      </dsp:txBody>
      <dsp:txXfrm>
        <a:off x="1310285" y="3066664"/>
        <a:ext cx="5609028" cy="478565"/>
      </dsp:txXfrm>
    </dsp:sp>
    <dsp:sp modelId="{692484C5-7A65-459A-9731-C86FE3471379}">
      <dsp:nvSpPr>
        <dsp:cNvPr id="0" name=""/>
        <dsp:cNvSpPr/>
      </dsp:nvSpPr>
      <dsp:spPr>
        <a:xfrm rot="5400000">
          <a:off x="4019485" y="3572827"/>
          <a:ext cx="190628" cy="2287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rot="-5400000">
        <a:off x="4046173" y="3591890"/>
        <a:ext cx="137252" cy="133440"/>
      </dsp:txXfrm>
    </dsp:sp>
    <dsp:sp modelId="{2C08ACE0-8E57-4D6E-B865-311458B24AF0}">
      <dsp:nvSpPr>
        <dsp:cNvPr id="0" name=""/>
        <dsp:cNvSpPr/>
      </dsp:nvSpPr>
      <dsp:spPr>
        <a:xfrm>
          <a:off x="1295396" y="3814291"/>
          <a:ext cx="5638806" cy="50834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Times New Roman" pitchFamily="18" charset="0"/>
              <a:cs typeface="Times New Roman" pitchFamily="18" charset="0"/>
            </a:rPr>
            <a:t>Interpreting the results</a:t>
          </a:r>
        </a:p>
      </dsp:txBody>
      <dsp:txXfrm>
        <a:off x="1310285" y="3829180"/>
        <a:ext cx="5609028" cy="47856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605932-D180-4790-B5B6-41E4C5AFF3A3}" type="datetimeFigureOut">
              <a:rPr lang="en-US" smtClean="0"/>
              <a:pPr/>
              <a:t>2/18/2025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6D3DF6-3A1E-4876-8174-55253B0F042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6C6456C5-FF95-43E1-810E-D364C837745E}" type="datetime1">
              <a:rPr lang="en-US" smtClean="0"/>
              <a:pPr/>
              <a:t>2/18/2025</a:t>
            </a:fld>
            <a:endParaRPr lang="en-US" dirty="0"/>
          </a:p>
        </p:txBody>
      </p:sp>
      <p:sp>
        <p:nvSpPr>
          <p:cNvPr id="17" name="Footer Placeholder 16"/>
          <p:cNvSpPr>
            <a:spLocks noGrp="1"/>
          </p:cNvSpPr>
          <p:nvPr>
            <p:ph type="ftr" sz="quarter" idx="11"/>
          </p:nvPr>
        </p:nvSpPr>
        <p:spPr>
          <a:xfrm>
            <a:off x="5410200" y="4205288"/>
            <a:ext cx="1295400" cy="457200"/>
          </a:xfrm>
        </p:spPr>
        <p:txBody>
          <a:bodyPr/>
          <a:lstStyle/>
          <a:p>
            <a:endParaRPr lang="en-US" dirty="0"/>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F2197B-C3C0-4D10-A645-5F0E31C85A4E}" type="datetime1">
              <a:rPr lang="en-US" smtClean="0"/>
              <a:pPr/>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AFAFDAE-F928-4CE4-8C86-73CAEF51A2D1}" type="datetime1">
              <a:rPr lang="en-US" smtClean="0"/>
              <a:pPr/>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26B6E39-A096-4680-86A5-15AE0CAFCFDC}" type="datetime1">
              <a:rPr lang="en-US" smtClean="0"/>
              <a:pPr/>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B1C97F4-2005-44DC-8C13-06A8E2241A76}" type="datetime1">
              <a:rPr lang="en-US" smtClean="0"/>
              <a:pPr/>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B75569-4599-477E-8186-DE019B50D464}" type="datetime1">
              <a:rPr lang="en-US" smtClean="0"/>
              <a:pPr/>
              <a:t>2/18/2025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E2DE9A52-4157-47EE-A49A-36A11EA51991}" type="datetime1">
              <a:rPr lang="en-US" smtClean="0"/>
              <a:pPr/>
              <a:t>2/18/2025</a:t>
            </a:fld>
            <a:endParaRPr lang="en-US" dirty="0"/>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dirty="0"/>
          </a:p>
        </p:txBody>
      </p:sp>
      <p:sp>
        <p:nvSpPr>
          <p:cNvPr id="28" name="Footer Placeholder 27"/>
          <p:cNvSpPr>
            <a:spLocks noGrp="1"/>
          </p:cNvSpPr>
          <p:nvPr>
            <p:ph type="ftr" sz="quarter" idx="12"/>
          </p:nvPr>
        </p:nvSpPr>
        <p:spPr/>
        <p:txBody>
          <a:bodyPr rtlCol="0"/>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9358DE1D-AA59-4644-9C8B-9EA41E791DC7}" type="datetime1">
              <a:rPr lang="en-US" smtClean="0"/>
              <a:pPr/>
              <a:t>2/18/2025</a:t>
            </a:fld>
            <a:endParaRPr lang="en-US" dirty="0"/>
          </a:p>
        </p:txBody>
      </p:sp>
      <p:sp>
        <p:nvSpPr>
          <p:cNvPr id="4" name="Footer Placeholder 3"/>
          <p:cNvSpPr>
            <a:spLocks noGrp="1"/>
          </p:cNvSpPr>
          <p:nvPr>
            <p:ph type="ftr" sz="quarter" idx="11"/>
          </p:nvPr>
        </p:nvSpPr>
        <p:spPr>
          <a:xfrm>
            <a:off x="5257800" y="612648"/>
            <a:ext cx="1325880" cy="457200"/>
          </a:xfrm>
        </p:spPr>
        <p:txBody>
          <a:bodyPr/>
          <a:lstStyle/>
          <a:p>
            <a:endParaRPr lang="en-US" dirty="0"/>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712CC7-3D78-4B4E-8ADC-AF05962E9F4C}" type="datetime1">
              <a:rPr lang="en-US" smtClean="0"/>
              <a:pPr/>
              <a:t>2/18/2025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BAE0E71-6A1B-419B-A9DD-39EB7AE5E1F9}" type="datetime1">
              <a:rPr lang="en-US" smtClean="0"/>
              <a:pPr/>
              <a:t>2/18/2025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B9BAFFC-FF52-4DAC-B0FC-0F11D2926E01}" type="datetime1">
              <a:rPr lang="en-US" smtClean="0"/>
              <a:pPr/>
              <a:t>2/18/2025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96089B1-CFB5-43ED-8895-18965B5CAA10}" type="datetime1">
              <a:rPr lang="en-US" smtClean="0"/>
              <a:pPr/>
              <a:t>2/18/2025</a:t>
            </a:fld>
            <a:endParaRPr lang="en-US" dirty="0"/>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1783" y="1752600"/>
            <a:ext cx="8160434" cy="1676400"/>
          </a:xfrm>
        </p:spPr>
        <p:txBody>
          <a:bodyPr>
            <a:noAutofit/>
          </a:bodyPr>
          <a:lstStyle/>
          <a:p>
            <a:pPr algn="ctr"/>
            <a:r>
              <a:rPr lang="en-US" sz="3200" dirty="0">
                <a:latin typeface="Times New Roman" pitchFamily="18" charset="0"/>
                <a:cs typeface="Times New Roman" pitchFamily="18" charset="0"/>
              </a:rPr>
              <a:t>ENHANCING CLAYEY SOIL STABILITY USING BIOMASS CHAR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85800"/>
          </a:xfrm>
        </p:spPr>
        <p:txBody>
          <a:bodyPr>
            <a:normAutofit/>
          </a:bodyPr>
          <a:lstStyle/>
          <a:p>
            <a:r>
              <a:rPr lang="en-US" sz="3600" b="1" dirty="0">
                <a:latin typeface="Times New Roman" pitchFamily="18" charset="0"/>
                <a:cs typeface="Times New Roman" pitchFamily="18" charset="0"/>
              </a:rPr>
              <a:t>Collection of sample</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The Biomass sample used in this stabilization process was collected from </a:t>
            </a:r>
            <a:r>
              <a:rPr lang="en-US" sz="2400" b="1" dirty="0">
                <a:solidFill>
                  <a:srgbClr val="FF0000"/>
                </a:solidFill>
                <a:latin typeface="Times New Roman" pitchFamily="18" charset="0"/>
                <a:cs typeface="Times New Roman" pitchFamily="18" charset="0"/>
              </a:rPr>
              <a:t>Tambaram (Tamil Nadu).</a:t>
            </a:r>
          </a:p>
          <a:p>
            <a:pPr algn="just"/>
            <a:r>
              <a:rPr lang="en-US" sz="2400" dirty="0">
                <a:latin typeface="Times New Roman" pitchFamily="18" charset="0"/>
                <a:cs typeface="Times New Roman" pitchFamily="18" charset="0"/>
              </a:rPr>
              <a:t>Biomass char wastes are collected and made into </a:t>
            </a:r>
            <a:r>
              <a:rPr lang="en-US" sz="2400" b="1" dirty="0">
                <a:solidFill>
                  <a:srgbClr val="FF0000"/>
                </a:solidFill>
                <a:latin typeface="Times New Roman" pitchFamily="18" charset="0"/>
                <a:cs typeface="Times New Roman" pitchFamily="18" charset="0"/>
              </a:rPr>
              <a:t>powder in laboratory    </a:t>
            </a:r>
          </a:p>
          <a:p>
            <a:pPr algn="just"/>
            <a:r>
              <a:rPr lang="en-US" sz="2400" dirty="0">
                <a:latin typeface="Times New Roman" pitchFamily="18" charset="0"/>
                <a:cs typeface="Times New Roman" pitchFamily="18" charset="0"/>
              </a:rPr>
              <a:t>Bio char is a </a:t>
            </a:r>
            <a:r>
              <a:rPr lang="en-US" sz="2400" b="1" dirty="0">
                <a:solidFill>
                  <a:srgbClr val="FF0000"/>
                </a:solidFill>
                <a:latin typeface="Times New Roman" pitchFamily="18" charset="0"/>
                <a:cs typeface="Times New Roman" pitchFamily="18" charset="0"/>
              </a:rPr>
              <a:t>carbon-rich solid </a:t>
            </a:r>
            <a:r>
              <a:rPr lang="en-US" sz="2400" dirty="0">
                <a:latin typeface="Times New Roman" pitchFamily="18" charset="0"/>
                <a:cs typeface="Times New Roman" pitchFamily="18" charset="0"/>
              </a:rPr>
              <a:t>that is derived from biomass (organic matter from plants ) that is heated in a </a:t>
            </a:r>
            <a:r>
              <a:rPr lang="en-US" sz="2400" b="1" dirty="0">
                <a:solidFill>
                  <a:srgbClr val="FF0000"/>
                </a:solidFill>
                <a:latin typeface="Times New Roman" pitchFamily="18" charset="0"/>
                <a:cs typeface="Times New Roman" pitchFamily="18" charset="0"/>
              </a:rPr>
              <a:t>limited oxygen environment.</a:t>
            </a:r>
          </a:p>
          <a:p>
            <a:pPr algn="just"/>
            <a:r>
              <a:rPr lang="en-US" sz="2400" dirty="0">
                <a:latin typeface="Times New Roman" pitchFamily="18" charset="0"/>
                <a:cs typeface="Times New Roman" pitchFamily="18" charset="0"/>
              </a:rPr>
              <a:t>Charcoal is also a carbon-rich solid that is derived from biomass in a similar manner</a:t>
            </a:r>
          </a:p>
          <a:p>
            <a:endParaRPr lang="en-US" sz="2400" dirty="0">
              <a:latin typeface="Times New Roman" pitchFamily="18" charset="0"/>
              <a:cs typeface="Times New Roman" pitchFamily="18" charset="0"/>
            </a:endParaRPr>
          </a:p>
        </p:txBody>
      </p:sp>
      <p:pic>
        <p:nvPicPr>
          <p:cNvPr id="5" name="Picture 4" descr="earthing-charcoal-500x500.jpg"/>
          <p:cNvPicPr>
            <a:picLocks noChangeAspect="1"/>
          </p:cNvPicPr>
          <p:nvPr/>
        </p:nvPicPr>
        <p:blipFill>
          <a:blip r:embed="rId2" cstate="print"/>
          <a:stretch>
            <a:fillRect/>
          </a:stretch>
        </p:blipFill>
        <p:spPr>
          <a:xfrm>
            <a:off x="5334000" y="5410200"/>
            <a:ext cx="3581400" cy="1295400"/>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PROXIMATE ANALYSIS OF BIO CHAR</a:t>
            </a:r>
            <a:endParaRPr lang="en-US" sz="3200" dirty="0"/>
          </a:p>
        </p:txBody>
      </p:sp>
      <p:graphicFrame>
        <p:nvGraphicFramePr>
          <p:cNvPr id="4" name="Content Placeholder 3"/>
          <p:cNvGraphicFramePr>
            <a:graphicFrameLocks noGrp="1"/>
          </p:cNvGraphicFramePr>
          <p:nvPr>
            <p:ph idx="1"/>
          </p:nvPr>
        </p:nvGraphicFramePr>
        <p:xfrm>
          <a:off x="457200" y="2249488"/>
          <a:ext cx="8229600" cy="422751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845502">
                <a:tc>
                  <a:txBody>
                    <a:bodyPr/>
                    <a:lstStyle/>
                    <a:p>
                      <a:pPr algn="ctr"/>
                      <a:r>
                        <a:rPr lang="en-US" dirty="0">
                          <a:latin typeface="Times New Roman" pitchFamily="18" charset="0"/>
                          <a:cs typeface="Times New Roman" pitchFamily="18" charset="0"/>
                        </a:rPr>
                        <a:t>S.NO</a:t>
                      </a:r>
                    </a:p>
                  </a:txBody>
                  <a:tcPr anchor="ctr"/>
                </a:tc>
                <a:tc>
                  <a:txBody>
                    <a:bodyPr/>
                    <a:lstStyle/>
                    <a:p>
                      <a:pPr algn="ctr"/>
                      <a:r>
                        <a:rPr lang="en-US" dirty="0">
                          <a:latin typeface="Times New Roman" pitchFamily="18" charset="0"/>
                          <a:cs typeface="Times New Roman" pitchFamily="18" charset="0"/>
                        </a:rPr>
                        <a:t>TEST</a:t>
                      </a:r>
                      <a:r>
                        <a:rPr lang="en-US" baseline="0" dirty="0">
                          <a:latin typeface="Times New Roman" pitchFamily="18" charset="0"/>
                          <a:cs typeface="Times New Roman" pitchFamily="18" charset="0"/>
                        </a:rPr>
                        <a:t> PARAMETERS</a:t>
                      </a:r>
                      <a:endParaRPr lang="en-US" dirty="0">
                        <a:latin typeface="Times New Roman" pitchFamily="18" charset="0"/>
                        <a:cs typeface="Times New Roman" pitchFamily="18" charset="0"/>
                      </a:endParaRPr>
                    </a:p>
                  </a:txBody>
                  <a:tcPr anchor="ctr"/>
                </a:tc>
                <a:tc>
                  <a:txBody>
                    <a:bodyPr/>
                    <a:lstStyle/>
                    <a:p>
                      <a:pPr algn="ctr"/>
                      <a:r>
                        <a:rPr lang="en-US" dirty="0">
                          <a:latin typeface="Times New Roman" pitchFamily="18" charset="0"/>
                          <a:cs typeface="Times New Roman" pitchFamily="18" charset="0"/>
                        </a:rPr>
                        <a:t>RESULTS(%)</a:t>
                      </a:r>
                    </a:p>
                  </a:txBody>
                  <a:tcPr anchor="ctr"/>
                </a:tc>
                <a:tc>
                  <a:txBody>
                    <a:bodyPr/>
                    <a:lstStyle/>
                    <a:p>
                      <a:pPr algn="ctr"/>
                      <a:r>
                        <a:rPr lang="en-US" dirty="0">
                          <a:latin typeface="Times New Roman" pitchFamily="18" charset="0"/>
                          <a:cs typeface="Times New Roman" pitchFamily="18" charset="0"/>
                        </a:rPr>
                        <a:t>METHOD OF TESTING</a:t>
                      </a:r>
                    </a:p>
                  </a:txBody>
                  <a:tcPr anchor="ctr"/>
                </a:tc>
                <a:extLst>
                  <a:ext uri="{0D108BD9-81ED-4DB2-BD59-A6C34878D82A}">
                    <a16:rowId xmlns:a16="http://schemas.microsoft.com/office/drawing/2014/main" val="10000"/>
                  </a:ext>
                </a:extLst>
              </a:tr>
              <a:tr h="845502">
                <a:tc>
                  <a:txBody>
                    <a:bodyPr/>
                    <a:lstStyle/>
                    <a:p>
                      <a:pPr algn="ctr"/>
                      <a:r>
                        <a:rPr lang="en-US" sz="1800" dirty="0">
                          <a:latin typeface="Times New Roman" pitchFamily="18" charset="0"/>
                          <a:cs typeface="Times New Roman" pitchFamily="18" charset="0"/>
                        </a:rPr>
                        <a:t>1</a:t>
                      </a:r>
                    </a:p>
                  </a:txBody>
                  <a:tcPr anchor="ctr"/>
                </a:tc>
                <a:tc>
                  <a:txBody>
                    <a:bodyPr/>
                    <a:lstStyle/>
                    <a:p>
                      <a:pPr algn="ctr"/>
                      <a:r>
                        <a:rPr lang="en-US" sz="1800" dirty="0">
                          <a:latin typeface="Times New Roman" pitchFamily="18" charset="0"/>
                          <a:cs typeface="Times New Roman" pitchFamily="18" charset="0"/>
                        </a:rPr>
                        <a:t>MOISTURE </a:t>
                      </a:r>
                    </a:p>
                  </a:txBody>
                  <a:tcPr anchor="ctr"/>
                </a:tc>
                <a:tc>
                  <a:txBody>
                    <a:bodyPr/>
                    <a:lstStyle/>
                    <a:p>
                      <a:pPr algn="ctr"/>
                      <a:r>
                        <a:rPr lang="en-US" sz="1800" dirty="0">
                          <a:latin typeface="Times New Roman" pitchFamily="18" charset="0"/>
                          <a:cs typeface="Times New Roman" pitchFamily="18" charset="0"/>
                        </a:rPr>
                        <a:t>8.51</a:t>
                      </a:r>
                    </a:p>
                  </a:txBody>
                  <a:tcPr anchor="ctr"/>
                </a:tc>
                <a:tc>
                  <a:txBody>
                    <a:bodyPr/>
                    <a:lstStyle/>
                    <a:p>
                      <a:pPr algn="ctr"/>
                      <a:endParaRPr lang="en-US" dirty="0"/>
                    </a:p>
                  </a:txBody>
                  <a:tcPr anchor="ctr"/>
                </a:tc>
                <a:extLst>
                  <a:ext uri="{0D108BD9-81ED-4DB2-BD59-A6C34878D82A}">
                    <a16:rowId xmlns:a16="http://schemas.microsoft.com/office/drawing/2014/main" val="10001"/>
                  </a:ext>
                </a:extLst>
              </a:tr>
              <a:tr h="845502">
                <a:tc>
                  <a:txBody>
                    <a:bodyPr/>
                    <a:lstStyle/>
                    <a:p>
                      <a:pPr algn="ctr"/>
                      <a:r>
                        <a:rPr lang="en-US" sz="1800" dirty="0">
                          <a:latin typeface="Times New Roman" pitchFamily="18" charset="0"/>
                          <a:cs typeface="Times New Roman" pitchFamily="18" charset="0"/>
                        </a:rPr>
                        <a:t>2</a:t>
                      </a:r>
                    </a:p>
                  </a:txBody>
                  <a:tcPr anchor="ctr"/>
                </a:tc>
                <a:tc>
                  <a:txBody>
                    <a:bodyPr/>
                    <a:lstStyle/>
                    <a:p>
                      <a:pPr algn="ctr"/>
                      <a:r>
                        <a:rPr lang="en-US" sz="1800" dirty="0">
                          <a:latin typeface="Times New Roman" pitchFamily="18" charset="0"/>
                          <a:cs typeface="Times New Roman" pitchFamily="18" charset="0"/>
                        </a:rPr>
                        <a:t>VOLATILE MATTER</a:t>
                      </a:r>
                    </a:p>
                  </a:txBody>
                  <a:tcPr anchor="ctr"/>
                </a:tc>
                <a:tc>
                  <a:txBody>
                    <a:bodyPr/>
                    <a:lstStyle/>
                    <a:p>
                      <a:pPr algn="ctr"/>
                      <a:r>
                        <a:rPr lang="en-US" sz="1800" dirty="0">
                          <a:latin typeface="Times New Roman" pitchFamily="18" charset="0"/>
                          <a:cs typeface="Times New Roman" pitchFamily="18" charset="0"/>
                        </a:rPr>
                        <a:t>13.6</a:t>
                      </a:r>
                    </a:p>
                  </a:txBody>
                  <a:tcPr anchor="ctr"/>
                </a:tc>
                <a:tc>
                  <a:txBody>
                    <a:bodyPr/>
                    <a:lstStyle/>
                    <a:p>
                      <a:pPr algn="ctr"/>
                      <a:r>
                        <a:rPr lang="en-US" dirty="0">
                          <a:latin typeface="Times New Roman" pitchFamily="18" charset="0"/>
                          <a:cs typeface="Times New Roman" pitchFamily="18" charset="0"/>
                        </a:rPr>
                        <a:t>IS: 1350 part</a:t>
                      </a:r>
                      <a:r>
                        <a:rPr lang="en-US" baseline="0" dirty="0">
                          <a:latin typeface="Times New Roman" pitchFamily="18" charset="0"/>
                          <a:cs typeface="Times New Roman" pitchFamily="18" charset="0"/>
                        </a:rPr>
                        <a:t> </a:t>
                      </a:r>
                      <a:r>
                        <a:rPr lang="en-US" dirty="0">
                          <a:latin typeface="Times New Roman" pitchFamily="18" charset="0"/>
                          <a:cs typeface="Times New Roman" pitchFamily="18" charset="0"/>
                        </a:rPr>
                        <a:t>1</a:t>
                      </a:r>
                    </a:p>
                  </a:txBody>
                  <a:tcPr anchor="ctr"/>
                </a:tc>
                <a:extLst>
                  <a:ext uri="{0D108BD9-81ED-4DB2-BD59-A6C34878D82A}">
                    <a16:rowId xmlns:a16="http://schemas.microsoft.com/office/drawing/2014/main" val="10002"/>
                  </a:ext>
                </a:extLst>
              </a:tr>
              <a:tr h="845502">
                <a:tc>
                  <a:txBody>
                    <a:bodyPr/>
                    <a:lstStyle/>
                    <a:p>
                      <a:pPr algn="ctr"/>
                      <a:r>
                        <a:rPr lang="en-US" sz="1800" dirty="0">
                          <a:latin typeface="Times New Roman" pitchFamily="18" charset="0"/>
                          <a:cs typeface="Times New Roman" pitchFamily="18" charset="0"/>
                        </a:rPr>
                        <a:t>3</a:t>
                      </a:r>
                    </a:p>
                  </a:txBody>
                  <a:tcPr anchor="ctr"/>
                </a:tc>
                <a:tc>
                  <a:txBody>
                    <a:bodyPr/>
                    <a:lstStyle/>
                    <a:p>
                      <a:pPr algn="ctr"/>
                      <a:r>
                        <a:rPr lang="en-US" sz="1800" dirty="0">
                          <a:latin typeface="Times New Roman" pitchFamily="18" charset="0"/>
                          <a:cs typeface="Times New Roman" pitchFamily="18" charset="0"/>
                        </a:rPr>
                        <a:t>ASH CONTENT</a:t>
                      </a:r>
                    </a:p>
                  </a:txBody>
                  <a:tcPr anchor="ctr"/>
                </a:tc>
                <a:tc>
                  <a:txBody>
                    <a:bodyPr/>
                    <a:lstStyle/>
                    <a:p>
                      <a:pPr algn="ctr"/>
                      <a:r>
                        <a:rPr lang="en-US" sz="1800" dirty="0">
                          <a:latin typeface="Times New Roman" pitchFamily="18" charset="0"/>
                          <a:cs typeface="Times New Roman" pitchFamily="18" charset="0"/>
                        </a:rPr>
                        <a:t>56.5</a:t>
                      </a:r>
                    </a:p>
                  </a:txBody>
                  <a:tcPr anchor="ctr"/>
                </a:tc>
                <a:tc>
                  <a:txBody>
                    <a:bodyPr/>
                    <a:lstStyle/>
                    <a:p>
                      <a:pPr algn="ctr"/>
                      <a:endParaRPr lang="en-US" dirty="0"/>
                    </a:p>
                  </a:txBody>
                  <a:tcPr anchor="ctr"/>
                </a:tc>
                <a:extLst>
                  <a:ext uri="{0D108BD9-81ED-4DB2-BD59-A6C34878D82A}">
                    <a16:rowId xmlns:a16="http://schemas.microsoft.com/office/drawing/2014/main" val="10003"/>
                  </a:ext>
                </a:extLst>
              </a:tr>
              <a:tr h="845502">
                <a:tc>
                  <a:txBody>
                    <a:bodyPr/>
                    <a:lstStyle/>
                    <a:p>
                      <a:pPr algn="ctr"/>
                      <a:r>
                        <a:rPr lang="en-US" sz="1800" dirty="0">
                          <a:latin typeface="Times New Roman" pitchFamily="18" charset="0"/>
                          <a:cs typeface="Times New Roman" pitchFamily="18" charset="0"/>
                        </a:rPr>
                        <a:t>4</a:t>
                      </a:r>
                    </a:p>
                  </a:txBody>
                  <a:tcPr anchor="ctr"/>
                </a:tc>
                <a:tc>
                  <a:txBody>
                    <a:bodyPr/>
                    <a:lstStyle/>
                    <a:p>
                      <a:pPr algn="ctr"/>
                      <a:r>
                        <a:rPr lang="en-US" sz="1800" dirty="0">
                          <a:latin typeface="Times New Roman" pitchFamily="18" charset="0"/>
                          <a:cs typeface="Times New Roman" pitchFamily="18" charset="0"/>
                        </a:rPr>
                        <a:t>FIXED CARBON</a:t>
                      </a:r>
                    </a:p>
                  </a:txBody>
                  <a:tcPr anchor="ctr"/>
                </a:tc>
                <a:tc>
                  <a:txBody>
                    <a:bodyPr/>
                    <a:lstStyle/>
                    <a:p>
                      <a:pPr algn="ctr"/>
                      <a:r>
                        <a:rPr lang="en-US" sz="1800" dirty="0">
                          <a:latin typeface="Times New Roman" pitchFamily="18" charset="0"/>
                          <a:cs typeface="Times New Roman" pitchFamily="18" charset="0"/>
                        </a:rPr>
                        <a:t>21.4</a:t>
                      </a:r>
                    </a:p>
                  </a:txBody>
                  <a:tcPr anchor="ctr"/>
                </a:tc>
                <a:tc>
                  <a:txBody>
                    <a:bodyPr/>
                    <a:lstStyle/>
                    <a:p>
                      <a:pPr algn="ctr"/>
                      <a:endParaRPr lang="en-US" dirty="0"/>
                    </a:p>
                  </a:txBody>
                  <a:tcPr anchor="ct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85800"/>
          </a:xfrm>
        </p:spPr>
        <p:txBody>
          <a:bodyPr>
            <a:normAutofit/>
          </a:bodyPr>
          <a:lstStyle/>
          <a:p>
            <a:r>
              <a:rPr lang="en-US" sz="3200" b="1" dirty="0">
                <a:latin typeface="Times New Roman" pitchFamily="18" charset="0"/>
                <a:cs typeface="Times New Roman" pitchFamily="18" charset="0"/>
              </a:rPr>
              <a:t>SOIL CLASSIFICATION </a:t>
            </a:r>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Specific gravity	= 2.73</a:t>
            </a:r>
          </a:p>
          <a:p>
            <a:r>
              <a:rPr lang="en-US" sz="2000" dirty="0">
                <a:solidFill>
                  <a:srgbClr val="FF0000"/>
                </a:solidFill>
                <a:latin typeface="Times New Roman" pitchFamily="18" charset="0"/>
                <a:cs typeface="Times New Roman" pitchFamily="18" charset="0"/>
              </a:rPr>
              <a:t>Liquid limit		= 40%</a:t>
            </a:r>
          </a:p>
          <a:p>
            <a:r>
              <a:rPr lang="en-US" sz="2000" dirty="0">
                <a:latin typeface="Times New Roman" pitchFamily="18" charset="0"/>
                <a:cs typeface="Times New Roman" pitchFamily="18" charset="0"/>
              </a:rPr>
              <a:t>Plastic limit		= 10%</a:t>
            </a:r>
          </a:p>
          <a:p>
            <a:r>
              <a:rPr lang="en-US" sz="2000" dirty="0">
                <a:solidFill>
                  <a:srgbClr val="FF0000"/>
                </a:solidFill>
                <a:latin typeface="Times New Roman" pitchFamily="18" charset="0"/>
                <a:cs typeface="Times New Roman" pitchFamily="18" charset="0"/>
              </a:rPr>
              <a:t>Plasticity index	= 30%</a:t>
            </a:r>
          </a:p>
          <a:p>
            <a:endParaRPr lang="en-US" sz="1000" dirty="0">
              <a:solidFill>
                <a:srgbClr val="FF0000"/>
              </a:solidFill>
              <a:latin typeface="Times New Roman" pitchFamily="18" charset="0"/>
              <a:cs typeface="Times New Roman" pitchFamily="18" charset="0"/>
            </a:endParaRPr>
          </a:p>
          <a:p>
            <a:pPr marL="0" indent="0" algn="ctr">
              <a:buNone/>
            </a:pPr>
            <a:r>
              <a:rPr lang="en-US" sz="2000" dirty="0">
                <a:latin typeface="Times New Roman" pitchFamily="18" charset="0"/>
                <a:cs typeface="Times New Roman" pitchFamily="18" charset="0"/>
              </a:rPr>
              <a:t>  As per </a:t>
            </a:r>
            <a:r>
              <a:rPr lang="en-US" sz="2000" b="1" dirty="0">
                <a:solidFill>
                  <a:srgbClr val="FF0000"/>
                </a:solidFill>
                <a:latin typeface="Times New Roman" pitchFamily="18" charset="0"/>
                <a:cs typeface="Times New Roman" pitchFamily="18" charset="0"/>
              </a:rPr>
              <a:t>IS Plasticity chart </a:t>
            </a:r>
            <a:r>
              <a:rPr lang="en-US" sz="2000" dirty="0">
                <a:latin typeface="Times New Roman" pitchFamily="18" charset="0"/>
                <a:cs typeface="Times New Roman" pitchFamily="18" charset="0"/>
              </a:rPr>
              <a:t>as LL is between 35%-50% &amp; PL&gt;10%. Hence soil is found to be </a:t>
            </a:r>
            <a:r>
              <a:rPr lang="en-US" sz="2000" b="1" dirty="0">
                <a:solidFill>
                  <a:srgbClr val="FF0000"/>
                </a:solidFill>
                <a:latin typeface="Times New Roman" pitchFamily="18" charset="0"/>
                <a:cs typeface="Times New Roman" pitchFamily="18" charset="0"/>
              </a:rPr>
              <a:t>CI-soil </a:t>
            </a:r>
            <a:endParaRPr lang="en-US" sz="2000" dirty="0">
              <a:latin typeface="Times New Roman" pitchFamily="18" charset="0"/>
              <a:cs typeface="Times New Roman"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6096000" y="1600200"/>
            <a:ext cx="2422295" cy="1752600"/>
          </a:xfrm>
          <a:prstGeom prst="rect">
            <a:avLst/>
          </a:prstGeom>
        </p:spPr>
      </p:pic>
      <p:pic>
        <p:nvPicPr>
          <p:cNvPr id="5" name="Picture 4"/>
          <p:cNvPicPr/>
          <p:nvPr/>
        </p:nvPicPr>
        <p:blipFill>
          <a:blip r:embed="rId3"/>
          <a:stretch>
            <a:fillRect/>
          </a:stretch>
        </p:blipFill>
        <p:spPr>
          <a:xfrm>
            <a:off x="6172200" y="4495800"/>
            <a:ext cx="2356280" cy="1890712"/>
          </a:xfrm>
          <a:prstGeom prst="rect">
            <a:avLst/>
          </a:prstGeom>
        </p:spPr>
      </p:pic>
      <p:pic>
        <p:nvPicPr>
          <p:cNvPr id="6" name="Picture 5"/>
          <p:cNvPicPr/>
          <p:nvPr/>
        </p:nvPicPr>
        <p:blipFill>
          <a:blip r:embed="rId4"/>
          <a:stretch>
            <a:fillRect/>
          </a:stretch>
        </p:blipFill>
        <p:spPr>
          <a:xfrm>
            <a:off x="1066800" y="4495800"/>
            <a:ext cx="2290763" cy="1828800"/>
          </a:xfrm>
          <a:prstGeom prst="rect">
            <a:avLst/>
          </a:prstGeom>
        </p:spPr>
      </p:pic>
      <p:sp>
        <p:nvSpPr>
          <p:cNvPr id="7" name="Rectangle 6"/>
          <p:cNvSpPr/>
          <p:nvPr/>
        </p:nvSpPr>
        <p:spPr>
          <a:xfrm>
            <a:off x="5791200" y="6324600"/>
            <a:ext cx="3089307" cy="369332"/>
          </a:xfrm>
          <a:prstGeom prst="rect">
            <a:avLst/>
          </a:prstGeom>
        </p:spPr>
        <p:txBody>
          <a:bodyPr wrap="none">
            <a:spAutoFit/>
          </a:bodyPr>
          <a:lstStyle/>
          <a:p>
            <a:r>
              <a:rPr lang="en-US" b="1" dirty="0"/>
              <a:t>  Liquid Limit Apparatus</a:t>
            </a:r>
            <a:endParaRPr lang="en-US" dirty="0"/>
          </a:p>
        </p:txBody>
      </p:sp>
      <p:sp>
        <p:nvSpPr>
          <p:cNvPr id="8" name="Rectangle 7"/>
          <p:cNvSpPr/>
          <p:nvPr/>
        </p:nvSpPr>
        <p:spPr>
          <a:xfrm>
            <a:off x="914400" y="6248400"/>
            <a:ext cx="2576346" cy="369332"/>
          </a:xfrm>
          <a:prstGeom prst="rect">
            <a:avLst/>
          </a:prstGeom>
        </p:spPr>
        <p:txBody>
          <a:bodyPr wrap="none">
            <a:spAutoFit/>
          </a:bodyPr>
          <a:lstStyle/>
          <a:p>
            <a:r>
              <a:rPr lang="en-US" b="1" dirty="0"/>
              <a:t>Plastic limit threads</a:t>
            </a:r>
            <a:endParaRPr lang="en-US" dirty="0"/>
          </a:p>
        </p:txBody>
      </p:sp>
      <p:sp>
        <p:nvSpPr>
          <p:cNvPr id="9" name="Rectangle 8"/>
          <p:cNvSpPr/>
          <p:nvPr/>
        </p:nvSpPr>
        <p:spPr>
          <a:xfrm>
            <a:off x="6096000" y="3352800"/>
            <a:ext cx="2813591" cy="369332"/>
          </a:xfrm>
          <a:prstGeom prst="rect">
            <a:avLst/>
          </a:prstGeom>
        </p:spPr>
        <p:txBody>
          <a:bodyPr wrap="none">
            <a:spAutoFit/>
          </a:bodyPr>
          <a:lstStyle/>
          <a:p>
            <a:r>
              <a:rPr lang="en-US" b="1" dirty="0"/>
              <a:t>Specific gravity bottle </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A-line graph</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2456" y="2438400"/>
            <a:ext cx="8068143" cy="4114800"/>
          </a:xfrm>
        </p:spPr>
      </p:pic>
      <p:cxnSp>
        <p:nvCxnSpPr>
          <p:cNvPr id="9" name="Straight Connector 8"/>
          <p:cNvCxnSpPr/>
          <p:nvPr/>
        </p:nvCxnSpPr>
        <p:spPr>
          <a:xfrm rot="5400000" flipH="1" flipV="1">
            <a:off x="3848100" y="5219700"/>
            <a:ext cx="990600" cy="1588"/>
          </a:xfrm>
          <a:prstGeom prst="line">
            <a:avLst/>
          </a:prstGeom>
          <a:ln>
            <a:solidFill>
              <a:srgbClr val="FF0000"/>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1752600" y="4724400"/>
            <a:ext cx="2590800" cy="1588"/>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38200"/>
            <a:ext cx="8229600" cy="1066800"/>
          </a:xfrm>
        </p:spPr>
        <p:txBody>
          <a:bodyPr>
            <a:normAutofit/>
          </a:bodyPr>
          <a:lstStyle/>
          <a:p>
            <a:r>
              <a:rPr lang="en-US" sz="3600" b="1" dirty="0">
                <a:latin typeface="Times New Roman" pitchFamily="18" charset="0"/>
                <a:cs typeface="Times New Roman" pitchFamily="18" charset="0"/>
              </a:rPr>
              <a:t>PROPORTIONS SELECTED</a:t>
            </a:r>
          </a:p>
        </p:txBody>
      </p:sp>
      <p:graphicFrame>
        <p:nvGraphicFramePr>
          <p:cNvPr id="4" name="Content Placeholder 3"/>
          <p:cNvGraphicFramePr>
            <a:graphicFrameLocks noGrp="1"/>
          </p:cNvGraphicFramePr>
          <p:nvPr>
            <p:ph idx="1"/>
          </p:nvPr>
        </p:nvGraphicFramePr>
        <p:xfrm>
          <a:off x="457200" y="2438401"/>
          <a:ext cx="8229600" cy="3352799"/>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1553135">
                <a:tc>
                  <a:txBody>
                    <a:bodyPr/>
                    <a:lstStyle/>
                    <a:p>
                      <a:pPr algn="ctr"/>
                      <a:r>
                        <a:rPr lang="en-US" sz="1600" dirty="0">
                          <a:latin typeface="Times New Roman" pitchFamily="18" charset="0"/>
                          <a:cs typeface="Times New Roman" pitchFamily="18" charset="0"/>
                        </a:rPr>
                        <a:t> </a:t>
                      </a:r>
                    </a:p>
                    <a:p>
                      <a:pPr algn="ctr"/>
                      <a:r>
                        <a:rPr lang="en-US" sz="1600" baseline="0" dirty="0">
                          <a:latin typeface="Times New Roman" pitchFamily="18" charset="0"/>
                          <a:cs typeface="Times New Roman" pitchFamily="18" charset="0"/>
                        </a:rPr>
                        <a:t> </a:t>
                      </a:r>
                      <a:r>
                        <a:rPr lang="en-US" sz="1600" dirty="0">
                          <a:latin typeface="Times New Roman" pitchFamily="18" charset="0"/>
                          <a:cs typeface="Times New Roman" pitchFamily="18" charset="0"/>
                        </a:rPr>
                        <a:t>MATERIAL</a:t>
                      </a:r>
                    </a:p>
                  </a:txBody>
                  <a:tcPr anchor="ctr"/>
                </a:tc>
                <a:tc>
                  <a:txBody>
                    <a:bodyPr/>
                    <a:lstStyle/>
                    <a:p>
                      <a:pPr algn="ctr"/>
                      <a:endParaRPr lang="en-US" sz="1600" dirty="0">
                        <a:latin typeface="Times New Roman" pitchFamily="18" charset="0"/>
                        <a:cs typeface="Times New Roman" pitchFamily="18" charset="0"/>
                      </a:endParaRPr>
                    </a:p>
                    <a:p>
                      <a:pPr algn="ctr"/>
                      <a:r>
                        <a:rPr lang="en-US" sz="1600" dirty="0">
                          <a:latin typeface="Times New Roman" pitchFamily="18" charset="0"/>
                          <a:cs typeface="Times New Roman" pitchFamily="18" charset="0"/>
                        </a:rPr>
                        <a:t>TRAIL-1</a:t>
                      </a:r>
                    </a:p>
                  </a:txBody>
                  <a:tcPr anchor="ctr"/>
                </a:tc>
                <a:tc>
                  <a:txBody>
                    <a:bodyPr/>
                    <a:lstStyle/>
                    <a:p>
                      <a:pPr algn="ctr"/>
                      <a:endParaRPr lang="en-US" sz="1600" dirty="0">
                        <a:latin typeface="Times New Roman" pitchFamily="18" charset="0"/>
                        <a:cs typeface="Times New Roman" pitchFamily="18" charset="0"/>
                      </a:endParaRPr>
                    </a:p>
                    <a:p>
                      <a:pPr algn="ctr"/>
                      <a:r>
                        <a:rPr lang="en-US" sz="1600" dirty="0">
                          <a:latin typeface="Times New Roman" pitchFamily="18" charset="0"/>
                          <a:cs typeface="Times New Roman" pitchFamily="18" charset="0"/>
                        </a:rPr>
                        <a:t>TRAIL-2</a:t>
                      </a:r>
                    </a:p>
                  </a:txBody>
                  <a:tcPr anchor="ctr"/>
                </a:tc>
                <a:tc>
                  <a:txBody>
                    <a:bodyPr/>
                    <a:lstStyle/>
                    <a:p>
                      <a:pPr algn="ctr"/>
                      <a:endParaRPr lang="en-US" sz="1600" dirty="0">
                        <a:latin typeface="Times New Roman" pitchFamily="18" charset="0"/>
                        <a:cs typeface="Times New Roman" pitchFamily="18" charset="0"/>
                      </a:endParaRPr>
                    </a:p>
                    <a:p>
                      <a:pPr algn="ctr"/>
                      <a:r>
                        <a:rPr lang="en-US" sz="1600" dirty="0">
                          <a:latin typeface="Times New Roman" pitchFamily="18" charset="0"/>
                          <a:cs typeface="Times New Roman" pitchFamily="18" charset="0"/>
                        </a:rPr>
                        <a:t>TRAIL-3</a:t>
                      </a:r>
                    </a:p>
                  </a:txBody>
                  <a:tcPr anchor="ctr"/>
                </a:tc>
                <a:tc>
                  <a:txBody>
                    <a:bodyPr/>
                    <a:lstStyle/>
                    <a:p>
                      <a:pPr algn="ctr"/>
                      <a:endParaRPr lang="en-US" sz="1600" dirty="0">
                        <a:latin typeface="Times New Roman" pitchFamily="18" charset="0"/>
                        <a:cs typeface="Times New Roman" pitchFamily="18" charset="0"/>
                      </a:endParaRPr>
                    </a:p>
                    <a:p>
                      <a:pPr algn="ctr"/>
                      <a:r>
                        <a:rPr lang="en-US" sz="1600" dirty="0">
                          <a:latin typeface="Times New Roman" pitchFamily="18" charset="0"/>
                          <a:cs typeface="Times New Roman" pitchFamily="18" charset="0"/>
                        </a:rPr>
                        <a:t>TRAIL-4</a:t>
                      </a:r>
                    </a:p>
                  </a:txBody>
                  <a:tcPr anchor="ctr"/>
                </a:tc>
                <a:tc>
                  <a:txBody>
                    <a:bodyPr/>
                    <a:lstStyle/>
                    <a:p>
                      <a:pPr algn="ctr"/>
                      <a:endParaRPr lang="en-US" sz="1600" dirty="0">
                        <a:latin typeface="Times New Roman" pitchFamily="18" charset="0"/>
                        <a:cs typeface="Times New Roman" pitchFamily="18" charset="0"/>
                      </a:endParaRPr>
                    </a:p>
                    <a:p>
                      <a:pPr algn="ctr"/>
                      <a:r>
                        <a:rPr lang="en-US" sz="1600" dirty="0">
                          <a:latin typeface="Times New Roman" pitchFamily="18" charset="0"/>
                          <a:cs typeface="Times New Roman" pitchFamily="18" charset="0"/>
                        </a:rPr>
                        <a:t>TRAIL-5</a:t>
                      </a:r>
                    </a:p>
                  </a:txBody>
                  <a:tcPr anchor="ctr"/>
                </a:tc>
                <a:extLst>
                  <a:ext uri="{0D108BD9-81ED-4DB2-BD59-A6C34878D82A}">
                    <a16:rowId xmlns:a16="http://schemas.microsoft.com/office/drawing/2014/main" val="10000"/>
                  </a:ext>
                </a:extLst>
              </a:tr>
              <a:tr h="899832">
                <a:tc>
                  <a:txBody>
                    <a:bodyPr/>
                    <a:lstStyle/>
                    <a:p>
                      <a:pPr algn="ctr"/>
                      <a:r>
                        <a:rPr lang="en-US" sz="1600" dirty="0">
                          <a:latin typeface="Times New Roman" pitchFamily="18" charset="0"/>
                          <a:cs typeface="Times New Roman" pitchFamily="18" charset="0"/>
                        </a:rPr>
                        <a:t>% OF SOIL</a:t>
                      </a:r>
                    </a:p>
                  </a:txBody>
                  <a:tcPr anchor="ctr"/>
                </a:tc>
                <a:tc>
                  <a:txBody>
                    <a:bodyPr/>
                    <a:lstStyle/>
                    <a:p>
                      <a:pPr algn="ctr"/>
                      <a:r>
                        <a:rPr lang="en-US" sz="1600" dirty="0">
                          <a:latin typeface="Times New Roman" pitchFamily="18" charset="0"/>
                          <a:cs typeface="Times New Roman" pitchFamily="18" charset="0"/>
                        </a:rPr>
                        <a:t>100</a:t>
                      </a:r>
                    </a:p>
                  </a:txBody>
                  <a:tcPr anchor="ctr"/>
                </a:tc>
                <a:tc>
                  <a:txBody>
                    <a:bodyPr/>
                    <a:lstStyle/>
                    <a:p>
                      <a:pPr algn="ctr"/>
                      <a:r>
                        <a:rPr lang="en-US" sz="1600" dirty="0">
                          <a:latin typeface="Times New Roman" pitchFamily="18" charset="0"/>
                          <a:cs typeface="Times New Roman" pitchFamily="18" charset="0"/>
                        </a:rPr>
                        <a:t>97.5</a:t>
                      </a:r>
                    </a:p>
                  </a:txBody>
                  <a:tcPr anchor="ctr"/>
                </a:tc>
                <a:tc>
                  <a:txBody>
                    <a:bodyPr/>
                    <a:lstStyle/>
                    <a:p>
                      <a:pPr algn="ctr"/>
                      <a:r>
                        <a:rPr lang="en-US" sz="1600" dirty="0">
                          <a:latin typeface="Times New Roman" pitchFamily="18" charset="0"/>
                          <a:cs typeface="Times New Roman" pitchFamily="18" charset="0"/>
                        </a:rPr>
                        <a:t>95</a:t>
                      </a:r>
                    </a:p>
                  </a:txBody>
                  <a:tcPr anchor="ctr"/>
                </a:tc>
                <a:tc>
                  <a:txBody>
                    <a:bodyPr/>
                    <a:lstStyle/>
                    <a:p>
                      <a:pPr algn="ctr"/>
                      <a:r>
                        <a:rPr lang="en-US" sz="1600" dirty="0">
                          <a:latin typeface="Times New Roman" pitchFamily="18" charset="0"/>
                          <a:cs typeface="Times New Roman" pitchFamily="18" charset="0"/>
                        </a:rPr>
                        <a:t>92.5</a:t>
                      </a:r>
                    </a:p>
                  </a:txBody>
                  <a:tcPr anchor="ctr"/>
                </a:tc>
                <a:tc>
                  <a:txBody>
                    <a:bodyPr/>
                    <a:lstStyle/>
                    <a:p>
                      <a:pPr algn="ctr"/>
                      <a:r>
                        <a:rPr lang="en-US" sz="1600" dirty="0">
                          <a:latin typeface="Times New Roman" pitchFamily="18" charset="0"/>
                          <a:cs typeface="Times New Roman" pitchFamily="18" charset="0"/>
                        </a:rPr>
                        <a:t>90</a:t>
                      </a:r>
                    </a:p>
                  </a:txBody>
                  <a:tcPr anchor="ctr"/>
                </a:tc>
                <a:extLst>
                  <a:ext uri="{0D108BD9-81ED-4DB2-BD59-A6C34878D82A}">
                    <a16:rowId xmlns:a16="http://schemas.microsoft.com/office/drawing/2014/main" val="10001"/>
                  </a:ext>
                </a:extLst>
              </a:tr>
              <a:tr h="899832">
                <a:tc>
                  <a:txBody>
                    <a:bodyPr/>
                    <a:lstStyle/>
                    <a:p>
                      <a:pPr algn="ctr"/>
                      <a:r>
                        <a:rPr lang="en-US" sz="1600" dirty="0">
                          <a:latin typeface="Times New Roman" pitchFamily="18" charset="0"/>
                          <a:cs typeface="Times New Roman" pitchFamily="18" charset="0"/>
                        </a:rPr>
                        <a:t>% OF BMC</a:t>
                      </a:r>
                    </a:p>
                  </a:txBody>
                  <a:tcPr anchor="ctr"/>
                </a:tc>
                <a:tc>
                  <a:txBody>
                    <a:bodyPr/>
                    <a:lstStyle/>
                    <a:p>
                      <a:pPr algn="ctr"/>
                      <a:r>
                        <a:rPr lang="en-US" sz="1600" dirty="0">
                          <a:latin typeface="Times New Roman" pitchFamily="18" charset="0"/>
                          <a:cs typeface="Times New Roman" pitchFamily="18" charset="0"/>
                        </a:rPr>
                        <a:t>0</a:t>
                      </a:r>
                    </a:p>
                  </a:txBody>
                  <a:tcPr anchor="ctr"/>
                </a:tc>
                <a:tc>
                  <a:txBody>
                    <a:bodyPr/>
                    <a:lstStyle/>
                    <a:p>
                      <a:pPr algn="ctr"/>
                      <a:r>
                        <a:rPr lang="en-US" sz="1600" dirty="0">
                          <a:latin typeface="Times New Roman" pitchFamily="18" charset="0"/>
                          <a:cs typeface="Times New Roman" pitchFamily="18" charset="0"/>
                        </a:rPr>
                        <a:t>2.5</a:t>
                      </a:r>
                    </a:p>
                  </a:txBody>
                  <a:tcPr anchor="ctr"/>
                </a:tc>
                <a:tc>
                  <a:txBody>
                    <a:bodyPr/>
                    <a:lstStyle/>
                    <a:p>
                      <a:pPr algn="ctr"/>
                      <a:r>
                        <a:rPr lang="en-US" sz="1600" dirty="0">
                          <a:latin typeface="Times New Roman" pitchFamily="18" charset="0"/>
                          <a:cs typeface="Times New Roman" pitchFamily="18" charset="0"/>
                        </a:rPr>
                        <a:t>5</a:t>
                      </a:r>
                    </a:p>
                  </a:txBody>
                  <a:tcPr anchor="ctr"/>
                </a:tc>
                <a:tc>
                  <a:txBody>
                    <a:bodyPr/>
                    <a:lstStyle/>
                    <a:p>
                      <a:pPr algn="ctr"/>
                      <a:r>
                        <a:rPr lang="en-US" sz="1600" dirty="0">
                          <a:latin typeface="Times New Roman" pitchFamily="18" charset="0"/>
                          <a:cs typeface="Times New Roman" pitchFamily="18" charset="0"/>
                        </a:rPr>
                        <a:t>7.5</a:t>
                      </a:r>
                    </a:p>
                  </a:txBody>
                  <a:tcPr anchor="ctr"/>
                </a:tc>
                <a:tc>
                  <a:txBody>
                    <a:bodyPr/>
                    <a:lstStyle/>
                    <a:p>
                      <a:pPr algn="ctr"/>
                      <a:r>
                        <a:rPr lang="en-US" sz="1600" dirty="0">
                          <a:latin typeface="Times New Roman" pitchFamily="18" charset="0"/>
                          <a:cs typeface="Times New Roman" pitchFamily="18" charset="0"/>
                        </a:rPr>
                        <a:t>10</a:t>
                      </a:r>
                    </a:p>
                  </a:txBody>
                  <a:tcPr anchor="ct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14400"/>
          </a:xfrm>
        </p:spPr>
        <p:txBody>
          <a:bodyPr>
            <a:noAutofit/>
          </a:bodyPr>
          <a:lstStyle/>
          <a:p>
            <a:pPr algn="ctr"/>
            <a:r>
              <a:rPr lang="en-US" sz="3200" b="1" dirty="0">
                <a:latin typeface="Times New Roman" pitchFamily="18" charset="0"/>
                <a:cs typeface="Times New Roman" pitchFamily="18" charset="0"/>
              </a:rPr>
              <a:t>STANDARD PROCTOR COMPACTION TEST RESULT</a:t>
            </a:r>
          </a:p>
        </p:txBody>
      </p:sp>
      <p:graphicFrame>
        <p:nvGraphicFramePr>
          <p:cNvPr id="5" name="Content Placeholder 4"/>
          <p:cNvGraphicFramePr>
            <a:graphicFrameLocks noGrp="1"/>
          </p:cNvGraphicFramePr>
          <p:nvPr>
            <p:ph idx="1"/>
          </p:nvPr>
        </p:nvGraphicFramePr>
        <p:xfrm>
          <a:off x="457200" y="1752603"/>
          <a:ext cx="8229599" cy="4876799"/>
        </p:xfrm>
        <a:graphic>
          <a:graphicData uri="http://schemas.openxmlformats.org/drawingml/2006/table">
            <a:tbl>
              <a:tblPr firstRow="1" bandRow="1">
                <a:tableStyleId>{5C22544A-7EE6-4342-B048-85BDC9FD1C3A}</a:tableStyleId>
              </a:tblPr>
              <a:tblGrid>
                <a:gridCol w="2093494">
                  <a:extLst>
                    <a:ext uri="{9D8B030D-6E8A-4147-A177-3AD203B41FA5}">
                      <a16:colId xmlns:a16="http://schemas.microsoft.com/office/drawing/2014/main" val="20000"/>
                    </a:ext>
                  </a:extLst>
                </a:gridCol>
                <a:gridCol w="3104147">
                  <a:extLst>
                    <a:ext uri="{9D8B030D-6E8A-4147-A177-3AD203B41FA5}">
                      <a16:colId xmlns:a16="http://schemas.microsoft.com/office/drawing/2014/main" val="20001"/>
                    </a:ext>
                  </a:extLst>
                </a:gridCol>
                <a:gridCol w="3031958">
                  <a:extLst>
                    <a:ext uri="{9D8B030D-6E8A-4147-A177-3AD203B41FA5}">
                      <a16:colId xmlns:a16="http://schemas.microsoft.com/office/drawing/2014/main" val="20002"/>
                    </a:ext>
                  </a:extLst>
                </a:gridCol>
              </a:tblGrid>
              <a:tr h="1064972">
                <a:tc>
                  <a:txBody>
                    <a:bodyPr/>
                    <a:lstStyle/>
                    <a:p>
                      <a:pPr algn="ctr"/>
                      <a:r>
                        <a:rPr lang="en-US" sz="1800" dirty="0">
                          <a:latin typeface="Times New Roman" pitchFamily="18" charset="0"/>
                          <a:cs typeface="Times New Roman" pitchFamily="18" charset="0"/>
                        </a:rPr>
                        <a:t>       Soil</a:t>
                      </a:r>
                    </a:p>
                  </a:txBody>
                  <a:tcPr marL="86628" marR="86628" anchor="ctr"/>
                </a:tc>
                <a:tc>
                  <a:txBody>
                    <a:bodyPr/>
                    <a:lstStyle/>
                    <a:p>
                      <a:pPr algn="ctr"/>
                      <a:r>
                        <a:rPr lang="en-US" sz="1800" dirty="0">
                          <a:latin typeface="Times New Roman" pitchFamily="18" charset="0"/>
                          <a:cs typeface="Times New Roman" pitchFamily="18" charset="0"/>
                        </a:rPr>
                        <a:t> Water</a:t>
                      </a:r>
                      <a:r>
                        <a:rPr lang="en-US" sz="1800" baseline="0" dirty="0">
                          <a:latin typeface="Times New Roman" pitchFamily="18" charset="0"/>
                          <a:cs typeface="Times New Roman" pitchFamily="18" charset="0"/>
                        </a:rPr>
                        <a:t> Content (%)</a:t>
                      </a:r>
                      <a:endParaRPr lang="en-US" sz="1800" dirty="0">
                        <a:latin typeface="Times New Roman" pitchFamily="18" charset="0"/>
                        <a:cs typeface="Times New Roman" pitchFamily="18" charset="0"/>
                      </a:endParaRPr>
                    </a:p>
                  </a:txBody>
                  <a:tcPr marL="86628" marR="86628" anchor="ctr"/>
                </a:tc>
                <a:tc>
                  <a:txBody>
                    <a:bodyPr/>
                    <a:lstStyle/>
                    <a:p>
                      <a:pPr algn="ctr"/>
                      <a:r>
                        <a:rPr lang="en-US" sz="1800" dirty="0">
                          <a:latin typeface="Times New Roman" pitchFamily="18" charset="0"/>
                          <a:cs typeface="Times New Roman" pitchFamily="18" charset="0"/>
                        </a:rPr>
                        <a:t>Dry Density (g/cc)</a:t>
                      </a:r>
                    </a:p>
                  </a:txBody>
                  <a:tcPr marL="86628" marR="86628" anchor="ctr"/>
                </a:tc>
                <a:extLst>
                  <a:ext uri="{0D108BD9-81ED-4DB2-BD59-A6C34878D82A}">
                    <a16:rowId xmlns:a16="http://schemas.microsoft.com/office/drawing/2014/main" val="10000"/>
                  </a:ext>
                </a:extLst>
              </a:tr>
              <a:tr h="525627">
                <a:tc>
                  <a:txBody>
                    <a:bodyPr/>
                    <a:lstStyle/>
                    <a:p>
                      <a:pPr algn="ctr"/>
                      <a:r>
                        <a:rPr lang="en-US" sz="1800" dirty="0">
                          <a:latin typeface="Times New Roman" pitchFamily="18" charset="0"/>
                          <a:cs typeface="Times New Roman" pitchFamily="18" charset="0"/>
                        </a:rPr>
                        <a:t>Virgin Soil </a:t>
                      </a:r>
                    </a:p>
                  </a:txBody>
                  <a:tcPr marL="86628" marR="86628" anchor="ctr"/>
                </a:tc>
                <a:tc>
                  <a:txBody>
                    <a:bodyPr/>
                    <a:lstStyle/>
                    <a:p>
                      <a:pPr algn="ctr"/>
                      <a:r>
                        <a:rPr lang="en-US" sz="1800" dirty="0">
                          <a:latin typeface="Times New Roman" pitchFamily="18" charset="0"/>
                          <a:cs typeface="Times New Roman" pitchFamily="18" charset="0"/>
                        </a:rPr>
                        <a:t>          12</a:t>
                      </a:r>
                    </a:p>
                  </a:txBody>
                  <a:tcPr marL="86628" marR="86628" anchor="ctr"/>
                </a:tc>
                <a:tc>
                  <a:txBody>
                    <a:bodyPr/>
                    <a:lstStyle/>
                    <a:p>
                      <a:pPr algn="ctr"/>
                      <a:r>
                        <a:rPr lang="en-US" sz="1800" dirty="0">
                          <a:latin typeface="Times New Roman" pitchFamily="18" charset="0"/>
                          <a:cs typeface="Times New Roman" pitchFamily="18" charset="0"/>
                        </a:rPr>
                        <a:t>1.508</a:t>
                      </a:r>
                    </a:p>
                  </a:txBody>
                  <a:tcPr marL="86628" marR="86628" anchor="ctr"/>
                </a:tc>
                <a:extLst>
                  <a:ext uri="{0D108BD9-81ED-4DB2-BD59-A6C34878D82A}">
                    <a16:rowId xmlns:a16="http://schemas.microsoft.com/office/drawing/2014/main" val="10001"/>
                  </a:ext>
                </a:extLst>
              </a:tr>
              <a:tr h="821550">
                <a:tc>
                  <a:txBody>
                    <a:bodyPr/>
                    <a:lstStyle/>
                    <a:p>
                      <a:pPr algn="ctr"/>
                      <a:r>
                        <a:rPr lang="en-US" sz="1800" dirty="0">
                          <a:latin typeface="Times New Roman" pitchFamily="18" charset="0"/>
                          <a:cs typeface="Times New Roman" pitchFamily="18" charset="0"/>
                        </a:rPr>
                        <a:t>Soil+2.5% </a:t>
                      </a:r>
                      <a:r>
                        <a:rPr lang="en-US" sz="1800" baseline="0" dirty="0">
                          <a:latin typeface="Times New Roman" pitchFamily="18" charset="0"/>
                          <a:cs typeface="Times New Roman" pitchFamily="18" charset="0"/>
                        </a:rPr>
                        <a:t>BMC</a:t>
                      </a:r>
                      <a:endParaRPr lang="en-US" sz="1800" dirty="0">
                        <a:latin typeface="Times New Roman" pitchFamily="18" charset="0"/>
                        <a:cs typeface="Times New Roman" pitchFamily="18" charset="0"/>
                      </a:endParaRPr>
                    </a:p>
                  </a:txBody>
                  <a:tcPr marL="86628" marR="86628" anchor="ctr"/>
                </a:tc>
                <a:tc>
                  <a:txBody>
                    <a:bodyPr/>
                    <a:lstStyle/>
                    <a:p>
                      <a:pPr algn="ctr"/>
                      <a:r>
                        <a:rPr lang="en-US" sz="1800" dirty="0">
                          <a:latin typeface="Times New Roman" pitchFamily="18" charset="0"/>
                          <a:cs typeface="Times New Roman" pitchFamily="18" charset="0"/>
                        </a:rPr>
                        <a:t>          10</a:t>
                      </a:r>
                    </a:p>
                  </a:txBody>
                  <a:tcPr marL="86628" marR="86628" anchor="ctr"/>
                </a:tc>
                <a:tc>
                  <a:txBody>
                    <a:bodyPr/>
                    <a:lstStyle/>
                    <a:p>
                      <a:pPr algn="ctr"/>
                      <a:r>
                        <a:rPr lang="en-US" sz="1800" dirty="0">
                          <a:latin typeface="Times New Roman" pitchFamily="18" charset="0"/>
                          <a:cs typeface="Times New Roman" pitchFamily="18" charset="0"/>
                        </a:rPr>
                        <a:t>1.550</a:t>
                      </a:r>
                    </a:p>
                  </a:txBody>
                  <a:tcPr marL="86628" marR="86628" anchor="ctr"/>
                </a:tc>
                <a:extLst>
                  <a:ext uri="{0D108BD9-81ED-4DB2-BD59-A6C34878D82A}">
                    <a16:rowId xmlns:a16="http://schemas.microsoft.com/office/drawing/2014/main" val="10002"/>
                  </a:ext>
                </a:extLst>
              </a:tr>
              <a:tr h="821550">
                <a:tc>
                  <a:txBody>
                    <a:bodyPr/>
                    <a:lstStyle/>
                    <a:p>
                      <a:pPr algn="ctr"/>
                      <a:r>
                        <a:rPr lang="en-US" sz="1800" dirty="0">
                          <a:latin typeface="Times New Roman" pitchFamily="18" charset="0"/>
                          <a:cs typeface="Times New Roman" pitchFamily="18" charset="0"/>
                        </a:rPr>
                        <a:t>Soil</a:t>
                      </a:r>
                      <a:r>
                        <a:rPr lang="en-US" sz="1800" baseline="0" dirty="0">
                          <a:latin typeface="Times New Roman" pitchFamily="18" charset="0"/>
                          <a:cs typeface="Times New Roman" pitchFamily="18" charset="0"/>
                        </a:rPr>
                        <a:t>+ 5% BMC</a:t>
                      </a:r>
                      <a:endParaRPr lang="en-US" sz="1800" dirty="0">
                        <a:latin typeface="Times New Roman" pitchFamily="18" charset="0"/>
                        <a:cs typeface="Times New Roman" pitchFamily="18" charset="0"/>
                      </a:endParaRPr>
                    </a:p>
                  </a:txBody>
                  <a:tcPr marL="86628" marR="86628" anchor="ctr"/>
                </a:tc>
                <a:tc>
                  <a:txBody>
                    <a:bodyPr/>
                    <a:lstStyle/>
                    <a:p>
                      <a:pPr algn="ctr"/>
                      <a:r>
                        <a:rPr lang="en-US" sz="1800" dirty="0">
                          <a:latin typeface="Times New Roman" pitchFamily="18" charset="0"/>
                          <a:cs typeface="Times New Roman" pitchFamily="18" charset="0"/>
                        </a:rPr>
                        <a:t>          10</a:t>
                      </a:r>
                    </a:p>
                  </a:txBody>
                  <a:tcPr marL="86628" marR="86628" anchor="ctr"/>
                </a:tc>
                <a:tc>
                  <a:txBody>
                    <a:bodyPr/>
                    <a:lstStyle/>
                    <a:p>
                      <a:pPr algn="ctr"/>
                      <a:r>
                        <a:rPr lang="en-US" sz="1800" dirty="0">
                          <a:latin typeface="Times New Roman" pitchFamily="18" charset="0"/>
                          <a:cs typeface="Times New Roman" pitchFamily="18" charset="0"/>
                        </a:rPr>
                        <a:t>1.678</a:t>
                      </a:r>
                    </a:p>
                  </a:txBody>
                  <a:tcPr marL="86628" marR="86628" anchor="ctr"/>
                </a:tc>
                <a:extLst>
                  <a:ext uri="{0D108BD9-81ED-4DB2-BD59-A6C34878D82A}">
                    <a16:rowId xmlns:a16="http://schemas.microsoft.com/office/drawing/2014/main" val="10003"/>
                  </a:ext>
                </a:extLst>
              </a:tr>
              <a:tr h="821550">
                <a:tc>
                  <a:txBody>
                    <a:bodyPr/>
                    <a:lstStyle/>
                    <a:p>
                      <a:pPr algn="ctr"/>
                      <a:r>
                        <a:rPr lang="en-US" sz="1800" dirty="0">
                          <a:latin typeface="Times New Roman" pitchFamily="18" charset="0"/>
                          <a:cs typeface="Times New Roman" pitchFamily="18" charset="0"/>
                        </a:rPr>
                        <a:t>Soil</a:t>
                      </a:r>
                      <a:r>
                        <a:rPr lang="en-US" sz="1800" baseline="0" dirty="0">
                          <a:latin typeface="Times New Roman" pitchFamily="18" charset="0"/>
                          <a:cs typeface="Times New Roman" pitchFamily="18" charset="0"/>
                        </a:rPr>
                        <a:t>+7.5% BMC</a:t>
                      </a:r>
                      <a:endParaRPr lang="en-US" sz="1800" dirty="0">
                        <a:latin typeface="Times New Roman" pitchFamily="18" charset="0"/>
                        <a:cs typeface="Times New Roman" pitchFamily="18" charset="0"/>
                      </a:endParaRPr>
                    </a:p>
                  </a:txBody>
                  <a:tcPr marL="86628" marR="86628" anchor="ctr"/>
                </a:tc>
                <a:tc>
                  <a:txBody>
                    <a:bodyPr/>
                    <a:lstStyle/>
                    <a:p>
                      <a:pPr algn="ctr"/>
                      <a:r>
                        <a:rPr lang="en-US" sz="1800" dirty="0">
                          <a:latin typeface="Times New Roman" pitchFamily="18" charset="0"/>
                          <a:cs typeface="Times New Roman" pitchFamily="18" charset="0"/>
                        </a:rPr>
                        <a:t>          10</a:t>
                      </a:r>
                    </a:p>
                  </a:txBody>
                  <a:tcPr marL="86628" marR="86628" anchor="ctr"/>
                </a:tc>
                <a:tc>
                  <a:txBody>
                    <a:bodyPr/>
                    <a:lstStyle/>
                    <a:p>
                      <a:pPr algn="ctr"/>
                      <a:r>
                        <a:rPr lang="en-US" sz="1800" dirty="0">
                          <a:latin typeface="Times New Roman" pitchFamily="18" charset="0"/>
                          <a:cs typeface="Times New Roman" pitchFamily="18" charset="0"/>
                        </a:rPr>
                        <a:t>1.455</a:t>
                      </a:r>
                    </a:p>
                  </a:txBody>
                  <a:tcPr marL="86628" marR="86628" anchor="ctr"/>
                </a:tc>
                <a:extLst>
                  <a:ext uri="{0D108BD9-81ED-4DB2-BD59-A6C34878D82A}">
                    <a16:rowId xmlns:a16="http://schemas.microsoft.com/office/drawing/2014/main" val="10004"/>
                  </a:ext>
                </a:extLst>
              </a:tr>
              <a:tr h="821550">
                <a:tc>
                  <a:txBody>
                    <a:bodyPr/>
                    <a:lstStyle/>
                    <a:p>
                      <a:pPr algn="ctr"/>
                      <a:r>
                        <a:rPr lang="en-US" sz="1800" dirty="0">
                          <a:latin typeface="Times New Roman" pitchFamily="18" charset="0"/>
                          <a:cs typeface="Times New Roman" pitchFamily="18" charset="0"/>
                        </a:rPr>
                        <a:t>Soil+10%</a:t>
                      </a:r>
                      <a:r>
                        <a:rPr lang="en-US" sz="1800" baseline="0" dirty="0">
                          <a:latin typeface="Times New Roman" pitchFamily="18" charset="0"/>
                          <a:cs typeface="Times New Roman" pitchFamily="18" charset="0"/>
                        </a:rPr>
                        <a:t> BMC</a:t>
                      </a:r>
                      <a:endParaRPr lang="en-US" sz="1800" dirty="0">
                        <a:latin typeface="Times New Roman" pitchFamily="18" charset="0"/>
                        <a:cs typeface="Times New Roman" pitchFamily="18" charset="0"/>
                      </a:endParaRPr>
                    </a:p>
                  </a:txBody>
                  <a:tcPr marL="86628" marR="86628" anchor="ctr"/>
                </a:tc>
                <a:tc>
                  <a:txBody>
                    <a:bodyPr/>
                    <a:lstStyle/>
                    <a:p>
                      <a:pPr algn="ctr"/>
                      <a:r>
                        <a:rPr lang="en-US" sz="1800" dirty="0">
                          <a:latin typeface="Times New Roman" pitchFamily="18" charset="0"/>
                          <a:cs typeface="Times New Roman" pitchFamily="18" charset="0"/>
                        </a:rPr>
                        <a:t>          10</a:t>
                      </a:r>
                    </a:p>
                  </a:txBody>
                  <a:tcPr marL="86628" marR="86628" anchor="ctr"/>
                </a:tc>
                <a:tc>
                  <a:txBody>
                    <a:bodyPr/>
                    <a:lstStyle/>
                    <a:p>
                      <a:pPr algn="ctr"/>
                      <a:r>
                        <a:rPr lang="en-US" sz="1800" dirty="0">
                          <a:latin typeface="Times New Roman" pitchFamily="18" charset="0"/>
                          <a:cs typeface="Times New Roman" pitchFamily="18" charset="0"/>
                        </a:rPr>
                        <a:t>1.431</a:t>
                      </a:r>
                    </a:p>
                  </a:txBody>
                  <a:tcPr marL="86628" marR="86628" anchor="ct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600" b="1" dirty="0">
                <a:latin typeface="Times New Roman" pitchFamily="18" charset="0"/>
                <a:cs typeface="Times New Roman" pitchFamily="18" charset="0"/>
              </a:rPr>
              <a:t>COMPACTION TEST RESULT</a:t>
            </a:r>
          </a:p>
        </p:txBody>
      </p:sp>
      <p:sp>
        <p:nvSpPr>
          <p:cNvPr id="10" name="Text Placeholder 9"/>
          <p:cNvSpPr>
            <a:spLocks noGrp="1"/>
          </p:cNvSpPr>
          <p:nvPr>
            <p:ph type="body" idx="2"/>
          </p:nvPr>
        </p:nvSpPr>
        <p:spPr>
          <a:xfrm>
            <a:off x="6096000" y="2010727"/>
            <a:ext cx="2640776" cy="4617720"/>
          </a:xfrm>
        </p:spPr>
        <p:txBody>
          <a:bodyPr/>
          <a:lstStyle/>
          <a:p>
            <a:pPr algn="just"/>
            <a:r>
              <a:rPr lang="en-US" sz="1800" dirty="0">
                <a:latin typeface="Times New Roman" pitchFamily="18" charset="0"/>
                <a:cs typeface="Times New Roman" pitchFamily="18" charset="0"/>
              </a:rPr>
              <a:t>In the compaction test it is very clear that as the percentage of </a:t>
            </a:r>
            <a:r>
              <a:rPr lang="en-US" sz="1800" b="1" dirty="0">
                <a:solidFill>
                  <a:srgbClr val="FF0000"/>
                </a:solidFill>
                <a:latin typeface="Times New Roman" pitchFamily="18" charset="0"/>
                <a:cs typeface="Times New Roman" pitchFamily="18" charset="0"/>
              </a:rPr>
              <a:t>powdered BMC increases the dry density. </a:t>
            </a:r>
          </a:p>
          <a:p>
            <a:pPr algn="just"/>
            <a:endParaRPr lang="en-US" sz="1800" b="1" dirty="0">
              <a:solidFill>
                <a:srgbClr val="FF0000"/>
              </a:solidFill>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This is mainly because of the </a:t>
            </a:r>
            <a:r>
              <a:rPr lang="en-US" sz="1800" b="1" dirty="0">
                <a:solidFill>
                  <a:srgbClr val="FF0000"/>
                </a:solidFill>
                <a:latin typeface="Times New Roman" pitchFamily="18" charset="0"/>
                <a:cs typeface="Times New Roman" pitchFamily="18" charset="0"/>
              </a:rPr>
              <a:t>light weight property </a:t>
            </a:r>
            <a:r>
              <a:rPr lang="en-US" sz="1800" dirty="0">
                <a:latin typeface="Times New Roman" pitchFamily="18" charset="0"/>
                <a:cs typeface="Times New Roman" pitchFamily="18" charset="0"/>
              </a:rPr>
              <a:t>of BMC</a:t>
            </a:r>
            <a:r>
              <a:rPr lang="en-US" dirty="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Thus the max dry density of stabilized soil is </a:t>
            </a:r>
            <a:r>
              <a:rPr lang="en-US" sz="1800" b="1" dirty="0">
                <a:solidFill>
                  <a:srgbClr val="FF0000"/>
                </a:solidFill>
                <a:latin typeface="Times New Roman" pitchFamily="18" charset="0"/>
                <a:cs typeface="Times New Roman" pitchFamily="18" charset="0"/>
              </a:rPr>
              <a:t>1.678g/cc &amp; optimum moisture content is 10%</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p:txBody>
      </p:sp>
      <p:graphicFrame>
        <p:nvGraphicFramePr>
          <p:cNvPr id="6" name="Content Placeholder 5"/>
          <p:cNvGraphicFramePr>
            <a:graphicFrameLocks noGrp="1"/>
          </p:cNvGraphicFramePr>
          <p:nvPr>
            <p:ph sz="half" idx="1"/>
          </p:nvPr>
        </p:nvGraphicFramePr>
        <p:xfrm>
          <a:off x="193963" y="776288"/>
          <a:ext cx="5943600" cy="5851525"/>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914400" y="6488668"/>
            <a:ext cx="2295821" cy="369332"/>
          </a:xfrm>
          <a:prstGeom prst="rect">
            <a:avLst/>
          </a:prstGeom>
        </p:spPr>
        <p:txBody>
          <a:bodyPr wrap="square">
            <a:spAutoFit/>
          </a:bodyPr>
          <a:lstStyle/>
          <a:p>
            <a:r>
              <a:rPr lang="en-US" b="1" dirty="0"/>
              <a:t>Water content(%)</a:t>
            </a:r>
          </a:p>
        </p:txBody>
      </p:sp>
      <p:sp>
        <p:nvSpPr>
          <p:cNvPr id="8" name="Rectangle 7"/>
          <p:cNvSpPr/>
          <p:nvPr/>
        </p:nvSpPr>
        <p:spPr>
          <a:xfrm rot="16200000">
            <a:off x="-896032" y="4290397"/>
            <a:ext cx="2244525" cy="369332"/>
          </a:xfrm>
          <a:prstGeom prst="rect">
            <a:avLst/>
          </a:prstGeom>
        </p:spPr>
        <p:txBody>
          <a:bodyPr wrap="none">
            <a:spAutoFit/>
          </a:bodyPr>
          <a:lstStyle/>
          <a:p>
            <a:r>
              <a:rPr lang="en-US" b="1" dirty="0"/>
              <a:t>Dry density(g/cc)</a:t>
            </a:r>
          </a:p>
        </p:txBody>
      </p:sp>
      <p:sp>
        <p:nvSpPr>
          <p:cNvPr id="9" name="Slide Number Placeholder 8"/>
          <p:cNvSpPr>
            <a:spLocks noGrp="1"/>
          </p:cNvSpPr>
          <p:nvPr>
            <p:ph type="sldNum" sz="quarter" idx="12"/>
          </p:nvPr>
        </p:nvSpPr>
        <p:spPr/>
        <p:txBody>
          <a:bodyPr/>
          <a:lstStyle/>
          <a:p>
            <a:fld id="{B6F15528-21DE-4FAA-801E-634DDDAF4B2B}"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38200"/>
          </a:xfrm>
        </p:spPr>
        <p:txBody>
          <a:bodyPr/>
          <a:lstStyle/>
          <a:p>
            <a:pPr algn="ctr"/>
            <a:r>
              <a:rPr lang="en-US" b="1" dirty="0">
                <a:latin typeface="Times New Roman" pitchFamily="18" charset="0"/>
                <a:cs typeface="Times New Roman" pitchFamily="18" charset="0"/>
              </a:rPr>
              <a:t>UCC TEST RESULT</a:t>
            </a:r>
          </a:p>
        </p:txBody>
      </p:sp>
      <p:graphicFrame>
        <p:nvGraphicFramePr>
          <p:cNvPr id="4" name="Content Placeholder 3"/>
          <p:cNvGraphicFramePr>
            <a:graphicFrameLocks noGrp="1"/>
          </p:cNvGraphicFramePr>
          <p:nvPr>
            <p:ph idx="1"/>
          </p:nvPr>
        </p:nvGraphicFramePr>
        <p:xfrm>
          <a:off x="304800" y="1828798"/>
          <a:ext cx="8077200" cy="4191002"/>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404707">
                <a:tc>
                  <a:txBody>
                    <a:bodyPr/>
                    <a:lstStyle/>
                    <a:p>
                      <a:pPr algn="ctr"/>
                      <a:r>
                        <a:rPr lang="en-US" sz="2000" dirty="0">
                          <a:latin typeface="Times New Roman" pitchFamily="18" charset="0"/>
                          <a:cs typeface="Times New Roman" pitchFamily="18" charset="0"/>
                        </a:rPr>
                        <a:t>       SOIL</a:t>
                      </a:r>
                    </a:p>
                  </a:txBody>
                  <a:tcPr anchor="ctr"/>
                </a:tc>
                <a:tc>
                  <a:txBody>
                    <a:bodyPr/>
                    <a:lstStyle/>
                    <a:p>
                      <a:pPr algn="ctr"/>
                      <a:r>
                        <a:rPr lang="en-US" sz="2000" dirty="0">
                          <a:latin typeface="Times New Roman" pitchFamily="18" charset="0"/>
                          <a:cs typeface="Times New Roman" pitchFamily="18" charset="0"/>
                        </a:rPr>
                        <a:t> UNCONFINED</a:t>
                      </a:r>
                      <a:r>
                        <a:rPr lang="en-US" sz="2000" baseline="0" dirty="0">
                          <a:latin typeface="Times New Roman" pitchFamily="18" charset="0"/>
                          <a:cs typeface="Times New Roman" pitchFamily="18" charset="0"/>
                        </a:rPr>
                        <a:t> STRENGTH(kg/cm</a:t>
                      </a:r>
                      <a:r>
                        <a:rPr lang="en-US" sz="2000" baseline="30000" dirty="0">
                          <a:latin typeface="Times New Roman" pitchFamily="18" charset="0"/>
                          <a:cs typeface="Times New Roman" pitchFamily="18" charset="0"/>
                        </a:rPr>
                        <a:t>2</a:t>
                      </a:r>
                      <a:r>
                        <a:rPr lang="en-US" sz="2000" baseline="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txBody>
                  <a:tcPr anchor="ctr"/>
                </a:tc>
                <a:extLst>
                  <a:ext uri="{0D108BD9-81ED-4DB2-BD59-A6C34878D82A}">
                    <a16:rowId xmlns:a16="http://schemas.microsoft.com/office/drawing/2014/main" val="10000"/>
                  </a:ext>
                </a:extLst>
              </a:tr>
              <a:tr h="557259">
                <a:tc>
                  <a:txBody>
                    <a:bodyPr/>
                    <a:lstStyle/>
                    <a:p>
                      <a:pPr algn="ctr"/>
                      <a:r>
                        <a:rPr lang="en-US" sz="2000" dirty="0">
                          <a:latin typeface="Times New Roman" pitchFamily="18" charset="0"/>
                          <a:cs typeface="Times New Roman" pitchFamily="18" charset="0"/>
                        </a:rPr>
                        <a:t>VIRGIN SOIL </a:t>
                      </a:r>
                    </a:p>
                  </a:txBody>
                  <a:tcPr anchor="ctr"/>
                </a:tc>
                <a:tc>
                  <a:txBody>
                    <a:bodyPr/>
                    <a:lstStyle/>
                    <a:p>
                      <a:pPr algn="ctr"/>
                      <a:r>
                        <a:rPr lang="en-US" sz="2000" dirty="0">
                          <a:latin typeface="Times New Roman" pitchFamily="18" charset="0"/>
                          <a:cs typeface="Times New Roman" pitchFamily="18" charset="0"/>
                        </a:rPr>
                        <a:t>          </a:t>
                      </a:r>
                      <a:r>
                        <a:rPr lang="en-US" sz="2000" baseline="0" dirty="0">
                          <a:latin typeface="Times New Roman" pitchFamily="18" charset="0"/>
                          <a:cs typeface="Times New Roman" pitchFamily="18" charset="0"/>
                        </a:rPr>
                        <a:t>1.215</a:t>
                      </a:r>
                      <a:endParaRPr lang="en-US" sz="2000" dirty="0">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557259">
                <a:tc>
                  <a:txBody>
                    <a:bodyPr/>
                    <a:lstStyle/>
                    <a:p>
                      <a:pPr algn="ctr"/>
                      <a:r>
                        <a:rPr lang="en-US" sz="2000" dirty="0">
                          <a:latin typeface="Times New Roman" pitchFamily="18" charset="0"/>
                          <a:cs typeface="Times New Roman" pitchFamily="18" charset="0"/>
                        </a:rPr>
                        <a:t>SOIL+2.5% BMC</a:t>
                      </a:r>
                    </a:p>
                  </a:txBody>
                  <a:tcPr anchor="ctr"/>
                </a:tc>
                <a:tc>
                  <a:txBody>
                    <a:bodyPr/>
                    <a:lstStyle/>
                    <a:p>
                      <a:pPr algn="ctr"/>
                      <a:r>
                        <a:rPr lang="en-US" sz="2000" dirty="0">
                          <a:latin typeface="Times New Roman" pitchFamily="18" charset="0"/>
                          <a:cs typeface="Times New Roman" pitchFamily="18" charset="0"/>
                        </a:rPr>
                        <a:t>          1.270</a:t>
                      </a:r>
                    </a:p>
                  </a:txBody>
                  <a:tcPr anchor="ctr"/>
                </a:tc>
                <a:extLst>
                  <a:ext uri="{0D108BD9-81ED-4DB2-BD59-A6C34878D82A}">
                    <a16:rowId xmlns:a16="http://schemas.microsoft.com/office/drawing/2014/main" val="10002"/>
                  </a:ext>
                </a:extLst>
              </a:tr>
              <a:tr h="557259">
                <a:tc>
                  <a:txBody>
                    <a:bodyPr/>
                    <a:lstStyle/>
                    <a:p>
                      <a:pPr algn="ctr"/>
                      <a:r>
                        <a:rPr lang="en-US" sz="2000" dirty="0">
                          <a:latin typeface="Times New Roman" pitchFamily="18" charset="0"/>
                          <a:cs typeface="Times New Roman" pitchFamily="18" charset="0"/>
                        </a:rPr>
                        <a:t>SOIL</a:t>
                      </a:r>
                      <a:r>
                        <a:rPr lang="en-US" sz="2000" baseline="0" dirty="0">
                          <a:latin typeface="Times New Roman" pitchFamily="18" charset="0"/>
                          <a:cs typeface="Times New Roman" pitchFamily="18" charset="0"/>
                        </a:rPr>
                        <a:t>+ 5% BMC</a:t>
                      </a:r>
                      <a:endParaRPr lang="en-US" sz="2000" dirty="0">
                        <a:latin typeface="Times New Roman" pitchFamily="18" charset="0"/>
                        <a:cs typeface="Times New Roman" pitchFamily="18" charset="0"/>
                      </a:endParaRPr>
                    </a:p>
                  </a:txBody>
                  <a:tcPr anchor="ctr"/>
                </a:tc>
                <a:tc>
                  <a:txBody>
                    <a:bodyPr/>
                    <a:lstStyle/>
                    <a:p>
                      <a:pPr algn="ctr"/>
                      <a:r>
                        <a:rPr lang="en-US" sz="2000" dirty="0">
                          <a:latin typeface="Times New Roman" pitchFamily="18" charset="0"/>
                          <a:cs typeface="Times New Roman" pitchFamily="18" charset="0"/>
                        </a:rPr>
                        <a:t>          1.568</a:t>
                      </a:r>
                    </a:p>
                  </a:txBody>
                  <a:tcPr anchor="ctr"/>
                </a:tc>
                <a:extLst>
                  <a:ext uri="{0D108BD9-81ED-4DB2-BD59-A6C34878D82A}">
                    <a16:rowId xmlns:a16="http://schemas.microsoft.com/office/drawing/2014/main" val="10003"/>
                  </a:ext>
                </a:extLst>
              </a:tr>
              <a:tr h="557259">
                <a:tc>
                  <a:txBody>
                    <a:bodyPr/>
                    <a:lstStyle/>
                    <a:p>
                      <a:pPr algn="ctr"/>
                      <a:r>
                        <a:rPr lang="en-US" sz="2000" dirty="0">
                          <a:latin typeface="Times New Roman" pitchFamily="18" charset="0"/>
                          <a:cs typeface="Times New Roman" pitchFamily="18" charset="0"/>
                        </a:rPr>
                        <a:t>SOIL</a:t>
                      </a:r>
                      <a:r>
                        <a:rPr lang="en-US" sz="2000" baseline="0" dirty="0">
                          <a:latin typeface="Times New Roman" pitchFamily="18" charset="0"/>
                          <a:cs typeface="Times New Roman" pitchFamily="18" charset="0"/>
                        </a:rPr>
                        <a:t>+7.5% BMC</a:t>
                      </a:r>
                      <a:endParaRPr lang="en-US" sz="2000" dirty="0">
                        <a:latin typeface="Times New Roman" pitchFamily="18" charset="0"/>
                        <a:cs typeface="Times New Roman" pitchFamily="18" charset="0"/>
                      </a:endParaRPr>
                    </a:p>
                  </a:txBody>
                  <a:tcPr anchor="ctr"/>
                </a:tc>
                <a:tc>
                  <a:txBody>
                    <a:bodyPr/>
                    <a:lstStyle/>
                    <a:p>
                      <a:pPr algn="ctr"/>
                      <a:r>
                        <a:rPr lang="en-US" sz="2000" dirty="0">
                          <a:latin typeface="Times New Roman" pitchFamily="18" charset="0"/>
                          <a:cs typeface="Times New Roman" pitchFamily="18" charset="0"/>
                        </a:rPr>
                        <a:t>          1.368</a:t>
                      </a:r>
                    </a:p>
                  </a:txBody>
                  <a:tcPr anchor="ctr"/>
                </a:tc>
                <a:extLst>
                  <a:ext uri="{0D108BD9-81ED-4DB2-BD59-A6C34878D82A}">
                    <a16:rowId xmlns:a16="http://schemas.microsoft.com/office/drawing/2014/main" val="10004"/>
                  </a:ext>
                </a:extLst>
              </a:tr>
              <a:tr h="557259">
                <a:tc>
                  <a:txBody>
                    <a:bodyPr/>
                    <a:lstStyle/>
                    <a:p>
                      <a:pPr algn="ctr"/>
                      <a:r>
                        <a:rPr lang="en-US" sz="2000" dirty="0">
                          <a:latin typeface="Times New Roman" pitchFamily="18" charset="0"/>
                          <a:cs typeface="Times New Roman" pitchFamily="18" charset="0"/>
                        </a:rPr>
                        <a:t>SOIL+10%</a:t>
                      </a:r>
                      <a:r>
                        <a:rPr lang="en-US" sz="2000" baseline="0" dirty="0">
                          <a:latin typeface="Times New Roman" pitchFamily="18" charset="0"/>
                          <a:cs typeface="Times New Roman" pitchFamily="18" charset="0"/>
                        </a:rPr>
                        <a:t> BMC</a:t>
                      </a:r>
                      <a:endParaRPr lang="en-US" sz="2000" dirty="0">
                        <a:latin typeface="Times New Roman" pitchFamily="18" charset="0"/>
                        <a:cs typeface="Times New Roman" pitchFamily="18" charset="0"/>
                      </a:endParaRPr>
                    </a:p>
                  </a:txBody>
                  <a:tcPr anchor="ctr"/>
                </a:tc>
                <a:tc>
                  <a:txBody>
                    <a:bodyPr/>
                    <a:lstStyle/>
                    <a:p>
                      <a:pPr algn="ctr"/>
                      <a:r>
                        <a:rPr lang="en-US" sz="2000" dirty="0">
                          <a:latin typeface="Times New Roman" pitchFamily="18" charset="0"/>
                          <a:cs typeface="Times New Roman" pitchFamily="18" charset="0"/>
                        </a:rPr>
                        <a:t>          1.223</a:t>
                      </a:r>
                    </a:p>
                  </a:txBody>
                  <a:tcPr anchor="ct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3496" y="685800"/>
            <a:ext cx="3383280" cy="838200"/>
          </a:xfrm>
        </p:spPr>
        <p:txBody>
          <a:bodyPr>
            <a:normAutofit/>
          </a:bodyPr>
          <a:lstStyle/>
          <a:p>
            <a:pPr algn="ctr"/>
            <a:r>
              <a:rPr lang="en-US" sz="3600" b="1" dirty="0">
                <a:latin typeface="Times New Roman" pitchFamily="18" charset="0"/>
                <a:cs typeface="Times New Roman" pitchFamily="18" charset="0"/>
              </a:rPr>
              <a:t>UCC Results</a:t>
            </a:r>
          </a:p>
        </p:txBody>
      </p:sp>
      <p:sp>
        <p:nvSpPr>
          <p:cNvPr id="5" name="Text Placeholder 4"/>
          <p:cNvSpPr>
            <a:spLocks noGrp="1"/>
          </p:cNvSpPr>
          <p:nvPr>
            <p:ph type="body" idx="2"/>
          </p:nvPr>
        </p:nvSpPr>
        <p:spPr>
          <a:xfrm>
            <a:off x="5353496" y="1600200"/>
            <a:ext cx="3383280" cy="5028247"/>
          </a:xfrm>
        </p:spPr>
        <p:txBody>
          <a:bodyPr/>
          <a:lstStyle/>
          <a:p>
            <a:pPr algn="just"/>
            <a:r>
              <a:rPr lang="en-US" sz="1800" dirty="0">
                <a:latin typeface="Times New Roman" pitchFamily="18" charset="0"/>
                <a:cs typeface="Times New Roman" pitchFamily="18" charset="0"/>
              </a:rPr>
              <a:t>The UCC value increases with </a:t>
            </a:r>
            <a:r>
              <a:rPr lang="en-US" sz="1800" b="1" dirty="0">
                <a:solidFill>
                  <a:srgbClr val="FF0000"/>
                </a:solidFill>
                <a:latin typeface="Times New Roman" pitchFamily="18" charset="0"/>
                <a:cs typeface="Times New Roman" pitchFamily="18" charset="0"/>
              </a:rPr>
              <a:t>increase in BMC content up to 5%</a:t>
            </a:r>
            <a:r>
              <a:rPr lang="en-US" sz="1800" dirty="0">
                <a:latin typeface="Times New Roman" pitchFamily="18" charset="0"/>
                <a:cs typeface="Times New Roman" pitchFamily="18" charset="0"/>
              </a:rPr>
              <a:t>. </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Thus the unconfined strength of the stabilized clay  soil is </a:t>
            </a:r>
            <a:r>
              <a:rPr lang="en-US" sz="1800" b="1" dirty="0">
                <a:solidFill>
                  <a:srgbClr val="FF0000"/>
                </a:solidFill>
                <a:latin typeface="Times New Roman" pitchFamily="18" charset="0"/>
                <a:cs typeface="Times New Roman" pitchFamily="18" charset="0"/>
              </a:rPr>
              <a:t>1.568kg/cm</a:t>
            </a:r>
            <a:r>
              <a:rPr lang="en-US" sz="1800" b="1" baseline="30000" dirty="0">
                <a:solidFill>
                  <a:srgbClr val="FF0000"/>
                </a:solidFill>
                <a:latin typeface="Times New Roman" pitchFamily="18" charset="0"/>
                <a:cs typeface="Times New Roman" pitchFamily="18" charset="0"/>
              </a:rPr>
              <a:t>2</a:t>
            </a:r>
          </a:p>
          <a:p>
            <a:pPr algn="just"/>
            <a:endParaRPr lang="en-US" sz="1800" b="1" dirty="0">
              <a:solidFill>
                <a:srgbClr val="FF0000"/>
              </a:solidFill>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 consistency of clay is stiff as </a:t>
            </a:r>
            <a:r>
              <a:rPr lang="en-US" sz="1800" dirty="0" err="1">
                <a:solidFill>
                  <a:srgbClr val="FF0000"/>
                </a:solidFill>
                <a:latin typeface="Times New Roman" pitchFamily="18" charset="0"/>
                <a:cs typeface="Times New Roman" pitchFamily="18" charset="0"/>
              </a:rPr>
              <a:t>q</a:t>
            </a:r>
            <a:r>
              <a:rPr lang="en-US" sz="1800" baseline="-25000" dirty="0" err="1">
                <a:solidFill>
                  <a:srgbClr val="FF0000"/>
                </a:solidFill>
                <a:latin typeface="Times New Roman" pitchFamily="18" charset="0"/>
                <a:cs typeface="Times New Roman" pitchFamily="18" charset="0"/>
              </a:rPr>
              <a:t>u</a:t>
            </a:r>
            <a:r>
              <a:rPr lang="en-US" sz="1800" baseline="-25000" dirty="0">
                <a:solidFill>
                  <a:srgbClr val="FF0000"/>
                </a:solidFill>
                <a:latin typeface="Times New Roman" pitchFamily="18" charset="0"/>
                <a:cs typeface="Times New Roman" pitchFamily="18" charset="0"/>
              </a:rPr>
              <a:t> </a:t>
            </a:r>
            <a:r>
              <a:rPr lang="en-US" sz="1800" dirty="0">
                <a:solidFill>
                  <a:srgbClr val="FF0000"/>
                </a:solidFill>
                <a:latin typeface="Times New Roman" pitchFamily="18" charset="0"/>
                <a:cs typeface="Times New Roman" pitchFamily="18" charset="0"/>
              </a:rPr>
              <a:t> lies between 100 to 200 </a:t>
            </a:r>
            <a:r>
              <a:rPr lang="en-US" sz="1800" dirty="0" err="1">
                <a:solidFill>
                  <a:srgbClr val="FF0000"/>
                </a:solidFill>
                <a:latin typeface="Times New Roman" pitchFamily="18" charset="0"/>
                <a:cs typeface="Times New Roman" pitchFamily="18" charset="0"/>
              </a:rPr>
              <a:t>kN</a:t>
            </a:r>
            <a:r>
              <a:rPr lang="en-US" sz="1800" dirty="0">
                <a:solidFill>
                  <a:srgbClr val="FF0000"/>
                </a:solidFill>
                <a:latin typeface="Times New Roman" pitchFamily="18" charset="0"/>
                <a:cs typeface="Times New Roman" pitchFamily="18" charset="0"/>
              </a:rPr>
              <a:t>/m</a:t>
            </a:r>
            <a:r>
              <a:rPr lang="en-US" sz="1800" baseline="30000" dirty="0">
                <a:solidFill>
                  <a:srgbClr val="FF0000"/>
                </a:solidFill>
                <a:latin typeface="Times New Roman" pitchFamily="18" charset="0"/>
                <a:cs typeface="Times New Roman" pitchFamily="18" charset="0"/>
              </a:rPr>
              <a:t>3</a:t>
            </a:r>
            <a:endParaRPr lang="en-US" sz="1800" dirty="0">
              <a:solidFill>
                <a:srgbClr val="FF0000"/>
              </a:solidFill>
              <a:latin typeface="Times New Roman" pitchFamily="18" charset="0"/>
              <a:cs typeface="Times New Roman" pitchFamily="18" charset="0"/>
            </a:endParaRPr>
          </a:p>
          <a:p>
            <a:pPr algn="just"/>
            <a:endParaRPr lang="en-US" dirty="0"/>
          </a:p>
        </p:txBody>
      </p:sp>
      <p:graphicFrame>
        <p:nvGraphicFramePr>
          <p:cNvPr id="9" name="Content Placeholder 8"/>
          <p:cNvGraphicFramePr>
            <a:graphicFrameLocks noGrp="1"/>
          </p:cNvGraphicFramePr>
          <p:nvPr>
            <p:ph sz="half" idx="1"/>
          </p:nvPr>
        </p:nvGraphicFramePr>
        <p:xfrm>
          <a:off x="0" y="914400"/>
          <a:ext cx="5334000" cy="5713413"/>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p:cNvSpPr/>
          <p:nvPr/>
        </p:nvSpPr>
        <p:spPr>
          <a:xfrm rot="16200000">
            <a:off x="-932589" y="4019375"/>
            <a:ext cx="2007281" cy="369332"/>
          </a:xfrm>
          <a:prstGeom prst="rect">
            <a:avLst/>
          </a:prstGeom>
        </p:spPr>
        <p:txBody>
          <a:bodyPr wrap="square">
            <a:spAutoFit/>
          </a:bodyPr>
          <a:lstStyle/>
          <a:p>
            <a:r>
              <a:rPr lang="en-US" b="1" dirty="0"/>
              <a:t>UCS (kg/cm </a:t>
            </a:r>
            <a:r>
              <a:rPr lang="en-US" b="1" baseline="30000" dirty="0"/>
              <a:t>2</a:t>
            </a:r>
            <a:r>
              <a:rPr lang="en-US" b="1" dirty="0"/>
              <a: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CBR test result</a:t>
            </a:r>
          </a:p>
        </p:txBody>
      </p:sp>
      <p:graphicFrame>
        <p:nvGraphicFramePr>
          <p:cNvPr id="4" name="Content Placeholder 3"/>
          <p:cNvGraphicFramePr>
            <a:graphicFrameLocks noGrp="1"/>
          </p:cNvGraphicFramePr>
          <p:nvPr>
            <p:ph idx="1"/>
          </p:nvPr>
        </p:nvGraphicFramePr>
        <p:xfrm>
          <a:off x="457200" y="2249488"/>
          <a:ext cx="8229600" cy="4303714"/>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277665">
                <a:tc>
                  <a:txBody>
                    <a:bodyPr/>
                    <a:lstStyle/>
                    <a:p>
                      <a:r>
                        <a:rPr lang="en-US" sz="3200" dirty="0">
                          <a:latin typeface="Times New Roman" pitchFamily="18" charset="0"/>
                          <a:cs typeface="Times New Roman" pitchFamily="18" charset="0"/>
                        </a:rPr>
                        <a:t>       soil</a:t>
                      </a:r>
                    </a:p>
                  </a:txBody>
                  <a:tcPr/>
                </a:tc>
                <a:tc>
                  <a:txBody>
                    <a:bodyPr/>
                    <a:lstStyle/>
                    <a:p>
                      <a:r>
                        <a:rPr lang="en-US" sz="3200" dirty="0">
                          <a:latin typeface="Times New Roman" pitchFamily="18" charset="0"/>
                          <a:cs typeface="Times New Roman" pitchFamily="18" charset="0"/>
                        </a:rPr>
                        <a:t> CBR(%)</a:t>
                      </a:r>
                    </a:p>
                  </a:txBody>
                  <a:tcPr/>
                </a:tc>
                <a:extLst>
                  <a:ext uri="{0D108BD9-81ED-4DB2-BD59-A6C34878D82A}">
                    <a16:rowId xmlns:a16="http://schemas.microsoft.com/office/drawing/2014/main" val="10000"/>
                  </a:ext>
                </a:extLst>
              </a:tr>
              <a:tr h="1008683">
                <a:tc>
                  <a:txBody>
                    <a:bodyPr/>
                    <a:lstStyle/>
                    <a:p>
                      <a:r>
                        <a:rPr lang="en-US" sz="2400" dirty="0">
                          <a:latin typeface="Times New Roman" pitchFamily="18" charset="0"/>
                          <a:cs typeface="Times New Roman" pitchFamily="18" charset="0"/>
                        </a:rPr>
                        <a:t>Virgin soil </a:t>
                      </a:r>
                    </a:p>
                  </a:txBody>
                  <a:tcPr/>
                </a:tc>
                <a:tc>
                  <a:txBody>
                    <a:bodyPr/>
                    <a:lstStyle/>
                    <a:p>
                      <a:pPr algn="l"/>
                      <a:r>
                        <a:rPr lang="en-US" sz="2400" dirty="0">
                          <a:latin typeface="Times New Roman" pitchFamily="18" charset="0"/>
                          <a:cs typeface="Times New Roman" pitchFamily="18" charset="0"/>
                        </a:rPr>
                        <a:t>          </a:t>
                      </a:r>
                      <a:r>
                        <a:rPr lang="en-US" sz="2400" baseline="0" dirty="0">
                          <a:latin typeface="Times New Roman" pitchFamily="18" charset="0"/>
                          <a:cs typeface="Times New Roman" pitchFamily="18" charset="0"/>
                        </a:rPr>
                        <a:t>1.9</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008683">
                <a:tc>
                  <a:txBody>
                    <a:bodyPr/>
                    <a:lstStyle/>
                    <a:p>
                      <a:r>
                        <a:rPr lang="en-US" sz="2400" dirty="0">
                          <a:latin typeface="Times New Roman" pitchFamily="18" charset="0"/>
                          <a:cs typeface="Times New Roman" pitchFamily="18" charset="0"/>
                        </a:rPr>
                        <a:t>Soil</a:t>
                      </a:r>
                      <a:r>
                        <a:rPr lang="en-US" sz="2400" baseline="0" dirty="0">
                          <a:latin typeface="Times New Roman" pitchFamily="18" charset="0"/>
                          <a:cs typeface="Times New Roman" pitchFamily="18" charset="0"/>
                        </a:rPr>
                        <a:t>+ 5% BMC</a:t>
                      </a:r>
                      <a:endParaRPr lang="en-US" sz="2400" dirty="0">
                        <a:latin typeface="Times New Roman" pitchFamily="18" charset="0"/>
                        <a:cs typeface="Times New Roman" pitchFamily="18" charset="0"/>
                      </a:endParaRPr>
                    </a:p>
                  </a:txBody>
                  <a:tcPr/>
                </a:tc>
                <a:tc>
                  <a:txBody>
                    <a:bodyPr/>
                    <a:lstStyle/>
                    <a:p>
                      <a:pPr algn="l"/>
                      <a:r>
                        <a:rPr lang="en-US" sz="2400" dirty="0">
                          <a:latin typeface="Times New Roman" pitchFamily="18" charset="0"/>
                          <a:cs typeface="Times New Roman" pitchFamily="18" charset="0"/>
                        </a:rPr>
                        <a:t>          3.28</a:t>
                      </a:r>
                    </a:p>
                  </a:txBody>
                  <a:tcPr/>
                </a:tc>
                <a:extLst>
                  <a:ext uri="{0D108BD9-81ED-4DB2-BD59-A6C34878D82A}">
                    <a16:rowId xmlns:a16="http://schemas.microsoft.com/office/drawing/2014/main" val="10002"/>
                  </a:ext>
                </a:extLst>
              </a:tr>
              <a:tr h="1008683">
                <a:tc>
                  <a:txBody>
                    <a:bodyPr/>
                    <a:lstStyle/>
                    <a:p>
                      <a:r>
                        <a:rPr lang="en-US" sz="2400" dirty="0">
                          <a:latin typeface="Times New Roman" pitchFamily="18" charset="0"/>
                          <a:cs typeface="Times New Roman" pitchFamily="18" charset="0"/>
                        </a:rPr>
                        <a:t>Soil+10%</a:t>
                      </a:r>
                      <a:r>
                        <a:rPr lang="en-US" sz="2400" baseline="0" dirty="0">
                          <a:latin typeface="Times New Roman" pitchFamily="18" charset="0"/>
                          <a:cs typeface="Times New Roman" pitchFamily="18" charset="0"/>
                        </a:rPr>
                        <a:t> BMC</a:t>
                      </a:r>
                      <a:endParaRPr lang="en-US" sz="2400" dirty="0">
                        <a:latin typeface="Times New Roman" pitchFamily="18" charset="0"/>
                        <a:cs typeface="Times New Roman" pitchFamily="18" charset="0"/>
                      </a:endParaRPr>
                    </a:p>
                  </a:txBody>
                  <a:tcPr/>
                </a:tc>
                <a:tc>
                  <a:txBody>
                    <a:bodyPr/>
                    <a:lstStyle/>
                    <a:p>
                      <a:pPr algn="l"/>
                      <a:r>
                        <a:rPr lang="en-US" sz="2400" dirty="0">
                          <a:latin typeface="Times New Roman" pitchFamily="18" charset="0"/>
                          <a:cs typeface="Times New Roman" pitchFamily="18" charset="0"/>
                        </a:rPr>
                        <a:t>          2.18</a:t>
                      </a:r>
                    </a:p>
                  </a:txBody>
                  <a:tcP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229600" cy="838200"/>
          </a:xfrm>
        </p:spPr>
        <p:txBody>
          <a:bodyPr/>
          <a:lstStyle/>
          <a:p>
            <a:r>
              <a:rPr lang="en-US"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228600" y="1524000"/>
            <a:ext cx="8458200" cy="5050536"/>
          </a:xfrm>
        </p:spPr>
        <p:txBody>
          <a:bodyPr>
            <a:normAutofit/>
          </a:bodyPr>
          <a:lstStyle/>
          <a:p>
            <a:pPr algn="just"/>
            <a:r>
              <a:rPr lang="en-US" sz="2400" dirty="0">
                <a:latin typeface="Times New Roman" pitchFamily="18" charset="0"/>
                <a:cs typeface="Times New Roman" pitchFamily="18" charset="0"/>
              </a:rPr>
              <a:t>Organic matter derived from </a:t>
            </a:r>
            <a:r>
              <a:rPr lang="en-US" sz="2400" b="1" dirty="0">
                <a:solidFill>
                  <a:srgbClr val="FF0000"/>
                </a:solidFill>
                <a:latin typeface="Times New Roman" pitchFamily="18" charset="0"/>
                <a:cs typeface="Times New Roman" pitchFamily="18" charset="0"/>
              </a:rPr>
              <a:t>living, or recently living plant and animal,</a:t>
            </a:r>
            <a:r>
              <a:rPr lang="en-US" sz="2400" dirty="0">
                <a:latin typeface="Times New Roman" pitchFamily="18" charset="0"/>
                <a:cs typeface="Times New Roman" pitchFamily="18" charset="0"/>
              </a:rPr>
              <a:t> which can be used as fuel is called as biomass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India, majority of population depends largely upon agriculture as their </a:t>
            </a:r>
            <a:r>
              <a:rPr lang="en-US" sz="2400" b="1" dirty="0">
                <a:solidFill>
                  <a:srgbClr val="FF0000"/>
                </a:solidFill>
                <a:latin typeface="Times New Roman" pitchFamily="18" charset="0"/>
                <a:cs typeface="Times New Roman" pitchFamily="18" charset="0"/>
              </a:rPr>
              <a:t>primary source of income</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Following every harvest, a </a:t>
            </a:r>
            <a:r>
              <a:rPr lang="en-US" sz="2400" b="1" dirty="0">
                <a:solidFill>
                  <a:srgbClr val="FF0000"/>
                </a:solidFill>
                <a:latin typeface="Times New Roman" pitchFamily="18" charset="0"/>
                <a:cs typeface="Times New Roman" pitchFamily="18" charset="0"/>
              </a:rPr>
              <a:t>huge amount of biomass </a:t>
            </a:r>
            <a:r>
              <a:rPr lang="en-US" sz="2400" dirty="0">
                <a:latin typeface="Times New Roman" pitchFamily="18" charset="0"/>
                <a:cs typeface="Times New Roman" pitchFamily="18" charset="0"/>
              </a:rPr>
              <a:t>is generated. It is mostly discarded as “agro waste”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3496" y="685800"/>
            <a:ext cx="3383280" cy="685800"/>
          </a:xfrm>
        </p:spPr>
        <p:txBody>
          <a:bodyPr>
            <a:normAutofit/>
          </a:bodyPr>
          <a:lstStyle/>
          <a:p>
            <a:r>
              <a:rPr lang="en-US" sz="3600" dirty="0">
                <a:latin typeface="Times New Roman" pitchFamily="18" charset="0"/>
                <a:cs typeface="Times New Roman" pitchFamily="18" charset="0"/>
              </a:rPr>
              <a:t>CBR results</a:t>
            </a:r>
          </a:p>
        </p:txBody>
      </p:sp>
      <p:sp>
        <p:nvSpPr>
          <p:cNvPr id="6" name="Text Placeholder 5"/>
          <p:cNvSpPr>
            <a:spLocks noGrp="1"/>
          </p:cNvSpPr>
          <p:nvPr>
            <p:ph type="body" idx="2"/>
          </p:nvPr>
        </p:nvSpPr>
        <p:spPr>
          <a:xfrm>
            <a:off x="5486400" y="1295400"/>
            <a:ext cx="3250376" cy="5333047"/>
          </a:xfrm>
        </p:spPr>
        <p:txBody>
          <a:bodyPr>
            <a:normAutofit/>
          </a:bodyPr>
          <a:lstStyle/>
          <a:p>
            <a:pPr algn="just"/>
            <a:r>
              <a:rPr lang="en-US" sz="1800" dirty="0">
                <a:latin typeface="Times New Roman" pitchFamily="18" charset="0"/>
                <a:cs typeface="Times New Roman" pitchFamily="18" charset="0"/>
              </a:rPr>
              <a:t>CBR value also increases with </a:t>
            </a:r>
            <a:r>
              <a:rPr lang="en-US" sz="1800" b="1" dirty="0">
                <a:solidFill>
                  <a:srgbClr val="FF0000"/>
                </a:solidFill>
                <a:latin typeface="Times New Roman" pitchFamily="18" charset="0"/>
                <a:cs typeface="Times New Roman" pitchFamily="18" charset="0"/>
              </a:rPr>
              <a:t>increase in BMC OF 5%. </a:t>
            </a:r>
          </a:p>
          <a:p>
            <a:pPr algn="just"/>
            <a:endParaRPr lang="en-US" sz="1800" b="1" dirty="0">
              <a:solidFill>
                <a:srgbClr val="FF0000"/>
              </a:solidFill>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Hence it will obviously </a:t>
            </a:r>
            <a:r>
              <a:rPr lang="en-US" sz="1800" b="1" dirty="0">
                <a:solidFill>
                  <a:srgbClr val="FF0000"/>
                </a:solidFill>
                <a:latin typeface="Times New Roman" pitchFamily="18" charset="0"/>
                <a:cs typeface="Times New Roman" pitchFamily="18" charset="0"/>
              </a:rPr>
              <a:t>reduce the thickness of the pavement</a:t>
            </a:r>
            <a:r>
              <a:rPr lang="en-US" sz="1800" dirty="0">
                <a:latin typeface="Times New Roman" pitchFamily="18" charset="0"/>
                <a:cs typeface="Times New Roman" pitchFamily="18" charset="0"/>
              </a:rPr>
              <a:t>.</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The CBR ratio for 5mm exceeds CBR of 2.5mm and CBR is </a:t>
            </a:r>
            <a:r>
              <a:rPr lang="en-US" sz="1800" b="1" dirty="0">
                <a:solidFill>
                  <a:srgbClr val="FF0000"/>
                </a:solidFill>
                <a:latin typeface="Times New Roman" pitchFamily="18" charset="0"/>
                <a:cs typeface="Times New Roman" pitchFamily="18" charset="0"/>
              </a:rPr>
              <a:t>greater than 1.</a:t>
            </a:r>
            <a:r>
              <a:rPr lang="en-US" sz="1800" dirty="0">
                <a:latin typeface="Times New Roman" pitchFamily="18" charset="0"/>
                <a:cs typeface="Times New Roman" pitchFamily="18" charset="0"/>
              </a:rPr>
              <a:t>so it fit for </a:t>
            </a:r>
            <a:r>
              <a:rPr lang="en-US" sz="1800" dirty="0" err="1">
                <a:latin typeface="Times New Roman" pitchFamily="18" charset="0"/>
                <a:cs typeface="Times New Roman" pitchFamily="18" charset="0"/>
              </a:rPr>
              <a:t>subgrade</a:t>
            </a:r>
            <a:r>
              <a:rPr lang="en-US" sz="1800" dirty="0">
                <a:latin typeface="Times New Roman" pitchFamily="18" charset="0"/>
                <a:cs typeface="Times New Roman" pitchFamily="18" charset="0"/>
              </a:rPr>
              <a:t> purposes.</a:t>
            </a:r>
          </a:p>
          <a:p>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graphicFrame>
        <p:nvGraphicFramePr>
          <p:cNvPr id="4" name="Content Placeholder 8"/>
          <p:cNvGraphicFramePr>
            <a:graphicFrameLocks noGrp="1"/>
          </p:cNvGraphicFramePr>
          <p:nvPr>
            <p:ph sz="half" idx="1"/>
          </p:nvPr>
        </p:nvGraphicFramePr>
        <p:xfrm>
          <a:off x="152400" y="838200"/>
          <a:ext cx="5410200" cy="5851525"/>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rot="16200000">
            <a:off x="-942404" y="3990406"/>
            <a:ext cx="2254143" cy="369332"/>
          </a:xfrm>
          <a:prstGeom prst="rect">
            <a:avLst/>
          </a:prstGeom>
        </p:spPr>
        <p:txBody>
          <a:bodyPr wrap="none">
            <a:spAutoFit/>
          </a:bodyPr>
          <a:lstStyle/>
          <a:p>
            <a:r>
              <a:rPr lang="en-US" b="1" dirty="0"/>
              <a:t>CBR VALUES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762000"/>
          </a:xfrm>
        </p:spPr>
        <p:txBody>
          <a:bodyPr>
            <a:normAutofit/>
          </a:bodyPr>
          <a:lstStyle/>
          <a:p>
            <a:r>
              <a:rPr lang="en-US" sz="3600" b="1"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457200" y="1447800"/>
            <a:ext cx="8229600" cy="5126736"/>
          </a:xfrm>
        </p:spPr>
        <p:txBody>
          <a:bodyPr>
            <a:normAutofit/>
          </a:bodyPr>
          <a:lstStyle/>
          <a:p>
            <a:pPr algn="just">
              <a:buNone/>
            </a:pPr>
            <a:r>
              <a:rPr lang="en-US" dirty="0">
                <a:latin typeface="Times New Roman" pitchFamily="18" charset="0"/>
                <a:cs typeface="Times New Roman" pitchFamily="18" charset="0"/>
              </a:rPr>
              <a:t>On the basis of present experimental study, the following conclusions were drawn.</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The </a:t>
            </a:r>
            <a:r>
              <a:rPr lang="en-US" b="1" dirty="0">
                <a:solidFill>
                  <a:srgbClr val="FF0000"/>
                </a:solidFill>
                <a:latin typeface="Times New Roman" pitchFamily="18" charset="0"/>
                <a:cs typeface="Times New Roman" pitchFamily="18" charset="0"/>
              </a:rPr>
              <a:t>properties of the stabilized soil </a:t>
            </a:r>
            <a:r>
              <a:rPr lang="en-US" dirty="0">
                <a:latin typeface="Times New Roman" pitchFamily="18" charset="0"/>
                <a:cs typeface="Times New Roman" pitchFamily="18" charset="0"/>
              </a:rPr>
              <a:t>using biomass char were determined. </a:t>
            </a:r>
          </a:p>
          <a:p>
            <a:pPr algn="just"/>
            <a:r>
              <a:rPr lang="en-US" dirty="0">
                <a:latin typeface="Times New Roman" pitchFamily="18" charset="0"/>
                <a:cs typeface="Times New Roman" pitchFamily="18" charset="0"/>
              </a:rPr>
              <a:t>The </a:t>
            </a:r>
            <a:r>
              <a:rPr lang="en-US" b="1" dirty="0">
                <a:solidFill>
                  <a:srgbClr val="FF0000"/>
                </a:solidFill>
                <a:latin typeface="Times New Roman" pitchFamily="18" charset="0"/>
                <a:cs typeface="Times New Roman" pitchFamily="18" charset="0"/>
              </a:rPr>
              <a:t>optimum amount of BMC </a:t>
            </a:r>
            <a:r>
              <a:rPr lang="en-US" dirty="0">
                <a:latin typeface="Times New Roman" pitchFamily="18" charset="0"/>
                <a:cs typeface="Times New Roman" pitchFamily="18" charset="0"/>
              </a:rPr>
              <a:t>waste to be added to stabilize the clayey soil is found to be </a:t>
            </a:r>
            <a:r>
              <a:rPr lang="en-US" b="1" dirty="0">
                <a:solidFill>
                  <a:srgbClr val="FF0000"/>
                </a:solidFill>
                <a:latin typeface="Times New Roman" pitchFamily="18" charset="0"/>
                <a:cs typeface="Times New Roman" pitchFamily="18" charset="0"/>
              </a:rPr>
              <a:t>5%</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Hence, with this </a:t>
            </a:r>
            <a:r>
              <a:rPr lang="en-US" b="1" dirty="0">
                <a:solidFill>
                  <a:srgbClr val="FF0000"/>
                </a:solidFill>
                <a:latin typeface="Times New Roman" pitchFamily="18" charset="0"/>
                <a:cs typeface="Times New Roman" pitchFamily="18" charset="0"/>
              </a:rPr>
              <a:t>BMC waste in powder form </a:t>
            </a:r>
            <a:r>
              <a:rPr lang="en-US" dirty="0">
                <a:latin typeface="Times New Roman" pitchFamily="18" charset="0"/>
                <a:cs typeface="Times New Roman" pitchFamily="18" charset="0"/>
              </a:rPr>
              <a:t>can be added with soil for </a:t>
            </a:r>
            <a:r>
              <a:rPr lang="en-US" b="1" dirty="0">
                <a:solidFill>
                  <a:srgbClr val="FF0000"/>
                </a:solidFill>
                <a:latin typeface="Times New Roman" pitchFamily="18" charset="0"/>
                <a:cs typeface="Times New Roman" pitchFamily="18" charset="0"/>
              </a:rPr>
              <a:t>stabilization process </a:t>
            </a:r>
            <a:r>
              <a:rPr lang="en-US" dirty="0">
                <a:latin typeface="Times New Roman" pitchFamily="18" charset="0"/>
                <a:cs typeface="Times New Roman" pitchFamily="18" charset="0"/>
              </a:rPr>
              <a:t>effectively.</a:t>
            </a:r>
          </a:p>
          <a:p>
            <a:endParaRPr lang="en-US" sz="20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Reference</a:t>
            </a:r>
            <a:endParaRPr lang="en-US" dirty="0"/>
          </a:p>
        </p:txBody>
      </p:sp>
      <p:sp>
        <p:nvSpPr>
          <p:cNvPr id="3" name="Content Placeholder 2"/>
          <p:cNvSpPr>
            <a:spLocks noGrp="1"/>
          </p:cNvSpPr>
          <p:nvPr>
            <p:ph idx="1"/>
          </p:nvPr>
        </p:nvSpPr>
        <p:spPr/>
        <p:txBody>
          <a:bodyPr>
            <a:normAutofit fontScale="47500" lnSpcReduction="20000"/>
          </a:bodyPr>
          <a:lstStyle/>
          <a:p>
            <a:pPr lvl="0"/>
            <a:r>
              <a:rPr lang="en-US" b="1" dirty="0" err="1">
                <a:latin typeface="Times New Roman" pitchFamily="18" charset="0"/>
                <a:cs typeface="Times New Roman" pitchFamily="18" charset="0"/>
              </a:rPr>
              <a:t>Purushotham</a:t>
            </a:r>
            <a:r>
              <a:rPr lang="en-US" b="1" dirty="0">
                <a:latin typeface="Times New Roman" pitchFamily="18" charset="0"/>
                <a:cs typeface="Times New Roman" pitchFamily="18" charset="0"/>
              </a:rPr>
              <a:t> G. </a:t>
            </a:r>
            <a:r>
              <a:rPr lang="en-US" b="1" dirty="0" err="1">
                <a:latin typeface="Times New Roman" pitchFamily="18" charset="0"/>
                <a:cs typeface="Times New Roman" pitchFamily="18" charset="0"/>
              </a:rPr>
              <a:t>Sarvade</a:t>
            </a:r>
            <a:r>
              <a:rPr lang="en-US" b="1" dirty="0">
                <a:latin typeface="Times New Roman" pitchFamily="18" charset="0"/>
                <a:cs typeface="Times New Roman" pitchFamily="18" charset="0"/>
              </a:rPr>
              <a:t> and </a:t>
            </a:r>
            <a:r>
              <a:rPr lang="en-US" b="1" dirty="0" err="1">
                <a:latin typeface="Times New Roman" pitchFamily="18" charset="0"/>
                <a:cs typeface="Times New Roman" pitchFamily="18" charset="0"/>
              </a:rPr>
              <a:t>Prashant</a:t>
            </a:r>
            <a:r>
              <a:rPr lang="en-US" b="1" dirty="0">
                <a:latin typeface="Times New Roman" pitchFamily="18" charset="0"/>
                <a:cs typeface="Times New Roman" pitchFamily="18" charset="0"/>
              </a:rPr>
              <a:t> R </a:t>
            </a:r>
            <a:r>
              <a:rPr lang="en-US" b="1" dirty="0" err="1">
                <a:latin typeface="Times New Roman" pitchFamily="18" charset="0"/>
                <a:cs typeface="Times New Roman" pitchFamily="18" charset="0"/>
              </a:rPr>
              <a:t>Shet</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had done their experiments on “Geotechnical Properties of Problem Clay Stabilized with Crumb Rubber Powder”. </a:t>
            </a:r>
            <a:r>
              <a:rPr lang="en-US" dirty="0" err="1">
                <a:latin typeface="Times New Roman" pitchFamily="18" charset="0"/>
                <a:cs typeface="Times New Roman" pitchFamily="18" charset="0"/>
              </a:rPr>
              <a:t>Bonfring</a:t>
            </a:r>
            <a:r>
              <a:rPr lang="en-US" dirty="0">
                <a:latin typeface="Times New Roman" pitchFamily="18" charset="0"/>
                <a:cs typeface="Times New Roman" pitchFamily="18" charset="0"/>
              </a:rPr>
              <a:t> International Journal of Industrial Engineering and Management Science, Vol. 2, No. 4, December 2012. </a:t>
            </a:r>
          </a:p>
          <a:p>
            <a:pPr lvl="0"/>
            <a:r>
              <a:rPr lang="en-US" b="1" dirty="0" err="1">
                <a:latin typeface="Times New Roman" pitchFamily="18" charset="0"/>
                <a:cs typeface="Times New Roman" pitchFamily="18" charset="0"/>
              </a:rPr>
              <a:t>Nadgouda</a:t>
            </a:r>
            <a:r>
              <a:rPr lang="en-US" b="1" dirty="0">
                <a:latin typeface="Times New Roman" pitchFamily="18" charset="0"/>
                <a:cs typeface="Times New Roman" pitchFamily="18" charset="0"/>
              </a:rPr>
              <a:t>, K.A. and </a:t>
            </a:r>
            <a:r>
              <a:rPr lang="en-US" b="1" dirty="0" err="1">
                <a:latin typeface="Times New Roman" pitchFamily="18" charset="0"/>
                <a:cs typeface="Times New Roman" pitchFamily="18" charset="0"/>
              </a:rPr>
              <a:t>Hegde</a:t>
            </a:r>
            <a:r>
              <a:rPr lang="en-US" b="1" dirty="0">
                <a:latin typeface="Times New Roman" pitchFamily="18" charset="0"/>
                <a:cs typeface="Times New Roman" pitchFamily="18" charset="0"/>
              </a:rPr>
              <a:t>, R.A. </a:t>
            </a:r>
            <a:r>
              <a:rPr lang="en-US" dirty="0">
                <a:latin typeface="Times New Roman" pitchFamily="18" charset="0"/>
                <a:cs typeface="Times New Roman" pitchFamily="18" charset="0"/>
              </a:rPr>
              <a:t>had done their experiments on The “Effect of Lime Stabilization on Properties of Black Cotton Soil”. Indian Geotechnical Conference – 2010, </a:t>
            </a:r>
            <a:r>
              <a:rPr lang="en-US" dirty="0" err="1">
                <a:latin typeface="Times New Roman" pitchFamily="18" charset="0"/>
                <a:cs typeface="Times New Roman" pitchFamily="18" charset="0"/>
              </a:rPr>
              <a:t>GEOtrendz</a:t>
            </a:r>
            <a:r>
              <a:rPr lang="en-US" dirty="0">
                <a:latin typeface="Times New Roman" pitchFamily="18" charset="0"/>
                <a:cs typeface="Times New Roman" pitchFamily="18" charset="0"/>
              </a:rPr>
              <a:t> December 16–18, 2010 </a:t>
            </a:r>
          </a:p>
          <a:p>
            <a:pPr lvl="0"/>
            <a:r>
              <a:rPr lang="en-US" b="1" dirty="0">
                <a:latin typeface="Times New Roman" pitchFamily="18" charset="0"/>
                <a:cs typeface="Times New Roman" pitchFamily="18" charset="0"/>
              </a:rPr>
              <a:t>K.V. </a:t>
            </a:r>
            <a:r>
              <a:rPr lang="en-US" b="1" dirty="0" err="1">
                <a:latin typeface="Times New Roman" pitchFamily="18" charset="0"/>
                <a:cs typeface="Times New Roman" pitchFamily="18" charset="0"/>
              </a:rPr>
              <a:t>Madurwar</a:t>
            </a:r>
            <a:r>
              <a:rPr lang="en-US" b="1" dirty="0">
                <a:latin typeface="Times New Roman" pitchFamily="18" charset="0"/>
                <a:cs typeface="Times New Roman" pitchFamily="18" charset="0"/>
              </a:rPr>
              <a:t>, P.P. </a:t>
            </a:r>
            <a:r>
              <a:rPr lang="en-US" b="1" dirty="0" err="1">
                <a:latin typeface="Times New Roman" pitchFamily="18" charset="0"/>
                <a:cs typeface="Times New Roman" pitchFamily="18" charset="0"/>
              </a:rPr>
              <a:t>Dahale</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A.N.Burile</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Comparative Study of Black Cotton Soil Stabilization with RBI Grade 81 and Sodium Silicate”. International Journal of Innovative Research in Science, Engineering and Technology Vol. 2, Issue 2, February 2013.</a:t>
            </a:r>
          </a:p>
          <a:p>
            <a:pPr lvl="0"/>
            <a:r>
              <a:rPr lang="en-US" b="1" dirty="0">
                <a:latin typeface="Times New Roman" pitchFamily="18" charset="0"/>
                <a:cs typeface="Times New Roman" pitchFamily="18" charset="0"/>
              </a:rPr>
              <a:t>Shiva </a:t>
            </a:r>
            <a:r>
              <a:rPr lang="en-US" b="1" dirty="0" err="1">
                <a:latin typeface="Times New Roman" pitchFamily="18" charset="0"/>
                <a:cs typeface="Times New Roman" pitchFamily="18" charset="0"/>
              </a:rPr>
              <a:t>Prasad.A</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P.T.Ravichandran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R.Annadurai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P.R.Kannan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Rajkumar</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“Study on Effect of Crumb Rubber on Behavior of Soil”. International Journal Of </a:t>
            </a:r>
            <a:r>
              <a:rPr lang="en-US" dirty="0" err="1">
                <a:latin typeface="Times New Roman" pitchFamily="18" charset="0"/>
                <a:cs typeface="Times New Roman" pitchFamily="18" charset="0"/>
              </a:rPr>
              <a:t>Geomatics</a:t>
            </a:r>
            <a:r>
              <a:rPr lang="en-US" dirty="0">
                <a:latin typeface="Times New Roman" pitchFamily="18" charset="0"/>
                <a:cs typeface="Times New Roman" pitchFamily="18" charset="0"/>
              </a:rPr>
              <a:t> And Geosciences Volume 4, No 3, 2014. </a:t>
            </a:r>
          </a:p>
          <a:p>
            <a:pPr lvl="0"/>
            <a:r>
              <a:rPr lang="en-US" b="1" dirty="0">
                <a:latin typeface="Times New Roman" pitchFamily="18" charset="0"/>
                <a:cs typeface="Times New Roman" pitchFamily="18" charset="0"/>
              </a:rPr>
              <a:t>B.R.K. </a:t>
            </a:r>
            <a:r>
              <a:rPr lang="en-US" b="1" dirty="0" err="1">
                <a:latin typeface="Times New Roman" pitchFamily="18" charset="0"/>
                <a:cs typeface="Times New Roman" pitchFamily="18" charset="0"/>
              </a:rPr>
              <a:t>Sai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Ganesh</a:t>
            </a:r>
            <a:r>
              <a:rPr lang="en-US" b="1" dirty="0">
                <a:latin typeface="Times New Roman" pitchFamily="18" charset="0"/>
                <a:cs typeface="Times New Roman" pitchFamily="18" charset="0"/>
              </a:rPr>
              <a:t> Kumar, R.V.L. </a:t>
            </a:r>
            <a:r>
              <a:rPr lang="en-US" b="1" dirty="0" err="1">
                <a:latin typeface="Times New Roman" pitchFamily="18" charset="0"/>
                <a:cs typeface="Times New Roman" pitchFamily="18" charset="0"/>
              </a:rPr>
              <a:t>Sai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Sumedha</a:t>
            </a:r>
            <a:r>
              <a:rPr lang="en-US" b="1" dirty="0">
                <a:latin typeface="Times New Roman" pitchFamily="18" charset="0"/>
                <a:cs typeface="Times New Roman" pitchFamily="18" charset="0"/>
              </a:rPr>
              <a:t>, U. </a:t>
            </a:r>
            <a:r>
              <a:rPr lang="en-US" b="1" dirty="0" err="1">
                <a:latin typeface="Times New Roman" pitchFamily="18" charset="0"/>
                <a:cs typeface="Times New Roman" pitchFamily="18" charset="0"/>
              </a:rPr>
              <a:t>Pradeep</a:t>
            </a:r>
            <a:r>
              <a:rPr lang="en-US" b="1" dirty="0">
                <a:latin typeface="Times New Roman" pitchFamily="18" charset="0"/>
                <a:cs typeface="Times New Roman" pitchFamily="18" charset="0"/>
              </a:rPr>
              <a:t>, K. </a:t>
            </a:r>
            <a:r>
              <a:rPr lang="en-US" b="1" dirty="0" err="1">
                <a:latin typeface="Times New Roman" pitchFamily="18" charset="0"/>
                <a:cs typeface="Times New Roman" pitchFamily="18" charset="0"/>
              </a:rPr>
              <a:t>Gowtham</a:t>
            </a:r>
            <a:r>
              <a:rPr lang="en-US" b="1" dirty="0">
                <a:latin typeface="Times New Roman" pitchFamily="18" charset="0"/>
                <a:cs typeface="Times New Roman" pitchFamily="18" charset="0"/>
              </a:rPr>
              <a:t> Kumar, P. </a:t>
            </a:r>
            <a:r>
              <a:rPr lang="en-US" b="1" dirty="0" err="1">
                <a:latin typeface="Times New Roman" pitchFamily="18" charset="0"/>
                <a:cs typeface="Times New Roman" pitchFamily="18" charset="0"/>
              </a:rPr>
              <a:t>Padmanabha</a:t>
            </a:r>
            <a:r>
              <a:rPr lang="en-US" b="1" dirty="0">
                <a:latin typeface="Times New Roman" pitchFamily="18" charset="0"/>
                <a:cs typeface="Times New Roman" pitchFamily="18" charset="0"/>
              </a:rPr>
              <a:t> Reddy </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Subgrade</a:t>
            </a:r>
            <a:r>
              <a:rPr lang="en-US" dirty="0">
                <a:latin typeface="Times New Roman" pitchFamily="18" charset="0"/>
                <a:cs typeface="Times New Roman" pitchFamily="18" charset="0"/>
              </a:rPr>
              <a:t> Strengthening Of Roads On Black Cotton Soil Using Quarry Dust”. International Journal of Research in Engineering and Technology </a:t>
            </a:r>
            <a:r>
              <a:rPr lang="en-US" dirty="0" err="1">
                <a:latin typeface="Times New Roman" pitchFamily="18" charset="0"/>
                <a:cs typeface="Times New Roman" pitchFamily="18" charset="0"/>
              </a:rPr>
              <a:t>eISSN</a:t>
            </a:r>
            <a:r>
              <a:rPr lang="en-US" dirty="0">
                <a:latin typeface="Times New Roman" pitchFamily="18" charset="0"/>
                <a:cs typeface="Times New Roman" pitchFamily="18" charset="0"/>
              </a:rPr>
              <a:t>: 2319-1163 | </a:t>
            </a:r>
            <a:r>
              <a:rPr lang="en-US" dirty="0" err="1">
                <a:latin typeface="Times New Roman" pitchFamily="18" charset="0"/>
                <a:cs typeface="Times New Roman" pitchFamily="18" charset="0"/>
              </a:rPr>
              <a:t>pISSN</a:t>
            </a:r>
            <a:r>
              <a:rPr lang="en-US" dirty="0">
                <a:latin typeface="Times New Roman" pitchFamily="18" charset="0"/>
                <a:cs typeface="Times New Roman" pitchFamily="18" charset="0"/>
              </a:rPr>
              <a:t>: 2321-7308</a:t>
            </a:r>
          </a:p>
          <a:p>
            <a:pPr lvl="0"/>
            <a:r>
              <a:rPr lang="en-US" b="1" dirty="0">
                <a:latin typeface="Times New Roman" pitchFamily="18" charset="0"/>
                <a:cs typeface="Times New Roman" pitchFamily="18" charset="0"/>
              </a:rPr>
              <a:t>Mohamed A. </a:t>
            </a:r>
            <a:r>
              <a:rPr lang="en-US" b="1" dirty="0" err="1">
                <a:latin typeface="Times New Roman" pitchFamily="18" charset="0"/>
                <a:cs typeface="Times New Roman" pitchFamily="18" charset="0"/>
              </a:rPr>
              <a:t>Shahin</a:t>
            </a:r>
            <a:r>
              <a:rPr lang="en-US" b="1" dirty="0">
                <a:latin typeface="Times New Roman" pitchFamily="18" charset="0"/>
                <a:cs typeface="Times New Roman" pitchFamily="18" charset="0"/>
              </a:rPr>
              <a:t> and Liao S. Hong </a:t>
            </a:r>
            <a:r>
              <a:rPr lang="en-US" dirty="0">
                <a:latin typeface="Times New Roman" pitchFamily="18" charset="0"/>
                <a:cs typeface="Times New Roman" pitchFamily="18" charset="0"/>
              </a:rPr>
              <a:t>“Utilization of Shredded Rubber Tires for Cement-Stabilized Soft Clays”. </a:t>
            </a:r>
          </a:p>
          <a:p>
            <a:pPr lvl="0"/>
            <a:r>
              <a:rPr lang="en-US" b="1" dirty="0">
                <a:latin typeface="Times New Roman" pitchFamily="18" charset="0"/>
                <a:cs typeface="Times New Roman" pitchFamily="18" charset="0"/>
              </a:rPr>
              <a:t>Shiva </a:t>
            </a:r>
            <a:r>
              <a:rPr lang="en-US" b="1" dirty="0" err="1">
                <a:latin typeface="Times New Roman" pitchFamily="18" charset="0"/>
                <a:cs typeface="Times New Roman" pitchFamily="18" charset="0"/>
              </a:rPr>
              <a:t>Prasad.A</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P.T.Ravichandran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R.Annadurai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P.R.Kannan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Rajkumar</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 Study on Effect of Crumb Rubber on Behavior of Soil” International Journal of </a:t>
            </a:r>
            <a:r>
              <a:rPr lang="en-US" dirty="0" err="1">
                <a:latin typeface="Times New Roman" pitchFamily="18" charset="0"/>
                <a:cs typeface="Times New Roman" pitchFamily="18" charset="0"/>
              </a:rPr>
              <a:t>Geomatics</a:t>
            </a:r>
            <a:r>
              <a:rPr lang="en-US" dirty="0">
                <a:latin typeface="Times New Roman" pitchFamily="18" charset="0"/>
                <a:cs typeface="Times New Roman" pitchFamily="18" charset="0"/>
              </a:rPr>
              <a:t> and Geosciences Volume 4, No 3, 2014. </a:t>
            </a:r>
          </a:p>
          <a:p>
            <a:pPr lvl="0"/>
            <a:r>
              <a:rPr lang="en-US" b="1" dirty="0" err="1">
                <a:latin typeface="Times New Roman" pitchFamily="18" charset="0"/>
                <a:cs typeface="Times New Roman" pitchFamily="18" charset="0"/>
              </a:rPr>
              <a:t>Ghatge</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Sandeep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Hambirao,Dr.P.G.Rakaraddi</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“Soil Stabilization Using Waste Shredded Rubber </a:t>
            </a:r>
            <a:r>
              <a:rPr lang="en-US" dirty="0" err="1">
                <a:latin typeface="Times New Roman" pitchFamily="18" charset="0"/>
                <a:cs typeface="Times New Roman" pitchFamily="18" charset="0"/>
              </a:rPr>
              <a:t>Tyre</a:t>
            </a:r>
            <a:r>
              <a:rPr lang="en-US" dirty="0">
                <a:latin typeface="Times New Roman" pitchFamily="18" charset="0"/>
                <a:cs typeface="Times New Roman" pitchFamily="18" charset="0"/>
              </a:rPr>
              <a:t> Chips”. IOSR Journal of Mechanical and Civil Engineering (IOSR-JMCE) e-ISSN: 2278-1684,p-ISSN: 2320-334X, Volume 11, Issue 1 Ver. V (Feb. 2014)</a:t>
            </a:r>
          </a:p>
          <a:p>
            <a:r>
              <a:rPr lang="en-US" b="1" dirty="0" err="1">
                <a:latin typeface="Times New Roman" pitchFamily="18" charset="0"/>
                <a:cs typeface="Times New Roman" pitchFamily="18" charset="0"/>
              </a:rPr>
              <a:t>Kavish</a:t>
            </a:r>
            <a:r>
              <a:rPr lang="en-US" b="1" dirty="0">
                <a:latin typeface="Times New Roman" pitchFamily="18" charset="0"/>
                <a:cs typeface="Times New Roman" pitchFamily="18" charset="0"/>
              </a:rPr>
              <a:t> S. Mehta, </a:t>
            </a:r>
            <a:r>
              <a:rPr lang="en-US" b="1" dirty="0" err="1">
                <a:latin typeface="Times New Roman" pitchFamily="18" charset="0"/>
                <a:cs typeface="Times New Roman" pitchFamily="18" charset="0"/>
              </a:rPr>
              <a:t>Rutvij</a:t>
            </a:r>
            <a:r>
              <a:rPr lang="en-US" b="1" dirty="0">
                <a:latin typeface="Times New Roman" pitchFamily="18" charset="0"/>
                <a:cs typeface="Times New Roman" pitchFamily="18" charset="0"/>
              </a:rPr>
              <a:t> J. </a:t>
            </a:r>
            <a:r>
              <a:rPr lang="en-US" b="1" dirty="0" err="1">
                <a:latin typeface="Times New Roman" pitchFamily="18" charset="0"/>
                <a:cs typeface="Times New Roman" pitchFamily="18" charset="0"/>
              </a:rPr>
              <a:t>Sonecha</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Parth</a:t>
            </a:r>
            <a:r>
              <a:rPr lang="en-US" b="1" dirty="0">
                <a:latin typeface="Times New Roman" pitchFamily="18" charset="0"/>
                <a:cs typeface="Times New Roman" pitchFamily="18" charset="0"/>
              </a:rPr>
              <a:t> D. </a:t>
            </a:r>
            <a:r>
              <a:rPr lang="en-US" b="1" dirty="0" err="1">
                <a:latin typeface="Times New Roman" pitchFamily="18" charset="0"/>
                <a:cs typeface="Times New Roman" pitchFamily="18" charset="0"/>
              </a:rPr>
              <a:t>Daxini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Parth</a:t>
            </a:r>
            <a:r>
              <a:rPr lang="en-US" b="1" dirty="0">
                <a:latin typeface="Times New Roman" pitchFamily="18" charset="0"/>
                <a:cs typeface="Times New Roman" pitchFamily="18" charset="0"/>
              </a:rPr>
              <a:t> B. </a:t>
            </a:r>
            <a:r>
              <a:rPr lang="en-US" b="1" dirty="0" err="1">
                <a:latin typeface="Times New Roman" pitchFamily="18" charset="0"/>
                <a:cs typeface="Times New Roman" pitchFamily="18" charset="0"/>
              </a:rPr>
              <a:t>Ratanpara</a:t>
            </a:r>
            <a:r>
              <a:rPr lang="en-US" b="1" dirty="0">
                <a:latin typeface="Times New Roman" pitchFamily="18" charset="0"/>
                <a:cs typeface="Times New Roman" pitchFamily="18" charset="0"/>
              </a:rPr>
              <a:t>, Miss </a:t>
            </a:r>
            <a:r>
              <a:rPr lang="en-US" b="1" dirty="0" err="1">
                <a:latin typeface="Times New Roman" pitchFamily="18" charset="0"/>
                <a:cs typeface="Times New Roman" pitchFamily="18" charset="0"/>
              </a:rPr>
              <a:t>Kapilani</a:t>
            </a:r>
            <a:r>
              <a:rPr lang="en-US" b="1" dirty="0">
                <a:latin typeface="Times New Roman" pitchFamily="18" charset="0"/>
                <a:cs typeface="Times New Roman" pitchFamily="18" charset="0"/>
              </a:rPr>
              <a:t> S. </a:t>
            </a:r>
            <a:r>
              <a:rPr lang="en-US" b="1" dirty="0" err="1">
                <a:latin typeface="Times New Roman" pitchFamily="18" charset="0"/>
                <a:cs typeface="Times New Roman" pitchFamily="18" charset="0"/>
              </a:rPr>
              <a:t>Gaikwad</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“Analysis of Engineering Properties of Black Cotton Soil &amp; Stabilization Using By Lime.” Miss K S. </a:t>
            </a:r>
            <a:r>
              <a:rPr lang="en-US" dirty="0" err="1">
                <a:latin typeface="Times New Roman" pitchFamily="18" charset="0"/>
                <a:cs typeface="Times New Roman" pitchFamily="18" charset="0"/>
              </a:rPr>
              <a:t>Gaikwad</a:t>
            </a:r>
            <a:r>
              <a:rPr lang="en-US" dirty="0">
                <a:latin typeface="Times New Roman" pitchFamily="18" charset="0"/>
                <a:cs typeface="Times New Roman" pitchFamily="18" charset="0"/>
              </a:rPr>
              <a:t> et al Int. Journal of Engineering Research and </a:t>
            </a:r>
            <a:r>
              <a:rPr lang="en-US" dirty="0" err="1">
                <a:latin typeface="Times New Roman" pitchFamily="18" charset="0"/>
                <a:cs typeface="Times New Roman" pitchFamily="18" charset="0"/>
              </a:rPr>
              <a:t>Applications,ISSN</a:t>
            </a:r>
            <a:r>
              <a:rPr lang="en-US" dirty="0">
                <a:latin typeface="Times New Roman" pitchFamily="18" charset="0"/>
                <a:cs typeface="Times New Roman" pitchFamily="18" charset="0"/>
              </a:rPr>
              <a:t> : 2248-9622, Vol. 4, Issue 5( Version 3), May 2014</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Journal review  </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Journal name : </a:t>
            </a:r>
            <a:r>
              <a:rPr lang="en-US" dirty="0"/>
              <a:t>“</a:t>
            </a:r>
            <a:r>
              <a:rPr lang="en-US" sz="2400" b="1" dirty="0">
                <a:latin typeface="Times New Roman" pitchFamily="18" charset="0"/>
                <a:cs typeface="Times New Roman" pitchFamily="18" charset="0"/>
              </a:rPr>
              <a:t>ENHANCING CLAYED SOIL STABILITY USING BIOMASS CHAR”</a:t>
            </a:r>
          </a:p>
          <a:p>
            <a:r>
              <a:rPr lang="en-US" sz="2400" dirty="0">
                <a:latin typeface="Times New Roman" pitchFamily="18" charset="0"/>
                <a:cs typeface="Times New Roman" pitchFamily="18" charset="0"/>
              </a:rPr>
              <a:t>Submitted on : 28.06.2021</a:t>
            </a:r>
          </a:p>
          <a:p>
            <a:r>
              <a:rPr lang="en-US" sz="2400" dirty="0">
                <a:latin typeface="Times New Roman" pitchFamily="18" charset="0"/>
                <a:cs typeface="Times New Roman" pitchFamily="18" charset="0"/>
              </a:rPr>
              <a:t>Status : </a:t>
            </a:r>
            <a:r>
              <a:rPr lang="en-US" sz="2400">
                <a:latin typeface="Times New Roman" pitchFamily="18" charset="0"/>
                <a:cs typeface="Times New Roman" pitchFamily="18" charset="0"/>
              </a:rPr>
              <a:t>under review. </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buNone/>
            </a:pPr>
            <a:r>
              <a:rPr lang="en-US" sz="8800" dirty="0"/>
              <a:t>      </a:t>
            </a:r>
            <a:r>
              <a:rPr lang="en-US" sz="9600" dirty="0"/>
              <a:t>THANK</a:t>
            </a:r>
          </a:p>
          <a:p>
            <a:pPr>
              <a:buNone/>
            </a:pPr>
            <a:r>
              <a:rPr lang="en-US" sz="9600" dirty="0"/>
              <a:t>         YOU</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85800"/>
          </a:xfrm>
        </p:spPr>
        <p:txBody>
          <a:bodyPr>
            <a:normAutofit fontScale="90000"/>
          </a:bodyPr>
          <a:lstStyle/>
          <a:p>
            <a:r>
              <a:rPr lang="en-US" dirty="0">
                <a:latin typeface="Times New Roman" pitchFamily="18" charset="0"/>
                <a:cs typeface="Times New Roman" pitchFamily="18" charset="0"/>
              </a:rPr>
              <a:t>OBJECTIVE</a:t>
            </a:r>
          </a:p>
        </p:txBody>
      </p:sp>
      <p:sp>
        <p:nvSpPr>
          <p:cNvPr id="3" name="Content Placeholder 2"/>
          <p:cNvSpPr>
            <a:spLocks noGrp="1"/>
          </p:cNvSpPr>
          <p:nvPr>
            <p:ph idx="1"/>
          </p:nvPr>
        </p:nvSpPr>
        <p:spPr>
          <a:xfrm>
            <a:off x="457200" y="1600200"/>
            <a:ext cx="8229600" cy="4974336"/>
          </a:xfrm>
        </p:spPr>
        <p:txBody>
          <a:bodyPr>
            <a:normAutofit/>
          </a:bodyPr>
          <a:lstStyle/>
          <a:p>
            <a:pPr algn="just"/>
            <a:r>
              <a:rPr lang="en-US" sz="2400" dirty="0">
                <a:latin typeface="Times New Roman" pitchFamily="18" charset="0"/>
                <a:cs typeface="Times New Roman" pitchFamily="18" charset="0"/>
              </a:rPr>
              <a:t>To study the </a:t>
            </a:r>
            <a:r>
              <a:rPr lang="en-US" sz="2400" b="1" dirty="0">
                <a:solidFill>
                  <a:srgbClr val="FF0000"/>
                </a:solidFill>
                <a:latin typeface="Times New Roman" pitchFamily="18" charset="0"/>
                <a:cs typeface="Times New Roman" pitchFamily="18" charset="0"/>
              </a:rPr>
              <a:t>characteristics </a:t>
            </a:r>
            <a:r>
              <a:rPr lang="en-US" sz="2400" dirty="0">
                <a:latin typeface="Times New Roman" pitchFamily="18" charset="0"/>
                <a:cs typeface="Times New Roman" pitchFamily="18" charset="0"/>
              </a:rPr>
              <a:t>and</a:t>
            </a:r>
            <a:r>
              <a:rPr lang="en-US" sz="2400" b="1" dirty="0">
                <a:solidFill>
                  <a:srgbClr val="FF0000"/>
                </a:solidFill>
                <a:latin typeface="Times New Roman" pitchFamily="18" charset="0"/>
                <a:cs typeface="Times New Roman" pitchFamily="18" charset="0"/>
              </a:rPr>
              <a:t> properties</a:t>
            </a:r>
            <a:r>
              <a:rPr lang="en-US" sz="2400" b="1" dirty="0">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of the soil</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To study the properties of the </a:t>
            </a:r>
            <a:r>
              <a:rPr lang="en-US" sz="2400" b="1" dirty="0">
                <a:solidFill>
                  <a:srgbClr val="FF0000"/>
                </a:solidFill>
                <a:latin typeface="Times New Roman" pitchFamily="18" charset="0"/>
                <a:cs typeface="Times New Roman" pitchFamily="18" charset="0"/>
              </a:rPr>
              <a:t>stabilized soil</a:t>
            </a:r>
            <a:r>
              <a:rPr lang="en-US" sz="2400" dirty="0">
                <a:latin typeface="Times New Roman" pitchFamily="18" charset="0"/>
                <a:cs typeface="Times New Roman" pitchFamily="18" charset="0"/>
              </a:rPr>
              <a:t> using </a:t>
            </a:r>
            <a:r>
              <a:rPr lang="en-US" sz="2400" b="1" dirty="0">
                <a:solidFill>
                  <a:srgbClr val="FF0000"/>
                </a:solidFill>
                <a:latin typeface="Times New Roman" pitchFamily="18" charset="0"/>
                <a:cs typeface="Times New Roman" pitchFamily="18" charset="0"/>
              </a:rPr>
              <a:t>biomass char.</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To find out the </a:t>
            </a:r>
            <a:r>
              <a:rPr lang="en-US" sz="2400" b="1" dirty="0">
                <a:solidFill>
                  <a:srgbClr val="FF0000"/>
                </a:solidFill>
                <a:latin typeface="Times New Roman" pitchFamily="18" charset="0"/>
                <a:cs typeface="Times New Roman" pitchFamily="18" charset="0"/>
              </a:rPr>
              <a:t>optimum content  </a:t>
            </a:r>
            <a:r>
              <a:rPr lang="en-US" sz="2400" dirty="0">
                <a:latin typeface="Times New Roman" pitchFamily="18" charset="0"/>
                <a:cs typeface="Times New Roman" pitchFamily="18" charset="0"/>
              </a:rPr>
              <a:t>of biomass char to be added for obtaining </a:t>
            </a:r>
            <a:r>
              <a:rPr lang="en-US" sz="2400" b="1" dirty="0">
                <a:solidFill>
                  <a:srgbClr val="FF0000"/>
                </a:solidFill>
                <a:latin typeface="Times New Roman" pitchFamily="18" charset="0"/>
                <a:cs typeface="Times New Roman" pitchFamily="18" charset="0"/>
              </a:rPr>
              <a:t>maximum strength</a:t>
            </a:r>
            <a:r>
              <a:rPr lang="en-US" sz="2400" dirty="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To </a:t>
            </a:r>
            <a:r>
              <a:rPr lang="en-US" b="1" dirty="0">
                <a:solidFill>
                  <a:srgbClr val="FF0000"/>
                </a:solidFill>
                <a:latin typeface="Times New Roman" pitchFamily="18" charset="0"/>
                <a:cs typeface="Times New Roman" pitchFamily="18" charset="0"/>
              </a:rPr>
              <a:t>reduce the environmental impact </a:t>
            </a:r>
            <a:r>
              <a:rPr lang="en-US" dirty="0">
                <a:latin typeface="Times New Roman" pitchFamily="18" charset="0"/>
                <a:cs typeface="Times New Roman" pitchFamily="18" charset="0"/>
              </a:rPr>
              <a:t>of disposing biomass as waste</a:t>
            </a:r>
          </a:p>
          <a:p>
            <a:r>
              <a:rPr lang="en-US" dirty="0">
                <a:latin typeface="Times New Roman" pitchFamily="18" charset="0"/>
                <a:cs typeface="Times New Roman" pitchFamily="18" charset="0"/>
              </a:rPr>
              <a:t>To avoid use of  chemical compounds like </a:t>
            </a:r>
            <a:r>
              <a:rPr lang="en-US" b="1" dirty="0">
                <a:solidFill>
                  <a:srgbClr val="FF0000"/>
                </a:solidFill>
                <a:latin typeface="Times New Roman" pitchFamily="18" charset="0"/>
                <a:cs typeface="Times New Roman" pitchFamily="18" charset="0"/>
              </a:rPr>
              <a:t>sodium chloride, calcium chloride, sodium silicate </a:t>
            </a:r>
            <a:r>
              <a:rPr lang="en-US" dirty="0">
                <a:latin typeface="Times New Roman" pitchFamily="18" charset="0"/>
                <a:cs typeface="Times New Roman" pitchFamily="18" charset="0"/>
              </a:rPr>
              <a:t>and</a:t>
            </a:r>
            <a:r>
              <a:rPr lang="en-US"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lime  </a:t>
            </a:r>
            <a:r>
              <a:rPr lang="en-US" dirty="0">
                <a:latin typeface="Times New Roman" pitchFamily="18" charset="0"/>
                <a:cs typeface="Times New Roman" pitchFamily="18" charset="0"/>
              </a:rPr>
              <a:t>for stabilization of soil </a:t>
            </a:r>
            <a:endParaRPr lang="en-US" dirty="0">
              <a:solidFill>
                <a:srgbClr val="FF0000"/>
              </a:solidFill>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r>
              <a:rPr lang="en-US" dirty="0">
                <a:latin typeface="Times New Roman" pitchFamily="18" charset="0"/>
                <a:cs typeface="Times New Roman" pitchFamily="18" charset="0"/>
              </a:rPr>
              <a:t>LITERATURE REVIEW</a:t>
            </a:r>
          </a:p>
        </p:txBody>
      </p:sp>
      <p:graphicFrame>
        <p:nvGraphicFramePr>
          <p:cNvPr id="5" name="Content Placeholder 4"/>
          <p:cNvGraphicFramePr>
            <a:graphicFrameLocks noGrp="1"/>
          </p:cNvGraphicFramePr>
          <p:nvPr>
            <p:ph idx="1"/>
          </p:nvPr>
        </p:nvGraphicFramePr>
        <p:xfrm>
          <a:off x="457200" y="1295399"/>
          <a:ext cx="8229600" cy="5410201"/>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2743200">
                  <a:extLst>
                    <a:ext uri="{9D8B030D-6E8A-4147-A177-3AD203B41FA5}">
                      <a16:colId xmlns:a16="http://schemas.microsoft.com/office/drawing/2014/main" val="20003"/>
                    </a:ext>
                  </a:extLst>
                </a:gridCol>
              </a:tblGrid>
              <a:tr h="908602">
                <a:tc>
                  <a:txBody>
                    <a:bodyPr/>
                    <a:lstStyle/>
                    <a:p>
                      <a:pPr algn="ctr"/>
                      <a:r>
                        <a:rPr lang="en-US" dirty="0"/>
                        <a:t>AUTHORS</a:t>
                      </a:r>
                    </a:p>
                  </a:txBody>
                  <a:tcPr anchor="ctr"/>
                </a:tc>
                <a:tc>
                  <a:txBody>
                    <a:bodyPr/>
                    <a:lstStyle/>
                    <a:p>
                      <a:pPr algn="ctr"/>
                      <a:r>
                        <a:rPr lang="en-US" dirty="0"/>
                        <a:t>TITLE</a:t>
                      </a:r>
                    </a:p>
                  </a:txBody>
                  <a:tcPr anchor="ctr"/>
                </a:tc>
                <a:tc>
                  <a:txBody>
                    <a:bodyPr/>
                    <a:lstStyle/>
                    <a:p>
                      <a:pPr algn="ctr"/>
                      <a:r>
                        <a:rPr lang="en-US" dirty="0"/>
                        <a:t>YEAR</a:t>
                      </a:r>
                    </a:p>
                  </a:txBody>
                  <a:tcPr anchor="ctr"/>
                </a:tc>
                <a:tc>
                  <a:txBody>
                    <a:bodyPr/>
                    <a:lstStyle/>
                    <a:p>
                      <a:pPr algn="ctr"/>
                      <a:r>
                        <a:rPr lang="en-US" dirty="0"/>
                        <a:t>INFERENCE</a:t>
                      </a:r>
                    </a:p>
                  </a:txBody>
                  <a:tcPr anchor="ctr"/>
                </a:tc>
                <a:extLst>
                  <a:ext uri="{0D108BD9-81ED-4DB2-BD59-A6C34878D82A}">
                    <a16:rowId xmlns:a16="http://schemas.microsoft.com/office/drawing/2014/main" val="10000"/>
                  </a:ext>
                </a:extLst>
              </a:tr>
              <a:tr h="23652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kern="1200" dirty="0" err="1">
                          <a:solidFill>
                            <a:schemeClr val="dk1"/>
                          </a:solidFill>
                          <a:latin typeface="Times New Roman" pitchFamily="18" charset="0"/>
                          <a:ea typeface="+mn-ea"/>
                          <a:cs typeface="Times New Roman" pitchFamily="18" charset="0"/>
                        </a:rPr>
                        <a:t>Nikhilesh</a:t>
                      </a:r>
                      <a:r>
                        <a:rPr kumimoji="0" lang="en-US" sz="1800" b="1" kern="1200" dirty="0">
                          <a:solidFill>
                            <a:schemeClr val="dk1"/>
                          </a:solidFill>
                          <a:latin typeface="Times New Roman" pitchFamily="18" charset="0"/>
                          <a:ea typeface="+mn-ea"/>
                          <a:cs typeface="Times New Roman" pitchFamily="18" charset="0"/>
                        </a:rPr>
                        <a:t> S. </a:t>
                      </a:r>
                      <a:r>
                        <a:rPr kumimoji="0" lang="en-US" sz="1800" b="1" kern="1200" dirty="0" err="1">
                          <a:solidFill>
                            <a:schemeClr val="dk1"/>
                          </a:solidFill>
                          <a:latin typeface="Times New Roman" pitchFamily="18" charset="0"/>
                          <a:ea typeface="+mn-ea"/>
                          <a:cs typeface="Times New Roman" pitchFamily="18" charset="0"/>
                        </a:rPr>
                        <a:t>Trivedi</a:t>
                      </a:r>
                      <a:r>
                        <a:rPr kumimoji="0" lang="en-US" sz="1800" b="1" kern="1200" dirty="0">
                          <a:solidFill>
                            <a:schemeClr val="dk1"/>
                          </a:solidFill>
                          <a:latin typeface="Times New Roman" pitchFamily="18" charset="0"/>
                          <a:ea typeface="+mn-ea"/>
                          <a:cs typeface="Times New Roman" pitchFamily="18" charset="0"/>
                        </a:rPr>
                        <a:t> &amp; </a:t>
                      </a:r>
                      <a:r>
                        <a:rPr kumimoji="0" lang="en-US" sz="1800" b="1" kern="1200" dirty="0" err="1">
                          <a:solidFill>
                            <a:schemeClr val="dk1"/>
                          </a:solidFill>
                          <a:latin typeface="Times New Roman" pitchFamily="18" charset="0"/>
                          <a:ea typeface="+mn-ea"/>
                          <a:cs typeface="Times New Roman" pitchFamily="18" charset="0"/>
                        </a:rPr>
                        <a:t>Sachin</a:t>
                      </a:r>
                      <a:r>
                        <a:rPr kumimoji="0" lang="en-US" sz="1800" b="1" kern="1200" dirty="0">
                          <a:solidFill>
                            <a:schemeClr val="dk1"/>
                          </a:solidFill>
                          <a:latin typeface="Times New Roman" pitchFamily="18" charset="0"/>
                          <a:ea typeface="+mn-ea"/>
                          <a:cs typeface="Times New Roman" pitchFamily="18" charset="0"/>
                        </a:rPr>
                        <a:t> A. </a:t>
                      </a:r>
                      <a:r>
                        <a:rPr kumimoji="0" lang="en-US" sz="1800" b="1" kern="1200" dirty="0" err="1">
                          <a:solidFill>
                            <a:schemeClr val="dk1"/>
                          </a:solidFill>
                          <a:latin typeface="Times New Roman" pitchFamily="18" charset="0"/>
                          <a:ea typeface="+mn-ea"/>
                          <a:cs typeface="Times New Roman" pitchFamily="18" charset="0"/>
                        </a:rPr>
                        <a:t>Mandavgane</a:t>
                      </a:r>
                      <a:r>
                        <a:rPr kumimoji="0" lang="en-US" sz="1800" b="1" kern="1200" dirty="0">
                          <a:solidFill>
                            <a:schemeClr val="dk1"/>
                          </a:solidFill>
                          <a:latin typeface="Times New Roman" pitchFamily="18" charset="0"/>
                          <a:ea typeface="+mn-ea"/>
                          <a:cs typeface="Times New Roman" pitchFamily="18" charset="0"/>
                        </a:rPr>
                        <a:t> </a:t>
                      </a:r>
                      <a:r>
                        <a:rPr kumimoji="0" lang="en-US" sz="1800" b="1" kern="1200" baseline="30000" dirty="0">
                          <a:solidFill>
                            <a:schemeClr val="dk1"/>
                          </a:solidFill>
                          <a:latin typeface="Times New Roman" pitchFamily="18" charset="0"/>
                          <a:ea typeface="+mn-ea"/>
                          <a:cs typeface="Times New Roman" pitchFamily="18" charset="0"/>
                        </a:rPr>
                        <a:t> </a:t>
                      </a:r>
                      <a:r>
                        <a:rPr kumimoji="0" lang="en-US" sz="1800" b="1" kern="1200" dirty="0">
                          <a:solidFill>
                            <a:schemeClr val="dk1"/>
                          </a:solidFill>
                          <a:latin typeface="Times New Roman" pitchFamily="18" charset="0"/>
                          <a:ea typeface="+mn-ea"/>
                          <a:cs typeface="Times New Roman" pitchFamily="18" charset="0"/>
                        </a:rPr>
                        <a:t>&amp; </a:t>
                      </a:r>
                      <a:r>
                        <a:rPr kumimoji="0" lang="en-US" sz="1800" b="1" kern="1200" dirty="0" err="1">
                          <a:solidFill>
                            <a:schemeClr val="dk1"/>
                          </a:solidFill>
                          <a:latin typeface="Times New Roman" pitchFamily="18" charset="0"/>
                          <a:ea typeface="+mn-ea"/>
                          <a:cs typeface="Times New Roman" pitchFamily="18" charset="0"/>
                        </a:rPr>
                        <a:t>Ashish</a:t>
                      </a:r>
                      <a:r>
                        <a:rPr kumimoji="0" lang="en-US" sz="1800" b="1" kern="1200" dirty="0">
                          <a:solidFill>
                            <a:schemeClr val="dk1"/>
                          </a:solidFill>
                          <a:latin typeface="Times New Roman" pitchFamily="18" charset="0"/>
                          <a:ea typeface="+mn-ea"/>
                          <a:cs typeface="Times New Roman" pitchFamily="18" charset="0"/>
                        </a:rPr>
                        <a:t> </a:t>
                      </a:r>
                      <a:r>
                        <a:rPr kumimoji="0" lang="en-US" sz="1800" b="1" kern="1200" dirty="0" err="1">
                          <a:solidFill>
                            <a:schemeClr val="dk1"/>
                          </a:solidFill>
                          <a:latin typeface="Times New Roman" pitchFamily="18" charset="0"/>
                          <a:ea typeface="+mn-ea"/>
                          <a:cs typeface="Times New Roman" pitchFamily="18" charset="0"/>
                        </a:rPr>
                        <a:t>Chaurasia</a:t>
                      </a:r>
                      <a:endParaRPr kumimoji="0" lang="en-US" sz="1800" b="1" kern="1200" dirty="0">
                        <a:solidFill>
                          <a:schemeClr val="dk1"/>
                        </a:solidFill>
                        <a:latin typeface="Times New Roman" pitchFamily="18" charset="0"/>
                        <a:ea typeface="+mn-ea"/>
                        <a:cs typeface="Times New Roman" pitchFamily="18" charset="0"/>
                      </a:endParaRPr>
                    </a:p>
                    <a:p>
                      <a:pPr algn="ctr"/>
                      <a:endParaRPr lang="en-US" dirty="0"/>
                    </a:p>
                  </a:txBody>
                  <a:tcPr anchor="ctr"/>
                </a:tc>
                <a:tc>
                  <a:txBody>
                    <a:bodyPr/>
                    <a:lstStyle/>
                    <a:p>
                      <a:pPr algn="ctr"/>
                      <a:r>
                        <a:rPr kumimoji="0" lang="en-US" sz="1800" b="1" kern="1200" dirty="0">
                          <a:solidFill>
                            <a:schemeClr val="dk1"/>
                          </a:solidFill>
                          <a:latin typeface="Times New Roman" pitchFamily="18" charset="0"/>
                          <a:ea typeface="+mn-ea"/>
                          <a:cs typeface="Times New Roman" pitchFamily="18" charset="0"/>
                        </a:rPr>
                        <a:t>Characterization and valorization of biomass char: a comparison with biomass ash</a:t>
                      </a:r>
                      <a:endParaRPr lang="en-US" b="1" dirty="0">
                        <a:latin typeface="Times New Roman" pitchFamily="18" charset="0"/>
                        <a:cs typeface="Times New Roman" pitchFamily="18" charset="0"/>
                      </a:endParaRPr>
                    </a:p>
                  </a:txBody>
                  <a:tcPr anchor="ctr"/>
                </a:tc>
                <a:tc>
                  <a:txBody>
                    <a:bodyPr/>
                    <a:lstStyle/>
                    <a:p>
                      <a:pPr algn="ctr"/>
                      <a:r>
                        <a:rPr lang="en-US" dirty="0">
                          <a:latin typeface="Times New Roman" pitchFamily="18" charset="0"/>
                          <a:cs typeface="Times New Roman" pitchFamily="18" charset="0"/>
                        </a:rPr>
                        <a:t>2017</a:t>
                      </a:r>
                    </a:p>
                  </a:txBody>
                  <a:tcPr anchor="ctr"/>
                </a:tc>
                <a:tc>
                  <a:txBody>
                    <a:bodyPr/>
                    <a:lstStyle/>
                    <a:p>
                      <a:pPr algn="ctr"/>
                      <a:r>
                        <a:rPr lang="en-US" sz="1800" b="0" i="0" u="none" strike="noStrike" kern="1200" baseline="0" dirty="0">
                          <a:solidFill>
                            <a:schemeClr val="dk1"/>
                          </a:solidFill>
                          <a:latin typeface="Times New Roman" pitchFamily="18" charset="0"/>
                          <a:ea typeface="+mn-ea"/>
                          <a:cs typeface="Times New Roman" pitchFamily="18" charset="0"/>
                        </a:rPr>
                        <a:t>BMC was tested. In this study six different biomass waste were </a:t>
                      </a:r>
                      <a:r>
                        <a:rPr kumimoji="0" lang="en-US" sz="1800" kern="1200" dirty="0">
                          <a:solidFill>
                            <a:schemeClr val="dk1"/>
                          </a:solidFill>
                          <a:latin typeface="Times New Roman" pitchFamily="18" charset="0"/>
                          <a:ea typeface="+mn-ea"/>
                          <a:cs typeface="Times New Roman" pitchFamily="18" charset="0"/>
                        </a:rPr>
                        <a:t>pyrolyzed at 650 °C</a:t>
                      </a:r>
                      <a:r>
                        <a:rPr kumimoji="0" lang="en-US" sz="1800" kern="1200" baseline="0" dirty="0">
                          <a:solidFill>
                            <a:schemeClr val="dk1"/>
                          </a:solidFill>
                          <a:latin typeface="Times New Roman" pitchFamily="18" charset="0"/>
                          <a:ea typeface="+mn-ea"/>
                          <a:cs typeface="Times New Roman" pitchFamily="18" charset="0"/>
                        </a:rPr>
                        <a:t> and its physical &amp; chemical characteristics were found.</a:t>
                      </a:r>
                      <a:endParaRPr lang="en-US" sz="1800" b="0" i="0" u="none" strike="noStrike" kern="1200" baseline="0" dirty="0">
                        <a:solidFill>
                          <a:schemeClr val="dk1"/>
                        </a:solidFill>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1"/>
                  </a:ext>
                </a:extLst>
              </a:tr>
              <a:tr h="2136352">
                <a:tc>
                  <a:txBody>
                    <a:bodyPr/>
                    <a:lstStyle/>
                    <a:p>
                      <a:pPr algn="ctr"/>
                      <a:r>
                        <a:rPr lang="en-US" sz="1800" b="1" i="0" u="none" strike="noStrike" kern="1200" baseline="0" dirty="0" err="1">
                          <a:solidFill>
                            <a:schemeClr val="dk1"/>
                          </a:solidFill>
                          <a:latin typeface="Times New Roman" pitchFamily="18" charset="0"/>
                          <a:ea typeface="+mn-ea"/>
                          <a:cs typeface="Times New Roman" pitchFamily="18" charset="0"/>
                        </a:rPr>
                        <a:t>Ablish</a:t>
                      </a:r>
                      <a:r>
                        <a:rPr lang="en-US" sz="1800" b="1" i="0" u="none" strike="noStrike" kern="1200" baseline="0" dirty="0">
                          <a:solidFill>
                            <a:schemeClr val="dk1"/>
                          </a:solidFill>
                          <a:latin typeface="Times New Roman" pitchFamily="18" charset="0"/>
                          <a:ea typeface="+mn-ea"/>
                          <a:cs typeface="Times New Roman" pitchFamily="18" charset="0"/>
                        </a:rPr>
                        <a:t> Kumar </a:t>
                      </a:r>
                      <a:r>
                        <a:rPr lang="en-US" sz="1800" b="1" i="0" u="none" strike="noStrike" kern="1200" baseline="0" dirty="0" err="1">
                          <a:solidFill>
                            <a:schemeClr val="dk1"/>
                          </a:solidFill>
                          <a:latin typeface="Times New Roman" pitchFamily="18" charset="0"/>
                          <a:ea typeface="+mn-ea"/>
                          <a:cs typeface="Times New Roman" pitchFamily="18" charset="0"/>
                        </a:rPr>
                        <a:t>Meena</a:t>
                      </a:r>
                      <a:endParaRPr lang="en-US" sz="1800" b="1" i="0" u="none" strike="noStrike" kern="1200" baseline="0" dirty="0">
                        <a:solidFill>
                          <a:schemeClr val="dk1"/>
                        </a:solidFill>
                        <a:latin typeface="Times New Roman" pitchFamily="18" charset="0"/>
                        <a:ea typeface="+mn-ea"/>
                        <a:cs typeface="Times New Roman" pitchFamily="18" charset="0"/>
                      </a:endParaRPr>
                    </a:p>
                    <a:p>
                      <a:pPr algn="ctr"/>
                      <a:r>
                        <a:rPr lang="en-US" sz="1800" b="1" i="0" u="none" strike="noStrike" kern="1200" baseline="0" dirty="0">
                          <a:solidFill>
                            <a:schemeClr val="dk1"/>
                          </a:solidFill>
                          <a:latin typeface="Times New Roman" pitchFamily="18" charset="0"/>
                          <a:ea typeface="+mn-ea"/>
                          <a:cs typeface="Times New Roman" pitchFamily="18" charset="0"/>
                        </a:rPr>
                        <a:t>R. </a:t>
                      </a:r>
                      <a:r>
                        <a:rPr lang="en-US" sz="1800" b="1" i="0" u="none" strike="noStrike" kern="1200" baseline="0" dirty="0" err="1">
                          <a:solidFill>
                            <a:schemeClr val="dk1"/>
                          </a:solidFill>
                          <a:latin typeface="Times New Roman" pitchFamily="18" charset="0"/>
                          <a:ea typeface="+mn-ea"/>
                          <a:cs typeface="Times New Roman" pitchFamily="18" charset="0"/>
                        </a:rPr>
                        <a:t>Ayothiraman</a:t>
                      </a:r>
                      <a:endParaRPr lang="en-US" dirty="0">
                        <a:latin typeface="Times New Roman" pitchFamily="18" charset="0"/>
                        <a:cs typeface="Times New Roman" pitchFamily="18" charset="0"/>
                      </a:endParaRPr>
                    </a:p>
                  </a:txBody>
                  <a:tcPr anchor="ctr"/>
                </a:tc>
                <a:tc>
                  <a:txBody>
                    <a:bodyPr/>
                    <a:lstStyle/>
                    <a:p>
                      <a:pPr algn="ctr"/>
                      <a:r>
                        <a:rPr lang="en-US" sz="1800" b="1" i="0" u="none" strike="noStrike" kern="1200" baseline="0" dirty="0">
                          <a:solidFill>
                            <a:schemeClr val="dk1"/>
                          </a:solidFill>
                          <a:latin typeface="Times New Roman" pitchFamily="18" charset="0"/>
                          <a:ea typeface="+mn-ea"/>
                          <a:cs typeface="Times New Roman" pitchFamily="18" charset="0"/>
                        </a:rPr>
                        <a:t>IMPROVEMENT OF SUBGRADE SOIL WITH SHREDDED WASTE TYRE CHIPS</a:t>
                      </a:r>
                      <a:endParaRPr lang="en-US" dirty="0">
                        <a:latin typeface="Times New Roman" pitchFamily="18" charset="0"/>
                        <a:cs typeface="Times New Roman" pitchFamily="18" charset="0"/>
                      </a:endParaRPr>
                    </a:p>
                  </a:txBody>
                  <a:tcPr anchor="ctr"/>
                </a:tc>
                <a:tc>
                  <a:txBody>
                    <a:bodyPr/>
                    <a:lstStyle/>
                    <a:p>
                      <a:pPr algn="ctr"/>
                      <a:r>
                        <a:rPr lang="en-US" dirty="0">
                          <a:latin typeface="Times New Roman" pitchFamily="18" charset="0"/>
                          <a:cs typeface="Times New Roman" pitchFamily="18" charset="0"/>
                        </a:rPr>
                        <a:t>2011</a:t>
                      </a:r>
                    </a:p>
                  </a:txBody>
                  <a:tcPr anchor="ctr"/>
                </a:tc>
                <a:tc>
                  <a:txBody>
                    <a:bodyPr/>
                    <a:lstStyle/>
                    <a:p>
                      <a:pPr algn="ctr"/>
                      <a:r>
                        <a:rPr lang="en-US" sz="1800" b="0" i="0" u="none" strike="noStrike" kern="1200" baseline="0" dirty="0">
                          <a:solidFill>
                            <a:schemeClr val="dk1"/>
                          </a:solidFill>
                          <a:latin typeface="Times New Roman" pitchFamily="18" charset="0"/>
                          <a:ea typeface="+mn-ea"/>
                          <a:cs typeface="Times New Roman" pitchFamily="18" charset="0"/>
                        </a:rPr>
                        <a:t>Poorly graded silty sand was tested. </a:t>
                      </a:r>
                      <a:r>
                        <a:rPr lang="en-US" sz="1800" b="0" i="0" u="none" strike="noStrike" kern="1200" baseline="0" dirty="0" err="1">
                          <a:solidFill>
                            <a:schemeClr val="dk1"/>
                          </a:solidFill>
                          <a:latin typeface="Times New Roman" pitchFamily="18" charset="0"/>
                          <a:ea typeface="+mn-ea"/>
                          <a:cs typeface="Times New Roman" pitchFamily="18" charset="0"/>
                        </a:rPr>
                        <a:t>Tyre</a:t>
                      </a:r>
                      <a:r>
                        <a:rPr lang="en-US" sz="1800" b="0" i="0" u="none" strike="noStrike" kern="1200" baseline="0" dirty="0">
                          <a:solidFill>
                            <a:schemeClr val="dk1"/>
                          </a:solidFill>
                          <a:latin typeface="Times New Roman" pitchFamily="18" charset="0"/>
                          <a:ea typeface="+mn-ea"/>
                          <a:cs typeface="Times New Roman" pitchFamily="18" charset="0"/>
                        </a:rPr>
                        <a:t> chips of size 10*20 mm used. optimum range is found to be 2%.CBR value is increased about 21%</a:t>
                      </a:r>
                    </a:p>
                  </a:txBody>
                  <a:tcPr anchor="ctr"/>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685801"/>
          <a:ext cx="8229600" cy="6091204"/>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45401">
                <a:tc>
                  <a:txBody>
                    <a:bodyPr/>
                    <a:lstStyle/>
                    <a:p>
                      <a:pPr algn="ctr"/>
                      <a:r>
                        <a:rPr lang="en-US" dirty="0">
                          <a:latin typeface="Times New Roman" pitchFamily="18" charset="0"/>
                          <a:cs typeface="Times New Roman" pitchFamily="18" charset="0"/>
                        </a:rPr>
                        <a:t>AUTHORS</a:t>
                      </a:r>
                    </a:p>
                  </a:txBody>
                  <a:tcPr anchor="ctr"/>
                </a:tc>
                <a:tc>
                  <a:txBody>
                    <a:bodyPr/>
                    <a:lstStyle/>
                    <a:p>
                      <a:pPr algn="ctr"/>
                      <a:r>
                        <a:rPr lang="en-US" dirty="0">
                          <a:latin typeface="Times New Roman" pitchFamily="18" charset="0"/>
                          <a:cs typeface="Times New Roman" pitchFamily="18" charset="0"/>
                        </a:rPr>
                        <a:t>TITLE</a:t>
                      </a:r>
                    </a:p>
                  </a:txBody>
                  <a:tcPr anchor="ctr"/>
                </a:tc>
                <a:tc>
                  <a:txBody>
                    <a:bodyPr/>
                    <a:lstStyle/>
                    <a:p>
                      <a:pPr algn="ctr"/>
                      <a:r>
                        <a:rPr lang="en-US" dirty="0">
                          <a:latin typeface="Times New Roman" pitchFamily="18" charset="0"/>
                          <a:cs typeface="Times New Roman" pitchFamily="18" charset="0"/>
                        </a:rPr>
                        <a:t>YEAR</a:t>
                      </a:r>
                    </a:p>
                  </a:txBody>
                  <a:tcPr anchor="ctr"/>
                </a:tc>
                <a:tc>
                  <a:txBody>
                    <a:bodyPr/>
                    <a:lstStyle/>
                    <a:p>
                      <a:pPr algn="ctr"/>
                      <a:r>
                        <a:rPr lang="en-US" dirty="0">
                          <a:latin typeface="Times New Roman" pitchFamily="18" charset="0"/>
                          <a:cs typeface="Times New Roman" pitchFamily="18" charset="0"/>
                        </a:rPr>
                        <a:t>INFERENCE</a:t>
                      </a:r>
                    </a:p>
                  </a:txBody>
                  <a:tcPr anchor="ctr"/>
                </a:tc>
                <a:extLst>
                  <a:ext uri="{0D108BD9-81ED-4DB2-BD59-A6C34878D82A}">
                    <a16:rowId xmlns:a16="http://schemas.microsoft.com/office/drawing/2014/main" val="10000"/>
                  </a:ext>
                </a:extLst>
              </a:tr>
              <a:tr h="2158755">
                <a:tc>
                  <a:txBody>
                    <a:bodyPr/>
                    <a:lstStyle/>
                    <a:p>
                      <a:pPr algn="ctr"/>
                      <a:r>
                        <a:rPr lang="en-US" sz="1800" b="0" i="0" u="none" strike="noStrike" kern="1200" baseline="0" dirty="0" err="1">
                          <a:solidFill>
                            <a:schemeClr val="dk1"/>
                          </a:solidFill>
                          <a:latin typeface="Times New Roman" pitchFamily="18" charset="0"/>
                          <a:ea typeface="+mn-ea"/>
                          <a:cs typeface="Times New Roman" pitchFamily="18" charset="0"/>
                        </a:rPr>
                        <a:t>Arichandran.M</a:t>
                      </a:r>
                      <a:endParaRPr lang="en-US" sz="1800" b="0" i="0" u="none" strike="noStrike" kern="1200" baseline="0" dirty="0">
                        <a:solidFill>
                          <a:schemeClr val="dk1"/>
                        </a:solidFill>
                        <a:latin typeface="Times New Roman" pitchFamily="18" charset="0"/>
                        <a:ea typeface="+mn-ea"/>
                        <a:cs typeface="Times New Roman" pitchFamily="18" charset="0"/>
                      </a:endParaRPr>
                    </a:p>
                    <a:p>
                      <a:pPr algn="ctr"/>
                      <a:r>
                        <a:rPr lang="en-US" sz="1800" b="0" i="0" u="none" strike="noStrike" kern="1200" baseline="0" dirty="0" err="1">
                          <a:solidFill>
                            <a:schemeClr val="dk1"/>
                          </a:solidFill>
                          <a:latin typeface="Times New Roman" pitchFamily="18" charset="0"/>
                          <a:ea typeface="+mn-ea"/>
                          <a:cs typeface="Times New Roman" pitchFamily="18" charset="0"/>
                        </a:rPr>
                        <a:t>Harichandran.S.M.K</a:t>
                      </a:r>
                      <a:endParaRPr lang="en-US" sz="1800" b="0" i="0" u="none" strike="noStrike" kern="1200" baseline="0" dirty="0">
                        <a:solidFill>
                          <a:schemeClr val="dk1"/>
                        </a:solidFill>
                        <a:latin typeface="Times New Roman" pitchFamily="18" charset="0"/>
                        <a:ea typeface="+mn-ea"/>
                        <a:cs typeface="Times New Roman" pitchFamily="18" charset="0"/>
                      </a:endParaRPr>
                    </a:p>
                  </a:txBody>
                  <a:tcPr anchor="ctr"/>
                </a:tc>
                <a:tc>
                  <a:txBody>
                    <a:bodyPr/>
                    <a:lstStyle/>
                    <a:p>
                      <a:pPr algn="ctr"/>
                      <a:endParaRPr lang="en-US" sz="1800" b="0" i="0" u="none" strike="noStrike" kern="1200" baseline="0" dirty="0">
                        <a:solidFill>
                          <a:schemeClr val="dk1"/>
                        </a:solidFill>
                        <a:latin typeface="Times New Roman" pitchFamily="18" charset="0"/>
                        <a:ea typeface="+mn-ea"/>
                        <a:cs typeface="Times New Roman" pitchFamily="18" charset="0"/>
                      </a:endParaRPr>
                    </a:p>
                    <a:p>
                      <a:pPr algn="ctr"/>
                      <a:r>
                        <a:rPr lang="en-US" sz="1800" b="0" i="0" u="none" strike="noStrike" kern="1200" baseline="0" dirty="0">
                          <a:solidFill>
                            <a:schemeClr val="dk1"/>
                          </a:solidFill>
                          <a:latin typeface="Times New Roman" pitchFamily="18" charset="0"/>
                          <a:ea typeface="+mn-ea"/>
                          <a:cs typeface="Times New Roman" pitchFamily="18" charset="0"/>
                        </a:rPr>
                        <a:t> </a:t>
                      </a:r>
                      <a:r>
                        <a:rPr lang="en-US" sz="1800" b="1" i="0" u="none" strike="noStrike" kern="1200" baseline="0" dirty="0">
                          <a:solidFill>
                            <a:schemeClr val="dk1"/>
                          </a:solidFill>
                          <a:latin typeface="Times New Roman" pitchFamily="18" charset="0"/>
                          <a:ea typeface="+mn-ea"/>
                          <a:cs typeface="Times New Roman" pitchFamily="18" charset="0"/>
                        </a:rPr>
                        <a:t>Stabilization of soft soil using rubber tyre an industrial waste(IJCE)</a:t>
                      </a:r>
                      <a:endParaRPr lang="en-US" dirty="0">
                        <a:latin typeface="Times New Roman" pitchFamily="18" charset="0"/>
                        <a:cs typeface="Times New Roman" pitchFamily="18" charset="0"/>
                      </a:endParaRPr>
                    </a:p>
                  </a:txBody>
                  <a:tcPr anchor="ctr"/>
                </a:tc>
                <a:tc>
                  <a:txBody>
                    <a:bodyPr/>
                    <a:lstStyle/>
                    <a:p>
                      <a:pPr algn="ctr"/>
                      <a:r>
                        <a:rPr lang="en-US" dirty="0">
                          <a:latin typeface="Times New Roman" pitchFamily="18" charset="0"/>
                          <a:cs typeface="Times New Roman" pitchFamily="18" charset="0"/>
                        </a:rPr>
                        <a:t>2017</a:t>
                      </a:r>
                    </a:p>
                  </a:txBody>
                  <a:tcPr anchor="ctr"/>
                </a:tc>
                <a:tc>
                  <a:txBody>
                    <a:bodyPr/>
                    <a:lstStyle/>
                    <a:p>
                      <a:pPr algn="ctr"/>
                      <a:endParaRPr lang="en-US" sz="1800" b="0" i="0" u="none" strike="noStrike" kern="1200" baseline="0" dirty="0">
                        <a:solidFill>
                          <a:schemeClr val="dk1"/>
                        </a:solidFill>
                        <a:latin typeface="Times New Roman" pitchFamily="18" charset="0"/>
                        <a:ea typeface="+mn-ea"/>
                        <a:cs typeface="Times New Roman" pitchFamily="18" charset="0"/>
                      </a:endParaRPr>
                    </a:p>
                    <a:p>
                      <a:pPr algn="ctr"/>
                      <a:r>
                        <a:rPr lang="en-US" sz="1800" b="0" i="0" u="none" strike="noStrike" kern="1200" baseline="0" dirty="0">
                          <a:solidFill>
                            <a:schemeClr val="dk1"/>
                          </a:solidFill>
                          <a:latin typeface="Times New Roman" pitchFamily="18" charset="0"/>
                          <a:ea typeface="+mn-ea"/>
                          <a:cs typeface="Times New Roman" pitchFamily="18" charset="0"/>
                        </a:rPr>
                        <a:t>Red soil was </a:t>
                      </a:r>
                      <a:r>
                        <a:rPr lang="en-US" sz="1800" b="0" i="0" u="none" strike="noStrike" kern="1200" baseline="0" dirty="0" err="1">
                          <a:solidFill>
                            <a:schemeClr val="dk1"/>
                          </a:solidFill>
                          <a:latin typeface="Times New Roman" pitchFamily="18" charset="0"/>
                          <a:ea typeface="+mn-ea"/>
                          <a:cs typeface="Times New Roman" pitchFamily="18" charset="0"/>
                        </a:rPr>
                        <a:t>tested.shredded</a:t>
                      </a:r>
                      <a:r>
                        <a:rPr lang="en-US" sz="1800" b="0" i="0" u="none" strike="noStrike" kern="1200" baseline="0" dirty="0">
                          <a:solidFill>
                            <a:schemeClr val="dk1"/>
                          </a:solidFill>
                          <a:latin typeface="Times New Roman" pitchFamily="18" charset="0"/>
                          <a:ea typeface="+mn-ea"/>
                          <a:cs typeface="Times New Roman" pitchFamily="18" charset="0"/>
                        </a:rPr>
                        <a:t> tyre of size 15*30 mm is </a:t>
                      </a:r>
                      <a:r>
                        <a:rPr lang="en-US" sz="1800" b="0" i="0" u="none" strike="noStrike" kern="1200" baseline="0" dirty="0" err="1">
                          <a:solidFill>
                            <a:schemeClr val="dk1"/>
                          </a:solidFill>
                          <a:latin typeface="Times New Roman" pitchFamily="18" charset="0"/>
                          <a:ea typeface="+mn-ea"/>
                          <a:cs typeface="Times New Roman" pitchFamily="18" charset="0"/>
                        </a:rPr>
                        <a:t>used.author</a:t>
                      </a:r>
                      <a:r>
                        <a:rPr lang="en-US" sz="1800" b="0" i="0" u="none" strike="noStrike" kern="1200" baseline="0" dirty="0">
                          <a:solidFill>
                            <a:schemeClr val="dk1"/>
                          </a:solidFill>
                          <a:latin typeface="Times New Roman" pitchFamily="18" charset="0"/>
                          <a:ea typeface="+mn-ea"/>
                          <a:cs typeface="Times New Roman" pitchFamily="18" charset="0"/>
                        </a:rPr>
                        <a:t> found considerable increase in strength of soil.</a:t>
                      </a:r>
                    </a:p>
                  </a:txBody>
                  <a:tcPr anchor="ctr"/>
                </a:tc>
                <a:extLst>
                  <a:ext uri="{0D108BD9-81ED-4DB2-BD59-A6C34878D82A}">
                    <a16:rowId xmlns:a16="http://schemas.microsoft.com/office/drawing/2014/main" val="10001"/>
                  </a:ext>
                </a:extLst>
              </a:tr>
              <a:tr h="3439444">
                <a:tc>
                  <a:txBody>
                    <a:bodyPr/>
                    <a:lstStyle/>
                    <a:p>
                      <a:pPr algn="ctr"/>
                      <a:endParaRPr lang="en-US" sz="1800" b="0" i="0" u="none" strike="noStrike" kern="1200" baseline="0" dirty="0">
                        <a:solidFill>
                          <a:schemeClr val="dk1"/>
                        </a:solidFill>
                        <a:latin typeface="Times New Roman" pitchFamily="18" charset="0"/>
                        <a:ea typeface="+mn-ea"/>
                        <a:cs typeface="Times New Roman" pitchFamily="18" charset="0"/>
                      </a:endParaRPr>
                    </a:p>
                    <a:p>
                      <a:pPr algn="ctr"/>
                      <a:r>
                        <a:rPr lang="en-US" sz="1800" b="0" i="0" u="none" strike="noStrike" kern="1200" baseline="0" dirty="0">
                          <a:solidFill>
                            <a:schemeClr val="dk1"/>
                          </a:solidFill>
                          <a:latin typeface="Times New Roman" pitchFamily="18" charset="0"/>
                          <a:ea typeface="+mn-ea"/>
                          <a:cs typeface="Times New Roman" pitchFamily="18" charset="0"/>
                        </a:rPr>
                        <a:t> </a:t>
                      </a:r>
                      <a:r>
                        <a:rPr lang="en-US" sz="1800" b="0" i="0" u="none" strike="noStrike" kern="1200" baseline="0" dirty="0" err="1">
                          <a:solidFill>
                            <a:schemeClr val="dk1"/>
                          </a:solidFill>
                          <a:latin typeface="Times New Roman" pitchFamily="18" charset="0"/>
                          <a:ea typeface="+mn-ea"/>
                          <a:cs typeface="Times New Roman" pitchFamily="18" charset="0"/>
                        </a:rPr>
                        <a:t>Ghatge</a:t>
                      </a:r>
                      <a:r>
                        <a:rPr lang="en-US" sz="1800" b="0" i="0" u="none" strike="noStrike" kern="1200" baseline="0" dirty="0">
                          <a:solidFill>
                            <a:schemeClr val="dk1"/>
                          </a:solidFill>
                          <a:latin typeface="Times New Roman" pitchFamily="18" charset="0"/>
                          <a:ea typeface="+mn-ea"/>
                          <a:cs typeface="Times New Roman" pitchFamily="18" charset="0"/>
                        </a:rPr>
                        <a:t> Sandeep </a:t>
                      </a:r>
                      <a:r>
                        <a:rPr lang="en-US" sz="1800" b="0" i="0" u="none" strike="noStrike" kern="1200" baseline="0" dirty="0" err="1">
                          <a:solidFill>
                            <a:schemeClr val="dk1"/>
                          </a:solidFill>
                          <a:latin typeface="Times New Roman" pitchFamily="18" charset="0"/>
                          <a:ea typeface="+mn-ea"/>
                          <a:cs typeface="Times New Roman" pitchFamily="18" charset="0"/>
                        </a:rPr>
                        <a:t>Hambirao</a:t>
                      </a:r>
                      <a:endParaRPr lang="en-US" sz="1800" b="0" i="0" u="none" strike="noStrike" kern="1200" baseline="0" dirty="0">
                        <a:solidFill>
                          <a:schemeClr val="dk1"/>
                        </a:solidFill>
                        <a:latin typeface="Times New Roman" pitchFamily="18" charset="0"/>
                        <a:ea typeface="+mn-ea"/>
                        <a:cs typeface="Times New Roman" pitchFamily="18" charset="0"/>
                      </a:endParaRPr>
                    </a:p>
                    <a:p>
                      <a:pPr algn="ctr"/>
                      <a:r>
                        <a:rPr lang="en-US" sz="1800" b="0" i="0" u="none" strike="noStrike" kern="1200" baseline="0" dirty="0" err="1">
                          <a:solidFill>
                            <a:schemeClr val="dk1"/>
                          </a:solidFill>
                          <a:latin typeface="Times New Roman" pitchFamily="18" charset="0"/>
                          <a:ea typeface="+mn-ea"/>
                          <a:cs typeface="Times New Roman" pitchFamily="18" charset="0"/>
                        </a:rPr>
                        <a:t>Dr.P.G.Rakaraddi</a:t>
                      </a:r>
                      <a:endParaRPr lang="en-US" dirty="0">
                        <a:latin typeface="Times New Roman" pitchFamily="18" charset="0"/>
                        <a:cs typeface="Times New Roman" pitchFamily="18" charset="0"/>
                      </a:endParaRPr>
                    </a:p>
                  </a:txBody>
                  <a:tcPr anchor="ctr"/>
                </a:tc>
                <a:tc>
                  <a:txBody>
                    <a:bodyPr/>
                    <a:lstStyle/>
                    <a:p>
                      <a:pPr algn="ctr"/>
                      <a:endParaRPr lang="en-US" sz="1800" b="0" i="0" u="none" strike="noStrike" kern="1200" baseline="0" dirty="0">
                        <a:solidFill>
                          <a:schemeClr val="dk1"/>
                        </a:solidFill>
                        <a:latin typeface="Times New Roman" pitchFamily="18" charset="0"/>
                        <a:ea typeface="+mn-ea"/>
                        <a:cs typeface="Times New Roman" pitchFamily="18" charset="0"/>
                      </a:endParaRPr>
                    </a:p>
                    <a:p>
                      <a:pPr algn="ctr"/>
                      <a:r>
                        <a:rPr lang="en-US" sz="1800" b="0" i="0" u="none" strike="noStrike" kern="1200" baseline="0" dirty="0">
                          <a:solidFill>
                            <a:schemeClr val="dk1"/>
                          </a:solidFill>
                          <a:latin typeface="Times New Roman" pitchFamily="18" charset="0"/>
                          <a:ea typeface="+mn-ea"/>
                          <a:cs typeface="Times New Roman" pitchFamily="18" charset="0"/>
                        </a:rPr>
                        <a:t> </a:t>
                      </a:r>
                      <a:r>
                        <a:rPr lang="en-US" sz="1800" b="1" i="0" u="none" strike="noStrike" kern="1200" baseline="0" dirty="0">
                          <a:solidFill>
                            <a:schemeClr val="dk1"/>
                          </a:solidFill>
                          <a:latin typeface="Times New Roman" pitchFamily="18" charset="0"/>
                          <a:ea typeface="+mn-ea"/>
                          <a:cs typeface="Times New Roman" pitchFamily="18" charset="0"/>
                        </a:rPr>
                        <a:t>Soil Stabilization Using Waste Shredded Rubber Tyre Chips </a:t>
                      </a:r>
                      <a:r>
                        <a:rPr lang="en-US" sz="1800" b="0" i="1" u="none" strike="noStrike" kern="1200" baseline="0" dirty="0">
                          <a:solidFill>
                            <a:schemeClr val="dk1"/>
                          </a:solidFill>
                          <a:latin typeface="Times New Roman" pitchFamily="18" charset="0"/>
                          <a:ea typeface="+mn-ea"/>
                          <a:cs typeface="Times New Roman" pitchFamily="18" charset="0"/>
                        </a:rPr>
                        <a:t>(IOSR-JMCE) </a:t>
                      </a:r>
                      <a:endParaRPr lang="en-US" dirty="0">
                        <a:latin typeface="Times New Roman" pitchFamily="18" charset="0"/>
                        <a:cs typeface="Times New Roman" pitchFamily="18" charset="0"/>
                      </a:endParaRPr>
                    </a:p>
                  </a:txBody>
                  <a:tcPr anchor="ctr"/>
                </a:tc>
                <a:tc>
                  <a:txBody>
                    <a:bodyPr/>
                    <a:lstStyle/>
                    <a:p>
                      <a:pPr algn="ctr"/>
                      <a:r>
                        <a:rPr lang="en-US" dirty="0">
                          <a:latin typeface="Times New Roman" pitchFamily="18" charset="0"/>
                          <a:cs typeface="Times New Roman" pitchFamily="18" charset="0"/>
                        </a:rPr>
                        <a:t>2014</a:t>
                      </a:r>
                    </a:p>
                  </a:txBody>
                  <a:tcPr anchor="ctr"/>
                </a:tc>
                <a:tc>
                  <a:txBody>
                    <a:bodyPr/>
                    <a:lstStyle/>
                    <a:p>
                      <a:pPr algn="ctr"/>
                      <a:endParaRPr lang="en-US" sz="1800" b="0" i="0" u="none" strike="noStrike" kern="1200" baseline="0" dirty="0">
                        <a:solidFill>
                          <a:schemeClr val="dk1"/>
                        </a:solidFill>
                        <a:latin typeface="Times New Roman" pitchFamily="18" charset="0"/>
                        <a:ea typeface="+mn-ea"/>
                        <a:cs typeface="Times New Roman" pitchFamily="18" charset="0"/>
                      </a:endParaRPr>
                    </a:p>
                    <a:p>
                      <a:pPr algn="ctr"/>
                      <a:r>
                        <a:rPr lang="en-US" sz="1800" b="0" i="0" u="none" strike="noStrike" kern="1200" baseline="0" dirty="0">
                          <a:solidFill>
                            <a:schemeClr val="dk1"/>
                          </a:solidFill>
                          <a:latin typeface="Times New Roman" pitchFamily="18" charset="0"/>
                          <a:ea typeface="+mn-ea"/>
                          <a:cs typeface="Times New Roman" pitchFamily="18" charset="0"/>
                        </a:rPr>
                        <a:t> black cotton soil was tested. Tyre waste of 5%,10%,15%and cement of 2%,4% are used. He finally found optimum range of tyre as  5%and cement as 4%.</a:t>
                      </a:r>
                    </a:p>
                  </a:txBody>
                  <a:tcPr anchor="ct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838201"/>
          <a:ext cx="8229600" cy="5760719"/>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3200400">
                  <a:extLst>
                    <a:ext uri="{9D8B030D-6E8A-4147-A177-3AD203B41FA5}">
                      <a16:colId xmlns:a16="http://schemas.microsoft.com/office/drawing/2014/main" val="20003"/>
                    </a:ext>
                  </a:extLst>
                </a:gridCol>
              </a:tblGrid>
              <a:tr h="685799">
                <a:tc>
                  <a:txBody>
                    <a:bodyPr/>
                    <a:lstStyle/>
                    <a:p>
                      <a:pPr algn="ctr"/>
                      <a:r>
                        <a:rPr lang="en-US" dirty="0">
                          <a:latin typeface="Times New Roman" pitchFamily="18" charset="0"/>
                          <a:cs typeface="Times New Roman" pitchFamily="18" charset="0"/>
                        </a:rPr>
                        <a:t>AUTHORS</a:t>
                      </a:r>
                    </a:p>
                  </a:txBody>
                  <a:tcPr anchor="ctr"/>
                </a:tc>
                <a:tc>
                  <a:txBody>
                    <a:bodyPr/>
                    <a:lstStyle/>
                    <a:p>
                      <a:pPr algn="ctr"/>
                      <a:r>
                        <a:rPr lang="en-US" dirty="0">
                          <a:latin typeface="Times New Roman" pitchFamily="18" charset="0"/>
                          <a:cs typeface="Times New Roman" pitchFamily="18" charset="0"/>
                        </a:rPr>
                        <a:t>TITLE</a:t>
                      </a:r>
                    </a:p>
                  </a:txBody>
                  <a:tcPr anchor="ctr"/>
                </a:tc>
                <a:tc>
                  <a:txBody>
                    <a:bodyPr/>
                    <a:lstStyle/>
                    <a:p>
                      <a:pPr algn="ctr"/>
                      <a:r>
                        <a:rPr lang="en-US" dirty="0">
                          <a:latin typeface="Times New Roman" pitchFamily="18" charset="0"/>
                          <a:cs typeface="Times New Roman" pitchFamily="18" charset="0"/>
                        </a:rPr>
                        <a:t>YEAR</a:t>
                      </a:r>
                    </a:p>
                  </a:txBody>
                  <a:tcPr anchor="ctr"/>
                </a:tc>
                <a:tc>
                  <a:txBody>
                    <a:bodyPr/>
                    <a:lstStyle/>
                    <a:p>
                      <a:pPr algn="ctr"/>
                      <a:r>
                        <a:rPr lang="en-US" dirty="0">
                          <a:latin typeface="Times New Roman" pitchFamily="18" charset="0"/>
                          <a:cs typeface="Times New Roman" pitchFamily="18" charset="0"/>
                        </a:rPr>
                        <a:t>INFERENCE</a:t>
                      </a:r>
                    </a:p>
                  </a:txBody>
                  <a:tcPr anchor="ctr"/>
                </a:tc>
                <a:extLst>
                  <a:ext uri="{0D108BD9-81ED-4DB2-BD59-A6C34878D82A}">
                    <a16:rowId xmlns:a16="http://schemas.microsoft.com/office/drawing/2014/main" val="10000"/>
                  </a:ext>
                </a:extLst>
              </a:tr>
              <a:tr h="2514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Sharma et al.</a:t>
                      </a:r>
                      <a:endParaRPr kumimoji="0" lang="en-US" sz="1800" b="1" kern="1200" dirty="0">
                        <a:solidFill>
                          <a:schemeClr val="dk1"/>
                        </a:solidFill>
                        <a:latin typeface="Times New Roman" pitchFamily="18" charset="0"/>
                        <a:ea typeface="+mn-ea"/>
                        <a:cs typeface="Times New Roman" pitchFamily="18" charset="0"/>
                      </a:endParaRPr>
                    </a:p>
                  </a:txBody>
                  <a:tcPr anchor="ctr"/>
                </a:tc>
                <a:tc>
                  <a:txBody>
                    <a:bodyPr/>
                    <a:lstStyle/>
                    <a:p>
                      <a:pPr algn="ctr"/>
                      <a:r>
                        <a:rPr lang="en-US" dirty="0"/>
                        <a:t>Stabilization of a Clayey Soil with Fly Ash and Lime: A Micro Level Investigation</a:t>
                      </a:r>
                      <a:endParaRPr lang="en-US" b="1" dirty="0">
                        <a:latin typeface="Times New Roman" pitchFamily="18" charset="0"/>
                        <a:cs typeface="Times New Roman" pitchFamily="18" charset="0"/>
                      </a:endParaRPr>
                    </a:p>
                  </a:txBody>
                  <a:tcPr anchor="ctr"/>
                </a:tc>
                <a:tc>
                  <a:txBody>
                    <a:bodyPr/>
                    <a:lstStyle/>
                    <a:p>
                      <a:pPr algn="ctr"/>
                      <a:r>
                        <a:rPr lang="en-US" dirty="0">
                          <a:latin typeface="Times New Roman" pitchFamily="18" charset="0"/>
                          <a:cs typeface="Times New Roman" pitchFamily="18" charset="0"/>
                        </a:rPr>
                        <a:t>2012</a:t>
                      </a:r>
                    </a:p>
                  </a:txBody>
                  <a:tcPr anchor="ctr"/>
                </a:tc>
                <a:tc>
                  <a:txBody>
                    <a:bodyPr/>
                    <a:lstStyle/>
                    <a:p>
                      <a:pPr algn="ctr"/>
                      <a:r>
                        <a:rPr lang="en-US" dirty="0">
                          <a:latin typeface="Times New Roman" pitchFamily="18" charset="0"/>
                          <a:cs typeface="Times New Roman" pitchFamily="18" charset="0"/>
                        </a:rPr>
                        <a:t>Addition of fly ash and lime increases strength of soil. The unconfined compressive strength and CBR value increased by addition of fly ash and lime. Addition of fly ash also improved the geotechnical properties of the soil.</a:t>
                      </a:r>
                      <a:endParaRPr lang="en-US" sz="1800" b="0" i="0" u="none" strike="noStrike" kern="1200" baseline="0" dirty="0">
                        <a:solidFill>
                          <a:schemeClr val="dk1"/>
                        </a:solidFill>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1"/>
                  </a:ext>
                </a:extLst>
              </a:tr>
              <a:tr h="2006600">
                <a:tc>
                  <a:txBody>
                    <a:bodyPr/>
                    <a:lstStyle/>
                    <a:p>
                      <a:pPr algn="ctr"/>
                      <a:r>
                        <a:rPr lang="en-US" dirty="0" err="1"/>
                        <a:t>Sridharan</a:t>
                      </a:r>
                      <a:endParaRPr lang="en-US" dirty="0">
                        <a:latin typeface="Times New Roman" pitchFamily="18" charset="0"/>
                        <a:cs typeface="Times New Roman" pitchFamily="18" charset="0"/>
                      </a:endParaRPr>
                    </a:p>
                  </a:txBody>
                  <a:tcPr anchor="ctr"/>
                </a:tc>
                <a:tc>
                  <a:txBody>
                    <a:bodyPr/>
                    <a:lstStyle/>
                    <a:p>
                      <a:pPr algn="ctr"/>
                      <a:r>
                        <a:rPr lang="en-US" dirty="0"/>
                        <a:t>Physical and Compaction Behavior of Clay Soil-Fly Ash Mixtures.</a:t>
                      </a:r>
                      <a:endParaRPr lang="en-US" dirty="0">
                        <a:latin typeface="Times New Roman" pitchFamily="18" charset="0"/>
                        <a:cs typeface="Times New Roman" pitchFamily="18" charset="0"/>
                      </a:endParaRPr>
                    </a:p>
                  </a:txBody>
                  <a:tcPr anchor="ctr"/>
                </a:tc>
                <a:tc>
                  <a:txBody>
                    <a:bodyPr/>
                    <a:lstStyle/>
                    <a:p>
                      <a:pPr algn="ctr"/>
                      <a:r>
                        <a:rPr lang="en-US" dirty="0">
                          <a:latin typeface="Times New Roman" pitchFamily="18" charset="0"/>
                          <a:cs typeface="Times New Roman" pitchFamily="18" charset="0"/>
                        </a:rPr>
                        <a:t>2013</a:t>
                      </a:r>
                    </a:p>
                  </a:txBody>
                  <a:tcPr anchor="ctr"/>
                </a:tc>
                <a:tc>
                  <a:txBody>
                    <a:bodyPr/>
                    <a:lstStyle/>
                    <a:p>
                      <a:pPr algn="ctr"/>
                      <a:r>
                        <a:rPr lang="en-US" dirty="0"/>
                        <a:t>The liquid limits, compaction characteristics and swelling potential of expansive clay soil–fly ash mixtures are significantly improved. Furthermore, compressibility characteristics of the expansive soil are improved with the addition of fly ash.</a:t>
                      </a:r>
                      <a:endParaRPr lang="en-US" sz="1800" b="0" i="0" u="none" strike="noStrike" kern="1200" baseline="0" dirty="0">
                        <a:solidFill>
                          <a:schemeClr val="dk1"/>
                        </a:solidFill>
                        <a:latin typeface="Times New Roman" pitchFamily="18" charset="0"/>
                        <a:ea typeface="+mn-ea"/>
                        <a:cs typeface="Times New Roman" pitchFamily="18" charset="0"/>
                      </a:endParaRPr>
                    </a:p>
                  </a:txBody>
                  <a:tcPr anchor="ct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533400"/>
          </a:xfrm>
        </p:spPr>
        <p:txBody>
          <a:bodyPr>
            <a:normAutofit fontScale="90000"/>
          </a:bodyPr>
          <a:lstStyle/>
          <a:p>
            <a:r>
              <a:rPr lang="en-US" dirty="0">
                <a:latin typeface="Times New Roman" pitchFamily="18" charset="0"/>
                <a:cs typeface="Times New Roman" pitchFamily="18" charset="0"/>
              </a:rPr>
              <a:t>METHODOLOGY</a:t>
            </a:r>
            <a:endParaRPr lang="en-US" dirty="0"/>
          </a:p>
        </p:txBody>
      </p:sp>
      <p:graphicFrame>
        <p:nvGraphicFramePr>
          <p:cNvPr id="4" name="Content Placeholder 3"/>
          <p:cNvGraphicFramePr>
            <a:graphicFrameLocks noGrp="1"/>
          </p:cNvGraphicFramePr>
          <p:nvPr>
            <p:ph idx="1"/>
          </p:nvPr>
        </p:nvGraphicFramePr>
        <p:xfrm>
          <a:off x="457200" y="2249488"/>
          <a:ext cx="8229600" cy="4324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Laboratory Tests </a:t>
            </a:r>
          </a:p>
        </p:txBody>
      </p:sp>
      <p:sp>
        <p:nvSpPr>
          <p:cNvPr id="3" name="Content Placeholder 2"/>
          <p:cNvSpPr>
            <a:spLocks noGrp="1"/>
          </p:cNvSpPr>
          <p:nvPr>
            <p:ph idx="1"/>
          </p:nvPr>
        </p:nvSpPr>
        <p:spPr/>
        <p:txBody>
          <a:bodyPr>
            <a:normAutofit fontScale="92500" lnSpcReduction="20000"/>
          </a:bodyPr>
          <a:lstStyle/>
          <a:p>
            <a:r>
              <a:rPr lang="en-US" dirty="0"/>
              <a:t>For sample soil:</a:t>
            </a:r>
          </a:p>
          <a:p>
            <a:pPr lvl="1" algn="just"/>
            <a:r>
              <a:rPr lang="en-US" dirty="0"/>
              <a:t>Specific Gravity  </a:t>
            </a:r>
          </a:p>
          <a:p>
            <a:pPr lvl="1" algn="just"/>
            <a:r>
              <a:rPr lang="en-US" dirty="0"/>
              <a:t>Liquid Limit </a:t>
            </a:r>
          </a:p>
          <a:p>
            <a:pPr lvl="1" algn="just"/>
            <a:r>
              <a:rPr lang="en-US" dirty="0"/>
              <a:t>Plastic Limit 	</a:t>
            </a:r>
          </a:p>
          <a:p>
            <a:pPr lvl="1" algn="just"/>
            <a:r>
              <a:rPr lang="en-US" dirty="0"/>
              <a:t>Standard Proctor Compaction test </a:t>
            </a:r>
          </a:p>
          <a:p>
            <a:pPr lvl="1" algn="just"/>
            <a:r>
              <a:rPr lang="en-US" dirty="0"/>
              <a:t>Unconfined Compressive Strength(UCC) </a:t>
            </a:r>
          </a:p>
          <a:p>
            <a:pPr lvl="1" algn="just"/>
            <a:r>
              <a:rPr lang="en-US" dirty="0"/>
              <a:t>California Bearing Ratio(CBR)</a:t>
            </a:r>
          </a:p>
          <a:p>
            <a:pPr marL="0" indent="0">
              <a:buNone/>
            </a:pPr>
            <a:r>
              <a:rPr lang="en-US" dirty="0"/>
              <a:t>		</a:t>
            </a:r>
          </a:p>
          <a:p>
            <a:r>
              <a:rPr lang="en-US" dirty="0"/>
              <a:t>For stabilized soil:</a:t>
            </a:r>
          </a:p>
          <a:p>
            <a:pPr lvl="1" algn="just"/>
            <a:r>
              <a:rPr lang="en-US" dirty="0"/>
              <a:t>Standard Proctor Compaction test</a:t>
            </a:r>
          </a:p>
          <a:p>
            <a:pPr lvl="1" algn="just"/>
            <a:r>
              <a:rPr lang="en-US" dirty="0"/>
              <a:t>Unconfined Compressive Strength(UCC)</a:t>
            </a:r>
          </a:p>
          <a:p>
            <a:pPr lvl="1" algn="just"/>
            <a:r>
              <a:rPr lang="en-US" dirty="0"/>
              <a:t>California Bearing Ratio(CBR)</a:t>
            </a:r>
          </a:p>
          <a:p>
            <a:endParaRPr lang="en-US" dirty="0"/>
          </a:p>
        </p:txBody>
      </p:sp>
      <p:pic>
        <p:nvPicPr>
          <p:cNvPr id="6" name="Picture 5" descr="cbr.jpg"/>
          <p:cNvPicPr>
            <a:picLocks noChangeAspect="1"/>
          </p:cNvPicPr>
          <p:nvPr/>
        </p:nvPicPr>
        <p:blipFill>
          <a:blip r:embed="rId2" cstate="print"/>
          <a:stretch>
            <a:fillRect/>
          </a:stretch>
        </p:blipFill>
        <p:spPr>
          <a:xfrm>
            <a:off x="7239000" y="3767667"/>
            <a:ext cx="1600200" cy="2633133"/>
          </a:xfrm>
          <a:prstGeom prst="rect">
            <a:avLst/>
          </a:prstGeom>
        </p:spPr>
      </p:pic>
      <p:pic>
        <p:nvPicPr>
          <p:cNvPr id="7" name="Picture 6" descr="IMG_20210326_115543.JPG"/>
          <p:cNvPicPr>
            <a:picLocks noChangeAspect="1"/>
          </p:cNvPicPr>
          <p:nvPr/>
        </p:nvPicPr>
        <p:blipFill>
          <a:blip r:embed="rId3" cstate="print"/>
          <a:stretch>
            <a:fillRect/>
          </a:stretch>
        </p:blipFill>
        <p:spPr>
          <a:xfrm>
            <a:off x="7239000" y="1371600"/>
            <a:ext cx="1528060" cy="2133599"/>
          </a:xfrm>
          <a:prstGeom prst="rect">
            <a:avLst/>
          </a:prstGeom>
        </p:spPr>
      </p:pic>
      <p:pic>
        <p:nvPicPr>
          <p:cNvPr id="8" name="Picture 7" descr="IMG_20210326_115653.JPG"/>
          <p:cNvPicPr>
            <a:picLocks noChangeAspect="1"/>
          </p:cNvPicPr>
          <p:nvPr/>
        </p:nvPicPr>
        <p:blipFill>
          <a:blip r:embed="rId4" cstate="print"/>
          <a:stretch>
            <a:fillRect/>
          </a:stretch>
        </p:blipFill>
        <p:spPr>
          <a:xfrm>
            <a:off x="5638800" y="1371600"/>
            <a:ext cx="1468633" cy="2133600"/>
          </a:xfrm>
          <a:prstGeom prst="rect">
            <a:avLst/>
          </a:prstGeom>
        </p:spPr>
      </p:pic>
      <p:sp>
        <p:nvSpPr>
          <p:cNvPr id="9" name="Slide Number Placeholder 8"/>
          <p:cNvSpPr>
            <a:spLocks noGrp="1"/>
          </p:cNvSpPr>
          <p:nvPr>
            <p:ph type="sldNum" sz="quarter" idx="12"/>
          </p:nvPr>
        </p:nvSpPr>
        <p:spPr/>
        <p:txBody>
          <a:bodyPr/>
          <a:lstStyle/>
          <a:p>
            <a:fld id="{B6F15528-21DE-4FAA-801E-634DDDAF4B2B}" type="slidenum">
              <a:rPr lang="en-US" smtClean="0"/>
              <a:pPr/>
              <a:t>9</a:t>
            </a:fld>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1684</TotalTime>
  <Words>1600</Words>
  <Application>Microsoft Office PowerPoint</Application>
  <PresentationFormat>On-screen Show (4:3)</PresentationFormat>
  <Paragraphs>250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Calibri</vt:lpstr>
      <vt:lpstr>Georgia</vt:lpstr>
      <vt:lpstr>Times New Roman</vt:lpstr>
      <vt:lpstr>Trebuchet MS</vt:lpstr>
      <vt:lpstr>Wingdings 2</vt:lpstr>
      <vt:lpstr>Urban</vt:lpstr>
      <vt:lpstr>ENHANCING CLAYEY SOIL STABILITY USING BIOMASS CHAR</vt:lpstr>
      <vt:lpstr>INTRODUCTION</vt:lpstr>
      <vt:lpstr>OBJECTIVE</vt:lpstr>
      <vt:lpstr>scope</vt:lpstr>
      <vt:lpstr>LITERATURE REVIEW</vt:lpstr>
      <vt:lpstr>PowerPoint Presentation</vt:lpstr>
      <vt:lpstr>PowerPoint Presentation</vt:lpstr>
      <vt:lpstr>METHODOLOGY</vt:lpstr>
      <vt:lpstr>Laboratory Tests </vt:lpstr>
      <vt:lpstr>Collection of sample</vt:lpstr>
      <vt:lpstr>PROXIMATE ANALYSIS OF BIO CHAR</vt:lpstr>
      <vt:lpstr>SOIL CLASSIFICATION </vt:lpstr>
      <vt:lpstr>A-line graph</vt:lpstr>
      <vt:lpstr>PROPORTIONS SELECTED</vt:lpstr>
      <vt:lpstr>STANDARD PROCTOR COMPACTION TEST RESULT</vt:lpstr>
      <vt:lpstr>COMPACTION TEST RESULT</vt:lpstr>
      <vt:lpstr>UCC TEST RESULT</vt:lpstr>
      <vt:lpstr>UCC Results</vt:lpstr>
      <vt:lpstr>CBR test result</vt:lpstr>
      <vt:lpstr>CBR results</vt:lpstr>
      <vt:lpstr>CONCLUSION</vt:lpstr>
      <vt:lpstr>Reference</vt:lpstr>
      <vt:lpstr>Journal review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CHARACTERIZATION AND VALORAZATION OF BIOMASS CHAR AND INCREASING THE SOIL STABILITY</dc:title>
  <dc:creator>sridhar s</dc:creator>
  <cp:lastModifiedBy>Naveen C</cp:lastModifiedBy>
  <cp:revision>200</cp:revision>
  <dcterms:created xsi:type="dcterms:W3CDTF">2006-08-16T00:00:00Z</dcterms:created>
  <dcterms:modified xsi:type="dcterms:W3CDTF">2025-02-18T04:34:21Z</dcterms:modified>
</cp:coreProperties>
</file>