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63" r:id="rId11"/>
    <p:sldId id="266" r:id="rId12"/>
    <p:sldId id="268" r:id="rId13"/>
    <p:sldId id="267" r:id="rId14"/>
    <p:sldId id="277" r:id="rId15"/>
    <p:sldId id="281" r:id="rId16"/>
    <p:sldId id="278" r:id="rId17"/>
    <p:sldId id="282" r:id="rId18"/>
    <p:sldId id="264" r:id="rId19"/>
    <p:sldId id="265" r:id="rId20"/>
    <p:sldId id="269" r:id="rId21"/>
    <p:sldId id="273" r:id="rId22"/>
    <p:sldId id="283" r:id="rId23"/>
    <p:sldId id="274" r:id="rId24"/>
    <p:sldId id="285" r:id="rId25"/>
    <p:sldId id="275" r:id="rId26"/>
    <p:sldId id="284" r:id="rId27"/>
    <p:sldId id="276" r:id="rId28"/>
    <p:sldId id="270" r:id="rId29"/>
    <p:sldId id="2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75C5E-4CF4-4088-A6C6-6AD3C49A7D19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8DA15-625D-4741-A4A8-4AFF1F382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1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8DA15-625D-4741-A4A8-4AFF1F3821C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2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5BAA-5903-4E3A-B71D-AA1811CA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291" y="2450447"/>
            <a:ext cx="8825658" cy="1735420"/>
          </a:xfrm>
        </p:spPr>
        <p:txBody>
          <a:bodyPr/>
          <a:lstStyle/>
          <a:p>
            <a:r>
              <a:rPr lang="en-IN" dirty="0"/>
              <a:t>ANALYSIS AND DESIGN OF RESIDENTIAL BUILDING</a:t>
            </a:r>
          </a:p>
        </p:txBody>
      </p:sp>
    </p:spTree>
    <p:extLst>
      <p:ext uri="{BB962C8B-B14F-4D97-AF65-F5344CB8AC3E}">
        <p14:creationId xmlns:p14="http://schemas.microsoft.com/office/powerpoint/2010/main" val="192274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5546-5DE0-4784-A31D-A8CB89C4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540A2-7AF0-4C75-8B3E-E53729863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017036" y="3108960"/>
            <a:ext cx="4182515" cy="3193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FB3BE-3978-4604-8607-397E80C717BB}"/>
              </a:ext>
            </a:extLst>
          </p:cNvPr>
          <p:cNvSpPr txBox="1"/>
          <p:nvPr/>
        </p:nvSpPr>
        <p:spPr>
          <a:xfrm>
            <a:off x="1077996" y="2590022"/>
            <a:ext cx="21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BEAM FORCES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B476B-8211-45F4-81F1-35A33DE6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60" y="3429000"/>
            <a:ext cx="6408975" cy="2263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8B46D-571A-4561-847F-7140B277B787}"/>
              </a:ext>
            </a:extLst>
          </p:cNvPr>
          <p:cNvSpPr txBox="1"/>
          <p:nvPr/>
        </p:nvSpPr>
        <p:spPr>
          <a:xfrm>
            <a:off x="5672820" y="2590022"/>
            <a:ext cx="49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AND MIN BENDING MOMENT VALUES</a:t>
            </a:r>
          </a:p>
        </p:txBody>
      </p:sp>
    </p:spTree>
    <p:extLst>
      <p:ext uri="{BB962C8B-B14F-4D97-AF65-F5344CB8AC3E}">
        <p14:creationId xmlns:p14="http://schemas.microsoft.com/office/powerpoint/2010/main" val="217919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C3D9-C1C3-4BEE-881C-CA03DC2E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74083-DF34-4D2D-B8B3-87773F9A6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49036" y="2664662"/>
            <a:ext cx="6867331" cy="37910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A5194-0709-48BF-8EE1-23CC1DEA71FA}"/>
              </a:ext>
            </a:extLst>
          </p:cNvPr>
          <p:cNvSpPr txBox="1"/>
          <p:nvPr/>
        </p:nvSpPr>
        <p:spPr>
          <a:xfrm>
            <a:off x="1073020" y="2295330"/>
            <a:ext cx="197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APPLIED LOADS</a:t>
            </a:r>
          </a:p>
        </p:txBody>
      </p:sp>
    </p:spTree>
    <p:extLst>
      <p:ext uri="{BB962C8B-B14F-4D97-AF65-F5344CB8AC3E}">
        <p14:creationId xmlns:p14="http://schemas.microsoft.com/office/powerpoint/2010/main" val="332563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7E85-6692-4342-AFBA-A2C8074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A4CDB-C9F6-4CA5-863C-330B31B2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65119" y="2361267"/>
            <a:ext cx="7931377" cy="43138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94832-3C10-4451-8353-AE98574E4A57}"/>
              </a:ext>
            </a:extLst>
          </p:cNvPr>
          <p:cNvSpPr txBox="1"/>
          <p:nvPr/>
        </p:nvSpPr>
        <p:spPr>
          <a:xfrm>
            <a:off x="774441" y="2239347"/>
            <a:ext cx="23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PLATE STRESS DUE TO DEAD LOAD</a:t>
            </a:r>
          </a:p>
        </p:txBody>
      </p:sp>
    </p:spTree>
    <p:extLst>
      <p:ext uri="{BB962C8B-B14F-4D97-AF65-F5344CB8AC3E}">
        <p14:creationId xmlns:p14="http://schemas.microsoft.com/office/powerpoint/2010/main" val="297323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2836-62C3-4E5A-87E2-FEA525C2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0756F-BA6E-4686-BDEE-9CF1F201E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76464" y="2330788"/>
            <a:ext cx="7545582" cy="39670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E37B7-4E99-4994-96F2-DFFC53862B4D}"/>
              </a:ext>
            </a:extLst>
          </p:cNvPr>
          <p:cNvSpPr txBox="1"/>
          <p:nvPr/>
        </p:nvSpPr>
        <p:spPr>
          <a:xfrm>
            <a:off x="886407" y="2239348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PLATE STRESS DUE TO LIVE LOAD</a:t>
            </a:r>
          </a:p>
        </p:txBody>
      </p:sp>
    </p:spTree>
    <p:extLst>
      <p:ext uri="{BB962C8B-B14F-4D97-AF65-F5344CB8AC3E}">
        <p14:creationId xmlns:p14="http://schemas.microsoft.com/office/powerpoint/2010/main" val="216185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722-CA79-4CE0-AB9D-FB7AAEDA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2A93F0-4A84-42FE-BFBA-8BD6B4754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2591" y="2275840"/>
            <a:ext cx="4583069" cy="34163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9A92FF-A70C-4A9B-8D51-C45D69B0D6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053092" y="2275839"/>
            <a:ext cx="3704775" cy="331978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488CA7-C16B-4682-BC32-81D6F879C5A7}"/>
              </a:ext>
            </a:extLst>
          </p:cNvPr>
          <p:cNvSpPr txBox="1"/>
          <p:nvPr/>
        </p:nvSpPr>
        <p:spPr>
          <a:xfrm>
            <a:off x="973365" y="2179320"/>
            <a:ext cx="227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CRITICAL BEAM</a:t>
            </a:r>
          </a:p>
          <a:p>
            <a:r>
              <a:rPr lang="en-IN" sz="1200" dirty="0"/>
              <a:t>BEAM NO:67</a:t>
            </a:r>
          </a:p>
        </p:txBody>
      </p:sp>
    </p:spTree>
    <p:extLst>
      <p:ext uri="{BB962C8B-B14F-4D97-AF65-F5344CB8AC3E}">
        <p14:creationId xmlns:p14="http://schemas.microsoft.com/office/powerpoint/2010/main" val="235298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1DD7-D710-4C64-96C0-C7D8201F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75D32-BDFA-4F14-B24C-D00D3F1E8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8986" y="2625746"/>
            <a:ext cx="4916033" cy="37445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1D8797-7696-4D21-A4FC-95D952282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0348" y="2609612"/>
            <a:ext cx="2537479" cy="38787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1673C-2BEE-493C-8C8D-AAFE95BBC4FE}"/>
              </a:ext>
            </a:extLst>
          </p:cNvPr>
          <p:cNvSpPr txBox="1"/>
          <p:nvPr/>
        </p:nvSpPr>
        <p:spPr>
          <a:xfrm>
            <a:off x="1562100" y="217932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STRESS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BAC80-0C24-46B5-A592-1DD2358BDE97}"/>
              </a:ext>
            </a:extLst>
          </p:cNvPr>
          <p:cNvSpPr txBox="1"/>
          <p:nvPr/>
        </p:nvSpPr>
        <p:spPr>
          <a:xfrm>
            <a:off x="7063740" y="2240280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: BEAM 67</a:t>
            </a:r>
          </a:p>
        </p:txBody>
      </p:sp>
    </p:spTree>
    <p:extLst>
      <p:ext uri="{BB962C8B-B14F-4D97-AF65-F5344CB8AC3E}">
        <p14:creationId xmlns:p14="http://schemas.microsoft.com/office/powerpoint/2010/main" val="291819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E52-0351-49D6-B3FA-FF76F054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852AC-D9FF-46D1-80AF-09F6735348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529543" y="2640985"/>
            <a:ext cx="4185457" cy="3157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F25E25-146C-4C6B-948A-FD099C3D0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3201" y="2629902"/>
            <a:ext cx="3532359" cy="31683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A2A66-0A0C-4DD3-A2F5-EB6C963DDBD0}"/>
              </a:ext>
            </a:extLst>
          </p:cNvPr>
          <p:cNvSpPr txBox="1"/>
          <p:nvPr/>
        </p:nvSpPr>
        <p:spPr>
          <a:xfrm>
            <a:off x="792480" y="2179320"/>
            <a:ext cx="16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CRITICAL COLUMN</a:t>
            </a:r>
          </a:p>
          <a:p>
            <a:r>
              <a:rPr lang="en-IN" sz="1200" dirty="0"/>
              <a:t>BEAM NO:47</a:t>
            </a:r>
          </a:p>
        </p:txBody>
      </p:sp>
    </p:spTree>
    <p:extLst>
      <p:ext uri="{BB962C8B-B14F-4D97-AF65-F5344CB8AC3E}">
        <p14:creationId xmlns:p14="http://schemas.microsoft.com/office/powerpoint/2010/main" val="273707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9518-6E82-44AC-893D-19DA0030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0DF155-7F77-4BB2-9C91-E5666D13E7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5526" y="2677119"/>
            <a:ext cx="4397121" cy="9373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9ECBE4-A592-4A6F-9906-9A2C718CC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0118" y="2715219"/>
            <a:ext cx="2494881" cy="383674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49A21-1339-4265-B427-EFD606D8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23" y="4223345"/>
            <a:ext cx="4435224" cy="1074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F87503-EBB7-45C0-AF65-B75AA76AD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526" y="5713348"/>
            <a:ext cx="3101609" cy="1112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29432F-80D1-483D-9E50-C559C1B0F12C}"/>
              </a:ext>
            </a:extLst>
          </p:cNvPr>
          <p:cNvSpPr txBox="1"/>
          <p:nvPr/>
        </p:nvSpPr>
        <p:spPr>
          <a:xfrm>
            <a:off x="1285526" y="5440680"/>
            <a:ext cx="2021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 AXIAL 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C0EA9-7BD4-4C48-B80D-5A2C5F4F00B9}"/>
              </a:ext>
            </a:extLst>
          </p:cNvPr>
          <p:cNvSpPr txBox="1"/>
          <p:nvPr/>
        </p:nvSpPr>
        <p:spPr>
          <a:xfrm>
            <a:off x="1285526" y="3779520"/>
            <a:ext cx="273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BENDING MOMENT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B99D0-0BF7-4CF0-AC97-CEBFF3E07B27}"/>
              </a:ext>
            </a:extLst>
          </p:cNvPr>
          <p:cNvSpPr txBox="1"/>
          <p:nvPr/>
        </p:nvSpPr>
        <p:spPr>
          <a:xfrm>
            <a:off x="1285526" y="2289517"/>
            <a:ext cx="2280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SHEAR FORCE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17164-DBD1-4E5B-888C-651BF5907EDE}"/>
              </a:ext>
            </a:extLst>
          </p:cNvPr>
          <p:cNvSpPr txBox="1"/>
          <p:nvPr/>
        </p:nvSpPr>
        <p:spPr>
          <a:xfrm>
            <a:off x="6926580" y="2289517"/>
            <a:ext cx="22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– BEAM 47</a:t>
            </a:r>
          </a:p>
        </p:txBody>
      </p:sp>
    </p:spTree>
    <p:extLst>
      <p:ext uri="{BB962C8B-B14F-4D97-AF65-F5344CB8AC3E}">
        <p14:creationId xmlns:p14="http://schemas.microsoft.com/office/powerpoint/2010/main" val="187519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1D60-3D87-48B8-A70C-2F74932B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A92C2-8973-4500-8FB2-AD126A823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68981" y="2739307"/>
            <a:ext cx="5265420" cy="35458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D0739-EBCC-4D48-BE3A-122E740C6468}"/>
              </a:ext>
            </a:extLst>
          </p:cNvPr>
          <p:cNvSpPr txBox="1"/>
          <p:nvPr/>
        </p:nvSpPr>
        <p:spPr>
          <a:xfrm>
            <a:off x="1154954" y="2369975"/>
            <a:ext cx="1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BEAM STRESS</a:t>
            </a:r>
          </a:p>
        </p:txBody>
      </p:sp>
    </p:spTree>
    <p:extLst>
      <p:ext uri="{BB962C8B-B14F-4D97-AF65-F5344CB8AC3E}">
        <p14:creationId xmlns:p14="http://schemas.microsoft.com/office/powerpoint/2010/main" val="38230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4A15-CFA4-44AC-9D69-007B99A3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521E7-20D5-439A-B962-3608D638C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1920" y="3079170"/>
            <a:ext cx="5827831" cy="2619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E66B4-DEF1-4486-BF58-AB77F4799ED0}"/>
              </a:ext>
            </a:extLst>
          </p:cNvPr>
          <p:cNvSpPr txBox="1"/>
          <p:nvPr/>
        </p:nvSpPr>
        <p:spPr>
          <a:xfrm>
            <a:off x="1058558" y="2598264"/>
            <a:ext cx="23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SUPPORT REACTION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F24B8-72EF-4B5A-B254-CD858FA8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3010"/>
            <a:ext cx="5715495" cy="248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3BD36-DF88-4332-B96E-664F991871E1}"/>
              </a:ext>
            </a:extLst>
          </p:cNvPr>
          <p:cNvSpPr txBox="1"/>
          <p:nvPr/>
        </p:nvSpPr>
        <p:spPr>
          <a:xfrm>
            <a:off x="6242251" y="2782930"/>
            <a:ext cx="41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AND MIN SUPPORT REACTION</a:t>
            </a:r>
          </a:p>
        </p:txBody>
      </p:sp>
    </p:spTree>
    <p:extLst>
      <p:ext uri="{BB962C8B-B14F-4D97-AF65-F5344CB8AC3E}">
        <p14:creationId xmlns:p14="http://schemas.microsoft.com/office/powerpoint/2010/main" val="186459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07E3-FB0A-4430-8E5F-4B928D74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EBD259-E7DA-4400-9557-0A590C5C08EA}"/>
              </a:ext>
            </a:extLst>
          </p:cNvPr>
          <p:cNvSpPr/>
          <p:nvPr/>
        </p:nvSpPr>
        <p:spPr>
          <a:xfrm>
            <a:off x="4279037" y="2539014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 PLAN OF A BUILDING AND AUTOCADD DRAWINGS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393241-9096-4B69-A0C9-42C8EBCF4790}"/>
              </a:ext>
            </a:extLst>
          </p:cNvPr>
          <p:cNvSpPr/>
          <p:nvPr/>
        </p:nvSpPr>
        <p:spPr>
          <a:xfrm>
            <a:off x="7875973" y="3978144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 OF A BUILDING USING STAAD PRO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DE3E21-1C75-4531-B010-6E602E254738}"/>
              </a:ext>
            </a:extLst>
          </p:cNvPr>
          <p:cNvSpPr/>
          <p:nvPr/>
        </p:nvSpPr>
        <p:spPr>
          <a:xfrm>
            <a:off x="4279037" y="5439339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 OF BASIC STRUCTURAL ELEMENTS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CB5380-7BB0-4B44-9876-54C6DB32F73C}"/>
              </a:ext>
            </a:extLst>
          </p:cNvPr>
          <p:cNvSpPr/>
          <p:nvPr/>
        </p:nvSpPr>
        <p:spPr>
          <a:xfrm>
            <a:off x="693314" y="3970214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AND REPORT MAKING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A65E4F-ED99-4B81-9C9A-573D0EB7E10F}"/>
              </a:ext>
            </a:extLst>
          </p:cNvPr>
          <p:cNvSpPr/>
          <p:nvPr/>
        </p:nvSpPr>
        <p:spPr>
          <a:xfrm rot="2331355">
            <a:off x="7501631" y="3320249"/>
            <a:ext cx="870012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10E024-E114-42AF-93AB-31A408F86915}"/>
              </a:ext>
            </a:extLst>
          </p:cNvPr>
          <p:cNvSpPr/>
          <p:nvPr/>
        </p:nvSpPr>
        <p:spPr>
          <a:xfrm rot="8685427">
            <a:off x="7501632" y="5312013"/>
            <a:ext cx="870012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855DA7E-98C5-4A69-96C0-205136331186}"/>
              </a:ext>
            </a:extLst>
          </p:cNvPr>
          <p:cNvSpPr/>
          <p:nvPr/>
        </p:nvSpPr>
        <p:spPr>
          <a:xfrm rot="13192220">
            <a:off x="3158045" y="5252416"/>
            <a:ext cx="870012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55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900-4169-494B-87A0-37403C8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FOOTING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93AF8-B533-482C-BFE0-A88595978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78285" y="3264433"/>
            <a:ext cx="6167610" cy="34192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9D88D1-2E48-4933-B201-10E968CE4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47048" y="2295332"/>
            <a:ext cx="5264598" cy="24646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2FD8E2-1321-4404-90C0-59F6DF097CF1}"/>
              </a:ext>
            </a:extLst>
          </p:cNvPr>
          <p:cNvSpPr txBox="1"/>
          <p:nvPr/>
        </p:nvSpPr>
        <p:spPr>
          <a:xfrm>
            <a:off x="1300480" y="5039360"/>
            <a:ext cx="390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ISOLATED FOOTING IS DESIGNED</a:t>
            </a:r>
          </a:p>
          <a:p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Fe415 GRADE STEEL AND M25 GRADE CONCRETE ARE USED</a:t>
            </a:r>
          </a:p>
        </p:txBody>
      </p:sp>
    </p:spTree>
    <p:extLst>
      <p:ext uri="{BB962C8B-B14F-4D97-AF65-F5344CB8AC3E}">
        <p14:creationId xmlns:p14="http://schemas.microsoft.com/office/powerpoint/2010/main" val="190966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DEAEE-DFBB-4F31-BDAE-32E539D40E83}"/>
              </a:ext>
            </a:extLst>
          </p:cNvPr>
          <p:cNvSpPr txBox="1"/>
          <p:nvPr/>
        </p:nvSpPr>
        <p:spPr>
          <a:xfrm>
            <a:off x="483169" y="274787"/>
            <a:ext cx="9741159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TWO WAY SLAB 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DIMENSION OF SLAB : 5.4 * 4.9m</a:t>
            </a:r>
          </a:p>
          <a:p>
            <a:pPr>
              <a:lnSpc>
                <a:spcPct val="150000"/>
              </a:lnSpc>
            </a:pPr>
            <a:r>
              <a:rPr lang="en-IN" dirty="0"/>
              <a:t>Ly/Lx = 1.10&lt;2     SO TWO WAY SLAB IS DESIGNED</a:t>
            </a:r>
          </a:p>
          <a:p>
            <a:pPr>
              <a:lnSpc>
                <a:spcPct val="150000"/>
              </a:lnSpc>
            </a:pPr>
            <a:r>
              <a:rPr lang="en-IN" dirty="0"/>
              <a:t>Fe415</a:t>
            </a:r>
          </a:p>
          <a:p>
            <a:pPr>
              <a:lnSpc>
                <a:spcPct val="150000"/>
              </a:lnSpc>
            </a:pPr>
            <a:r>
              <a:rPr lang="en-IN" dirty="0"/>
              <a:t>M25</a:t>
            </a:r>
          </a:p>
          <a:p>
            <a:pPr>
              <a:lnSpc>
                <a:spcPct val="150000"/>
              </a:lnSpc>
            </a:pPr>
            <a:r>
              <a:rPr lang="en-IN" dirty="0"/>
              <a:t>Overall depth D= 175mm    Cover = 25mm</a:t>
            </a:r>
          </a:p>
          <a:p>
            <a:pPr>
              <a:lnSpc>
                <a:spcPct val="150000"/>
              </a:lnSpc>
            </a:pPr>
            <a:r>
              <a:rPr lang="en-IN" dirty="0"/>
              <a:t>Effective depth d = 150mm</a:t>
            </a:r>
          </a:p>
          <a:p>
            <a:pPr>
              <a:lnSpc>
                <a:spcPct val="150000"/>
              </a:lnSpc>
            </a:pPr>
            <a:r>
              <a:rPr lang="en-IN" dirty="0"/>
              <a:t>Dead load = 4.375 KN/m</a:t>
            </a:r>
          </a:p>
          <a:p>
            <a:pPr>
              <a:lnSpc>
                <a:spcPct val="150000"/>
              </a:lnSpc>
            </a:pPr>
            <a:r>
              <a:rPr lang="en-IN" dirty="0"/>
              <a:t>Live load = 2 KN/m </a:t>
            </a:r>
          </a:p>
          <a:p>
            <a:pPr>
              <a:lnSpc>
                <a:spcPct val="150000"/>
              </a:lnSpc>
            </a:pPr>
            <a:r>
              <a:rPr lang="en-IN" dirty="0"/>
              <a:t>Factored load = 11.0625 KN/m2</a:t>
            </a:r>
          </a:p>
          <a:p>
            <a:pPr>
              <a:lnSpc>
                <a:spcPct val="150000"/>
              </a:lnSpc>
            </a:pPr>
            <a:r>
              <a:rPr lang="en-IN" dirty="0"/>
              <a:t>Moments, Mux = 20.87 KN-m , </a:t>
            </a:r>
            <a:r>
              <a:rPr lang="en-IN" dirty="0" err="1"/>
              <a:t>Muy</a:t>
            </a:r>
            <a:r>
              <a:rPr lang="en-IN" dirty="0"/>
              <a:t> = 17.209 KN-m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Ast</a:t>
            </a:r>
            <a:r>
              <a:rPr lang="en-IN" dirty="0"/>
              <a:t> = 403.35 mm2</a:t>
            </a:r>
          </a:p>
          <a:p>
            <a:pPr>
              <a:lnSpc>
                <a:spcPct val="150000"/>
              </a:lnSpc>
            </a:pPr>
            <a:r>
              <a:rPr lang="en-IN" dirty="0"/>
              <a:t>Along shorter span(x-direction), reinforcement provided 12mm </a:t>
            </a:r>
            <a:r>
              <a:rPr lang="en-IN" dirty="0" err="1"/>
              <a:t>dia</a:t>
            </a:r>
            <a:r>
              <a:rPr lang="en-IN" dirty="0"/>
              <a:t> bars @300 mm c-c.</a:t>
            </a:r>
          </a:p>
          <a:p>
            <a:pPr>
              <a:lnSpc>
                <a:spcPct val="150000"/>
              </a:lnSpc>
            </a:pPr>
            <a:r>
              <a:rPr lang="en-IN" dirty="0"/>
              <a:t>Along longer span(y-direction), reinforcement provided 8mm </a:t>
            </a:r>
            <a:r>
              <a:rPr lang="en-IN" dirty="0" err="1"/>
              <a:t>dia</a:t>
            </a:r>
            <a:r>
              <a:rPr lang="en-IN" dirty="0"/>
              <a:t> bars @ 300mm c-c.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54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5F4AF-45BA-44D4-827D-F7C1EEF5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36698" y="803672"/>
            <a:ext cx="7854710" cy="5525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BF38D-8063-41FB-918D-471789DEEEDD}"/>
              </a:ext>
            </a:extLst>
          </p:cNvPr>
          <p:cNvSpPr txBox="1"/>
          <p:nvPr/>
        </p:nvSpPr>
        <p:spPr>
          <a:xfrm>
            <a:off x="601980" y="198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REINFORCEMENT OF SLAB</a:t>
            </a:r>
          </a:p>
        </p:txBody>
      </p:sp>
    </p:spTree>
    <p:extLst>
      <p:ext uri="{BB962C8B-B14F-4D97-AF65-F5344CB8AC3E}">
        <p14:creationId xmlns:p14="http://schemas.microsoft.com/office/powerpoint/2010/main" val="238117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3F175-CE00-47A6-B1EF-5B66F85724A3}"/>
              </a:ext>
            </a:extLst>
          </p:cNvPr>
          <p:cNvSpPr txBox="1"/>
          <p:nvPr/>
        </p:nvSpPr>
        <p:spPr>
          <a:xfrm>
            <a:off x="268100" y="176391"/>
            <a:ext cx="95918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CONTINUOUS BEAM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Size of Beam = 5.7m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Overall depth D = 300mm    Cover = 30mm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Effective depth d = 270mm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Total load ,W= 10.125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Factored load , Wu = 15.1875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Factored Moment , Mu = 67.66 KN-m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Mu </a:t>
            </a:r>
            <a:r>
              <a:rPr lang="en-IN" sz="1600" dirty="0" err="1"/>
              <a:t>lim</a:t>
            </a:r>
            <a:r>
              <a:rPr lang="en-IN" sz="1600" dirty="0"/>
              <a:t> = 75.451KN-m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Mu &lt; Mu Lim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Hence the beam is designed as SINGLY REINFORCED BEAM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Ast</a:t>
            </a:r>
            <a:r>
              <a:rPr lang="en-IN" sz="1600" dirty="0"/>
              <a:t> = 837.88 mm2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Provide 7 </a:t>
            </a:r>
            <a:r>
              <a:rPr lang="en-IN" sz="1600" dirty="0" err="1"/>
              <a:t>nos</a:t>
            </a:r>
            <a:r>
              <a:rPr lang="en-IN" sz="1600" dirty="0"/>
              <a:t> of 12 mm </a:t>
            </a:r>
            <a:r>
              <a:rPr lang="en-IN" sz="1600" dirty="0" err="1"/>
              <a:t>dia</a:t>
            </a:r>
            <a:r>
              <a:rPr lang="en-IN" sz="1600" dirty="0"/>
              <a:t> bars.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Check for shear condition is satisfied as</a:t>
            </a:r>
          </a:p>
          <a:p>
            <a:pPr>
              <a:lnSpc>
                <a:spcPct val="150000"/>
              </a:lnSpc>
            </a:pPr>
            <a:r>
              <a:rPr lang="en-IN" sz="1600" b="0" i="0" dirty="0">
                <a:effectLst/>
                <a:latin typeface="Source Sans Pro" panose="020B0604020202020204" pitchFamily="34" charset="0"/>
              </a:rPr>
              <a:t>𝜏v = 0.562N/mm2</a:t>
            </a:r>
          </a:p>
          <a:p>
            <a:pPr>
              <a:lnSpc>
                <a:spcPct val="150000"/>
              </a:lnSpc>
            </a:pPr>
            <a:r>
              <a:rPr lang="en-IN" sz="1600" b="0" i="0" dirty="0">
                <a:effectLst/>
                <a:latin typeface="Source Sans Pro" panose="020B0503030403020204" pitchFamily="34" charset="0"/>
              </a:rPr>
              <a:t>𝜏</a:t>
            </a:r>
            <a:r>
              <a:rPr lang="en-IN" sz="1600" b="0" i="0" dirty="0">
                <a:effectLst/>
                <a:latin typeface="Source Sans Pro" panose="020B0604020202020204" pitchFamily="34" charset="0"/>
              </a:rPr>
              <a:t>c = 0.64 from table 19 IS456:2000</a:t>
            </a:r>
          </a:p>
          <a:p>
            <a:pPr>
              <a:lnSpc>
                <a:spcPct val="150000"/>
              </a:lnSpc>
            </a:pPr>
            <a:r>
              <a:rPr lang="en-IN" sz="1600" b="0" i="0" dirty="0">
                <a:effectLst/>
                <a:latin typeface="Source Sans Pro" panose="020B0604020202020204" pitchFamily="34" charset="0"/>
              </a:rPr>
              <a:t>𝜏v &lt;</a:t>
            </a:r>
            <a:r>
              <a:rPr lang="en-IN" sz="1600" b="0" i="0" dirty="0">
                <a:effectLst/>
                <a:latin typeface="Source Sans Pro" panose="020B0503030403020204" pitchFamily="34" charset="0"/>
              </a:rPr>
              <a:t> 𝜏</a:t>
            </a:r>
            <a:r>
              <a:rPr lang="en-IN" sz="1600" b="0" i="0" dirty="0">
                <a:effectLst/>
                <a:latin typeface="Source Sans Pro" panose="020B0604020202020204" pitchFamily="34" charset="0"/>
              </a:rPr>
              <a:t>c</a:t>
            </a:r>
            <a:endParaRPr lang="en-IN" sz="1600" dirty="0">
              <a:latin typeface="Source Sans Pro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Source Sans Pro" panose="020B0604020202020204" pitchFamily="34" charset="0"/>
              </a:rPr>
              <a:t>8mm </a:t>
            </a:r>
            <a:r>
              <a:rPr lang="en-IN" sz="1600" dirty="0" err="1">
                <a:latin typeface="Source Sans Pro" panose="020B0604020202020204" pitchFamily="34" charset="0"/>
              </a:rPr>
              <a:t>dia</a:t>
            </a:r>
            <a:r>
              <a:rPr lang="en-IN" sz="1600" dirty="0">
                <a:latin typeface="Source Sans Pro" panose="020B0604020202020204" pitchFamily="34" charset="0"/>
              </a:rPr>
              <a:t> stirrups @300 mm c/c</a:t>
            </a:r>
            <a:endParaRPr lang="en-IN" sz="1600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12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1A375-AFB4-4152-9762-E9F2FB88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57" y="495827"/>
            <a:ext cx="7576009" cy="6362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7D828-B633-4EF1-AA88-F234B40F5F4D}"/>
              </a:ext>
            </a:extLst>
          </p:cNvPr>
          <p:cNvSpPr txBox="1"/>
          <p:nvPr/>
        </p:nvSpPr>
        <p:spPr>
          <a:xfrm>
            <a:off x="345233" y="214604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REINFORCEMENT OF BEAM</a:t>
            </a:r>
          </a:p>
        </p:txBody>
      </p:sp>
    </p:spTree>
    <p:extLst>
      <p:ext uri="{BB962C8B-B14F-4D97-AF65-F5344CB8AC3E}">
        <p14:creationId xmlns:p14="http://schemas.microsoft.com/office/powerpoint/2010/main" val="333857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722EB-A09E-4847-9102-0076FB5E6F18}"/>
              </a:ext>
            </a:extLst>
          </p:cNvPr>
          <p:cNvSpPr txBox="1"/>
          <p:nvPr/>
        </p:nvSpPr>
        <p:spPr>
          <a:xfrm>
            <a:off x="537132" y="637592"/>
            <a:ext cx="96758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COLUMN (AXIALLY)</a:t>
            </a:r>
          </a:p>
          <a:p>
            <a:endParaRPr lang="en-IN" dirty="0"/>
          </a:p>
          <a:p>
            <a:r>
              <a:rPr lang="en-IN" dirty="0"/>
              <a:t>Size of column = 300mm * 300mm</a:t>
            </a:r>
          </a:p>
          <a:p>
            <a:r>
              <a:rPr lang="en-IN" dirty="0"/>
              <a:t>Height = 3m</a:t>
            </a:r>
          </a:p>
          <a:p>
            <a:r>
              <a:rPr lang="en-IN" dirty="0"/>
              <a:t>Total load = 297 KN</a:t>
            </a:r>
          </a:p>
          <a:p>
            <a:r>
              <a:rPr lang="en-IN" dirty="0"/>
              <a:t>Factored load = 445.5 KN</a:t>
            </a:r>
          </a:p>
          <a:p>
            <a:r>
              <a:rPr lang="en-IN" dirty="0" err="1"/>
              <a:t>Asc</a:t>
            </a:r>
            <a:r>
              <a:rPr lang="en-IN" dirty="0"/>
              <a:t> provide = 904mm2</a:t>
            </a:r>
          </a:p>
          <a:p>
            <a:r>
              <a:rPr lang="en-IN" dirty="0"/>
              <a:t>Provide 8 </a:t>
            </a:r>
            <a:r>
              <a:rPr lang="en-IN" dirty="0" err="1"/>
              <a:t>nos</a:t>
            </a:r>
            <a:r>
              <a:rPr lang="en-IN" dirty="0"/>
              <a:t> of 12 mm </a:t>
            </a:r>
            <a:r>
              <a:rPr lang="en-IN" dirty="0" err="1"/>
              <a:t>dia</a:t>
            </a:r>
            <a:r>
              <a:rPr lang="en-IN" dirty="0"/>
              <a:t> bars.</a:t>
            </a:r>
          </a:p>
          <a:p>
            <a:r>
              <a:rPr lang="en-IN" dirty="0"/>
              <a:t>Provide 6mm </a:t>
            </a:r>
            <a:r>
              <a:rPr lang="en-IN" dirty="0" err="1"/>
              <a:t>dia</a:t>
            </a:r>
            <a:r>
              <a:rPr lang="en-IN" dirty="0"/>
              <a:t> ties @ 200mm c-c.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i="1" dirty="0"/>
              <a:t>DESIGN OF COLUMN (UNIAXIALLY)</a:t>
            </a:r>
          </a:p>
          <a:p>
            <a:endParaRPr lang="en-IN" dirty="0"/>
          </a:p>
          <a:p>
            <a:r>
              <a:rPr lang="en-IN" dirty="0"/>
              <a:t>Size of column = 300mm * 300mm</a:t>
            </a:r>
          </a:p>
          <a:p>
            <a:r>
              <a:rPr lang="en-IN" dirty="0"/>
              <a:t>Height = 3m</a:t>
            </a:r>
          </a:p>
          <a:p>
            <a:r>
              <a:rPr lang="en-IN" dirty="0"/>
              <a:t>Total load = 222.75 KN</a:t>
            </a:r>
          </a:p>
          <a:p>
            <a:r>
              <a:rPr lang="en-IN" dirty="0"/>
              <a:t>Factored load = 350 KN</a:t>
            </a:r>
          </a:p>
          <a:p>
            <a:r>
              <a:rPr lang="en-IN" dirty="0" err="1"/>
              <a:t>Asc</a:t>
            </a:r>
            <a:r>
              <a:rPr lang="en-IN" dirty="0"/>
              <a:t> provide = 678mm2</a:t>
            </a:r>
          </a:p>
          <a:p>
            <a:r>
              <a:rPr lang="en-IN" dirty="0"/>
              <a:t>Provide 6nos of 12mm </a:t>
            </a:r>
            <a:r>
              <a:rPr lang="en-IN" dirty="0" err="1"/>
              <a:t>dia</a:t>
            </a:r>
            <a:r>
              <a:rPr lang="en-IN" dirty="0"/>
              <a:t> bars.</a:t>
            </a:r>
          </a:p>
          <a:p>
            <a:r>
              <a:rPr lang="en-IN" dirty="0"/>
              <a:t>Provide 6mm </a:t>
            </a:r>
            <a:r>
              <a:rPr lang="en-IN" dirty="0" err="1"/>
              <a:t>dia</a:t>
            </a:r>
            <a:r>
              <a:rPr lang="en-IN" dirty="0"/>
              <a:t> ties @ 200mm c-c.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90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FEDB9-1C29-4A1E-9E85-C58C98B7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56" y="449025"/>
            <a:ext cx="4930567" cy="640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31DF7-8837-46D9-ADE2-2960FA4B7244}"/>
              </a:ext>
            </a:extLst>
          </p:cNvPr>
          <p:cNvSpPr txBox="1"/>
          <p:nvPr/>
        </p:nvSpPr>
        <p:spPr>
          <a:xfrm>
            <a:off x="266700" y="190500"/>
            <a:ext cx="41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REINFORCEMENT OF COLUMN</a:t>
            </a:r>
          </a:p>
        </p:txBody>
      </p:sp>
    </p:spTree>
    <p:extLst>
      <p:ext uri="{BB962C8B-B14F-4D97-AF65-F5344CB8AC3E}">
        <p14:creationId xmlns:p14="http://schemas.microsoft.com/office/powerpoint/2010/main" val="1744623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4B376-DC82-433C-B652-8DD39A796878}"/>
              </a:ext>
            </a:extLst>
          </p:cNvPr>
          <p:cNvSpPr txBox="1"/>
          <p:nvPr/>
        </p:nvSpPr>
        <p:spPr>
          <a:xfrm>
            <a:off x="341656" y="276653"/>
            <a:ext cx="98251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STAIRCASE </a:t>
            </a:r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sz="1600" dirty="0"/>
              <a:t>Size of stair = 3.2m * 4.8m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Fck</a:t>
            </a:r>
            <a:r>
              <a:rPr lang="en-IN" sz="1600" dirty="0"/>
              <a:t> = 25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Fy</a:t>
            </a:r>
            <a:r>
              <a:rPr lang="en-IN" sz="1600" dirty="0"/>
              <a:t> = 415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No of Rise per flight = 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No. of Tread per flight = 9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Length of each flight = 9 * 300 = 2700mm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Live load = 3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Total load on waist portion = 10.86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Total load on landing = 9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Mu = 49.84 </a:t>
            </a:r>
            <a:r>
              <a:rPr lang="en-IN" sz="1600" dirty="0" err="1"/>
              <a:t>KNm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Mu </a:t>
            </a:r>
            <a:r>
              <a:rPr lang="en-IN" sz="1600" dirty="0" err="1"/>
              <a:t>lim</a:t>
            </a:r>
            <a:r>
              <a:rPr lang="en-IN" sz="1600" dirty="0"/>
              <a:t> = 190.52 KN-m.    Mu &lt; Mu </a:t>
            </a:r>
            <a:r>
              <a:rPr lang="en-IN" sz="1600" dirty="0" err="1"/>
              <a:t>lim</a:t>
            </a:r>
            <a:r>
              <a:rPr lang="en-IN" sz="1600" dirty="0"/>
              <a:t> Hence safe.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Ast</a:t>
            </a:r>
            <a:r>
              <a:rPr lang="en-IN" sz="1600" dirty="0"/>
              <a:t> = 614 mm2.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For main reinforcement 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Provide 12mm </a:t>
            </a:r>
            <a:r>
              <a:rPr lang="en-IN" sz="1600" dirty="0" err="1"/>
              <a:t>dia</a:t>
            </a:r>
            <a:r>
              <a:rPr lang="en-IN" sz="1600" dirty="0"/>
              <a:t> bars @ 200mm c-c.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For distribution reinforcement 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Provide 8mm </a:t>
            </a:r>
            <a:r>
              <a:rPr lang="en-IN" sz="1600" dirty="0" err="1"/>
              <a:t>dia</a:t>
            </a:r>
            <a:r>
              <a:rPr lang="en-IN" sz="1600" dirty="0"/>
              <a:t> bars @ 100mm c-c.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84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09E8-7DED-40DC-BB1C-65F4F29A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SCHEDULE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1F59716-9E81-468E-90A9-278A3AB9C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920652"/>
              </p:ext>
            </p:extLst>
          </p:nvPr>
        </p:nvGraphicFramePr>
        <p:xfrm>
          <a:off x="1550987" y="2621280"/>
          <a:ext cx="8761414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>
                  <a:extLst>
                    <a:ext uri="{9D8B030D-6E8A-4147-A177-3AD203B41FA5}">
                      <a16:colId xmlns:a16="http://schemas.microsoft.com/office/drawing/2014/main" val="3419910313"/>
                    </a:ext>
                  </a:extLst>
                </a:gridCol>
                <a:gridCol w="4380707">
                  <a:extLst>
                    <a:ext uri="{9D8B030D-6E8A-4147-A177-3AD203B41FA5}">
                      <a16:colId xmlns:a16="http://schemas.microsoft.com/office/drawing/2014/main" val="1665053527"/>
                    </a:ext>
                  </a:extLst>
                </a:gridCol>
              </a:tblGrid>
              <a:tr h="682752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13795"/>
                  </a:ext>
                </a:extLst>
              </a:tr>
              <a:tr h="682752">
                <a:tc>
                  <a:txBody>
                    <a:bodyPr/>
                    <a:lstStyle/>
                    <a:p>
                      <a:r>
                        <a:rPr lang="en-IN" dirty="0"/>
                        <a:t>AUTOCADD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WITHIN SEPTEMBER 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86264"/>
                  </a:ext>
                </a:extLst>
              </a:tr>
              <a:tr h="682752">
                <a:tc>
                  <a:txBody>
                    <a:bodyPr/>
                    <a:lstStyle/>
                    <a:p>
                      <a:r>
                        <a:rPr lang="en-IN" dirty="0"/>
                        <a:t>ANALYSIS USING STAAAD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WITHIN OCTOBER 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14216"/>
                  </a:ext>
                </a:extLst>
              </a:tr>
              <a:tr h="682752">
                <a:tc>
                  <a:txBody>
                    <a:bodyPr/>
                    <a:lstStyle/>
                    <a:p>
                      <a:r>
                        <a:rPr lang="en-IN" dirty="0"/>
                        <a:t>DESIGN OF STRUCTURAL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WITHIN NOVEMBER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836389"/>
                  </a:ext>
                </a:extLst>
              </a:tr>
              <a:tr h="682752">
                <a:tc>
                  <a:txBody>
                    <a:bodyPr/>
                    <a:lstStyle/>
                    <a:p>
                      <a:r>
                        <a:rPr lang="en-IN" dirty="0"/>
                        <a:t>RESULT AND REPORT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WITHIN NOVEMBER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1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28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9D48-0DEB-4882-A283-425F65FC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REFERRED INDIAN STANDARD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89CB-3610-4539-9B62-38FDB8D5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74" y="2827020"/>
            <a:ext cx="8825659" cy="27101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456:2000 – CODE OF PRACTISE FOR PLAIN AND REINFORCED CONCRETE STANDARD TEST METHOD FOR WATER RETENTION AND DAYLIGHT REFLECTION TEST ON CONCRETE.</a:t>
            </a:r>
          </a:p>
          <a:p>
            <a:r>
              <a:rPr lang="en-IN" dirty="0"/>
              <a:t>IS 875:1987 – CODE FOR PRACTISE FOR LOAD CALCULATION</a:t>
            </a:r>
          </a:p>
          <a:p>
            <a:r>
              <a:rPr lang="en-IN" dirty="0"/>
              <a:t>REINFORCED CONCRETE DESIGN (AUTHOR : N KRISHNA RAJU, R N PRANESH)</a:t>
            </a:r>
          </a:p>
          <a:p>
            <a:r>
              <a:rPr lang="en-IN" dirty="0"/>
              <a:t>NBC – NATIONAL BUILDING CODE</a:t>
            </a:r>
          </a:p>
          <a:p>
            <a:r>
              <a:rPr lang="en-IN" dirty="0"/>
              <a:t>SP:16 – FOR FURTHER REINFORCEMENT OF TAILING FOR VARIOUS STRUCTURAL ELEMENTS MADE.</a:t>
            </a:r>
          </a:p>
        </p:txBody>
      </p:sp>
    </p:spTree>
    <p:extLst>
      <p:ext uri="{BB962C8B-B14F-4D97-AF65-F5344CB8AC3E}">
        <p14:creationId xmlns:p14="http://schemas.microsoft.com/office/powerpoint/2010/main" val="268403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B67-E65F-4E33-889B-91DA0CF5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AAAE9-2983-4844-B62C-59004E2ADEC7}"/>
              </a:ext>
            </a:extLst>
          </p:cNvPr>
          <p:cNvSpPr txBox="1"/>
          <p:nvPr/>
        </p:nvSpPr>
        <p:spPr>
          <a:xfrm>
            <a:off x="1691629" y="2902997"/>
            <a:ext cx="7688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CARRY OUT PLANNING, ANALYSING AND DESIGN OF RESIDENTIAL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CHECK THE STABILITY OF THE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PLAN AND ANALYSE WITH HELP OF SOFTWARES LIKE AutoCAD AND STAAD Pro.</a:t>
            </a:r>
          </a:p>
        </p:txBody>
      </p:sp>
    </p:spTree>
    <p:extLst>
      <p:ext uri="{BB962C8B-B14F-4D97-AF65-F5344CB8AC3E}">
        <p14:creationId xmlns:p14="http://schemas.microsoft.com/office/powerpoint/2010/main" val="326508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E79BC-4A79-4995-B019-9E2D50A6AD13}"/>
              </a:ext>
            </a:extLst>
          </p:cNvPr>
          <p:cNvSpPr txBox="1"/>
          <p:nvPr/>
        </p:nvSpPr>
        <p:spPr>
          <a:xfrm>
            <a:off x="1615440" y="2164080"/>
            <a:ext cx="704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0738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0C9-BD66-47F7-ABE2-C0B08F34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4D509-6B9F-4794-966A-0A90EC4F1F06}"/>
              </a:ext>
            </a:extLst>
          </p:cNvPr>
          <p:cNvSpPr txBox="1"/>
          <p:nvPr/>
        </p:nvSpPr>
        <p:spPr>
          <a:xfrm rot="10800000" flipH="1" flipV="1">
            <a:off x="1350263" y="2625939"/>
            <a:ext cx="6086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AREA                      : 1800 </a:t>
            </a:r>
            <a:r>
              <a:rPr lang="en-IN" dirty="0" err="1"/>
              <a:t>sq.ft</a:t>
            </a:r>
            <a:endParaRPr lang="en-IN" dirty="0"/>
          </a:p>
          <a:p>
            <a:endParaRPr lang="en-IN" dirty="0"/>
          </a:p>
          <a:p>
            <a:r>
              <a:rPr lang="en-IN" dirty="0"/>
              <a:t>BUILTUP AREA                    : 1660 </a:t>
            </a:r>
            <a:r>
              <a:rPr lang="en-IN" dirty="0" err="1"/>
              <a:t>sq.ft</a:t>
            </a:r>
            <a:endParaRPr lang="en-IN" dirty="0"/>
          </a:p>
          <a:p>
            <a:endParaRPr lang="en-IN" dirty="0"/>
          </a:p>
          <a:p>
            <a:r>
              <a:rPr lang="en-IN" dirty="0"/>
              <a:t>LOCATION                         : KELAMBAKKAM CHENNAI</a:t>
            </a:r>
          </a:p>
          <a:p>
            <a:endParaRPr lang="en-IN" dirty="0"/>
          </a:p>
          <a:p>
            <a:r>
              <a:rPr lang="en-IN" dirty="0"/>
              <a:t>NO.OF.STORIES                  : G+1</a:t>
            </a:r>
          </a:p>
          <a:p>
            <a:endParaRPr lang="en-IN" dirty="0"/>
          </a:p>
          <a:p>
            <a:r>
              <a:rPr lang="en-IN" dirty="0"/>
              <a:t>HEIGHT OF EACH STORIES : 3m</a:t>
            </a:r>
          </a:p>
          <a:p>
            <a:endParaRPr lang="en-IN" dirty="0"/>
          </a:p>
          <a:p>
            <a:r>
              <a:rPr lang="en-IN" dirty="0"/>
              <a:t>GRADE OF CONCRETE      : M25</a:t>
            </a:r>
          </a:p>
          <a:p>
            <a:endParaRPr lang="en-IN" dirty="0"/>
          </a:p>
          <a:p>
            <a:r>
              <a:rPr lang="en-IN" dirty="0"/>
              <a:t>STEEL USED                          : Fe415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71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0EB6-0A68-4772-BB3B-A768E182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CADD PLAN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7E17F-E1ED-4D4E-AF97-0D610824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297" y="1997476"/>
            <a:ext cx="8139976" cy="4860524"/>
          </a:xfrm>
        </p:spPr>
      </p:pic>
    </p:spTree>
    <p:extLst>
      <p:ext uri="{BB962C8B-B14F-4D97-AF65-F5344CB8AC3E}">
        <p14:creationId xmlns:p14="http://schemas.microsoft.com/office/powerpoint/2010/main" val="373974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E40-B9C4-415F-B54E-CF2AE03F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AND CENTRE LINE PLAN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DE4CC-DEA3-48F0-9863-47C72ECA2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6" y="2133601"/>
            <a:ext cx="5829299" cy="4724399"/>
          </a:xfrm>
        </p:spPr>
      </p:pic>
    </p:spTree>
    <p:extLst>
      <p:ext uri="{BB962C8B-B14F-4D97-AF65-F5344CB8AC3E}">
        <p14:creationId xmlns:p14="http://schemas.microsoft.com/office/powerpoint/2010/main" val="239850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1AB-E1A9-41A0-A720-9840A7C9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E5567-3579-4705-9C76-4AAF0A744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83657" y="2313590"/>
            <a:ext cx="3514423" cy="4631157"/>
          </a:xfrm>
        </p:spPr>
      </p:pic>
    </p:spTree>
    <p:extLst>
      <p:ext uri="{BB962C8B-B14F-4D97-AF65-F5344CB8AC3E}">
        <p14:creationId xmlns:p14="http://schemas.microsoft.com/office/powerpoint/2010/main" val="70184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D473-2D0F-41D8-920A-122995AB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BEAM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2A625-30F9-4696-A239-6D8744A3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897" y="2316480"/>
            <a:ext cx="5120205" cy="4411980"/>
          </a:xfrm>
        </p:spPr>
      </p:pic>
    </p:spTree>
    <p:extLst>
      <p:ext uri="{BB962C8B-B14F-4D97-AF65-F5344CB8AC3E}">
        <p14:creationId xmlns:p14="http://schemas.microsoft.com/office/powerpoint/2010/main" val="416422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3FCA-9F61-41AE-AEA9-E20C7EB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SLAB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B8E80-165F-4C6F-AA9D-8AFCE78B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258" y="2285151"/>
            <a:ext cx="5227982" cy="4459162"/>
          </a:xfrm>
        </p:spPr>
      </p:pic>
    </p:spTree>
    <p:extLst>
      <p:ext uri="{BB962C8B-B14F-4D97-AF65-F5344CB8AC3E}">
        <p14:creationId xmlns:p14="http://schemas.microsoft.com/office/powerpoint/2010/main" val="315087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{29DB913A-FAD2-404B-BD47-921DCD34B504}tf02900722</Template>
  <TotalTime>5</TotalTime>
  <Words>766</Words>
  <Application>Microsoft Office PowerPoint</Application>
  <PresentationFormat>Widescreen</PresentationFormat>
  <Paragraphs>158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Dubai Medium</vt:lpstr>
      <vt:lpstr>Source Sans Pro</vt:lpstr>
      <vt:lpstr>Wingdings 3</vt:lpstr>
      <vt:lpstr>Ion Boardroom</vt:lpstr>
      <vt:lpstr>ANALYSIS AND DESIGN OF RESIDENTIAL BUILDING</vt:lpstr>
      <vt:lpstr>METHODOLOGY</vt:lpstr>
      <vt:lpstr>OBJECTIVE</vt:lpstr>
      <vt:lpstr>GENERAL DETAILS</vt:lpstr>
      <vt:lpstr>AUTO CADD PLAN</vt:lpstr>
      <vt:lpstr>STRUCTURAL AND CENTRE LINE PLAN</vt:lpstr>
      <vt:lpstr>COLUMN DIAGRAM</vt:lpstr>
      <vt:lpstr>BEAM DIAGRAM</vt:lpstr>
      <vt:lpstr>SLAB DIAGRAM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OF FOOTING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SCHEDULE</vt:lpstr>
      <vt:lpstr>REFERRED INDIAN STANDARD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RESIDENTIAL BUILDING</dc:title>
  <dc:creator>mesimesiah55555@gmail.com</dc:creator>
  <cp:lastModifiedBy>Naveen C</cp:lastModifiedBy>
  <cp:revision>8</cp:revision>
  <dcterms:created xsi:type="dcterms:W3CDTF">2021-11-10T14:10:59Z</dcterms:created>
  <dcterms:modified xsi:type="dcterms:W3CDTF">2025-02-18T04:19:28Z</dcterms:modified>
</cp:coreProperties>
</file>