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64" r:id="rId6"/>
    <p:sldId id="287" r:id="rId7"/>
    <p:sldId id="293" r:id="rId8"/>
    <p:sldId id="262" r:id="rId9"/>
    <p:sldId id="259" r:id="rId10"/>
    <p:sldId id="266" r:id="rId11"/>
    <p:sldId id="271" r:id="rId12"/>
    <p:sldId id="272" r:id="rId13"/>
    <p:sldId id="267" r:id="rId14"/>
    <p:sldId id="268" r:id="rId15"/>
    <p:sldId id="270" r:id="rId16"/>
    <p:sldId id="269" r:id="rId17"/>
    <p:sldId id="281" r:id="rId18"/>
    <p:sldId id="280" r:id="rId19"/>
    <p:sldId id="284" r:id="rId20"/>
    <p:sldId id="286" r:id="rId21"/>
    <p:sldId id="298" r:id="rId22"/>
    <p:sldId id="300" r:id="rId23"/>
    <p:sldId id="299" r:id="rId24"/>
    <p:sldId id="301" r:id="rId25"/>
    <p:sldId id="291" r:id="rId26"/>
    <p:sldId id="292" r:id="rId27"/>
    <p:sldId id="285" r:id="rId28"/>
    <p:sldId id="304" r:id="rId29"/>
    <p:sldId id="302" r:id="rId30"/>
    <p:sldId id="303" r:id="rId31"/>
    <p:sldId id="306" r:id="rId32"/>
    <p:sldId id="308" r:id="rId33"/>
    <p:sldId id="310" r:id="rId34"/>
    <p:sldId id="311" r:id="rId35"/>
    <p:sldId id="318" r:id="rId36"/>
    <p:sldId id="319" r:id="rId37"/>
    <p:sldId id="321" r:id="rId38"/>
    <p:sldId id="323" r:id="rId39"/>
    <p:sldId id="322" r:id="rId40"/>
    <p:sldId id="316" r:id="rId41"/>
    <p:sldId id="317" r:id="rId42"/>
    <p:sldId id="320" r:id="rId43"/>
    <p:sldId id="309" r:id="rId44"/>
    <p:sldId id="288" r:id="rId45"/>
    <p:sldId id="325" r:id="rId46"/>
    <p:sldId id="324" r:id="rId47"/>
    <p:sldId id="289" r:id="rId48"/>
    <p:sldId id="290" r:id="rId49"/>
    <p:sldId id="274" r:id="rId50"/>
    <p:sldId id="294" r:id="rId51"/>
    <p:sldId id="263" r:id="rId52"/>
    <p:sldId id="261" r:id="rId53"/>
    <p:sldId id="283" r:id="rId54"/>
    <p:sldId id="273" r:id="rId55"/>
    <p:sldId id="275" r:id="rId56"/>
    <p:sldId id="277" r:id="rId57"/>
    <p:sldId id="295" r:id="rId58"/>
    <p:sldId id="279" r:id="rId59"/>
    <p:sldId id="278" r:id="rId60"/>
    <p:sldId id="276" r:id="rId61"/>
    <p:sldId id="29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F1C9F0-7FF1-86FD-6BED-0766E2FB5331}" name="Naveen Chittimalla" initials="NC" userId="S::naveen.chittimalla@tarantula.net::b1ce204b-8868-45e7-a4ac-1ca4fb6c355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826C0"/>
    <a:srgbClr val="3A20A0"/>
    <a:srgbClr val="2A0066"/>
    <a:srgbClr val="512BD4"/>
    <a:srgbClr val="2B0069"/>
    <a:srgbClr val="A179DC"/>
    <a:srgbClr val="FCFCFE"/>
    <a:srgbClr val="381E96"/>
    <a:srgbClr val="DCD5F7"/>
    <a:srgbClr val="8066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09-05-2024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09-05-2024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11.png"/><Relationship Id="rId5" Type="http://schemas.openxmlformats.org/officeDocument/2006/relationships/image" Target="../media/image29.png"/><Relationship Id="rId10" Type="http://schemas.openxmlformats.org/officeDocument/2006/relationships/image" Target="../media/image10.png"/><Relationship Id="rId4" Type="http://schemas.openxmlformats.org/officeDocument/2006/relationships/image" Target="../media/image28.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11.png"/><Relationship Id="rId4" Type="http://schemas.openxmlformats.org/officeDocument/2006/relationships/image" Target="../media/image28.png"/><Relationship Id="rId9"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Web/HTTP/Status/204" TargetMode="External"/><Relationship Id="rId2" Type="http://schemas.openxmlformats.org/officeDocument/2006/relationships/hyperlink" Target="https://developer.mozilla.org/en-US/docs/Web/HTTP/Status/201"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5247/api/Employees/1"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HTTP" TargetMode="External"/><Relationship Id="rId1" Type="http://schemas.openxmlformats.org/officeDocument/2006/relationships/slideLayout" Target="../slideLayouts/slideLayout7.xml"/><Relationship Id="rId4" Type="http://schemas.openxmlformats.org/officeDocument/2006/relationships/hyperlink" Target="https://developer.mozilla.org/en-US/docs/Glossary/Cacheabl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dirty="0">
                <a:solidFill>
                  <a:srgbClr val="FFFFFF"/>
                </a:solidFill>
                <a:latin typeface="+mj-lt"/>
                <a:ea typeface="+mj-ea"/>
                <a:cs typeface="+mj-cs"/>
              </a:rPr>
              <a:t>C# Programming Language</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0207037"/>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14300" y="179387"/>
            <a:ext cx="10515600" cy="835025"/>
          </a:xfrm>
        </p:spPr>
        <p:txBody>
          <a:bodyPr>
            <a:normAutofit/>
          </a:bodyPr>
          <a:lstStyle/>
          <a:p>
            <a:r>
              <a:rPr lang="en-IN" sz="4000" dirty="0">
                <a:solidFill>
                  <a:srgbClr val="4826C0"/>
                </a:solidFill>
                <a:latin typeface="+mn-lt"/>
              </a:rPr>
              <a:t>Prerequisites</a:t>
            </a:r>
            <a:endParaRPr lang="en-IN" sz="5400" dirty="0">
              <a:solidFill>
                <a:srgbClr val="4826C0"/>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0026" y="1057275"/>
            <a:ext cx="7305295" cy="4700588"/>
          </a:xfrm>
          <a:prstGeom prst="rect">
            <a:avLst/>
          </a:prstGeom>
        </p:spPr>
      </p:pic>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v1</a:t>
            </a:r>
            <a:endParaRPr lang="en-IN" dirty="0"/>
          </a:p>
        </p:txBody>
      </p:sp>
      <p:pic>
        <p:nvPicPr>
          <p:cNvPr id="19" name="Picture 18">
            <a:extLst>
              <a:ext uri="{FF2B5EF4-FFF2-40B4-BE49-F238E27FC236}">
                <a16:creationId xmlns:a16="http://schemas.microsoft.com/office/drawing/2014/main" id="{8085CEF8-30D4-1D76-FED2-845207C08A9C}"/>
              </a:ext>
            </a:extLst>
          </p:cNvPr>
          <p:cNvPicPr>
            <a:picLocks noChangeAspect="1"/>
          </p:cNvPicPr>
          <p:nvPr/>
        </p:nvPicPr>
        <p:blipFill>
          <a:blip r:embed="rId3"/>
          <a:stretch>
            <a:fillRect/>
          </a:stretch>
        </p:blipFill>
        <p:spPr>
          <a:xfrm>
            <a:off x="7734122" y="2471737"/>
            <a:ext cx="4257852" cy="1443038"/>
          </a:xfrm>
          <a:prstGeom prst="rect">
            <a:avLst/>
          </a:prstGeom>
        </p:spPr>
      </p:pic>
    </p:spTree>
    <p:extLst>
      <p:ext uri="{BB962C8B-B14F-4D97-AF65-F5344CB8AC3E}">
        <p14:creationId xmlns:p14="http://schemas.microsoft.com/office/powerpoint/2010/main" val="411756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5220" y="1485900"/>
            <a:ext cx="3604939" cy="231959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4173459" y="1485900"/>
            <a:ext cx="4564379" cy="276733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01138" y="1485900"/>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v2</a:t>
            </a:r>
            <a:endParaRPr lang="en-IN" dirty="0"/>
          </a:p>
        </p:txBody>
      </p:sp>
    </p:spTree>
    <p:extLst>
      <p:ext uri="{BB962C8B-B14F-4D97-AF65-F5344CB8AC3E}">
        <p14:creationId xmlns:p14="http://schemas.microsoft.com/office/powerpoint/2010/main" val="7764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200026" y="3962078"/>
            <a:ext cx="3604939" cy="2319596"/>
          </a:xfrm>
          <a:prstGeom prst="rect">
            <a:avLst/>
          </a:prstGeom>
        </p:spPr>
      </p:pic>
      <p:pic>
        <p:nvPicPr>
          <p:cNvPr id="5" name="Picture 4">
            <a:extLst>
              <a:ext uri="{FF2B5EF4-FFF2-40B4-BE49-F238E27FC236}">
                <a16:creationId xmlns:a16="http://schemas.microsoft.com/office/drawing/2014/main" id="{BA579E0B-FAF5-81DC-E430-FCBC52AA3458}"/>
              </a:ext>
            </a:extLst>
          </p:cNvPr>
          <p:cNvPicPr>
            <a:picLocks noChangeAspect="1"/>
          </p:cNvPicPr>
          <p:nvPr/>
        </p:nvPicPr>
        <p:blipFill>
          <a:blip r:embed="rId3"/>
          <a:stretch>
            <a:fillRect/>
          </a:stretch>
        </p:blipFill>
        <p:spPr>
          <a:xfrm>
            <a:off x="274060" y="2476178"/>
            <a:ext cx="3456872" cy="117157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4"/>
          <a:stretch>
            <a:fillRect/>
          </a:stretch>
        </p:blipFill>
        <p:spPr>
          <a:xfrm>
            <a:off x="4140682" y="3962078"/>
            <a:ext cx="4564379" cy="2767334"/>
          </a:xfrm>
          <a:prstGeom prst="rect">
            <a:avLst/>
          </a:prstGeom>
        </p:spPr>
      </p:pic>
      <p:pic>
        <p:nvPicPr>
          <p:cNvPr id="9" name="Picture 8">
            <a:extLst>
              <a:ext uri="{FF2B5EF4-FFF2-40B4-BE49-F238E27FC236}">
                <a16:creationId xmlns:a16="http://schemas.microsoft.com/office/drawing/2014/main" id="{750E1CC5-6698-3A21-D32A-8BB44570883A}"/>
              </a:ext>
            </a:extLst>
          </p:cNvPr>
          <p:cNvPicPr>
            <a:picLocks noChangeAspect="1"/>
          </p:cNvPicPr>
          <p:nvPr/>
        </p:nvPicPr>
        <p:blipFill>
          <a:blip r:embed="rId5"/>
          <a:stretch>
            <a:fillRect/>
          </a:stretch>
        </p:blipFill>
        <p:spPr>
          <a:xfrm>
            <a:off x="4140682" y="2476179"/>
            <a:ext cx="3571610" cy="1485899"/>
          </a:xfrm>
          <a:prstGeom prst="rect">
            <a:avLst/>
          </a:prstGeom>
        </p:spPr>
      </p:pic>
      <p:pic>
        <p:nvPicPr>
          <p:cNvPr id="15" name="Picture 14">
            <a:extLst>
              <a:ext uri="{FF2B5EF4-FFF2-40B4-BE49-F238E27FC236}">
                <a16:creationId xmlns:a16="http://schemas.microsoft.com/office/drawing/2014/main" id="{30DAC03E-D8BE-F5B1-E9CB-53004C22593C}"/>
              </a:ext>
            </a:extLst>
          </p:cNvPr>
          <p:cNvPicPr>
            <a:picLocks noChangeAspect="1"/>
          </p:cNvPicPr>
          <p:nvPr/>
        </p:nvPicPr>
        <p:blipFill>
          <a:blip r:embed="rId6"/>
          <a:stretch>
            <a:fillRect/>
          </a:stretch>
        </p:blipFill>
        <p:spPr>
          <a:xfrm>
            <a:off x="9073771" y="2476178"/>
            <a:ext cx="2813262" cy="1224425"/>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89461" y="3821713"/>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6157912"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EMS Project v2 Solution 1</a:t>
            </a:r>
          </a:p>
        </p:txBody>
      </p:sp>
    </p:spTree>
    <p:extLst>
      <p:ext uri="{BB962C8B-B14F-4D97-AF65-F5344CB8AC3E}">
        <p14:creationId xmlns:p14="http://schemas.microsoft.com/office/powerpoint/2010/main" val="20508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35093" y="3962077"/>
            <a:ext cx="3604939" cy="2319596"/>
          </a:xfrm>
          <a:prstGeom prst="rect">
            <a:avLst/>
          </a:prstGeom>
        </p:spPr>
      </p:pic>
      <p:pic>
        <p:nvPicPr>
          <p:cNvPr id="5" name="Picture 4">
            <a:extLst>
              <a:ext uri="{FF2B5EF4-FFF2-40B4-BE49-F238E27FC236}">
                <a16:creationId xmlns:a16="http://schemas.microsoft.com/office/drawing/2014/main" id="{BA579E0B-FAF5-81DC-E430-FCBC52AA3458}"/>
              </a:ext>
            </a:extLst>
          </p:cNvPr>
          <p:cNvPicPr>
            <a:picLocks noChangeAspect="1"/>
          </p:cNvPicPr>
          <p:nvPr/>
        </p:nvPicPr>
        <p:blipFill>
          <a:blip r:embed="rId3"/>
          <a:stretch>
            <a:fillRect/>
          </a:stretch>
        </p:blipFill>
        <p:spPr>
          <a:xfrm>
            <a:off x="209127" y="2476177"/>
            <a:ext cx="3456872" cy="1171576"/>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4"/>
          <a:stretch>
            <a:fillRect/>
          </a:stretch>
        </p:blipFill>
        <p:spPr>
          <a:xfrm>
            <a:off x="4075749" y="3962077"/>
            <a:ext cx="4564379" cy="2767334"/>
          </a:xfrm>
          <a:prstGeom prst="rect">
            <a:avLst/>
          </a:prstGeom>
        </p:spPr>
      </p:pic>
      <p:pic>
        <p:nvPicPr>
          <p:cNvPr id="9" name="Picture 8">
            <a:extLst>
              <a:ext uri="{FF2B5EF4-FFF2-40B4-BE49-F238E27FC236}">
                <a16:creationId xmlns:a16="http://schemas.microsoft.com/office/drawing/2014/main" id="{750E1CC5-6698-3A21-D32A-8BB44570883A}"/>
              </a:ext>
            </a:extLst>
          </p:cNvPr>
          <p:cNvPicPr>
            <a:picLocks noChangeAspect="1"/>
          </p:cNvPicPr>
          <p:nvPr/>
        </p:nvPicPr>
        <p:blipFill>
          <a:blip r:embed="rId5"/>
          <a:stretch>
            <a:fillRect/>
          </a:stretch>
        </p:blipFill>
        <p:spPr>
          <a:xfrm>
            <a:off x="4075749" y="2476178"/>
            <a:ext cx="3571610" cy="1485899"/>
          </a:xfrm>
          <a:prstGeom prst="rect">
            <a:avLst/>
          </a:prstGeom>
        </p:spPr>
      </p:pic>
      <p:pic>
        <p:nvPicPr>
          <p:cNvPr id="15" name="Picture 14">
            <a:extLst>
              <a:ext uri="{FF2B5EF4-FFF2-40B4-BE49-F238E27FC236}">
                <a16:creationId xmlns:a16="http://schemas.microsoft.com/office/drawing/2014/main" id="{30DAC03E-D8BE-F5B1-E9CB-53004C22593C}"/>
              </a:ext>
            </a:extLst>
          </p:cNvPr>
          <p:cNvPicPr>
            <a:picLocks noChangeAspect="1"/>
          </p:cNvPicPr>
          <p:nvPr/>
        </p:nvPicPr>
        <p:blipFill>
          <a:blip r:embed="rId6"/>
          <a:stretch>
            <a:fillRect/>
          </a:stretch>
        </p:blipFill>
        <p:spPr>
          <a:xfrm>
            <a:off x="9008838" y="2476177"/>
            <a:ext cx="2813262" cy="1224425"/>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9124528" y="3821712"/>
            <a:ext cx="2813262" cy="2907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Recurring job to fetch all the employees from database and save them in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9"/>
            <a:ext cx="6157912" cy="6379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EMS Project v2 Solution 2</a:t>
            </a:r>
            <a:endParaRPr lang="en-IN" sz="3200" dirty="0"/>
          </a:p>
        </p:txBody>
      </p:sp>
      <p:pic>
        <p:nvPicPr>
          <p:cNvPr id="4" name="Picture 3">
            <a:extLst>
              <a:ext uri="{FF2B5EF4-FFF2-40B4-BE49-F238E27FC236}">
                <a16:creationId xmlns:a16="http://schemas.microsoft.com/office/drawing/2014/main" id="{4C227414-4CB1-A1D1-78B9-7B6979D796AA}"/>
              </a:ext>
            </a:extLst>
          </p:cNvPr>
          <p:cNvPicPr>
            <a:picLocks noChangeAspect="1"/>
          </p:cNvPicPr>
          <p:nvPr/>
        </p:nvPicPr>
        <p:blipFill>
          <a:blip r:embed="rId7"/>
          <a:stretch>
            <a:fillRect/>
          </a:stretch>
        </p:blipFill>
        <p:spPr>
          <a:xfrm>
            <a:off x="4796913" y="638184"/>
            <a:ext cx="3122049" cy="1214130"/>
          </a:xfrm>
          <a:prstGeom prst="rect">
            <a:avLst/>
          </a:prstGeom>
        </p:spPr>
      </p:pic>
      <p:cxnSp>
        <p:nvCxnSpPr>
          <p:cNvPr id="8" name="Straight Arrow Connector 7">
            <a:extLst>
              <a:ext uri="{FF2B5EF4-FFF2-40B4-BE49-F238E27FC236}">
                <a16:creationId xmlns:a16="http://schemas.microsoft.com/office/drawing/2014/main" id="{11653A92-1A34-1FE8-CB3C-A212CC47CC11}"/>
              </a:ext>
            </a:extLst>
          </p:cNvPr>
          <p:cNvCxnSpPr>
            <a:cxnSpLocks/>
            <a:stCxn id="4" idx="1"/>
          </p:cNvCxnSpPr>
          <p:nvPr/>
        </p:nvCxnSpPr>
        <p:spPr>
          <a:xfrm flipH="1">
            <a:off x="1937562" y="1245249"/>
            <a:ext cx="2859351" cy="1230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37FC39-A0BE-EB3A-AA6F-CFBF6E603A77}"/>
              </a:ext>
            </a:extLst>
          </p:cNvPr>
          <p:cNvCxnSpPr>
            <a:cxnSpLocks/>
            <a:stCxn id="4" idx="3"/>
            <a:endCxn id="15" idx="0"/>
          </p:cNvCxnSpPr>
          <p:nvPr/>
        </p:nvCxnSpPr>
        <p:spPr>
          <a:xfrm>
            <a:off x="7918962" y="1245249"/>
            <a:ext cx="2496507" cy="1230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64453C-48AB-3C58-0011-1FF982E92CAD}"/>
              </a:ext>
            </a:extLst>
          </p:cNvPr>
          <p:cNvCxnSpPr>
            <a:cxnSpLocks/>
            <a:endCxn id="9" idx="0"/>
          </p:cNvCxnSpPr>
          <p:nvPr/>
        </p:nvCxnSpPr>
        <p:spPr>
          <a:xfrm>
            <a:off x="5861554" y="1860713"/>
            <a:ext cx="0" cy="615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FCFE16-8ECD-EA1D-E73F-F4E3FCE88705}"/>
              </a:ext>
            </a:extLst>
          </p:cNvPr>
          <p:cNvCxnSpPr>
            <a:cxnSpLocks/>
          </p:cNvCxnSpPr>
          <p:nvPr/>
        </p:nvCxnSpPr>
        <p:spPr>
          <a:xfrm>
            <a:off x="871538" y="3228975"/>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E90EF00-2431-789B-10C3-39DC35ADEA95}"/>
              </a:ext>
            </a:extLst>
          </p:cNvPr>
          <p:cNvCxnSpPr>
            <a:cxnSpLocks/>
          </p:cNvCxnSpPr>
          <p:nvPr/>
        </p:nvCxnSpPr>
        <p:spPr>
          <a:xfrm>
            <a:off x="4589967" y="3128961"/>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12B3E7BB-3ABC-770C-85A0-A2081FE7631D}"/>
              </a:ext>
            </a:extLst>
          </p:cNvPr>
          <p:cNvCxnSpPr>
            <a:cxnSpLocks/>
          </p:cNvCxnSpPr>
          <p:nvPr/>
        </p:nvCxnSpPr>
        <p:spPr>
          <a:xfrm>
            <a:off x="9779675" y="3243261"/>
            <a:ext cx="12715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63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9847-3914-240F-BF9E-73AA66B1330A}"/>
              </a:ext>
            </a:extLst>
          </p:cNvPr>
          <p:cNvSpPr>
            <a:spLocks noGrp="1"/>
          </p:cNvSpPr>
          <p:nvPr>
            <p:ph type="title"/>
          </p:nvPr>
        </p:nvSpPr>
        <p:spPr>
          <a:xfrm>
            <a:off x="200026" y="128588"/>
            <a:ext cx="4572000" cy="485775"/>
          </a:xfrm>
        </p:spPr>
        <p:txBody>
          <a:bodyPr>
            <a:noAutofit/>
          </a:bodyPr>
          <a:lstStyle/>
          <a:p>
            <a:r>
              <a:rPr lang="en-IN" dirty="0">
                <a:solidFill>
                  <a:srgbClr val="512BD4"/>
                </a:solidFill>
                <a:latin typeface="+mn-lt"/>
              </a:rPr>
              <a:t>C# Assembly</a:t>
            </a:r>
            <a:endParaRPr lang="en-IN" dirty="0"/>
          </a:p>
        </p:txBody>
      </p:sp>
      <p:sp>
        <p:nvSpPr>
          <p:cNvPr id="4" name="Text Placeholder 3">
            <a:extLst>
              <a:ext uri="{FF2B5EF4-FFF2-40B4-BE49-F238E27FC236}">
                <a16:creationId xmlns:a16="http://schemas.microsoft.com/office/drawing/2014/main" id="{3DABBE4D-838B-3DC2-F179-6954A8DD26F4}"/>
              </a:ext>
            </a:extLst>
          </p:cNvPr>
          <p:cNvSpPr>
            <a:spLocks noGrp="1"/>
          </p:cNvSpPr>
          <p:nvPr>
            <p:ph type="body" sz="half" idx="2"/>
          </p:nvPr>
        </p:nvSpPr>
        <p:spPr>
          <a:xfrm>
            <a:off x="200025" y="785813"/>
            <a:ext cx="6772275" cy="5815012"/>
          </a:xfrm>
        </p:spPr>
        <p:txBody>
          <a:bodyPr>
            <a:normAutofit/>
          </a:bodyPr>
          <a:lstStyle/>
          <a:p>
            <a:pPr marL="285750" indent="-285750">
              <a:buFont typeface="Arial" panose="020B0604020202020204" pitchFamily="34" charset="0"/>
              <a:buChar char="•"/>
            </a:pPr>
            <a:r>
              <a:rPr lang="en-IN" sz="2400" dirty="0">
                <a:solidFill>
                  <a:srgbClr val="512BD4"/>
                </a:solidFill>
              </a:rPr>
              <a:t>Assembly is a collection of types such as namespaces, classes, interfaces, </a:t>
            </a:r>
            <a:r>
              <a:rPr lang="en-IN" sz="2400" dirty="0" err="1">
                <a:solidFill>
                  <a:srgbClr val="512BD4"/>
                </a:solidFill>
              </a:rPr>
              <a:t>enums</a:t>
            </a:r>
            <a:r>
              <a:rPr lang="en-IN" sz="2400" dirty="0">
                <a:solidFill>
                  <a:srgbClr val="512BD4"/>
                </a:solidFill>
              </a:rPr>
              <a:t> and resources that are built to work together and form a logical unit of functionality.</a:t>
            </a:r>
          </a:p>
          <a:p>
            <a:pPr marL="285750" indent="-285750">
              <a:buFont typeface="Arial" panose="020B0604020202020204" pitchFamily="34" charset="0"/>
              <a:buChar char="•"/>
            </a:pPr>
            <a:r>
              <a:rPr lang="en-IN" sz="2400" dirty="0">
                <a:solidFill>
                  <a:srgbClr val="512BD4"/>
                </a:solidFill>
              </a:rPr>
              <a:t>Assembly can be a DLL or EXE based on the project type template that we choose.</a:t>
            </a:r>
          </a:p>
          <a:p>
            <a:pPr marL="742950" lvl="1" indent="-285750">
              <a:buFont typeface="Arial" panose="020B0604020202020204" pitchFamily="34" charset="0"/>
              <a:buChar char="•"/>
            </a:pPr>
            <a:r>
              <a:rPr lang="en-US" sz="2800" b="1" dirty="0">
                <a:solidFill>
                  <a:srgbClr val="512BD4"/>
                </a:solidFill>
              </a:rPr>
              <a:t>Class</a:t>
            </a:r>
            <a:r>
              <a:rPr lang="en-US" sz="2800" dirty="0">
                <a:solidFill>
                  <a:srgbClr val="512BD4"/>
                </a:solidFill>
              </a:rPr>
              <a:t> </a:t>
            </a:r>
            <a:r>
              <a:rPr lang="en-US" sz="2800" b="1" dirty="0">
                <a:solidFill>
                  <a:srgbClr val="512BD4"/>
                </a:solidFill>
              </a:rPr>
              <a:t>Library</a:t>
            </a:r>
            <a:r>
              <a:rPr lang="en-US" sz="2800" dirty="0">
                <a:solidFill>
                  <a:srgbClr val="512BD4"/>
                </a:solidFill>
              </a:rPr>
              <a:t> </a:t>
            </a:r>
            <a:r>
              <a:rPr lang="en-US" sz="2400" dirty="0">
                <a:solidFill>
                  <a:srgbClr val="512BD4"/>
                </a:solidFill>
              </a:rPr>
              <a:t>is a collection of classes and namespaces in C# without any entry point method like Main. </a:t>
            </a:r>
            <a:r>
              <a:rPr lang="en-US" sz="2400" b="1" dirty="0">
                <a:solidFill>
                  <a:srgbClr val="512BD4"/>
                </a:solidFill>
              </a:rPr>
              <a:t>Output Type is .</a:t>
            </a:r>
            <a:r>
              <a:rPr lang="en-US" sz="2400" b="1" dirty="0" err="1">
                <a:solidFill>
                  <a:srgbClr val="512BD4"/>
                </a:solidFill>
              </a:rPr>
              <a:t>dll</a:t>
            </a:r>
            <a:endParaRPr lang="en-US" sz="2400" b="1" dirty="0">
              <a:solidFill>
                <a:srgbClr val="512BD4"/>
              </a:solidFill>
            </a:endParaRPr>
          </a:p>
          <a:p>
            <a:pPr marL="742950" lvl="1" indent="-285750">
              <a:buFont typeface="Arial" panose="020B0604020202020204" pitchFamily="34" charset="0"/>
              <a:buChar char="•"/>
            </a:pPr>
            <a:r>
              <a:rPr lang="en-US" sz="2400" b="1" dirty="0">
                <a:solidFill>
                  <a:srgbClr val="512BD4"/>
                </a:solidFill>
              </a:rPr>
              <a:t>Console App </a:t>
            </a:r>
            <a:r>
              <a:rPr lang="en-US" sz="2400" dirty="0">
                <a:solidFill>
                  <a:srgbClr val="512BD4"/>
                </a:solidFill>
              </a:rPr>
              <a:t>is an application that takes input and displays output at a command line console and behaves as an app host to run .</a:t>
            </a:r>
            <a:r>
              <a:rPr lang="en-US" sz="2400" dirty="0" err="1">
                <a:solidFill>
                  <a:srgbClr val="512BD4"/>
                </a:solidFill>
              </a:rPr>
              <a:t>dll</a:t>
            </a:r>
            <a:r>
              <a:rPr lang="en-US" sz="2400" dirty="0">
                <a:solidFill>
                  <a:srgbClr val="512BD4"/>
                </a:solidFill>
              </a:rPr>
              <a:t> and which has an entry point method like Main. </a:t>
            </a:r>
            <a:r>
              <a:rPr lang="en-US" sz="2400" b="1" dirty="0">
                <a:solidFill>
                  <a:srgbClr val="512BD4"/>
                </a:solidFill>
              </a:rPr>
              <a:t>Output Type is .exe and .</a:t>
            </a:r>
            <a:r>
              <a:rPr lang="en-US" sz="2400" b="1" dirty="0" err="1">
                <a:solidFill>
                  <a:srgbClr val="512BD4"/>
                </a:solidFill>
              </a:rPr>
              <a:t>dll</a:t>
            </a:r>
            <a:r>
              <a:rPr lang="en-US" sz="2400" b="1" dirty="0">
                <a:solidFill>
                  <a:srgbClr val="512BD4"/>
                </a:solidFill>
              </a:rPr>
              <a:t> file</a:t>
            </a:r>
            <a:endParaRPr lang="en-IN" sz="2400" b="1"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sz="2400" dirty="0">
              <a:solidFill>
                <a:srgbClr val="512BD4"/>
              </a:solidFill>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1" name="Rectangle: Single Corner Snipped 20">
            <a:extLst>
              <a:ext uri="{FF2B5EF4-FFF2-40B4-BE49-F238E27FC236}">
                <a16:creationId xmlns:a16="http://schemas.microsoft.com/office/drawing/2014/main" id="{5644293F-110C-96AC-7CAA-723C255077DA}"/>
              </a:ext>
            </a:extLst>
          </p:cNvPr>
          <p:cNvSpPr/>
          <p:nvPr/>
        </p:nvSpPr>
        <p:spPr>
          <a:xfrm>
            <a:off x="7134225" y="785813"/>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724379D-3313-5293-4F66-2C591FCC6FB8}"/>
              </a:ext>
            </a:extLst>
          </p:cNvPr>
          <p:cNvSpPr/>
          <p:nvPr/>
        </p:nvSpPr>
        <p:spPr>
          <a:xfrm>
            <a:off x="7280974" y="1556895"/>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F4D2F7F-1577-611D-E73C-D96B2739EC81}"/>
              </a:ext>
            </a:extLst>
          </p:cNvPr>
          <p:cNvSpPr/>
          <p:nvPr/>
        </p:nvSpPr>
        <p:spPr>
          <a:xfrm>
            <a:off x="7424742"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60A7CD6B-F8DC-ED29-C481-0BB5D65B8F96}"/>
              </a:ext>
            </a:extLst>
          </p:cNvPr>
          <p:cNvSpPr/>
          <p:nvPr/>
        </p:nvSpPr>
        <p:spPr>
          <a:xfrm>
            <a:off x="7424742"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25" name="Rectangle: Rounded Corners 24">
            <a:extLst>
              <a:ext uri="{FF2B5EF4-FFF2-40B4-BE49-F238E27FC236}">
                <a16:creationId xmlns:a16="http://schemas.microsoft.com/office/drawing/2014/main" id="{368C642C-6FCB-845F-29AC-1B8F6B28A4A3}"/>
              </a:ext>
            </a:extLst>
          </p:cNvPr>
          <p:cNvSpPr/>
          <p:nvPr/>
        </p:nvSpPr>
        <p:spPr>
          <a:xfrm>
            <a:off x="8882066"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D95894F2-DB77-00CB-D9A8-3B4EE1C9BC75}"/>
              </a:ext>
            </a:extLst>
          </p:cNvPr>
          <p:cNvSpPr/>
          <p:nvPr/>
        </p:nvSpPr>
        <p:spPr>
          <a:xfrm>
            <a:off x="8882066" y="282740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27" name="Rectangle: Rounded Corners 26">
            <a:extLst>
              <a:ext uri="{FF2B5EF4-FFF2-40B4-BE49-F238E27FC236}">
                <a16:creationId xmlns:a16="http://schemas.microsoft.com/office/drawing/2014/main" id="{2E21A50B-DD80-3338-B88A-33693914F8A7}"/>
              </a:ext>
            </a:extLst>
          </p:cNvPr>
          <p:cNvSpPr/>
          <p:nvPr/>
        </p:nvSpPr>
        <p:spPr>
          <a:xfrm>
            <a:off x="10260809" y="221303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EE6AD5A8-7740-B3B6-363C-3D34094EF685}"/>
              </a:ext>
            </a:extLst>
          </p:cNvPr>
          <p:cNvSpPr/>
          <p:nvPr/>
        </p:nvSpPr>
        <p:spPr>
          <a:xfrm>
            <a:off x="10272714" y="282739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29" name="Rectangle 28">
            <a:extLst>
              <a:ext uri="{FF2B5EF4-FFF2-40B4-BE49-F238E27FC236}">
                <a16:creationId xmlns:a16="http://schemas.microsoft.com/office/drawing/2014/main" id="{85E9E401-AD5A-A68E-BBEF-D4A5619DC9CE}"/>
              </a:ext>
            </a:extLst>
          </p:cNvPr>
          <p:cNvSpPr/>
          <p:nvPr/>
        </p:nvSpPr>
        <p:spPr>
          <a:xfrm>
            <a:off x="7296149" y="3878455"/>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30" name="Rectangle: Rounded Corners 29">
            <a:extLst>
              <a:ext uri="{FF2B5EF4-FFF2-40B4-BE49-F238E27FC236}">
                <a16:creationId xmlns:a16="http://schemas.microsoft.com/office/drawing/2014/main" id="{17FC5CA4-DD44-510E-F94A-8FF3E7A8B159}"/>
              </a:ext>
            </a:extLst>
          </p:cNvPr>
          <p:cNvSpPr/>
          <p:nvPr/>
        </p:nvSpPr>
        <p:spPr>
          <a:xfrm>
            <a:off x="7458075"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1" name="Rectangle: Rounded Corners 30">
            <a:extLst>
              <a:ext uri="{FF2B5EF4-FFF2-40B4-BE49-F238E27FC236}">
                <a16:creationId xmlns:a16="http://schemas.microsoft.com/office/drawing/2014/main" id="{98E4A19A-6AA0-B7B1-8EED-FF7E563B8AF3}"/>
              </a:ext>
            </a:extLst>
          </p:cNvPr>
          <p:cNvSpPr/>
          <p:nvPr/>
        </p:nvSpPr>
        <p:spPr>
          <a:xfrm>
            <a:off x="745807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interface</a:t>
            </a:r>
          </a:p>
        </p:txBody>
      </p:sp>
      <p:sp>
        <p:nvSpPr>
          <p:cNvPr id="32" name="Rectangle: Rounded Corners 31">
            <a:extLst>
              <a:ext uri="{FF2B5EF4-FFF2-40B4-BE49-F238E27FC236}">
                <a16:creationId xmlns:a16="http://schemas.microsoft.com/office/drawing/2014/main" id="{B8002707-EDB4-CCEF-7D67-14A169A431A6}"/>
              </a:ext>
            </a:extLst>
          </p:cNvPr>
          <p:cNvSpPr/>
          <p:nvPr/>
        </p:nvSpPr>
        <p:spPr>
          <a:xfrm>
            <a:off x="8920162" y="472915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3" name="Rectangle: Rounded Corners 32">
            <a:extLst>
              <a:ext uri="{FF2B5EF4-FFF2-40B4-BE49-F238E27FC236}">
                <a16:creationId xmlns:a16="http://schemas.microsoft.com/office/drawing/2014/main" id="{50892200-031E-FEFC-D185-B67D21BF74DA}"/>
              </a:ext>
            </a:extLst>
          </p:cNvPr>
          <p:cNvSpPr/>
          <p:nvPr/>
        </p:nvSpPr>
        <p:spPr>
          <a:xfrm>
            <a:off x="8920162" y="533637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struct</a:t>
            </a:r>
          </a:p>
        </p:txBody>
      </p:sp>
      <p:sp>
        <p:nvSpPr>
          <p:cNvPr id="34" name="Rectangle: Rounded Corners 33">
            <a:extLst>
              <a:ext uri="{FF2B5EF4-FFF2-40B4-BE49-F238E27FC236}">
                <a16:creationId xmlns:a16="http://schemas.microsoft.com/office/drawing/2014/main" id="{EF61A7B1-CEF2-DD92-6019-89ADD1E201ED}"/>
              </a:ext>
            </a:extLst>
          </p:cNvPr>
          <p:cNvSpPr/>
          <p:nvPr/>
        </p:nvSpPr>
        <p:spPr>
          <a:xfrm>
            <a:off x="10310810" y="470504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35" name="Rectangle: Rounded Corners 34">
            <a:extLst>
              <a:ext uri="{FF2B5EF4-FFF2-40B4-BE49-F238E27FC236}">
                <a16:creationId xmlns:a16="http://schemas.microsoft.com/office/drawing/2014/main" id="{42683AD4-B404-DE2C-018C-3FD24C59C9AD}"/>
              </a:ext>
            </a:extLst>
          </p:cNvPr>
          <p:cNvSpPr/>
          <p:nvPr/>
        </p:nvSpPr>
        <p:spPr>
          <a:xfrm>
            <a:off x="10298905" y="531494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err="1">
                <a:solidFill>
                  <a:schemeClr val="bg1"/>
                </a:solidFill>
                <a:highlight>
                  <a:srgbClr val="512BD4"/>
                </a:highlight>
              </a:rPr>
              <a:t>enum</a:t>
            </a:r>
            <a:endParaRPr lang="en-IN" sz="2400" b="1" dirty="0">
              <a:solidFill>
                <a:schemeClr val="bg1"/>
              </a:solidFill>
              <a:highlight>
                <a:srgbClr val="512BD4"/>
              </a:highlight>
            </a:endParaRPr>
          </a:p>
        </p:txBody>
      </p:sp>
      <p:sp>
        <p:nvSpPr>
          <p:cNvPr id="36" name="TextBox 35">
            <a:extLst>
              <a:ext uri="{FF2B5EF4-FFF2-40B4-BE49-F238E27FC236}">
                <a16:creationId xmlns:a16="http://schemas.microsoft.com/office/drawing/2014/main" id="{E2DA0246-882A-C547-CCCA-251AA09D6401}"/>
              </a:ext>
            </a:extLst>
          </p:cNvPr>
          <p:cNvSpPr txBox="1"/>
          <p:nvPr/>
        </p:nvSpPr>
        <p:spPr>
          <a:xfrm>
            <a:off x="7296149" y="1583680"/>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37" name="TextBox 36">
            <a:extLst>
              <a:ext uri="{FF2B5EF4-FFF2-40B4-BE49-F238E27FC236}">
                <a16:creationId xmlns:a16="http://schemas.microsoft.com/office/drawing/2014/main" id="{F0FA10E5-E285-DFDA-32F0-57DDE3399109}"/>
              </a:ext>
            </a:extLst>
          </p:cNvPr>
          <p:cNvSpPr txBox="1"/>
          <p:nvPr/>
        </p:nvSpPr>
        <p:spPr>
          <a:xfrm>
            <a:off x="7296149" y="3990227"/>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212756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5F9C09-468C-504A-8556-82915D8B2F00}"/>
              </a:ext>
            </a:extLst>
          </p:cNvPr>
          <p:cNvSpPr/>
          <p:nvPr/>
        </p:nvSpPr>
        <p:spPr>
          <a:xfrm>
            <a:off x="104775" y="139715"/>
            <a:ext cx="11982450" cy="6578570"/>
          </a:xfrm>
          <a:prstGeom prst="rect">
            <a:avLst/>
          </a:prstGeom>
          <a:ln w="38100">
            <a:solidFill>
              <a:srgbClr val="512BD4"/>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4FC26CE5-B226-2A61-1436-31F2D4C5C1F5}"/>
              </a:ext>
            </a:extLst>
          </p:cNvPr>
          <p:cNvSpPr/>
          <p:nvPr/>
        </p:nvSpPr>
        <p:spPr>
          <a:xfrm>
            <a:off x="392993" y="702679"/>
            <a:ext cx="2757488" cy="2347592"/>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8" name="Picture 7">
            <a:extLst>
              <a:ext uri="{FF2B5EF4-FFF2-40B4-BE49-F238E27FC236}">
                <a16:creationId xmlns:a16="http://schemas.microsoft.com/office/drawing/2014/main" id="{30E2CA7E-FB8B-AFC3-E502-8A88991E7F31}"/>
              </a:ext>
            </a:extLst>
          </p:cNvPr>
          <p:cNvPicPr>
            <a:picLocks noChangeAspect="1"/>
          </p:cNvPicPr>
          <p:nvPr/>
        </p:nvPicPr>
        <p:blipFill>
          <a:blip r:embed="rId2"/>
          <a:stretch>
            <a:fillRect/>
          </a:stretch>
        </p:blipFill>
        <p:spPr>
          <a:xfrm>
            <a:off x="485635" y="812891"/>
            <a:ext cx="2552700" cy="1676400"/>
          </a:xfrm>
          <a:prstGeom prst="rect">
            <a:avLst/>
          </a:prstGeom>
        </p:spPr>
      </p:pic>
      <p:grpSp>
        <p:nvGrpSpPr>
          <p:cNvPr id="9" name="Group 8">
            <a:extLst>
              <a:ext uri="{FF2B5EF4-FFF2-40B4-BE49-F238E27FC236}">
                <a16:creationId xmlns:a16="http://schemas.microsoft.com/office/drawing/2014/main" id="{A9B0BFF5-54C6-9B4E-A14D-CEFD480A5072}"/>
              </a:ext>
            </a:extLst>
          </p:cNvPr>
          <p:cNvGrpSpPr/>
          <p:nvPr/>
        </p:nvGrpSpPr>
        <p:grpSpPr>
          <a:xfrm>
            <a:off x="3292498" y="1503124"/>
            <a:ext cx="738295" cy="445555"/>
            <a:chOff x="1917970" y="2446094"/>
            <a:chExt cx="738295" cy="445555"/>
          </a:xfrm>
        </p:grpSpPr>
        <p:sp>
          <p:nvSpPr>
            <p:cNvPr id="10" name="Arrow: Right 9">
              <a:extLst>
                <a:ext uri="{FF2B5EF4-FFF2-40B4-BE49-F238E27FC236}">
                  <a16:creationId xmlns:a16="http://schemas.microsoft.com/office/drawing/2014/main" id="{AEDC9F1C-136C-32E9-9A8F-F5F0FEAD929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1" name="Arrow: Right 4">
              <a:extLst>
                <a:ext uri="{FF2B5EF4-FFF2-40B4-BE49-F238E27FC236}">
                  <a16:creationId xmlns:a16="http://schemas.microsoft.com/office/drawing/2014/main" id="{1A12883A-99AA-879A-2915-89FDC33AF5B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2" name="Group 11">
            <a:extLst>
              <a:ext uri="{FF2B5EF4-FFF2-40B4-BE49-F238E27FC236}">
                <a16:creationId xmlns:a16="http://schemas.microsoft.com/office/drawing/2014/main" id="{1B428D35-8828-0A4E-121D-B97342425354}"/>
              </a:ext>
            </a:extLst>
          </p:cNvPr>
          <p:cNvGrpSpPr/>
          <p:nvPr/>
        </p:nvGrpSpPr>
        <p:grpSpPr>
          <a:xfrm>
            <a:off x="4083104" y="357188"/>
            <a:ext cx="3328368" cy="2693083"/>
            <a:chOff x="2828768" y="2049099"/>
            <a:chExt cx="1361591" cy="1083669"/>
          </a:xfrm>
        </p:grpSpPr>
        <p:sp>
          <p:nvSpPr>
            <p:cNvPr id="13" name="Rectangle: Rounded Corners 12">
              <a:extLst>
                <a:ext uri="{FF2B5EF4-FFF2-40B4-BE49-F238E27FC236}">
                  <a16:creationId xmlns:a16="http://schemas.microsoft.com/office/drawing/2014/main" id="{153F2942-9FDD-121C-4056-64A43228E97B}"/>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4" name="Rectangle: Rounded Corners 6">
              <a:extLst>
                <a:ext uri="{FF2B5EF4-FFF2-40B4-BE49-F238E27FC236}">
                  <a16:creationId xmlns:a16="http://schemas.microsoft.com/office/drawing/2014/main" id="{17A35901-8003-68AA-EC59-AAA9E1B462D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the Class Library project, then C# compiler converts C# code into MSIL code and packages all the types into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a:t>
              </a:r>
            </a:p>
          </p:txBody>
        </p:sp>
      </p:grpSp>
      <p:grpSp>
        <p:nvGrpSpPr>
          <p:cNvPr id="15" name="Group 14">
            <a:extLst>
              <a:ext uri="{FF2B5EF4-FFF2-40B4-BE49-F238E27FC236}">
                <a16:creationId xmlns:a16="http://schemas.microsoft.com/office/drawing/2014/main" id="{9AA5C81E-BB92-0ECC-7DCE-FEA8A1C55FF0}"/>
              </a:ext>
            </a:extLst>
          </p:cNvPr>
          <p:cNvGrpSpPr/>
          <p:nvPr/>
        </p:nvGrpSpPr>
        <p:grpSpPr>
          <a:xfrm>
            <a:off x="7555078" y="1430920"/>
            <a:ext cx="738295" cy="445555"/>
            <a:chOff x="1917970" y="2446094"/>
            <a:chExt cx="738295" cy="445555"/>
          </a:xfrm>
        </p:grpSpPr>
        <p:sp>
          <p:nvSpPr>
            <p:cNvPr id="16" name="Arrow: Right 15">
              <a:extLst>
                <a:ext uri="{FF2B5EF4-FFF2-40B4-BE49-F238E27FC236}">
                  <a16:creationId xmlns:a16="http://schemas.microsoft.com/office/drawing/2014/main" id="{84B8458A-528D-84FE-E331-F66C6A92605E}"/>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7" name="Arrow: Right 4">
              <a:extLst>
                <a:ext uri="{FF2B5EF4-FFF2-40B4-BE49-F238E27FC236}">
                  <a16:creationId xmlns:a16="http://schemas.microsoft.com/office/drawing/2014/main" id="{89992037-FAFE-452B-C1AB-1B02E2E8923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0" name="Rectangle 19">
            <a:extLst>
              <a:ext uri="{FF2B5EF4-FFF2-40B4-BE49-F238E27FC236}">
                <a16:creationId xmlns:a16="http://schemas.microsoft.com/office/drawing/2014/main" id="{8F1F30EC-B0A9-59FC-D4FC-4FCDA515EEB9}"/>
              </a:ext>
            </a:extLst>
          </p:cNvPr>
          <p:cNvSpPr/>
          <p:nvPr/>
        </p:nvSpPr>
        <p:spPr>
          <a:xfrm>
            <a:off x="8405519" y="621572"/>
            <a:ext cx="3275372" cy="239932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22646B3-5821-4BF2-D982-57E96AC25A6E}"/>
              </a:ext>
            </a:extLst>
          </p:cNvPr>
          <p:cNvSpPr txBox="1"/>
          <p:nvPr/>
        </p:nvSpPr>
        <p:spPr>
          <a:xfrm>
            <a:off x="766429" y="159907"/>
            <a:ext cx="1750223" cy="461665"/>
          </a:xfrm>
          <a:prstGeom prst="rect">
            <a:avLst/>
          </a:prstGeom>
          <a:noFill/>
        </p:spPr>
        <p:txBody>
          <a:bodyPr wrap="none" rtlCol="0">
            <a:spAutoFit/>
          </a:bodyPr>
          <a:lstStyle/>
          <a:p>
            <a:r>
              <a:rPr lang="en-IN" sz="2400" b="1" dirty="0">
                <a:solidFill>
                  <a:srgbClr val="512BD4"/>
                </a:solidFill>
              </a:rPr>
              <a:t>Class</a:t>
            </a:r>
            <a:r>
              <a:rPr lang="en-IN" sz="1600" b="1" dirty="0">
                <a:solidFill>
                  <a:srgbClr val="512BD4"/>
                </a:solidFill>
              </a:rPr>
              <a:t> </a:t>
            </a:r>
            <a:r>
              <a:rPr lang="en-IN" sz="2400" b="1" dirty="0">
                <a:solidFill>
                  <a:srgbClr val="512BD4"/>
                </a:solidFill>
              </a:rPr>
              <a:t>Library</a:t>
            </a:r>
          </a:p>
        </p:txBody>
      </p:sp>
      <p:pic>
        <p:nvPicPr>
          <p:cNvPr id="47" name="Picture 46">
            <a:extLst>
              <a:ext uri="{FF2B5EF4-FFF2-40B4-BE49-F238E27FC236}">
                <a16:creationId xmlns:a16="http://schemas.microsoft.com/office/drawing/2014/main" id="{A0994F94-B704-1C80-87E3-F5DE60FAB961}"/>
              </a:ext>
            </a:extLst>
          </p:cNvPr>
          <p:cNvPicPr>
            <a:picLocks noChangeAspect="1"/>
          </p:cNvPicPr>
          <p:nvPr/>
        </p:nvPicPr>
        <p:blipFill>
          <a:blip r:embed="rId3"/>
          <a:stretch>
            <a:fillRect/>
          </a:stretch>
        </p:blipFill>
        <p:spPr>
          <a:xfrm>
            <a:off x="8456240" y="727756"/>
            <a:ext cx="2610214" cy="2238687"/>
          </a:xfrm>
          <a:prstGeom prst="rect">
            <a:avLst/>
          </a:prstGeom>
        </p:spPr>
      </p:pic>
      <p:sp>
        <p:nvSpPr>
          <p:cNvPr id="48" name="TextBox 47">
            <a:extLst>
              <a:ext uri="{FF2B5EF4-FFF2-40B4-BE49-F238E27FC236}">
                <a16:creationId xmlns:a16="http://schemas.microsoft.com/office/drawing/2014/main" id="{2CBAAE68-67A3-A84D-2D70-9A8A396384D4}"/>
              </a:ext>
            </a:extLst>
          </p:cNvPr>
          <p:cNvSpPr txBox="1"/>
          <p:nvPr/>
        </p:nvSpPr>
        <p:spPr>
          <a:xfrm>
            <a:off x="8304075" y="184762"/>
            <a:ext cx="3478260" cy="461665"/>
          </a:xfrm>
          <a:prstGeom prst="rect">
            <a:avLst/>
          </a:prstGeom>
          <a:noFill/>
        </p:spPr>
        <p:txBody>
          <a:bodyPr wrap="none" rtlCol="0">
            <a:spAutoFit/>
          </a:bodyPr>
          <a:lstStyle/>
          <a:p>
            <a:r>
              <a:rPr lang="en-IN" sz="2000" b="1" dirty="0">
                <a:solidFill>
                  <a:srgbClr val="512BD4"/>
                </a:solidFill>
              </a:rPr>
              <a:t>.</a:t>
            </a:r>
            <a:r>
              <a:rPr lang="en-IN" sz="2400" b="1" dirty="0" err="1">
                <a:solidFill>
                  <a:srgbClr val="512BD4"/>
                </a:solidFill>
              </a:rPr>
              <a:t>dll</a:t>
            </a:r>
            <a:r>
              <a:rPr lang="en-IN" sz="2400" b="1" dirty="0">
                <a:solidFill>
                  <a:srgbClr val="512BD4"/>
                </a:solidFill>
              </a:rPr>
              <a:t> (Dynamic Link Library)</a:t>
            </a:r>
          </a:p>
        </p:txBody>
      </p:sp>
      <p:sp>
        <p:nvSpPr>
          <p:cNvPr id="51" name="Rectangle 50">
            <a:extLst>
              <a:ext uri="{FF2B5EF4-FFF2-40B4-BE49-F238E27FC236}">
                <a16:creationId xmlns:a16="http://schemas.microsoft.com/office/drawing/2014/main" id="{9F7C9C8F-45A4-EC1F-11B8-4F6F75C325DC}"/>
              </a:ext>
            </a:extLst>
          </p:cNvPr>
          <p:cNvSpPr/>
          <p:nvPr/>
        </p:nvSpPr>
        <p:spPr>
          <a:xfrm>
            <a:off x="396568" y="3925752"/>
            <a:ext cx="2757488" cy="262996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pic>
        <p:nvPicPr>
          <p:cNvPr id="53" name="Picture 52">
            <a:extLst>
              <a:ext uri="{FF2B5EF4-FFF2-40B4-BE49-F238E27FC236}">
                <a16:creationId xmlns:a16="http://schemas.microsoft.com/office/drawing/2014/main" id="{3EA44D5F-B7CA-5E1D-945C-AA4408E3F48F}"/>
              </a:ext>
            </a:extLst>
          </p:cNvPr>
          <p:cNvPicPr>
            <a:picLocks noChangeAspect="1"/>
          </p:cNvPicPr>
          <p:nvPr/>
        </p:nvPicPr>
        <p:blipFill>
          <a:blip r:embed="rId4"/>
          <a:stretch>
            <a:fillRect/>
          </a:stretch>
        </p:blipFill>
        <p:spPr>
          <a:xfrm>
            <a:off x="485635" y="4051716"/>
            <a:ext cx="2048161" cy="1876687"/>
          </a:xfrm>
          <a:prstGeom prst="rect">
            <a:avLst/>
          </a:prstGeom>
        </p:spPr>
      </p:pic>
      <p:sp>
        <p:nvSpPr>
          <p:cNvPr id="63" name="Rectangle 62">
            <a:extLst>
              <a:ext uri="{FF2B5EF4-FFF2-40B4-BE49-F238E27FC236}">
                <a16:creationId xmlns:a16="http://schemas.microsoft.com/office/drawing/2014/main" id="{EA0F270D-61CF-20E6-FD5B-229530D0C3D8}"/>
              </a:ext>
            </a:extLst>
          </p:cNvPr>
          <p:cNvSpPr/>
          <p:nvPr/>
        </p:nvSpPr>
        <p:spPr>
          <a:xfrm>
            <a:off x="8436519" y="3841817"/>
            <a:ext cx="3275372" cy="27795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TextBox 63">
            <a:extLst>
              <a:ext uri="{FF2B5EF4-FFF2-40B4-BE49-F238E27FC236}">
                <a16:creationId xmlns:a16="http://schemas.microsoft.com/office/drawing/2014/main" id="{BBB7C5CD-5160-A95A-4347-12E3608D3412}"/>
              </a:ext>
            </a:extLst>
          </p:cNvPr>
          <p:cNvSpPr txBox="1"/>
          <p:nvPr/>
        </p:nvSpPr>
        <p:spPr>
          <a:xfrm>
            <a:off x="285119" y="3429000"/>
            <a:ext cx="2699906" cy="461665"/>
          </a:xfrm>
          <a:prstGeom prst="rect">
            <a:avLst/>
          </a:prstGeom>
          <a:noFill/>
        </p:spPr>
        <p:txBody>
          <a:bodyPr wrap="none" rtlCol="0">
            <a:spAutoFit/>
          </a:bodyPr>
          <a:lstStyle/>
          <a:p>
            <a:r>
              <a:rPr lang="en-IN" sz="2400" b="1" dirty="0">
                <a:solidFill>
                  <a:srgbClr val="512BD4"/>
                </a:solidFill>
              </a:rPr>
              <a:t>Console Application</a:t>
            </a:r>
          </a:p>
        </p:txBody>
      </p:sp>
      <p:sp>
        <p:nvSpPr>
          <p:cNvPr id="65" name="TextBox 64">
            <a:extLst>
              <a:ext uri="{FF2B5EF4-FFF2-40B4-BE49-F238E27FC236}">
                <a16:creationId xmlns:a16="http://schemas.microsoft.com/office/drawing/2014/main" id="{2E729B42-4851-6E82-2C8F-839F449B031E}"/>
              </a:ext>
            </a:extLst>
          </p:cNvPr>
          <p:cNvSpPr txBox="1"/>
          <p:nvPr/>
        </p:nvSpPr>
        <p:spPr>
          <a:xfrm>
            <a:off x="8897504" y="3405766"/>
            <a:ext cx="2353401" cy="461665"/>
          </a:xfrm>
          <a:prstGeom prst="rect">
            <a:avLst/>
          </a:prstGeom>
          <a:noFill/>
        </p:spPr>
        <p:txBody>
          <a:bodyPr wrap="none" rtlCol="0">
            <a:spAutoFit/>
          </a:bodyPr>
          <a:lstStyle/>
          <a:p>
            <a:r>
              <a:rPr lang="en-IN" sz="2400" b="1" dirty="0">
                <a:solidFill>
                  <a:srgbClr val="512BD4"/>
                </a:solidFill>
              </a:rPr>
              <a:t>.exe (Executable)</a:t>
            </a:r>
          </a:p>
        </p:txBody>
      </p:sp>
      <p:cxnSp>
        <p:nvCxnSpPr>
          <p:cNvPr id="67" name="Straight Connector 66">
            <a:extLst>
              <a:ext uri="{FF2B5EF4-FFF2-40B4-BE49-F238E27FC236}">
                <a16:creationId xmlns:a16="http://schemas.microsoft.com/office/drawing/2014/main" id="{F423B3D9-2FBB-D4C8-DEE2-0FFDEAFA75DF}"/>
              </a:ext>
            </a:extLst>
          </p:cNvPr>
          <p:cNvCxnSpPr>
            <a:cxnSpLocks/>
          </p:cNvCxnSpPr>
          <p:nvPr/>
        </p:nvCxnSpPr>
        <p:spPr>
          <a:xfrm flipV="1">
            <a:off x="115261" y="3327656"/>
            <a:ext cx="11982450" cy="3155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DC25A169-ACCA-FC70-117D-5E372A99665C}"/>
              </a:ext>
            </a:extLst>
          </p:cNvPr>
          <p:cNvPicPr>
            <a:picLocks noChangeAspect="1"/>
          </p:cNvPicPr>
          <p:nvPr/>
        </p:nvPicPr>
        <p:blipFill>
          <a:blip r:embed="rId5"/>
          <a:stretch>
            <a:fillRect/>
          </a:stretch>
        </p:blipFill>
        <p:spPr>
          <a:xfrm>
            <a:off x="8509428" y="3857434"/>
            <a:ext cx="2876951" cy="2638793"/>
          </a:xfrm>
          <a:prstGeom prst="rect">
            <a:avLst/>
          </a:prstGeom>
        </p:spPr>
      </p:pic>
      <p:grpSp>
        <p:nvGrpSpPr>
          <p:cNvPr id="82" name="Group 81">
            <a:extLst>
              <a:ext uri="{FF2B5EF4-FFF2-40B4-BE49-F238E27FC236}">
                <a16:creationId xmlns:a16="http://schemas.microsoft.com/office/drawing/2014/main" id="{E5375B3A-FE00-9B9D-2D93-1A19175AB108}"/>
              </a:ext>
            </a:extLst>
          </p:cNvPr>
          <p:cNvGrpSpPr/>
          <p:nvPr/>
        </p:nvGrpSpPr>
        <p:grpSpPr>
          <a:xfrm>
            <a:off x="3226965" y="4858719"/>
            <a:ext cx="738295" cy="445555"/>
            <a:chOff x="1917970" y="2446094"/>
            <a:chExt cx="738295" cy="445555"/>
          </a:xfrm>
        </p:grpSpPr>
        <p:sp>
          <p:nvSpPr>
            <p:cNvPr id="83" name="Arrow: Right 82">
              <a:extLst>
                <a:ext uri="{FF2B5EF4-FFF2-40B4-BE49-F238E27FC236}">
                  <a16:creationId xmlns:a16="http://schemas.microsoft.com/office/drawing/2014/main" id="{F64B6872-0BC9-F128-4E44-94B6B8B90B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4" name="Arrow: Right 4">
              <a:extLst>
                <a:ext uri="{FF2B5EF4-FFF2-40B4-BE49-F238E27FC236}">
                  <a16:creationId xmlns:a16="http://schemas.microsoft.com/office/drawing/2014/main" id="{608787DC-4576-4AF2-55CE-6D53693A5B19}"/>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5" name="Group 84">
            <a:extLst>
              <a:ext uri="{FF2B5EF4-FFF2-40B4-BE49-F238E27FC236}">
                <a16:creationId xmlns:a16="http://schemas.microsoft.com/office/drawing/2014/main" id="{9534842A-8F89-232B-7C21-FC33964D5FF1}"/>
              </a:ext>
            </a:extLst>
          </p:cNvPr>
          <p:cNvGrpSpPr/>
          <p:nvPr/>
        </p:nvGrpSpPr>
        <p:grpSpPr>
          <a:xfrm>
            <a:off x="4110333" y="3712783"/>
            <a:ext cx="3325133" cy="2693083"/>
            <a:chOff x="2828768" y="2049099"/>
            <a:chExt cx="1361591" cy="1083669"/>
          </a:xfrm>
        </p:grpSpPr>
        <p:sp>
          <p:nvSpPr>
            <p:cNvPr id="86" name="Rectangle: Rounded Corners 85">
              <a:extLst>
                <a:ext uri="{FF2B5EF4-FFF2-40B4-BE49-F238E27FC236}">
                  <a16:creationId xmlns:a16="http://schemas.microsoft.com/office/drawing/2014/main" id="{AFFB64BC-F204-4BD7-F737-1303CF4C6B07}"/>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7" name="Rectangle: Rounded Corners 6">
              <a:extLst>
                <a:ext uri="{FF2B5EF4-FFF2-40B4-BE49-F238E27FC236}">
                  <a16:creationId xmlns:a16="http://schemas.microsoft.com/office/drawing/2014/main" id="{88EE5B4E-52A3-1996-5432-A8A0B09C809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2800" b="1" kern="1200" dirty="0">
                  <a:solidFill>
                    <a:prstClr val="white"/>
                  </a:solidFill>
                  <a:highlight>
                    <a:srgbClr val="512BD4"/>
                  </a:highlight>
                  <a:latin typeface="Calibri" panose="020F0502020204030204"/>
                  <a:ea typeface="+mn-ea"/>
                  <a:cs typeface="+mn-cs"/>
                </a:rPr>
                <a:t>C# Compiler</a:t>
              </a:r>
            </a:p>
            <a:p>
              <a:pPr lvl="0" algn="ctr" defTabSz="914400" rtl="0" eaLnBrk="1" latinLnBrk="0" hangingPunct="1">
                <a:lnSpc>
                  <a:spcPct val="90000"/>
                </a:lnSpc>
                <a:spcBef>
                  <a:spcPct val="0"/>
                </a:spcBef>
                <a:spcAft>
                  <a:spcPct val="35000"/>
                </a:spcAft>
              </a:pPr>
              <a:r>
                <a:rPr lang="en-IN" sz="2000" b="1" kern="1200" dirty="0">
                  <a:solidFill>
                    <a:prstClr val="white"/>
                  </a:solidFill>
                  <a:highlight>
                    <a:srgbClr val="512BD4"/>
                  </a:highlight>
                  <a:latin typeface="Calibri" panose="020F0502020204030204"/>
                  <a:ea typeface="+mn-ea"/>
                  <a:cs typeface="+mn-cs"/>
                </a:rPr>
                <a:t>Build or Run the Console App project, then C# compiler converts C# code into MSIL code and generates .exe </a:t>
              </a:r>
              <a:r>
                <a:rPr lang="en-IN" sz="2000" b="1" dirty="0">
                  <a:solidFill>
                    <a:prstClr val="white"/>
                  </a:solidFill>
                  <a:highlight>
                    <a:srgbClr val="512BD4"/>
                  </a:highlight>
                  <a:latin typeface="Calibri" panose="020F0502020204030204"/>
                </a:rPr>
                <a:t>and</a:t>
              </a:r>
              <a:r>
                <a:rPr lang="en-IN" sz="2000" b="1" kern="1200" dirty="0">
                  <a:solidFill>
                    <a:prstClr val="white"/>
                  </a:solidFill>
                  <a:highlight>
                    <a:srgbClr val="512BD4"/>
                  </a:highlight>
                  <a:latin typeface="Calibri" panose="020F0502020204030204"/>
                  <a:ea typeface="+mn-ea"/>
                  <a:cs typeface="+mn-cs"/>
                </a:rPr>
                <a:t> .</a:t>
              </a:r>
              <a:r>
                <a:rPr lang="en-IN" sz="2000" b="1" kern="1200" dirty="0" err="1">
                  <a:solidFill>
                    <a:prstClr val="white"/>
                  </a:solidFill>
                  <a:highlight>
                    <a:srgbClr val="512BD4"/>
                  </a:highlight>
                  <a:latin typeface="Calibri" panose="020F0502020204030204"/>
                  <a:ea typeface="+mn-ea"/>
                  <a:cs typeface="+mn-cs"/>
                </a:rPr>
                <a:t>dll</a:t>
              </a:r>
              <a:r>
                <a:rPr lang="en-IN" sz="2000" b="1" kern="1200" dirty="0">
                  <a:solidFill>
                    <a:prstClr val="white"/>
                  </a:solidFill>
                  <a:highlight>
                    <a:srgbClr val="512BD4"/>
                  </a:highlight>
                  <a:latin typeface="Calibri" panose="020F0502020204030204"/>
                  <a:ea typeface="+mn-ea"/>
                  <a:cs typeface="+mn-cs"/>
                </a:rPr>
                <a:t> files</a:t>
              </a:r>
            </a:p>
          </p:txBody>
        </p:sp>
      </p:grpSp>
      <p:grpSp>
        <p:nvGrpSpPr>
          <p:cNvPr id="88" name="Group 87">
            <a:extLst>
              <a:ext uri="{FF2B5EF4-FFF2-40B4-BE49-F238E27FC236}">
                <a16:creationId xmlns:a16="http://schemas.microsoft.com/office/drawing/2014/main" id="{1C6F1091-3E8D-5E6A-B2F0-0F93705E9BD3}"/>
              </a:ext>
            </a:extLst>
          </p:cNvPr>
          <p:cNvGrpSpPr/>
          <p:nvPr/>
        </p:nvGrpSpPr>
        <p:grpSpPr>
          <a:xfrm>
            <a:off x="7553151" y="4772253"/>
            <a:ext cx="738295" cy="445555"/>
            <a:chOff x="1917970" y="2446094"/>
            <a:chExt cx="738295" cy="445555"/>
          </a:xfrm>
        </p:grpSpPr>
        <p:sp>
          <p:nvSpPr>
            <p:cNvPr id="89" name="Arrow: Right 88">
              <a:extLst>
                <a:ext uri="{FF2B5EF4-FFF2-40B4-BE49-F238E27FC236}">
                  <a16:creationId xmlns:a16="http://schemas.microsoft.com/office/drawing/2014/main" id="{B452B31B-CACE-E6A1-CAD9-25B2DB7C22D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0" name="Arrow: Right 4">
              <a:extLst>
                <a:ext uri="{FF2B5EF4-FFF2-40B4-BE49-F238E27FC236}">
                  <a16:creationId xmlns:a16="http://schemas.microsoft.com/office/drawing/2014/main" id="{CEBAB588-66CF-B46C-E424-07EF458FE0AC}"/>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Tree>
    <p:extLst>
      <p:ext uri="{BB962C8B-B14F-4D97-AF65-F5344CB8AC3E}">
        <p14:creationId xmlns:p14="http://schemas.microsoft.com/office/powerpoint/2010/main" val="209667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6000" dirty="0">
                <a:solidFill>
                  <a:srgbClr val="512BD4"/>
                </a:solidFill>
                <a:ea typeface="+mj-ea"/>
                <a:cs typeface="+mj-cs"/>
              </a:rPr>
              <a:t>Let’s Write Code</a:t>
            </a:r>
            <a:endParaRPr lang="en-IN" sz="9600" dirty="0">
              <a:solidFill>
                <a:srgbClr val="512BD4"/>
              </a:solidFill>
              <a:ea typeface="+mj-ea"/>
              <a:cs typeface="+mj-cs"/>
            </a:endParaRP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00013" y="828675"/>
            <a:ext cx="2664545" cy="1714500"/>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100014" y="2759709"/>
            <a:ext cx="2664544" cy="161548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100012" y="4735857"/>
            <a:ext cx="2664543" cy="17145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Generate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v3</a:t>
            </a:r>
            <a:endParaRPr lang="en-IN" dirty="0"/>
          </a:p>
        </p:txBody>
      </p:sp>
      <p:pic>
        <p:nvPicPr>
          <p:cNvPr id="9" name="Picture 8">
            <a:extLst>
              <a:ext uri="{FF2B5EF4-FFF2-40B4-BE49-F238E27FC236}">
                <a16:creationId xmlns:a16="http://schemas.microsoft.com/office/drawing/2014/main" id="{12D8A66D-22A1-3473-4D11-BFD5F00810F7}"/>
              </a:ext>
            </a:extLst>
          </p:cNvPr>
          <p:cNvPicPr>
            <a:picLocks noChangeAspect="1"/>
          </p:cNvPicPr>
          <p:nvPr/>
        </p:nvPicPr>
        <p:blipFill>
          <a:blip r:embed="rId4"/>
          <a:stretch>
            <a:fillRect/>
          </a:stretch>
        </p:blipFill>
        <p:spPr>
          <a:xfrm>
            <a:off x="2771311" y="1219968"/>
            <a:ext cx="2000715" cy="1100680"/>
          </a:xfrm>
          <a:prstGeom prst="rect">
            <a:avLst/>
          </a:prstGeom>
        </p:spPr>
      </p:pic>
      <p:pic>
        <p:nvPicPr>
          <p:cNvPr id="11" name="Picture 10">
            <a:extLst>
              <a:ext uri="{FF2B5EF4-FFF2-40B4-BE49-F238E27FC236}">
                <a16:creationId xmlns:a16="http://schemas.microsoft.com/office/drawing/2014/main" id="{D9A89410-9CC0-39E2-0F36-2A6848CEE78B}"/>
              </a:ext>
            </a:extLst>
          </p:cNvPr>
          <p:cNvPicPr>
            <a:picLocks noChangeAspect="1"/>
          </p:cNvPicPr>
          <p:nvPr/>
        </p:nvPicPr>
        <p:blipFill>
          <a:blip r:embed="rId5"/>
          <a:stretch>
            <a:fillRect/>
          </a:stretch>
        </p:blipFill>
        <p:spPr>
          <a:xfrm>
            <a:off x="2819371" y="3025714"/>
            <a:ext cx="2000715" cy="1308779"/>
          </a:xfrm>
          <a:prstGeom prst="rect">
            <a:avLst/>
          </a:prstGeom>
        </p:spPr>
      </p:pic>
      <p:pic>
        <p:nvPicPr>
          <p:cNvPr id="13" name="Picture 12">
            <a:extLst>
              <a:ext uri="{FF2B5EF4-FFF2-40B4-BE49-F238E27FC236}">
                <a16:creationId xmlns:a16="http://schemas.microsoft.com/office/drawing/2014/main" id="{662D8681-E515-ABC0-AEB7-88D927E03A06}"/>
              </a:ext>
            </a:extLst>
          </p:cNvPr>
          <p:cNvPicPr>
            <a:picLocks noChangeAspect="1"/>
          </p:cNvPicPr>
          <p:nvPr/>
        </p:nvPicPr>
        <p:blipFill>
          <a:blip r:embed="rId6"/>
          <a:stretch>
            <a:fillRect/>
          </a:stretch>
        </p:blipFill>
        <p:spPr>
          <a:xfrm>
            <a:off x="2947751" y="4993782"/>
            <a:ext cx="1935318" cy="1092693"/>
          </a:xfrm>
          <a:prstGeom prst="rect">
            <a:avLst/>
          </a:prstGeom>
        </p:spPr>
      </p:pic>
      <p:cxnSp>
        <p:nvCxnSpPr>
          <p:cNvPr id="20" name="Straight Arrow Connector 19">
            <a:extLst>
              <a:ext uri="{FF2B5EF4-FFF2-40B4-BE49-F238E27FC236}">
                <a16:creationId xmlns:a16="http://schemas.microsoft.com/office/drawing/2014/main" id="{CD483578-85F5-B68B-06C4-CBA7B41F261D}"/>
              </a:ext>
            </a:extLst>
          </p:cNvPr>
          <p:cNvCxnSpPr>
            <a:cxnSpLocks/>
          </p:cNvCxnSpPr>
          <p:nvPr/>
        </p:nvCxnSpPr>
        <p:spPr>
          <a:xfrm>
            <a:off x="4714876" y="1818623"/>
            <a:ext cx="647867" cy="1243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BF9EFC3-44E0-C2FB-9AAF-6A711016E3C5}"/>
              </a:ext>
            </a:extLst>
          </p:cNvPr>
          <p:cNvSpPr/>
          <p:nvPr/>
        </p:nvSpPr>
        <p:spPr>
          <a:xfrm>
            <a:off x="9910585" y="1016402"/>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29C28BBA-6613-A5D3-6DE5-7498A8D938CA}"/>
              </a:ext>
            </a:extLst>
          </p:cNvPr>
          <p:cNvCxnSpPr>
            <a:cxnSpLocks/>
          </p:cNvCxnSpPr>
          <p:nvPr/>
        </p:nvCxnSpPr>
        <p:spPr>
          <a:xfrm flipV="1">
            <a:off x="4885233" y="4242784"/>
            <a:ext cx="479674" cy="1420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B6B22-537A-D63B-05BA-A1F99DC2E98C}"/>
              </a:ext>
            </a:extLst>
          </p:cNvPr>
          <p:cNvCxnSpPr>
            <a:cxnSpLocks/>
            <a:stCxn id="11" idx="3"/>
          </p:cNvCxnSpPr>
          <p:nvPr/>
        </p:nvCxnSpPr>
        <p:spPr>
          <a:xfrm>
            <a:off x="4820086" y="3680104"/>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25790F5A-A79D-DC04-1DE9-D0346FFD4BEC}"/>
              </a:ext>
            </a:extLst>
          </p:cNvPr>
          <p:cNvPicPr>
            <a:picLocks noChangeAspect="1"/>
          </p:cNvPicPr>
          <p:nvPr/>
        </p:nvPicPr>
        <p:blipFill>
          <a:blip r:embed="rId7"/>
          <a:stretch>
            <a:fillRect/>
          </a:stretch>
        </p:blipFill>
        <p:spPr>
          <a:xfrm>
            <a:off x="5348383" y="3056347"/>
            <a:ext cx="2192190" cy="1211794"/>
          </a:xfrm>
          <a:prstGeom prst="rect">
            <a:avLst/>
          </a:prstGeom>
        </p:spPr>
      </p:pic>
      <p:pic>
        <p:nvPicPr>
          <p:cNvPr id="38" name="Picture 14" descr="Web Icon Vector Art, Icons, and Graphics for Free Download">
            <a:extLst>
              <a:ext uri="{FF2B5EF4-FFF2-40B4-BE49-F238E27FC236}">
                <a16:creationId xmlns:a16="http://schemas.microsoft.com/office/drawing/2014/main" id="{71576A26-4F2F-1388-B490-FAE4D6C2D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6671" y="1485629"/>
            <a:ext cx="762126" cy="7621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633F672-C5EA-C364-D91C-E61E3F3FC767}"/>
              </a:ext>
            </a:extLst>
          </p:cNvPr>
          <p:cNvPicPr>
            <a:picLocks noChangeAspect="1"/>
          </p:cNvPicPr>
          <p:nvPr/>
        </p:nvPicPr>
        <p:blipFill>
          <a:blip r:embed="rId9"/>
          <a:stretch>
            <a:fillRect/>
          </a:stretch>
        </p:blipFill>
        <p:spPr>
          <a:xfrm>
            <a:off x="10056868" y="2532718"/>
            <a:ext cx="1419224" cy="1792563"/>
          </a:xfrm>
          <a:prstGeom prst="rect">
            <a:avLst/>
          </a:prstGeom>
        </p:spPr>
      </p:pic>
      <p:sp>
        <p:nvSpPr>
          <p:cNvPr id="40" name="TextBox 39">
            <a:extLst>
              <a:ext uri="{FF2B5EF4-FFF2-40B4-BE49-F238E27FC236}">
                <a16:creationId xmlns:a16="http://schemas.microsoft.com/office/drawing/2014/main" id="{C9702AD7-739E-C8D7-7FBE-F042C07E7BB7}"/>
              </a:ext>
            </a:extLst>
          </p:cNvPr>
          <p:cNvSpPr txBox="1"/>
          <p:nvPr/>
        </p:nvSpPr>
        <p:spPr>
          <a:xfrm>
            <a:off x="10296411" y="3419788"/>
            <a:ext cx="1002939" cy="369332"/>
          </a:xfrm>
          <a:prstGeom prst="rect">
            <a:avLst/>
          </a:prstGeom>
          <a:noFill/>
        </p:spPr>
        <p:txBody>
          <a:bodyPr wrap="square" rtlCol="0">
            <a:spAutoFit/>
          </a:bodyPr>
          <a:lstStyle/>
          <a:p>
            <a:r>
              <a:rPr lang="en-IN" b="1" dirty="0"/>
              <a:t> Mobile</a:t>
            </a:r>
            <a:endParaRPr lang="en-IN" sz="2000" b="1" dirty="0"/>
          </a:p>
        </p:txBody>
      </p:sp>
      <p:pic>
        <p:nvPicPr>
          <p:cNvPr id="41" name="Picture 40">
            <a:extLst>
              <a:ext uri="{FF2B5EF4-FFF2-40B4-BE49-F238E27FC236}">
                <a16:creationId xmlns:a16="http://schemas.microsoft.com/office/drawing/2014/main" id="{1DAD884B-2C17-EB79-5B8C-968D7FDAAD1C}"/>
              </a:ext>
            </a:extLst>
          </p:cNvPr>
          <p:cNvPicPr>
            <a:picLocks noChangeAspect="1"/>
          </p:cNvPicPr>
          <p:nvPr/>
        </p:nvPicPr>
        <p:blipFill>
          <a:blip r:embed="rId10"/>
          <a:stretch>
            <a:fillRect/>
          </a:stretch>
        </p:blipFill>
        <p:spPr>
          <a:xfrm>
            <a:off x="10400877" y="2885790"/>
            <a:ext cx="733257" cy="631158"/>
          </a:xfrm>
          <a:prstGeom prst="rect">
            <a:avLst/>
          </a:prstGeom>
        </p:spPr>
      </p:pic>
      <p:pic>
        <p:nvPicPr>
          <p:cNvPr id="42" name="Picture 41">
            <a:extLst>
              <a:ext uri="{FF2B5EF4-FFF2-40B4-BE49-F238E27FC236}">
                <a16:creationId xmlns:a16="http://schemas.microsoft.com/office/drawing/2014/main" id="{D169F796-B42A-3B7C-F6D6-E07B3924D6B8}"/>
              </a:ext>
            </a:extLst>
          </p:cNvPr>
          <p:cNvPicPr>
            <a:picLocks noChangeAspect="1"/>
          </p:cNvPicPr>
          <p:nvPr/>
        </p:nvPicPr>
        <p:blipFill>
          <a:blip r:embed="rId9"/>
          <a:stretch>
            <a:fillRect/>
          </a:stretch>
        </p:blipFill>
        <p:spPr>
          <a:xfrm>
            <a:off x="10056868" y="4316069"/>
            <a:ext cx="1419224" cy="1792563"/>
          </a:xfrm>
          <a:prstGeom prst="rect">
            <a:avLst/>
          </a:prstGeom>
        </p:spPr>
      </p:pic>
      <p:sp>
        <p:nvSpPr>
          <p:cNvPr id="43" name="TextBox 42">
            <a:extLst>
              <a:ext uri="{FF2B5EF4-FFF2-40B4-BE49-F238E27FC236}">
                <a16:creationId xmlns:a16="http://schemas.microsoft.com/office/drawing/2014/main" id="{F101FEBD-B520-C7B2-65BC-110AB5D9DD0E}"/>
              </a:ext>
            </a:extLst>
          </p:cNvPr>
          <p:cNvSpPr txBox="1"/>
          <p:nvPr/>
        </p:nvSpPr>
        <p:spPr>
          <a:xfrm>
            <a:off x="10296411" y="5304885"/>
            <a:ext cx="1002939" cy="369332"/>
          </a:xfrm>
          <a:prstGeom prst="rect">
            <a:avLst/>
          </a:prstGeom>
          <a:noFill/>
        </p:spPr>
        <p:txBody>
          <a:bodyPr wrap="square" rtlCol="0">
            <a:spAutoFit/>
          </a:bodyPr>
          <a:lstStyle/>
          <a:p>
            <a:r>
              <a:rPr lang="en-IN" b="1" dirty="0"/>
              <a:t> Mobile</a:t>
            </a:r>
            <a:endParaRPr lang="en-IN" sz="2000" b="1" dirty="0"/>
          </a:p>
        </p:txBody>
      </p:sp>
      <p:pic>
        <p:nvPicPr>
          <p:cNvPr id="44" name="Picture 43">
            <a:extLst>
              <a:ext uri="{FF2B5EF4-FFF2-40B4-BE49-F238E27FC236}">
                <a16:creationId xmlns:a16="http://schemas.microsoft.com/office/drawing/2014/main" id="{D5E4648F-8885-8CC3-E0E8-4856725A0E19}"/>
              </a:ext>
            </a:extLst>
          </p:cNvPr>
          <p:cNvPicPr>
            <a:picLocks noChangeAspect="1"/>
          </p:cNvPicPr>
          <p:nvPr/>
        </p:nvPicPr>
        <p:blipFill>
          <a:blip r:embed="rId11"/>
          <a:stretch>
            <a:fillRect/>
          </a:stretch>
        </p:blipFill>
        <p:spPr>
          <a:xfrm>
            <a:off x="10458089" y="4794579"/>
            <a:ext cx="676045" cy="576450"/>
          </a:xfrm>
          <a:prstGeom prst="rect">
            <a:avLst/>
          </a:prstGeom>
        </p:spPr>
      </p:pic>
      <p:sp>
        <p:nvSpPr>
          <p:cNvPr id="46" name="TextBox 45">
            <a:extLst>
              <a:ext uri="{FF2B5EF4-FFF2-40B4-BE49-F238E27FC236}">
                <a16:creationId xmlns:a16="http://schemas.microsoft.com/office/drawing/2014/main" id="{ACCCEBB2-6322-88F8-C34E-016EDD0C6045}"/>
              </a:ext>
            </a:extLst>
          </p:cNvPr>
          <p:cNvSpPr txBox="1"/>
          <p:nvPr/>
        </p:nvSpPr>
        <p:spPr>
          <a:xfrm>
            <a:off x="9949108" y="1618679"/>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cxnSp>
        <p:nvCxnSpPr>
          <p:cNvPr id="49" name="Straight Connector 48">
            <a:extLst>
              <a:ext uri="{FF2B5EF4-FFF2-40B4-BE49-F238E27FC236}">
                <a16:creationId xmlns:a16="http://schemas.microsoft.com/office/drawing/2014/main" id="{FF8ED355-F438-4B9F-F29C-9D5E2E02EAF4}"/>
              </a:ext>
            </a:extLst>
          </p:cNvPr>
          <p:cNvCxnSpPr>
            <a:cxnSpLocks/>
          </p:cNvCxnSpPr>
          <p:nvPr/>
        </p:nvCxnSpPr>
        <p:spPr>
          <a:xfrm>
            <a:off x="9939190" y="1293038"/>
            <a:ext cx="1615098" cy="0"/>
          </a:xfrm>
          <a:prstGeom prst="line">
            <a:avLst/>
          </a:prstGeom>
          <a:ln w="28575">
            <a:solidFill>
              <a:srgbClr val="4826C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EB26C8C-E9EA-3348-0281-A897CC321CE4}"/>
              </a:ext>
            </a:extLst>
          </p:cNvPr>
          <p:cNvSpPr/>
          <p:nvPr/>
        </p:nvSpPr>
        <p:spPr>
          <a:xfrm>
            <a:off x="10390942" y="1078099"/>
            <a:ext cx="1001669" cy="141869"/>
          </a:xfrm>
          <a:prstGeom prst="rect">
            <a:avLst/>
          </a:prstGeom>
          <a:ln w="19050">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3" name="TextBox 52">
            <a:extLst>
              <a:ext uri="{FF2B5EF4-FFF2-40B4-BE49-F238E27FC236}">
                <a16:creationId xmlns:a16="http://schemas.microsoft.com/office/drawing/2014/main" id="{519C3A41-7EDB-AB7D-CADA-C01C65EE4AA7}"/>
              </a:ext>
            </a:extLst>
          </p:cNvPr>
          <p:cNvSpPr txBox="1"/>
          <p:nvPr/>
        </p:nvSpPr>
        <p:spPr>
          <a:xfrm>
            <a:off x="10354068" y="1004351"/>
            <a:ext cx="1144865" cy="261610"/>
          </a:xfrm>
          <a:prstGeom prst="rect">
            <a:avLst/>
          </a:prstGeom>
          <a:noFill/>
        </p:spPr>
        <p:txBody>
          <a:bodyPr wrap="none" rtlCol="0">
            <a:spAutoFit/>
          </a:bodyPr>
          <a:lstStyle/>
          <a:p>
            <a:r>
              <a:rPr lang="en-IN" sz="1050" dirty="0"/>
              <a:t>https://ems.com</a:t>
            </a:r>
          </a:p>
        </p:txBody>
      </p:sp>
      <p:sp>
        <p:nvSpPr>
          <p:cNvPr id="54" name="TextBox 53">
            <a:extLst>
              <a:ext uri="{FF2B5EF4-FFF2-40B4-BE49-F238E27FC236}">
                <a16:creationId xmlns:a16="http://schemas.microsoft.com/office/drawing/2014/main" id="{B64060C5-B89D-964E-2B6A-AB277E9A0009}"/>
              </a:ext>
            </a:extLst>
          </p:cNvPr>
          <p:cNvSpPr txBox="1"/>
          <p:nvPr/>
        </p:nvSpPr>
        <p:spPr>
          <a:xfrm>
            <a:off x="9894086" y="717195"/>
            <a:ext cx="513282" cy="646331"/>
          </a:xfrm>
          <a:prstGeom prst="rect">
            <a:avLst/>
          </a:prstGeom>
          <a:noFill/>
        </p:spPr>
        <p:txBody>
          <a:bodyPr wrap="none" rtlCol="0">
            <a:spAutoFit/>
          </a:bodyPr>
          <a:lstStyle/>
          <a:p>
            <a:r>
              <a:rPr lang="en-IN" sz="3600" b="1" dirty="0"/>
              <a:t>…</a:t>
            </a:r>
          </a:p>
        </p:txBody>
      </p:sp>
      <p:cxnSp>
        <p:nvCxnSpPr>
          <p:cNvPr id="55" name="Straight Arrow Connector 54">
            <a:extLst>
              <a:ext uri="{FF2B5EF4-FFF2-40B4-BE49-F238E27FC236}">
                <a16:creationId xmlns:a16="http://schemas.microsoft.com/office/drawing/2014/main" id="{E83FFD78-D279-BCE0-4AB8-F94060D1FC06}"/>
              </a:ext>
            </a:extLst>
          </p:cNvPr>
          <p:cNvCxnSpPr>
            <a:cxnSpLocks/>
            <a:stCxn id="37" idx="3"/>
          </p:cNvCxnSpPr>
          <p:nvPr/>
        </p:nvCxnSpPr>
        <p:spPr>
          <a:xfrm flipV="1">
            <a:off x="7540573" y="1803345"/>
            <a:ext cx="2339553" cy="18588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45D48C-65D0-CB76-BBC0-D293D48878A3}"/>
              </a:ext>
            </a:extLst>
          </p:cNvPr>
          <p:cNvCxnSpPr>
            <a:cxnSpLocks/>
            <a:stCxn id="37" idx="3"/>
          </p:cNvCxnSpPr>
          <p:nvPr/>
        </p:nvCxnSpPr>
        <p:spPr>
          <a:xfrm>
            <a:off x="7540573" y="3662244"/>
            <a:ext cx="2644056" cy="165281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809376-1D0D-93AF-27FE-AF19BF5498EE}"/>
              </a:ext>
            </a:extLst>
          </p:cNvPr>
          <p:cNvCxnSpPr>
            <a:cxnSpLocks/>
            <a:stCxn id="37" idx="3"/>
          </p:cNvCxnSpPr>
          <p:nvPr/>
        </p:nvCxnSpPr>
        <p:spPr>
          <a:xfrm flipV="1">
            <a:off x="7540573" y="3604454"/>
            <a:ext cx="2721184" cy="5779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06A38E9-A376-2B79-7FFB-1D916CE5BF23}"/>
              </a:ext>
            </a:extLst>
          </p:cNvPr>
          <p:cNvSpPr txBox="1"/>
          <p:nvPr/>
        </p:nvSpPr>
        <p:spPr>
          <a:xfrm rot="21429751">
            <a:off x="8947717" y="3339342"/>
            <a:ext cx="410690" cy="584775"/>
          </a:xfrm>
          <a:prstGeom prst="rect">
            <a:avLst/>
          </a:prstGeom>
          <a:noFill/>
        </p:spPr>
        <p:txBody>
          <a:bodyPr wrap="none" rtlCol="0">
            <a:spAutoFit/>
          </a:bodyPr>
          <a:lstStyle/>
          <a:p>
            <a:r>
              <a:rPr lang="en-IN" sz="3200" b="1" dirty="0">
                <a:solidFill>
                  <a:srgbClr val="FF0000"/>
                </a:solidFill>
              </a:rPr>
              <a:t>X</a:t>
            </a:r>
          </a:p>
        </p:txBody>
      </p:sp>
      <p:sp>
        <p:nvSpPr>
          <p:cNvPr id="88" name="TextBox 87">
            <a:extLst>
              <a:ext uri="{FF2B5EF4-FFF2-40B4-BE49-F238E27FC236}">
                <a16:creationId xmlns:a16="http://schemas.microsoft.com/office/drawing/2014/main" id="{B9787F5B-80BE-534B-5D79-FB2549A8FB87}"/>
              </a:ext>
            </a:extLst>
          </p:cNvPr>
          <p:cNvSpPr txBox="1"/>
          <p:nvPr/>
        </p:nvSpPr>
        <p:spPr>
          <a:xfrm rot="19415176">
            <a:off x="8499613" y="2411511"/>
            <a:ext cx="410690" cy="584775"/>
          </a:xfrm>
          <a:prstGeom prst="rect">
            <a:avLst/>
          </a:prstGeom>
          <a:noFill/>
        </p:spPr>
        <p:txBody>
          <a:bodyPr wrap="none" rtlCol="0">
            <a:spAutoFit/>
          </a:bodyPr>
          <a:lstStyle/>
          <a:p>
            <a:r>
              <a:rPr lang="en-IN" sz="3200" b="1" dirty="0">
                <a:solidFill>
                  <a:srgbClr val="FF0000"/>
                </a:solidFill>
              </a:rPr>
              <a:t>X</a:t>
            </a:r>
          </a:p>
        </p:txBody>
      </p:sp>
      <p:sp>
        <p:nvSpPr>
          <p:cNvPr id="89" name="TextBox 88">
            <a:extLst>
              <a:ext uri="{FF2B5EF4-FFF2-40B4-BE49-F238E27FC236}">
                <a16:creationId xmlns:a16="http://schemas.microsoft.com/office/drawing/2014/main" id="{F38DE7A8-308E-E5A8-7203-CBC4D6E8B605}"/>
              </a:ext>
            </a:extLst>
          </p:cNvPr>
          <p:cNvSpPr txBox="1"/>
          <p:nvPr/>
        </p:nvSpPr>
        <p:spPr>
          <a:xfrm rot="1683538">
            <a:off x="8628975" y="4144763"/>
            <a:ext cx="410690" cy="584775"/>
          </a:xfrm>
          <a:prstGeom prst="rect">
            <a:avLst/>
          </a:prstGeom>
          <a:noFill/>
        </p:spPr>
        <p:txBody>
          <a:bodyPr wrap="none" rtlCol="0">
            <a:spAutoFit/>
          </a:bodyPr>
          <a:lstStyle/>
          <a:p>
            <a:r>
              <a:rPr lang="en-IN" sz="3200" b="1" dirty="0">
                <a:solidFill>
                  <a:srgbClr val="FF0000"/>
                </a:solidFill>
              </a:rPr>
              <a:t>X</a:t>
            </a:r>
          </a:p>
        </p:txBody>
      </p:sp>
      <p:sp>
        <p:nvSpPr>
          <p:cNvPr id="93" name="TextBox 92">
            <a:extLst>
              <a:ext uri="{FF2B5EF4-FFF2-40B4-BE49-F238E27FC236}">
                <a16:creationId xmlns:a16="http://schemas.microsoft.com/office/drawing/2014/main" id="{C0CA6E7B-A09A-00CF-1D8B-82515B6164CB}"/>
              </a:ext>
            </a:extLst>
          </p:cNvPr>
          <p:cNvSpPr txBox="1"/>
          <p:nvPr/>
        </p:nvSpPr>
        <p:spPr>
          <a:xfrm rot="21429751">
            <a:off x="8994040" y="6142753"/>
            <a:ext cx="410690" cy="584775"/>
          </a:xfrm>
          <a:prstGeom prst="rect">
            <a:avLst/>
          </a:prstGeom>
          <a:noFill/>
        </p:spPr>
        <p:txBody>
          <a:bodyPr wrap="none" rtlCol="0">
            <a:spAutoFit/>
          </a:bodyPr>
          <a:lstStyle/>
          <a:p>
            <a:r>
              <a:rPr lang="en-IN" sz="3200" b="1" dirty="0">
                <a:solidFill>
                  <a:srgbClr val="FF0000"/>
                </a:solidFill>
              </a:rPr>
              <a:t>X</a:t>
            </a:r>
          </a:p>
        </p:txBody>
      </p:sp>
      <p:sp>
        <p:nvSpPr>
          <p:cNvPr id="95" name="TextBox 94">
            <a:extLst>
              <a:ext uri="{FF2B5EF4-FFF2-40B4-BE49-F238E27FC236}">
                <a16:creationId xmlns:a16="http://schemas.microsoft.com/office/drawing/2014/main" id="{59D19009-3611-13E9-3B71-98D822473E7F}"/>
              </a:ext>
            </a:extLst>
          </p:cNvPr>
          <p:cNvSpPr txBox="1"/>
          <p:nvPr/>
        </p:nvSpPr>
        <p:spPr>
          <a:xfrm>
            <a:off x="9310631" y="6312451"/>
            <a:ext cx="1902252" cy="338554"/>
          </a:xfrm>
          <a:prstGeom prst="rect">
            <a:avLst/>
          </a:prstGeom>
          <a:noFill/>
        </p:spPr>
        <p:txBody>
          <a:bodyPr wrap="square" rtlCol="0">
            <a:spAutoFit/>
          </a:bodyPr>
          <a:lstStyle/>
          <a:p>
            <a:r>
              <a:rPr lang="en-IN" sz="1600" dirty="0">
                <a:solidFill>
                  <a:srgbClr val="FF0000"/>
                </a:solidFill>
              </a:rPr>
              <a:t>C# not compatible</a:t>
            </a:r>
          </a:p>
        </p:txBody>
      </p:sp>
      <p:sp>
        <p:nvSpPr>
          <p:cNvPr id="2" name="Cylinder 1">
            <a:extLst>
              <a:ext uri="{FF2B5EF4-FFF2-40B4-BE49-F238E27FC236}">
                <a16:creationId xmlns:a16="http://schemas.microsoft.com/office/drawing/2014/main" id="{9F52D2A8-D5ED-1C0B-9C7E-BC9B25FB5CF4}"/>
              </a:ext>
            </a:extLst>
          </p:cNvPr>
          <p:cNvSpPr/>
          <p:nvPr/>
        </p:nvSpPr>
        <p:spPr>
          <a:xfrm>
            <a:off x="5698722" y="658270"/>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Database</a:t>
            </a:r>
          </a:p>
        </p:txBody>
      </p:sp>
      <p:sp>
        <p:nvSpPr>
          <p:cNvPr id="5" name="Rectangle 4">
            <a:extLst>
              <a:ext uri="{FF2B5EF4-FFF2-40B4-BE49-F238E27FC236}">
                <a16:creationId xmlns:a16="http://schemas.microsoft.com/office/drawing/2014/main" id="{2DC6A3F2-3F23-905E-0673-163B7D5D59E1}"/>
              </a:ext>
            </a:extLst>
          </p:cNvPr>
          <p:cNvSpPr/>
          <p:nvPr/>
        </p:nvSpPr>
        <p:spPr>
          <a:xfrm>
            <a:off x="5651934" y="188911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 name="Straight Arrow Connector 5">
            <a:extLst>
              <a:ext uri="{FF2B5EF4-FFF2-40B4-BE49-F238E27FC236}">
                <a16:creationId xmlns:a16="http://schemas.microsoft.com/office/drawing/2014/main" id="{53E31621-DCBB-1B9D-98B4-B98B1B0291F3}"/>
              </a:ext>
            </a:extLst>
          </p:cNvPr>
          <p:cNvCxnSpPr>
            <a:cxnSpLocks/>
          </p:cNvCxnSpPr>
          <p:nvPr/>
        </p:nvCxnSpPr>
        <p:spPr>
          <a:xfrm flipV="1">
            <a:off x="6322609" y="2468905"/>
            <a:ext cx="32278" cy="5568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87F254-E50D-EDF4-6367-961EA7FB1FCC}"/>
              </a:ext>
            </a:extLst>
          </p:cNvPr>
          <p:cNvCxnSpPr>
            <a:cxnSpLocks/>
            <a:stCxn id="5" idx="0"/>
          </p:cNvCxnSpPr>
          <p:nvPr/>
        </p:nvCxnSpPr>
        <p:spPr>
          <a:xfrm flipH="1" flipV="1">
            <a:off x="6371026" y="1394436"/>
            <a:ext cx="8938" cy="494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3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0" grpId="0"/>
      <p:bldP spid="43" grpId="0"/>
      <p:bldP spid="46" grpId="0"/>
      <p:bldP spid="52" grpId="0" animBg="1"/>
      <p:bldP spid="53" grpId="0"/>
      <p:bldP spid="54" grpId="0"/>
      <p:bldP spid="87" grpId="0"/>
      <p:bldP spid="88" grpId="0"/>
      <p:bldP spid="89" grpId="0"/>
      <p:bldP spid="93" grpId="0"/>
      <p:bldP spid="9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FEC4-FD3A-719D-16F9-D483D9497DB9}"/>
              </a:ext>
            </a:extLst>
          </p:cNvPr>
          <p:cNvSpPr/>
          <p:nvPr/>
        </p:nvSpPr>
        <p:spPr>
          <a:xfrm>
            <a:off x="9639299" y="2600322"/>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3" name="Rectangle 2">
            <a:extLst>
              <a:ext uri="{FF2B5EF4-FFF2-40B4-BE49-F238E27FC236}">
                <a16:creationId xmlns:a16="http://schemas.microsoft.com/office/drawing/2014/main" id="{DDEBDFCB-3C1F-1B2C-5588-CEEFF7F0027A}"/>
              </a:ext>
            </a:extLst>
          </p:cNvPr>
          <p:cNvSpPr/>
          <p:nvPr/>
        </p:nvSpPr>
        <p:spPr>
          <a:xfrm>
            <a:off x="538161" y="2571750"/>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sp>
        <p:nvSpPr>
          <p:cNvPr id="4" name="Frame 3">
            <a:extLst>
              <a:ext uri="{FF2B5EF4-FFF2-40B4-BE49-F238E27FC236}">
                <a16:creationId xmlns:a16="http://schemas.microsoft.com/office/drawing/2014/main" id="{33B78B5E-2451-B4E6-54A0-A0D52B5D2D67}"/>
              </a:ext>
            </a:extLst>
          </p:cNvPr>
          <p:cNvSpPr/>
          <p:nvPr/>
        </p:nvSpPr>
        <p:spPr>
          <a:xfrm>
            <a:off x="5088730" y="3829049"/>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124D1289-D77F-A7BC-A85F-99BCA5536C20}"/>
              </a:ext>
            </a:extLst>
          </p:cNvPr>
          <p:cNvSpPr txBox="1"/>
          <p:nvPr/>
        </p:nvSpPr>
        <p:spPr>
          <a:xfrm>
            <a:off x="5593436" y="4072977"/>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7" name="Straight Arrow Connector 6">
            <a:extLst>
              <a:ext uri="{FF2B5EF4-FFF2-40B4-BE49-F238E27FC236}">
                <a16:creationId xmlns:a16="http://schemas.microsoft.com/office/drawing/2014/main" id="{35854473-15BB-58B4-11FA-467E565B65F5}"/>
              </a:ext>
            </a:extLst>
          </p:cNvPr>
          <p:cNvCxnSpPr>
            <a:cxnSpLocks/>
          </p:cNvCxnSpPr>
          <p:nvPr/>
        </p:nvCxnSpPr>
        <p:spPr>
          <a:xfrm>
            <a:off x="2524124" y="410155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0F92E1-0B67-9FD7-3AED-836D8B8F1A7F}"/>
              </a:ext>
            </a:extLst>
          </p:cNvPr>
          <p:cNvCxnSpPr>
            <a:cxnSpLocks/>
          </p:cNvCxnSpPr>
          <p:nvPr/>
        </p:nvCxnSpPr>
        <p:spPr>
          <a:xfrm flipH="1">
            <a:off x="2524124" y="4842418"/>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3EF7A-D46E-CC51-035D-D04AAC25C77B}"/>
              </a:ext>
            </a:extLst>
          </p:cNvPr>
          <p:cNvCxnSpPr>
            <a:cxnSpLocks/>
          </p:cNvCxnSpPr>
          <p:nvPr/>
        </p:nvCxnSpPr>
        <p:spPr>
          <a:xfrm>
            <a:off x="7074693" y="4054967"/>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A71524-B674-8D65-9D22-EAE9E93BB96F}"/>
              </a:ext>
            </a:extLst>
          </p:cNvPr>
          <p:cNvCxnSpPr>
            <a:cxnSpLocks/>
          </p:cNvCxnSpPr>
          <p:nvPr/>
        </p:nvCxnSpPr>
        <p:spPr>
          <a:xfrm flipH="1">
            <a:off x="7074693" y="4795833"/>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API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052635" y="1112157"/>
            <a:ext cx="8058150" cy="1200329"/>
          </a:xfrm>
          <a:prstGeom prst="rect">
            <a:avLst/>
          </a:prstGeom>
          <a:noFill/>
        </p:spPr>
        <p:txBody>
          <a:bodyPr wrap="square" rtlCol="0">
            <a:spAutoFit/>
          </a:bodyPr>
          <a:lstStyle/>
          <a:p>
            <a:pPr algn="ctr"/>
            <a:r>
              <a:rPr lang="en-US" sz="2400" i="1" dirty="0">
                <a:ln>
                  <a:noFill/>
                  <a:prstDash val="sysDot"/>
                </a:ln>
                <a:solidFill>
                  <a:srgbClr val="512BD4"/>
                </a:solidFill>
              </a:rPr>
              <a:t>“API stands for Application Programming interface, is a set of routines, protocols, and tools for building software applications and communicate with each other.”</a:t>
            </a:r>
            <a:endParaRPr lang="en-IN" sz="2400" i="1" dirty="0">
              <a:ln>
                <a:noFill/>
                <a:prstDash val="sysDot"/>
              </a:ln>
              <a:solidFill>
                <a:srgbClr val="512BD4"/>
              </a:solidFill>
            </a:endParaRPr>
          </a:p>
        </p:txBody>
      </p:sp>
    </p:spTree>
    <p:extLst>
      <p:ext uri="{BB962C8B-B14F-4D97-AF65-F5344CB8AC3E}">
        <p14:creationId xmlns:p14="http://schemas.microsoft.com/office/powerpoint/2010/main" val="7448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23824" y="174624"/>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Our First C# program</a:t>
            </a:r>
          </a:p>
          <a:p>
            <a:r>
              <a:rPr lang="en-US" dirty="0">
                <a:solidFill>
                  <a:srgbClr val="512BD4"/>
                </a:solidFill>
              </a:rPr>
              <a:t>.NET Overview?</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9FEC4-FD3A-719D-16F9-D483D9497DB9}"/>
              </a:ext>
            </a:extLst>
          </p:cNvPr>
          <p:cNvSpPr/>
          <p:nvPr/>
        </p:nvSpPr>
        <p:spPr>
          <a:xfrm>
            <a:off x="9639299" y="2600322"/>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3" name="Rectangle 2">
            <a:extLst>
              <a:ext uri="{FF2B5EF4-FFF2-40B4-BE49-F238E27FC236}">
                <a16:creationId xmlns:a16="http://schemas.microsoft.com/office/drawing/2014/main" id="{DDEBDFCB-3C1F-1B2C-5588-CEEFF7F0027A}"/>
              </a:ext>
            </a:extLst>
          </p:cNvPr>
          <p:cNvSpPr/>
          <p:nvPr/>
        </p:nvSpPr>
        <p:spPr>
          <a:xfrm>
            <a:off x="538161" y="2571750"/>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pic>
        <p:nvPicPr>
          <p:cNvPr id="8" name="Picture 7">
            <a:extLst>
              <a:ext uri="{FF2B5EF4-FFF2-40B4-BE49-F238E27FC236}">
                <a16:creationId xmlns:a16="http://schemas.microsoft.com/office/drawing/2014/main" id="{FC172D4E-C4CB-2E65-CA44-06DD3BE0A71A}"/>
              </a:ext>
            </a:extLst>
          </p:cNvPr>
          <p:cNvPicPr>
            <a:picLocks noChangeAspect="1"/>
          </p:cNvPicPr>
          <p:nvPr/>
        </p:nvPicPr>
        <p:blipFill>
          <a:blip r:embed="rId2"/>
          <a:stretch>
            <a:fillRect/>
          </a:stretch>
        </p:blipFill>
        <p:spPr>
          <a:xfrm>
            <a:off x="3533374" y="2488293"/>
            <a:ext cx="5125252" cy="3328987"/>
          </a:xfrm>
          <a:prstGeom prst="rect">
            <a:avLst/>
          </a:prstGeom>
        </p:spPr>
      </p:pic>
      <p:sp>
        <p:nvSpPr>
          <p:cNvPr id="4" name="Frame 3">
            <a:extLst>
              <a:ext uri="{FF2B5EF4-FFF2-40B4-BE49-F238E27FC236}">
                <a16:creationId xmlns:a16="http://schemas.microsoft.com/office/drawing/2014/main" id="{33B78B5E-2451-B4E6-54A0-A0D52B5D2D67}"/>
              </a:ext>
            </a:extLst>
          </p:cNvPr>
          <p:cNvSpPr/>
          <p:nvPr/>
        </p:nvSpPr>
        <p:spPr>
          <a:xfrm>
            <a:off x="5088730" y="3829049"/>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124D1289-D77F-A7BC-A85F-99BCA5536C20}"/>
              </a:ext>
            </a:extLst>
          </p:cNvPr>
          <p:cNvSpPr txBox="1"/>
          <p:nvPr/>
        </p:nvSpPr>
        <p:spPr>
          <a:xfrm>
            <a:off x="5593436" y="4072977"/>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7" name="Straight Arrow Connector 6">
            <a:extLst>
              <a:ext uri="{FF2B5EF4-FFF2-40B4-BE49-F238E27FC236}">
                <a16:creationId xmlns:a16="http://schemas.microsoft.com/office/drawing/2014/main" id="{35854473-15BB-58B4-11FA-467E565B65F5}"/>
              </a:ext>
            </a:extLst>
          </p:cNvPr>
          <p:cNvCxnSpPr>
            <a:cxnSpLocks/>
          </p:cNvCxnSpPr>
          <p:nvPr/>
        </p:nvCxnSpPr>
        <p:spPr>
          <a:xfrm>
            <a:off x="2524124" y="410155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0F92E1-0B67-9FD7-3AED-836D8B8F1A7F}"/>
              </a:ext>
            </a:extLst>
          </p:cNvPr>
          <p:cNvCxnSpPr>
            <a:cxnSpLocks/>
          </p:cNvCxnSpPr>
          <p:nvPr/>
        </p:nvCxnSpPr>
        <p:spPr>
          <a:xfrm flipH="1">
            <a:off x="2524124" y="4842418"/>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E3EF7A-D46E-CC51-035D-D04AAC25C77B}"/>
              </a:ext>
            </a:extLst>
          </p:cNvPr>
          <p:cNvCxnSpPr>
            <a:cxnSpLocks/>
          </p:cNvCxnSpPr>
          <p:nvPr/>
        </p:nvCxnSpPr>
        <p:spPr>
          <a:xfrm>
            <a:off x="7074693" y="4054967"/>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A71524-B674-8D65-9D22-EAE9E93BB96F}"/>
              </a:ext>
            </a:extLst>
          </p:cNvPr>
          <p:cNvCxnSpPr>
            <a:cxnSpLocks/>
          </p:cNvCxnSpPr>
          <p:nvPr/>
        </p:nvCxnSpPr>
        <p:spPr>
          <a:xfrm flipH="1">
            <a:off x="7074693" y="4795833"/>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Web APIs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1688489" y="1369220"/>
            <a:ext cx="9205915" cy="461665"/>
          </a:xfrm>
          <a:prstGeom prst="rect">
            <a:avLst/>
          </a:prstGeom>
          <a:noFill/>
        </p:spPr>
        <p:txBody>
          <a:bodyPr wrap="square" rtlCol="0">
            <a:spAutoFit/>
          </a:bodyPr>
          <a:lstStyle/>
          <a:p>
            <a:pPr algn="ctr"/>
            <a:r>
              <a:rPr lang="en-US" sz="2400" i="1" dirty="0">
                <a:ln>
                  <a:noFill/>
                  <a:prstDash val="sysDot"/>
                </a:ln>
                <a:solidFill>
                  <a:srgbClr val="512BD4"/>
                </a:solidFill>
              </a:rPr>
              <a:t>“Web APIs are simply the APIs that communicate over the internet.”</a:t>
            </a:r>
            <a:endParaRPr lang="en-IN" sz="2400" i="1" dirty="0">
              <a:ln>
                <a:noFill/>
                <a:prstDash val="sysDot"/>
              </a:ln>
              <a:solidFill>
                <a:srgbClr val="512BD4"/>
              </a:solidFill>
            </a:endParaRPr>
          </a:p>
        </p:txBody>
      </p:sp>
      <p:sp>
        <p:nvSpPr>
          <p:cNvPr id="10" name="TextBox 9">
            <a:extLst>
              <a:ext uri="{FF2B5EF4-FFF2-40B4-BE49-F238E27FC236}">
                <a16:creationId xmlns:a16="http://schemas.microsoft.com/office/drawing/2014/main" id="{5973A206-6679-546D-E049-0292FB89B9EB}"/>
              </a:ext>
            </a:extLst>
          </p:cNvPr>
          <p:cNvSpPr txBox="1"/>
          <p:nvPr/>
        </p:nvSpPr>
        <p:spPr>
          <a:xfrm>
            <a:off x="5593436" y="5791852"/>
            <a:ext cx="1396023" cy="523220"/>
          </a:xfrm>
          <a:prstGeom prst="rect">
            <a:avLst/>
          </a:prstGeom>
          <a:noFill/>
        </p:spPr>
        <p:txBody>
          <a:bodyPr wrap="none" rtlCol="0">
            <a:spAutoFit/>
          </a:bodyPr>
          <a:lstStyle/>
          <a:p>
            <a:r>
              <a:rPr lang="en-IN" sz="2800" b="1" dirty="0"/>
              <a:t>Internet</a:t>
            </a:r>
            <a:endParaRPr lang="en-IN" sz="2000" b="1" dirty="0"/>
          </a:p>
        </p:txBody>
      </p:sp>
    </p:spTree>
    <p:extLst>
      <p:ext uri="{BB962C8B-B14F-4D97-AF65-F5344CB8AC3E}">
        <p14:creationId xmlns:p14="http://schemas.microsoft.com/office/powerpoint/2010/main" val="89123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8869E-6310-328F-6D61-50897B68D190}"/>
              </a:ext>
            </a:extLst>
          </p:cNvPr>
          <p:cNvPicPr>
            <a:picLocks noChangeAspect="1"/>
          </p:cNvPicPr>
          <p:nvPr/>
        </p:nvPicPr>
        <p:blipFill>
          <a:blip r:embed="rId2"/>
          <a:stretch>
            <a:fillRect/>
          </a:stretch>
        </p:blipFill>
        <p:spPr>
          <a:xfrm>
            <a:off x="100013" y="828675"/>
            <a:ext cx="2191061" cy="1714500"/>
          </a:xfrm>
          <a:prstGeom prst="rect">
            <a:avLst/>
          </a:prstGeom>
        </p:spPr>
      </p:pic>
      <p:pic>
        <p:nvPicPr>
          <p:cNvPr id="7" name="Picture 6">
            <a:extLst>
              <a:ext uri="{FF2B5EF4-FFF2-40B4-BE49-F238E27FC236}">
                <a16:creationId xmlns:a16="http://schemas.microsoft.com/office/drawing/2014/main" id="{96DAC3A5-6DCC-5944-3D7D-1EB65078767C}"/>
              </a:ext>
            </a:extLst>
          </p:cNvPr>
          <p:cNvPicPr>
            <a:picLocks noChangeAspect="1"/>
          </p:cNvPicPr>
          <p:nvPr/>
        </p:nvPicPr>
        <p:blipFill>
          <a:blip r:embed="rId3"/>
          <a:stretch>
            <a:fillRect/>
          </a:stretch>
        </p:blipFill>
        <p:spPr>
          <a:xfrm>
            <a:off x="100014" y="2759709"/>
            <a:ext cx="2191060" cy="1615484"/>
          </a:xfrm>
          <a:prstGeom prst="rect">
            <a:avLst/>
          </a:prstGeom>
        </p:spPr>
      </p:pic>
      <p:sp>
        <p:nvSpPr>
          <p:cNvPr id="17" name="Rectangle: Rounded Corners 16">
            <a:extLst>
              <a:ext uri="{FF2B5EF4-FFF2-40B4-BE49-F238E27FC236}">
                <a16:creationId xmlns:a16="http://schemas.microsoft.com/office/drawing/2014/main" id="{A8172DCC-2A84-651E-A93C-5D699913A2C9}"/>
              </a:ext>
            </a:extLst>
          </p:cNvPr>
          <p:cNvSpPr/>
          <p:nvPr/>
        </p:nvSpPr>
        <p:spPr>
          <a:xfrm>
            <a:off x="100013" y="4735857"/>
            <a:ext cx="2081258" cy="16154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dirty="0"/>
              <a:t>Scheduler</a:t>
            </a:r>
            <a:endParaRPr lang="en-IN" b="1" dirty="0"/>
          </a:p>
          <a:p>
            <a:pPr algn="ctr"/>
            <a:r>
              <a:rPr lang="en-IN" dirty="0"/>
              <a:t>Generate a csv file and place the file at a specified location.</a:t>
            </a:r>
          </a:p>
        </p:txBody>
      </p:sp>
      <p:sp>
        <p:nvSpPr>
          <p:cNvPr id="18" name="Title 1">
            <a:extLst>
              <a:ext uri="{FF2B5EF4-FFF2-40B4-BE49-F238E27FC236}">
                <a16:creationId xmlns:a16="http://schemas.microsoft.com/office/drawing/2014/main" id="{A2C910AF-36D1-D923-73BE-A27CFD0110DA}"/>
              </a:ext>
            </a:extLst>
          </p:cNvPr>
          <p:cNvSpPr txBox="1">
            <a:spLocks/>
          </p:cNvSpPr>
          <p:nvPr/>
        </p:nvSpPr>
        <p:spPr>
          <a:xfrm>
            <a:off x="200026" y="128588"/>
            <a:ext cx="4572000" cy="7000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EMS Project v3</a:t>
            </a:r>
            <a:endParaRPr lang="en-IN" dirty="0"/>
          </a:p>
        </p:txBody>
      </p:sp>
      <p:pic>
        <p:nvPicPr>
          <p:cNvPr id="9" name="Picture 8">
            <a:extLst>
              <a:ext uri="{FF2B5EF4-FFF2-40B4-BE49-F238E27FC236}">
                <a16:creationId xmlns:a16="http://schemas.microsoft.com/office/drawing/2014/main" id="{12D8A66D-22A1-3473-4D11-BFD5F00810F7}"/>
              </a:ext>
            </a:extLst>
          </p:cNvPr>
          <p:cNvPicPr>
            <a:picLocks noChangeAspect="1"/>
          </p:cNvPicPr>
          <p:nvPr/>
        </p:nvPicPr>
        <p:blipFill>
          <a:blip r:embed="rId4"/>
          <a:stretch>
            <a:fillRect/>
          </a:stretch>
        </p:blipFill>
        <p:spPr>
          <a:xfrm>
            <a:off x="2372211" y="1296711"/>
            <a:ext cx="2000715" cy="1100680"/>
          </a:xfrm>
          <a:prstGeom prst="rect">
            <a:avLst/>
          </a:prstGeom>
        </p:spPr>
      </p:pic>
      <p:pic>
        <p:nvPicPr>
          <p:cNvPr id="11" name="Picture 10">
            <a:extLst>
              <a:ext uri="{FF2B5EF4-FFF2-40B4-BE49-F238E27FC236}">
                <a16:creationId xmlns:a16="http://schemas.microsoft.com/office/drawing/2014/main" id="{D9A89410-9CC0-39E2-0F36-2A6848CEE78B}"/>
              </a:ext>
            </a:extLst>
          </p:cNvPr>
          <p:cNvPicPr>
            <a:picLocks noChangeAspect="1"/>
          </p:cNvPicPr>
          <p:nvPr/>
        </p:nvPicPr>
        <p:blipFill>
          <a:blip r:embed="rId5"/>
          <a:stretch>
            <a:fillRect/>
          </a:stretch>
        </p:blipFill>
        <p:spPr>
          <a:xfrm>
            <a:off x="2372203" y="2983097"/>
            <a:ext cx="2000715" cy="1308779"/>
          </a:xfrm>
          <a:prstGeom prst="rect">
            <a:avLst/>
          </a:prstGeom>
        </p:spPr>
      </p:pic>
      <p:pic>
        <p:nvPicPr>
          <p:cNvPr id="13" name="Picture 12">
            <a:extLst>
              <a:ext uri="{FF2B5EF4-FFF2-40B4-BE49-F238E27FC236}">
                <a16:creationId xmlns:a16="http://schemas.microsoft.com/office/drawing/2014/main" id="{662D8681-E515-ABC0-AEB7-88D927E03A06}"/>
              </a:ext>
            </a:extLst>
          </p:cNvPr>
          <p:cNvPicPr>
            <a:picLocks noChangeAspect="1"/>
          </p:cNvPicPr>
          <p:nvPr/>
        </p:nvPicPr>
        <p:blipFill>
          <a:blip r:embed="rId6"/>
          <a:stretch>
            <a:fillRect/>
          </a:stretch>
        </p:blipFill>
        <p:spPr>
          <a:xfrm>
            <a:off x="2372203" y="5033077"/>
            <a:ext cx="1935318" cy="1092693"/>
          </a:xfrm>
          <a:prstGeom prst="rect">
            <a:avLst/>
          </a:prstGeom>
        </p:spPr>
      </p:pic>
      <p:cxnSp>
        <p:nvCxnSpPr>
          <p:cNvPr id="20" name="Straight Arrow Connector 19">
            <a:extLst>
              <a:ext uri="{FF2B5EF4-FFF2-40B4-BE49-F238E27FC236}">
                <a16:creationId xmlns:a16="http://schemas.microsoft.com/office/drawing/2014/main" id="{CD483578-85F5-B68B-06C4-CBA7B41F261D}"/>
              </a:ext>
            </a:extLst>
          </p:cNvPr>
          <p:cNvCxnSpPr>
            <a:cxnSpLocks/>
            <a:stCxn id="9" idx="3"/>
          </p:cNvCxnSpPr>
          <p:nvPr/>
        </p:nvCxnSpPr>
        <p:spPr>
          <a:xfrm>
            <a:off x="4372926" y="1847051"/>
            <a:ext cx="665883" cy="1255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BF9EFC3-44E0-C2FB-9AAF-6A711016E3C5}"/>
              </a:ext>
            </a:extLst>
          </p:cNvPr>
          <p:cNvSpPr/>
          <p:nvPr/>
        </p:nvSpPr>
        <p:spPr>
          <a:xfrm>
            <a:off x="10438882" y="921609"/>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29C28BBA-6613-A5D3-6DE5-7498A8D938CA}"/>
              </a:ext>
            </a:extLst>
          </p:cNvPr>
          <p:cNvCxnSpPr>
            <a:cxnSpLocks/>
          </p:cNvCxnSpPr>
          <p:nvPr/>
        </p:nvCxnSpPr>
        <p:spPr>
          <a:xfrm flipV="1">
            <a:off x="4419303" y="4314315"/>
            <a:ext cx="619506" cy="1265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AB6B22-537A-D63B-05BA-A1F99DC2E98C}"/>
              </a:ext>
            </a:extLst>
          </p:cNvPr>
          <p:cNvCxnSpPr>
            <a:cxnSpLocks/>
          </p:cNvCxnSpPr>
          <p:nvPr/>
        </p:nvCxnSpPr>
        <p:spPr>
          <a:xfrm>
            <a:off x="4401357" y="3795393"/>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8" name="Picture 14" descr="Web Icon Vector Art, Icons, and Graphics for Free Download">
            <a:extLst>
              <a:ext uri="{FF2B5EF4-FFF2-40B4-BE49-F238E27FC236}">
                <a16:creationId xmlns:a16="http://schemas.microsoft.com/office/drawing/2014/main" id="{71576A26-4F2F-1388-B490-FAE4D6C2DE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4968" y="1390836"/>
            <a:ext cx="762126" cy="7621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633F672-C5EA-C364-D91C-E61E3F3FC767}"/>
              </a:ext>
            </a:extLst>
          </p:cNvPr>
          <p:cNvPicPr>
            <a:picLocks noChangeAspect="1"/>
          </p:cNvPicPr>
          <p:nvPr/>
        </p:nvPicPr>
        <p:blipFill>
          <a:blip r:embed="rId8"/>
          <a:stretch>
            <a:fillRect/>
          </a:stretch>
        </p:blipFill>
        <p:spPr>
          <a:xfrm>
            <a:off x="10585165" y="2437925"/>
            <a:ext cx="1419224" cy="1792563"/>
          </a:xfrm>
          <a:prstGeom prst="rect">
            <a:avLst/>
          </a:prstGeom>
        </p:spPr>
      </p:pic>
      <p:sp>
        <p:nvSpPr>
          <p:cNvPr id="40" name="TextBox 39">
            <a:extLst>
              <a:ext uri="{FF2B5EF4-FFF2-40B4-BE49-F238E27FC236}">
                <a16:creationId xmlns:a16="http://schemas.microsoft.com/office/drawing/2014/main" id="{C9702AD7-739E-C8D7-7FBE-F042C07E7BB7}"/>
              </a:ext>
            </a:extLst>
          </p:cNvPr>
          <p:cNvSpPr txBox="1"/>
          <p:nvPr/>
        </p:nvSpPr>
        <p:spPr>
          <a:xfrm>
            <a:off x="10824708" y="3324995"/>
            <a:ext cx="1002939" cy="369332"/>
          </a:xfrm>
          <a:prstGeom prst="rect">
            <a:avLst/>
          </a:prstGeom>
          <a:noFill/>
        </p:spPr>
        <p:txBody>
          <a:bodyPr wrap="square" rtlCol="0">
            <a:spAutoFit/>
          </a:bodyPr>
          <a:lstStyle/>
          <a:p>
            <a:r>
              <a:rPr lang="en-IN" b="1" dirty="0"/>
              <a:t> Mobile</a:t>
            </a:r>
            <a:endParaRPr lang="en-IN" sz="2000" b="1" dirty="0"/>
          </a:p>
        </p:txBody>
      </p:sp>
      <p:pic>
        <p:nvPicPr>
          <p:cNvPr id="41" name="Picture 40">
            <a:extLst>
              <a:ext uri="{FF2B5EF4-FFF2-40B4-BE49-F238E27FC236}">
                <a16:creationId xmlns:a16="http://schemas.microsoft.com/office/drawing/2014/main" id="{1DAD884B-2C17-EB79-5B8C-968D7FDAAD1C}"/>
              </a:ext>
            </a:extLst>
          </p:cNvPr>
          <p:cNvPicPr>
            <a:picLocks noChangeAspect="1"/>
          </p:cNvPicPr>
          <p:nvPr/>
        </p:nvPicPr>
        <p:blipFill>
          <a:blip r:embed="rId9"/>
          <a:stretch>
            <a:fillRect/>
          </a:stretch>
        </p:blipFill>
        <p:spPr>
          <a:xfrm>
            <a:off x="10929174" y="2790997"/>
            <a:ext cx="733257" cy="631158"/>
          </a:xfrm>
          <a:prstGeom prst="rect">
            <a:avLst/>
          </a:prstGeom>
        </p:spPr>
      </p:pic>
      <p:pic>
        <p:nvPicPr>
          <p:cNvPr id="42" name="Picture 41">
            <a:extLst>
              <a:ext uri="{FF2B5EF4-FFF2-40B4-BE49-F238E27FC236}">
                <a16:creationId xmlns:a16="http://schemas.microsoft.com/office/drawing/2014/main" id="{D169F796-B42A-3B7C-F6D6-E07B3924D6B8}"/>
              </a:ext>
            </a:extLst>
          </p:cNvPr>
          <p:cNvPicPr>
            <a:picLocks noChangeAspect="1"/>
          </p:cNvPicPr>
          <p:nvPr/>
        </p:nvPicPr>
        <p:blipFill>
          <a:blip r:embed="rId8"/>
          <a:stretch>
            <a:fillRect/>
          </a:stretch>
        </p:blipFill>
        <p:spPr>
          <a:xfrm>
            <a:off x="10585165" y="4221276"/>
            <a:ext cx="1419224" cy="1792563"/>
          </a:xfrm>
          <a:prstGeom prst="rect">
            <a:avLst/>
          </a:prstGeom>
        </p:spPr>
      </p:pic>
      <p:sp>
        <p:nvSpPr>
          <p:cNvPr id="43" name="TextBox 42">
            <a:extLst>
              <a:ext uri="{FF2B5EF4-FFF2-40B4-BE49-F238E27FC236}">
                <a16:creationId xmlns:a16="http://schemas.microsoft.com/office/drawing/2014/main" id="{F101FEBD-B520-C7B2-65BC-110AB5D9DD0E}"/>
              </a:ext>
            </a:extLst>
          </p:cNvPr>
          <p:cNvSpPr txBox="1"/>
          <p:nvPr/>
        </p:nvSpPr>
        <p:spPr>
          <a:xfrm>
            <a:off x="10824708" y="5210092"/>
            <a:ext cx="1002939" cy="369332"/>
          </a:xfrm>
          <a:prstGeom prst="rect">
            <a:avLst/>
          </a:prstGeom>
          <a:noFill/>
        </p:spPr>
        <p:txBody>
          <a:bodyPr wrap="square" rtlCol="0">
            <a:spAutoFit/>
          </a:bodyPr>
          <a:lstStyle/>
          <a:p>
            <a:r>
              <a:rPr lang="en-IN" b="1" dirty="0"/>
              <a:t> Mobile</a:t>
            </a:r>
            <a:endParaRPr lang="en-IN" sz="2000" b="1" dirty="0"/>
          </a:p>
        </p:txBody>
      </p:sp>
      <p:pic>
        <p:nvPicPr>
          <p:cNvPr id="44" name="Picture 43">
            <a:extLst>
              <a:ext uri="{FF2B5EF4-FFF2-40B4-BE49-F238E27FC236}">
                <a16:creationId xmlns:a16="http://schemas.microsoft.com/office/drawing/2014/main" id="{D5E4648F-8885-8CC3-E0E8-4856725A0E19}"/>
              </a:ext>
            </a:extLst>
          </p:cNvPr>
          <p:cNvPicPr>
            <a:picLocks noChangeAspect="1"/>
          </p:cNvPicPr>
          <p:nvPr/>
        </p:nvPicPr>
        <p:blipFill>
          <a:blip r:embed="rId10"/>
          <a:stretch>
            <a:fillRect/>
          </a:stretch>
        </p:blipFill>
        <p:spPr>
          <a:xfrm>
            <a:off x="10986386" y="4699786"/>
            <a:ext cx="676045" cy="576450"/>
          </a:xfrm>
          <a:prstGeom prst="rect">
            <a:avLst/>
          </a:prstGeom>
        </p:spPr>
      </p:pic>
      <p:sp>
        <p:nvSpPr>
          <p:cNvPr id="46" name="TextBox 45">
            <a:extLst>
              <a:ext uri="{FF2B5EF4-FFF2-40B4-BE49-F238E27FC236}">
                <a16:creationId xmlns:a16="http://schemas.microsoft.com/office/drawing/2014/main" id="{ACCCEBB2-6322-88F8-C34E-016EDD0C6045}"/>
              </a:ext>
            </a:extLst>
          </p:cNvPr>
          <p:cNvSpPr txBox="1"/>
          <p:nvPr/>
        </p:nvSpPr>
        <p:spPr>
          <a:xfrm>
            <a:off x="10477405" y="1523886"/>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cxnSp>
        <p:nvCxnSpPr>
          <p:cNvPr id="49" name="Straight Connector 48">
            <a:extLst>
              <a:ext uri="{FF2B5EF4-FFF2-40B4-BE49-F238E27FC236}">
                <a16:creationId xmlns:a16="http://schemas.microsoft.com/office/drawing/2014/main" id="{FF8ED355-F438-4B9F-F29C-9D5E2E02EAF4}"/>
              </a:ext>
            </a:extLst>
          </p:cNvPr>
          <p:cNvCxnSpPr>
            <a:cxnSpLocks/>
          </p:cNvCxnSpPr>
          <p:nvPr/>
        </p:nvCxnSpPr>
        <p:spPr>
          <a:xfrm>
            <a:off x="10467487" y="1198245"/>
            <a:ext cx="1615098" cy="0"/>
          </a:xfrm>
          <a:prstGeom prst="line">
            <a:avLst/>
          </a:prstGeom>
          <a:ln w="28575">
            <a:solidFill>
              <a:srgbClr val="4826C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EB26C8C-E9EA-3348-0281-A897CC321CE4}"/>
              </a:ext>
            </a:extLst>
          </p:cNvPr>
          <p:cNvSpPr/>
          <p:nvPr/>
        </p:nvSpPr>
        <p:spPr>
          <a:xfrm>
            <a:off x="10919239" y="983306"/>
            <a:ext cx="1001669" cy="141869"/>
          </a:xfrm>
          <a:prstGeom prst="rect">
            <a:avLst/>
          </a:prstGeom>
          <a:ln w="19050">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3" name="TextBox 52">
            <a:extLst>
              <a:ext uri="{FF2B5EF4-FFF2-40B4-BE49-F238E27FC236}">
                <a16:creationId xmlns:a16="http://schemas.microsoft.com/office/drawing/2014/main" id="{519C3A41-7EDB-AB7D-CADA-C01C65EE4AA7}"/>
              </a:ext>
            </a:extLst>
          </p:cNvPr>
          <p:cNvSpPr txBox="1"/>
          <p:nvPr/>
        </p:nvSpPr>
        <p:spPr>
          <a:xfrm>
            <a:off x="10882365" y="909558"/>
            <a:ext cx="1144865" cy="261610"/>
          </a:xfrm>
          <a:prstGeom prst="rect">
            <a:avLst/>
          </a:prstGeom>
          <a:noFill/>
        </p:spPr>
        <p:txBody>
          <a:bodyPr wrap="none" rtlCol="0">
            <a:spAutoFit/>
          </a:bodyPr>
          <a:lstStyle/>
          <a:p>
            <a:r>
              <a:rPr lang="en-IN" sz="1050" dirty="0"/>
              <a:t>https://ems.com</a:t>
            </a:r>
          </a:p>
        </p:txBody>
      </p:sp>
      <p:sp>
        <p:nvSpPr>
          <p:cNvPr id="54" name="TextBox 53">
            <a:extLst>
              <a:ext uri="{FF2B5EF4-FFF2-40B4-BE49-F238E27FC236}">
                <a16:creationId xmlns:a16="http://schemas.microsoft.com/office/drawing/2014/main" id="{B64060C5-B89D-964E-2B6A-AB277E9A0009}"/>
              </a:ext>
            </a:extLst>
          </p:cNvPr>
          <p:cNvSpPr txBox="1"/>
          <p:nvPr/>
        </p:nvSpPr>
        <p:spPr>
          <a:xfrm>
            <a:off x="10422383" y="622402"/>
            <a:ext cx="513282" cy="646331"/>
          </a:xfrm>
          <a:prstGeom prst="rect">
            <a:avLst/>
          </a:prstGeom>
          <a:noFill/>
        </p:spPr>
        <p:txBody>
          <a:bodyPr wrap="none" rtlCol="0">
            <a:spAutoFit/>
          </a:bodyPr>
          <a:lstStyle/>
          <a:p>
            <a:r>
              <a:rPr lang="en-IN" sz="3600" b="1" dirty="0"/>
              <a:t>…</a:t>
            </a:r>
          </a:p>
        </p:txBody>
      </p:sp>
      <p:cxnSp>
        <p:nvCxnSpPr>
          <p:cNvPr id="55" name="Straight Arrow Connector 54">
            <a:extLst>
              <a:ext uri="{FF2B5EF4-FFF2-40B4-BE49-F238E27FC236}">
                <a16:creationId xmlns:a16="http://schemas.microsoft.com/office/drawing/2014/main" id="{E83FFD78-D279-BCE0-4AB8-F94060D1FC06}"/>
              </a:ext>
            </a:extLst>
          </p:cNvPr>
          <p:cNvCxnSpPr>
            <a:cxnSpLocks/>
          </p:cNvCxnSpPr>
          <p:nvPr/>
        </p:nvCxnSpPr>
        <p:spPr>
          <a:xfrm flipV="1">
            <a:off x="9238646" y="1708552"/>
            <a:ext cx="1169777" cy="18588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45D48C-65D0-CB76-BBC0-D293D48878A3}"/>
              </a:ext>
            </a:extLst>
          </p:cNvPr>
          <p:cNvCxnSpPr>
            <a:cxnSpLocks/>
          </p:cNvCxnSpPr>
          <p:nvPr/>
        </p:nvCxnSpPr>
        <p:spPr>
          <a:xfrm>
            <a:off x="9238646" y="3567451"/>
            <a:ext cx="1474280" cy="165281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809376-1D0D-93AF-27FE-AF19BF5498EE}"/>
              </a:ext>
            </a:extLst>
          </p:cNvPr>
          <p:cNvCxnSpPr>
            <a:cxnSpLocks/>
          </p:cNvCxnSpPr>
          <p:nvPr/>
        </p:nvCxnSpPr>
        <p:spPr>
          <a:xfrm flipV="1">
            <a:off x="9238646" y="3509661"/>
            <a:ext cx="1551408" cy="5779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3224DD-3495-CB8F-3B7B-C17A1D0E9FA7}"/>
              </a:ext>
            </a:extLst>
          </p:cNvPr>
          <p:cNvPicPr>
            <a:picLocks noChangeAspect="1"/>
          </p:cNvPicPr>
          <p:nvPr/>
        </p:nvPicPr>
        <p:blipFill>
          <a:blip r:embed="rId11"/>
          <a:stretch>
            <a:fillRect/>
          </a:stretch>
        </p:blipFill>
        <p:spPr>
          <a:xfrm>
            <a:off x="4999905" y="3102521"/>
            <a:ext cx="2192190" cy="1211794"/>
          </a:xfrm>
          <a:prstGeom prst="rect">
            <a:avLst/>
          </a:prstGeom>
        </p:spPr>
      </p:pic>
      <p:sp>
        <p:nvSpPr>
          <p:cNvPr id="26" name="Frame 25">
            <a:extLst>
              <a:ext uri="{FF2B5EF4-FFF2-40B4-BE49-F238E27FC236}">
                <a16:creationId xmlns:a16="http://schemas.microsoft.com/office/drawing/2014/main" id="{0C48CCC3-8A05-F940-1579-C0AA909E3ED4}"/>
              </a:ext>
            </a:extLst>
          </p:cNvPr>
          <p:cNvSpPr/>
          <p:nvPr/>
        </p:nvSpPr>
        <p:spPr>
          <a:xfrm>
            <a:off x="7711141" y="3184082"/>
            <a:ext cx="1474280" cy="906808"/>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TextBox 26">
            <a:extLst>
              <a:ext uri="{FF2B5EF4-FFF2-40B4-BE49-F238E27FC236}">
                <a16:creationId xmlns:a16="http://schemas.microsoft.com/office/drawing/2014/main" id="{0B7203ED-2699-9D6F-92D8-B66FAFCD5C81}"/>
              </a:ext>
            </a:extLst>
          </p:cNvPr>
          <p:cNvSpPr txBox="1"/>
          <p:nvPr/>
        </p:nvSpPr>
        <p:spPr>
          <a:xfrm>
            <a:off x="8119807" y="3364914"/>
            <a:ext cx="724941" cy="523220"/>
          </a:xfrm>
          <a:prstGeom prst="rect">
            <a:avLst/>
          </a:prstGeom>
          <a:noFill/>
        </p:spPr>
        <p:txBody>
          <a:bodyPr wrap="square" rtlCol="0">
            <a:spAutoFit/>
          </a:bodyPr>
          <a:lstStyle/>
          <a:p>
            <a:r>
              <a:rPr lang="en-IN" sz="2800" b="1" dirty="0">
                <a:solidFill>
                  <a:srgbClr val="3A20A0"/>
                </a:solidFill>
              </a:rPr>
              <a:t>API</a:t>
            </a:r>
            <a:endParaRPr lang="en-IN" sz="1100" b="1" dirty="0">
              <a:solidFill>
                <a:srgbClr val="3A20A0"/>
              </a:solidFill>
            </a:endParaRPr>
          </a:p>
        </p:txBody>
      </p:sp>
      <p:cxnSp>
        <p:nvCxnSpPr>
          <p:cNvPr id="28" name="Straight Arrow Connector 27">
            <a:extLst>
              <a:ext uri="{FF2B5EF4-FFF2-40B4-BE49-F238E27FC236}">
                <a16:creationId xmlns:a16="http://schemas.microsoft.com/office/drawing/2014/main" id="{01A861C5-9717-33C2-F3DC-BE7C4533293F}"/>
              </a:ext>
            </a:extLst>
          </p:cNvPr>
          <p:cNvCxnSpPr>
            <a:cxnSpLocks/>
          </p:cNvCxnSpPr>
          <p:nvPr/>
        </p:nvCxnSpPr>
        <p:spPr>
          <a:xfrm>
            <a:off x="7161587" y="3642773"/>
            <a:ext cx="542657" cy="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4DEEB26-B52C-F85A-D0FF-22C09C2915C5}"/>
              </a:ext>
            </a:extLst>
          </p:cNvPr>
          <p:cNvSpPr txBox="1"/>
          <p:nvPr/>
        </p:nvSpPr>
        <p:spPr>
          <a:xfrm>
            <a:off x="7644594" y="4184843"/>
            <a:ext cx="1882864" cy="1631216"/>
          </a:xfrm>
          <a:prstGeom prst="rect">
            <a:avLst/>
          </a:prstGeom>
          <a:noFill/>
        </p:spPr>
        <p:txBody>
          <a:bodyPr wrap="square" rtlCol="0">
            <a:spAutoFit/>
          </a:bodyPr>
          <a:lstStyle/>
          <a:p>
            <a:pPr algn="ctr"/>
            <a:r>
              <a:rPr lang="en-IN" sz="2000" b="1" i="1" dirty="0">
                <a:solidFill>
                  <a:srgbClr val="512BD4"/>
                </a:solidFill>
              </a:rPr>
              <a:t>API which is accessible and understandable by all application</a:t>
            </a:r>
          </a:p>
        </p:txBody>
      </p:sp>
    </p:spTree>
    <p:extLst>
      <p:ext uri="{BB962C8B-B14F-4D97-AF65-F5344CB8AC3E}">
        <p14:creationId xmlns:p14="http://schemas.microsoft.com/office/powerpoint/2010/main" val="361032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512BD4"/>
                </a:solidFill>
                <a:latin typeface="+mn-lt"/>
              </a:rPr>
              <a:t>What is Web APIs ?</a:t>
            </a:r>
            <a:endParaRPr lang="en-IN" dirty="0"/>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n>
                  <a:noFill/>
                  <a:prstDash val="sysDot"/>
                </a:ln>
                <a:solidFill>
                  <a:srgbClr val="512BD4"/>
                </a:solidFill>
              </a:rPr>
              <a:t>Application Programming interface, is a set of routines, protocols, and tools for building software applications and communicate with each other.</a:t>
            </a:r>
          </a:p>
          <a:p>
            <a:pPr marL="342900" indent="-342900">
              <a:buFont typeface="Arial" panose="020B0604020202020204" pitchFamily="34" charset="0"/>
              <a:buChar char="•"/>
            </a:pPr>
            <a:r>
              <a:rPr lang="en-US" sz="2400" dirty="0">
                <a:ln>
                  <a:noFill/>
                  <a:prstDash val="sysDot"/>
                </a:ln>
                <a:solidFill>
                  <a:srgbClr val="512BD4"/>
                </a:solidFill>
              </a:rPr>
              <a:t>Web APIs are simply the APIs that communicate over the internet.</a:t>
            </a:r>
          </a:p>
          <a:p>
            <a:pPr marL="342900" indent="-342900">
              <a:buFont typeface="Arial" panose="020B0604020202020204" pitchFamily="34" charset="0"/>
              <a:buChar char="•"/>
            </a:pPr>
            <a:r>
              <a:rPr lang="en-US" sz="2400" dirty="0">
                <a:ln>
                  <a:noFill/>
                  <a:prstDash val="sysDot"/>
                </a:ln>
                <a:solidFill>
                  <a:srgbClr val="512BD4"/>
                </a:solidFill>
              </a:rPr>
              <a:t>Follows Client-Server model with request-response pattern</a:t>
            </a:r>
          </a:p>
          <a:p>
            <a:pPr marL="342900" indent="-342900">
              <a:buFont typeface="Arial" panose="020B0604020202020204" pitchFamily="34" charset="0"/>
              <a:buChar char="•"/>
            </a:pPr>
            <a:endParaRPr lang="en-IN" sz="2400" dirty="0">
              <a:ln>
                <a:noFill/>
                <a:prstDash val="sysDot"/>
              </a:ln>
              <a:solidFill>
                <a:srgbClr val="512BD4"/>
              </a:solidFill>
            </a:endParaRPr>
          </a:p>
        </p:txBody>
      </p:sp>
      <p:sp>
        <p:nvSpPr>
          <p:cNvPr id="10" name="TextBox 9">
            <a:extLst>
              <a:ext uri="{FF2B5EF4-FFF2-40B4-BE49-F238E27FC236}">
                <a16:creationId xmlns:a16="http://schemas.microsoft.com/office/drawing/2014/main" id="{5973A206-6679-546D-E049-0292FB89B9EB}"/>
              </a:ext>
            </a:extLst>
          </p:cNvPr>
          <p:cNvSpPr txBox="1"/>
          <p:nvPr/>
        </p:nvSpPr>
        <p:spPr>
          <a:xfrm>
            <a:off x="5610227" y="6088551"/>
            <a:ext cx="1396023" cy="523220"/>
          </a:xfrm>
          <a:prstGeom prst="rect">
            <a:avLst/>
          </a:prstGeom>
          <a:noFill/>
        </p:spPr>
        <p:txBody>
          <a:bodyPr wrap="none" rtlCol="0">
            <a:spAutoFit/>
          </a:bodyPr>
          <a:lstStyle/>
          <a:p>
            <a:r>
              <a:rPr lang="en-IN" sz="2800" b="1" dirty="0"/>
              <a:t>Internet</a:t>
            </a:r>
            <a:endParaRPr lang="en-IN" sz="2000" b="1" dirty="0"/>
          </a:p>
        </p:txBody>
      </p:sp>
      <p:sp>
        <p:nvSpPr>
          <p:cNvPr id="6" name="Rectangle 5">
            <a:extLst>
              <a:ext uri="{FF2B5EF4-FFF2-40B4-BE49-F238E27FC236}">
                <a16:creationId xmlns:a16="http://schemas.microsoft.com/office/drawing/2014/main" id="{DB72FA69-ACDE-209F-9C1C-4D8CD80820C8}"/>
              </a:ext>
            </a:extLst>
          </p:cNvPr>
          <p:cNvSpPr/>
          <p:nvPr/>
        </p:nvSpPr>
        <p:spPr>
          <a:xfrm>
            <a:off x="9656090" y="2897021"/>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Software Application </a:t>
            </a:r>
          </a:p>
          <a:p>
            <a:pPr algn="ctr"/>
            <a:r>
              <a:rPr lang="en-IN" sz="2800" b="1" dirty="0">
                <a:solidFill>
                  <a:srgbClr val="512BD4"/>
                </a:solidFill>
              </a:rPr>
              <a:t>or </a:t>
            </a:r>
          </a:p>
          <a:p>
            <a:pPr algn="ctr"/>
            <a:r>
              <a:rPr lang="en-IN" sz="2800" b="1" dirty="0">
                <a:solidFill>
                  <a:srgbClr val="512BD4"/>
                </a:solidFill>
              </a:rPr>
              <a:t>Component</a:t>
            </a:r>
            <a:endParaRPr lang="en-IN" sz="2800" dirty="0">
              <a:solidFill>
                <a:srgbClr val="512BD4"/>
              </a:solidFill>
            </a:endParaRPr>
          </a:p>
        </p:txBody>
      </p:sp>
      <p:sp>
        <p:nvSpPr>
          <p:cNvPr id="11" name="Rectangle 10">
            <a:extLst>
              <a:ext uri="{FF2B5EF4-FFF2-40B4-BE49-F238E27FC236}">
                <a16:creationId xmlns:a16="http://schemas.microsoft.com/office/drawing/2014/main" id="{D036B05D-502A-F23A-E313-9E1FFD564E52}"/>
              </a:ext>
            </a:extLst>
          </p:cNvPr>
          <p:cNvSpPr/>
          <p:nvPr/>
        </p:nvSpPr>
        <p:spPr>
          <a:xfrm>
            <a:off x="554952" y="2868449"/>
            <a:ext cx="1985963" cy="3714750"/>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Software Application </a:t>
            </a:r>
          </a:p>
          <a:p>
            <a:pPr algn="ctr"/>
            <a:r>
              <a:rPr lang="en-IN" sz="2800" b="1" dirty="0">
                <a:solidFill>
                  <a:srgbClr val="2B0069"/>
                </a:solidFill>
              </a:rPr>
              <a:t>or </a:t>
            </a:r>
          </a:p>
          <a:p>
            <a:pPr algn="ctr"/>
            <a:r>
              <a:rPr lang="en-IN" sz="2800" b="1" dirty="0">
                <a:solidFill>
                  <a:srgbClr val="2B0069"/>
                </a:solidFill>
              </a:rPr>
              <a:t>Component</a:t>
            </a:r>
            <a:endParaRPr lang="en-IN" b="1" dirty="0">
              <a:solidFill>
                <a:srgbClr val="2B0069"/>
              </a:solidFill>
            </a:endParaRPr>
          </a:p>
        </p:txBody>
      </p:sp>
      <p:pic>
        <p:nvPicPr>
          <p:cNvPr id="14" name="Picture 13">
            <a:extLst>
              <a:ext uri="{FF2B5EF4-FFF2-40B4-BE49-F238E27FC236}">
                <a16:creationId xmlns:a16="http://schemas.microsoft.com/office/drawing/2014/main" id="{B05708F7-9D9E-5424-918B-DF1F6FA735DC}"/>
              </a:ext>
            </a:extLst>
          </p:cNvPr>
          <p:cNvPicPr>
            <a:picLocks noChangeAspect="1"/>
          </p:cNvPicPr>
          <p:nvPr/>
        </p:nvPicPr>
        <p:blipFill>
          <a:blip r:embed="rId2"/>
          <a:stretch>
            <a:fillRect/>
          </a:stretch>
        </p:blipFill>
        <p:spPr>
          <a:xfrm>
            <a:off x="3550165" y="2784992"/>
            <a:ext cx="5125252" cy="3328987"/>
          </a:xfrm>
          <a:prstGeom prst="rect">
            <a:avLst/>
          </a:prstGeom>
        </p:spPr>
      </p:pic>
      <p:sp>
        <p:nvSpPr>
          <p:cNvPr id="15" name="Frame 14">
            <a:extLst>
              <a:ext uri="{FF2B5EF4-FFF2-40B4-BE49-F238E27FC236}">
                <a16:creationId xmlns:a16="http://schemas.microsoft.com/office/drawing/2014/main" id="{D33927AB-CE28-40D5-FC1C-94C18D3EA6A4}"/>
              </a:ext>
            </a:extLst>
          </p:cNvPr>
          <p:cNvSpPr/>
          <p:nvPr/>
        </p:nvSpPr>
        <p:spPr>
          <a:xfrm>
            <a:off x="5105521" y="4125748"/>
            <a:ext cx="1985963" cy="1257299"/>
          </a:xfrm>
          <a:prstGeom prst="frame">
            <a:avLst/>
          </a:prstGeom>
          <a:solidFill>
            <a:srgbClr val="4826C0"/>
          </a:solidFill>
          <a:ln>
            <a:solidFill>
              <a:srgbClr val="2A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a:extLst>
              <a:ext uri="{FF2B5EF4-FFF2-40B4-BE49-F238E27FC236}">
                <a16:creationId xmlns:a16="http://schemas.microsoft.com/office/drawing/2014/main" id="{45E76939-D7F4-D758-AEDA-8CF488714071}"/>
              </a:ext>
            </a:extLst>
          </p:cNvPr>
          <p:cNvSpPr txBox="1"/>
          <p:nvPr/>
        </p:nvSpPr>
        <p:spPr>
          <a:xfrm>
            <a:off x="5610227" y="4369676"/>
            <a:ext cx="976549" cy="769441"/>
          </a:xfrm>
          <a:prstGeom prst="rect">
            <a:avLst/>
          </a:prstGeom>
          <a:noFill/>
        </p:spPr>
        <p:txBody>
          <a:bodyPr wrap="none" rtlCol="0">
            <a:spAutoFit/>
          </a:bodyPr>
          <a:lstStyle/>
          <a:p>
            <a:r>
              <a:rPr lang="en-IN" sz="4400" b="1" dirty="0">
                <a:solidFill>
                  <a:srgbClr val="3A20A0"/>
                </a:solidFill>
              </a:rPr>
              <a:t>API</a:t>
            </a:r>
            <a:endParaRPr lang="en-IN" b="1" dirty="0">
              <a:solidFill>
                <a:srgbClr val="3A20A0"/>
              </a:solidFill>
            </a:endParaRPr>
          </a:p>
        </p:txBody>
      </p:sp>
      <p:cxnSp>
        <p:nvCxnSpPr>
          <p:cNvPr id="2" name="Straight Arrow Connector 1">
            <a:extLst>
              <a:ext uri="{FF2B5EF4-FFF2-40B4-BE49-F238E27FC236}">
                <a16:creationId xmlns:a16="http://schemas.microsoft.com/office/drawing/2014/main" id="{94FD88E0-9C0A-49DD-C3F1-D194FEA8AB57}"/>
              </a:ext>
            </a:extLst>
          </p:cNvPr>
          <p:cNvCxnSpPr>
            <a:cxnSpLocks/>
          </p:cNvCxnSpPr>
          <p:nvPr/>
        </p:nvCxnSpPr>
        <p:spPr>
          <a:xfrm>
            <a:off x="2540915" y="4501602"/>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A326817-F1F6-6D24-8734-753320A6878B}"/>
              </a:ext>
            </a:extLst>
          </p:cNvPr>
          <p:cNvCxnSpPr>
            <a:cxnSpLocks/>
          </p:cNvCxnSpPr>
          <p:nvPr/>
        </p:nvCxnSpPr>
        <p:spPr>
          <a:xfrm flipH="1">
            <a:off x="2540915" y="5139117"/>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B39DF633-67D0-090F-2CC5-D7EF66B49F9E}"/>
              </a:ext>
            </a:extLst>
          </p:cNvPr>
          <p:cNvCxnSpPr>
            <a:cxnSpLocks/>
          </p:cNvCxnSpPr>
          <p:nvPr/>
        </p:nvCxnSpPr>
        <p:spPr>
          <a:xfrm flipH="1">
            <a:off x="7091486" y="4521031"/>
            <a:ext cx="25646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7D778A0-9D58-A3DF-A9E5-BA751E4F8A52}"/>
              </a:ext>
            </a:extLst>
          </p:cNvPr>
          <p:cNvCxnSpPr>
            <a:cxnSpLocks/>
          </p:cNvCxnSpPr>
          <p:nvPr/>
        </p:nvCxnSpPr>
        <p:spPr>
          <a:xfrm>
            <a:off x="7091484" y="5011189"/>
            <a:ext cx="25646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784113-6D59-13A6-F6A9-A768BA349BE0}"/>
              </a:ext>
            </a:extLst>
          </p:cNvPr>
          <p:cNvSpPr txBox="1"/>
          <p:nvPr/>
        </p:nvSpPr>
        <p:spPr>
          <a:xfrm>
            <a:off x="2765405" y="4144398"/>
            <a:ext cx="873444" cy="338554"/>
          </a:xfrm>
          <a:prstGeom prst="rect">
            <a:avLst/>
          </a:prstGeom>
          <a:noFill/>
        </p:spPr>
        <p:txBody>
          <a:bodyPr wrap="none" rtlCol="0">
            <a:spAutoFit/>
          </a:bodyPr>
          <a:lstStyle/>
          <a:p>
            <a:r>
              <a:rPr lang="en-IN" sz="1600" b="1" dirty="0"/>
              <a:t>Request</a:t>
            </a:r>
            <a:endParaRPr lang="en-IN" sz="2000" b="1" dirty="0"/>
          </a:p>
        </p:txBody>
      </p:sp>
      <p:sp>
        <p:nvSpPr>
          <p:cNvPr id="8" name="TextBox 7">
            <a:extLst>
              <a:ext uri="{FF2B5EF4-FFF2-40B4-BE49-F238E27FC236}">
                <a16:creationId xmlns:a16="http://schemas.microsoft.com/office/drawing/2014/main" id="{96EBFC29-1308-535E-506C-1F447C30F1DA}"/>
              </a:ext>
            </a:extLst>
          </p:cNvPr>
          <p:cNvSpPr txBox="1"/>
          <p:nvPr/>
        </p:nvSpPr>
        <p:spPr>
          <a:xfrm>
            <a:off x="2725946" y="5212624"/>
            <a:ext cx="997581" cy="338554"/>
          </a:xfrm>
          <a:prstGeom prst="rect">
            <a:avLst/>
          </a:prstGeom>
          <a:noFill/>
        </p:spPr>
        <p:txBody>
          <a:bodyPr wrap="none" rtlCol="0">
            <a:spAutoFit/>
          </a:bodyPr>
          <a:lstStyle/>
          <a:p>
            <a:r>
              <a:rPr lang="en-IN" sz="1600" b="1" dirty="0"/>
              <a:t>Response</a:t>
            </a:r>
            <a:endParaRPr lang="en-IN" sz="2000" b="1" dirty="0"/>
          </a:p>
        </p:txBody>
      </p:sp>
      <p:sp>
        <p:nvSpPr>
          <p:cNvPr id="9" name="TextBox 8">
            <a:extLst>
              <a:ext uri="{FF2B5EF4-FFF2-40B4-BE49-F238E27FC236}">
                <a16:creationId xmlns:a16="http://schemas.microsoft.com/office/drawing/2014/main" id="{832C44BE-A1CD-B7DC-B0E0-5C418BAA2175}"/>
              </a:ext>
            </a:extLst>
          </p:cNvPr>
          <p:cNvSpPr txBox="1"/>
          <p:nvPr/>
        </p:nvSpPr>
        <p:spPr>
          <a:xfrm>
            <a:off x="8548390" y="4154113"/>
            <a:ext cx="873444" cy="338554"/>
          </a:xfrm>
          <a:prstGeom prst="rect">
            <a:avLst/>
          </a:prstGeom>
          <a:noFill/>
        </p:spPr>
        <p:txBody>
          <a:bodyPr wrap="none" rtlCol="0">
            <a:spAutoFit/>
          </a:bodyPr>
          <a:lstStyle/>
          <a:p>
            <a:r>
              <a:rPr lang="en-IN" sz="1600" b="1" dirty="0"/>
              <a:t>Request</a:t>
            </a:r>
            <a:endParaRPr lang="en-IN" sz="2000" b="1" dirty="0"/>
          </a:p>
        </p:txBody>
      </p:sp>
      <p:sp>
        <p:nvSpPr>
          <p:cNvPr id="12" name="TextBox 11">
            <a:extLst>
              <a:ext uri="{FF2B5EF4-FFF2-40B4-BE49-F238E27FC236}">
                <a16:creationId xmlns:a16="http://schemas.microsoft.com/office/drawing/2014/main" id="{5FEF7614-7337-7E09-2DDF-04D6305E3B5B}"/>
              </a:ext>
            </a:extLst>
          </p:cNvPr>
          <p:cNvSpPr txBox="1"/>
          <p:nvPr/>
        </p:nvSpPr>
        <p:spPr>
          <a:xfrm>
            <a:off x="8428981" y="5088495"/>
            <a:ext cx="997581" cy="338554"/>
          </a:xfrm>
          <a:prstGeom prst="rect">
            <a:avLst/>
          </a:prstGeom>
          <a:noFill/>
        </p:spPr>
        <p:txBody>
          <a:bodyPr wrap="none" rtlCol="0">
            <a:spAutoFit/>
          </a:bodyPr>
          <a:lstStyle/>
          <a:p>
            <a:r>
              <a:rPr lang="en-IN" sz="1600" b="1" dirty="0"/>
              <a:t>Response</a:t>
            </a:r>
            <a:endParaRPr lang="en-IN" sz="2000" b="1" dirty="0"/>
          </a:p>
        </p:txBody>
      </p:sp>
    </p:spTree>
    <p:extLst>
      <p:ext uri="{BB962C8B-B14F-4D97-AF65-F5344CB8AC3E}">
        <p14:creationId xmlns:p14="http://schemas.microsoft.com/office/powerpoint/2010/main" val="216676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7" grpId="0"/>
      <p:bldP spid="8" grpId="0"/>
      <p:bldP spid="9"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973A206-6679-546D-E049-0292FB89B9EB}"/>
              </a:ext>
            </a:extLst>
          </p:cNvPr>
          <p:cNvSpPr txBox="1"/>
          <p:nvPr/>
        </p:nvSpPr>
        <p:spPr>
          <a:xfrm>
            <a:off x="5610227" y="6088551"/>
            <a:ext cx="1143070" cy="523220"/>
          </a:xfrm>
          <a:prstGeom prst="rect">
            <a:avLst/>
          </a:prstGeom>
          <a:noFill/>
        </p:spPr>
        <p:txBody>
          <a:bodyPr wrap="none" rtlCol="0">
            <a:spAutoFit/>
          </a:bodyPr>
          <a:lstStyle/>
          <a:p>
            <a:r>
              <a:rPr lang="en-IN" sz="2800" b="1" dirty="0"/>
              <a:t>Server</a:t>
            </a:r>
            <a:endParaRPr lang="en-IN" sz="2000" b="1" dirty="0"/>
          </a:p>
        </p:txBody>
      </p:sp>
      <p:sp>
        <p:nvSpPr>
          <p:cNvPr id="6" name="Rectangle 5">
            <a:extLst>
              <a:ext uri="{FF2B5EF4-FFF2-40B4-BE49-F238E27FC236}">
                <a16:creationId xmlns:a16="http://schemas.microsoft.com/office/drawing/2014/main" id="{DB72FA69-ACDE-209F-9C1C-4D8CD80820C8}"/>
              </a:ext>
            </a:extLst>
          </p:cNvPr>
          <p:cNvSpPr/>
          <p:nvPr/>
        </p:nvSpPr>
        <p:spPr>
          <a:xfrm>
            <a:off x="5315256" y="2152245"/>
            <a:ext cx="1985963" cy="3714750"/>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Web API</a:t>
            </a:r>
            <a:endParaRPr lang="en-IN" sz="2800" dirty="0">
              <a:solidFill>
                <a:srgbClr val="512BD4"/>
              </a:solidFill>
            </a:endParaRPr>
          </a:p>
        </p:txBody>
      </p:sp>
      <p:sp>
        <p:nvSpPr>
          <p:cNvPr id="2" name="Rectangle: Rounded Corners 1">
            <a:extLst>
              <a:ext uri="{FF2B5EF4-FFF2-40B4-BE49-F238E27FC236}">
                <a16:creationId xmlns:a16="http://schemas.microsoft.com/office/drawing/2014/main" id="{B0BE5E5B-A09C-391F-CA0C-C8389A11CAA9}"/>
              </a:ext>
            </a:extLst>
          </p:cNvPr>
          <p:cNvSpPr/>
          <p:nvPr/>
        </p:nvSpPr>
        <p:spPr>
          <a:xfrm>
            <a:off x="780532" y="2778267"/>
            <a:ext cx="1643703" cy="1275591"/>
          </a:xfrm>
          <a:prstGeom prst="roundRect">
            <a:avLst/>
          </a:prstGeom>
          <a:ln w="28575">
            <a:solidFill>
              <a:srgbClr val="4826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3" name="Picture 14" descr="Web Icon Vector Art, Icons, and Graphics for Free Download">
            <a:extLst>
              <a:ext uri="{FF2B5EF4-FFF2-40B4-BE49-F238E27FC236}">
                <a16:creationId xmlns:a16="http://schemas.microsoft.com/office/drawing/2014/main" id="{06541A98-5CFE-F79D-35B0-95CE8DC1B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618" y="3247494"/>
            <a:ext cx="762126" cy="7621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BC1FAF-9DC6-E218-A3DB-5361807F71B1}"/>
              </a:ext>
            </a:extLst>
          </p:cNvPr>
          <p:cNvSpPr txBox="1"/>
          <p:nvPr/>
        </p:nvSpPr>
        <p:spPr>
          <a:xfrm>
            <a:off x="819055" y="3380544"/>
            <a:ext cx="867353" cy="646331"/>
          </a:xfrm>
          <a:prstGeom prst="rect">
            <a:avLst/>
          </a:prstGeom>
          <a:noFill/>
        </p:spPr>
        <p:txBody>
          <a:bodyPr wrap="none" rtlCol="0">
            <a:spAutoFit/>
          </a:bodyPr>
          <a:lstStyle/>
          <a:p>
            <a:r>
              <a:rPr lang="en-IN" b="1" dirty="0"/>
              <a:t>  Web</a:t>
            </a:r>
          </a:p>
          <a:p>
            <a:r>
              <a:rPr lang="en-IN" b="1" dirty="0" err="1"/>
              <a:t>Reactjs</a:t>
            </a:r>
            <a:endParaRPr lang="en-IN" sz="2000" b="1" dirty="0"/>
          </a:p>
        </p:txBody>
      </p:sp>
      <p:sp>
        <p:nvSpPr>
          <p:cNvPr id="5" name="TextBox 4">
            <a:extLst>
              <a:ext uri="{FF2B5EF4-FFF2-40B4-BE49-F238E27FC236}">
                <a16:creationId xmlns:a16="http://schemas.microsoft.com/office/drawing/2014/main" id="{707A96CA-8506-7B15-CA25-8F905C4A6FAB}"/>
              </a:ext>
            </a:extLst>
          </p:cNvPr>
          <p:cNvSpPr txBox="1"/>
          <p:nvPr/>
        </p:nvSpPr>
        <p:spPr>
          <a:xfrm>
            <a:off x="1224015" y="2766216"/>
            <a:ext cx="1144865" cy="261610"/>
          </a:xfrm>
          <a:prstGeom prst="rect">
            <a:avLst/>
          </a:prstGeom>
          <a:noFill/>
        </p:spPr>
        <p:txBody>
          <a:bodyPr wrap="none" rtlCol="0">
            <a:spAutoFit/>
          </a:bodyPr>
          <a:lstStyle/>
          <a:p>
            <a:r>
              <a:rPr lang="en-IN" sz="1050" dirty="0"/>
              <a:t>https://ems.com</a:t>
            </a:r>
          </a:p>
        </p:txBody>
      </p:sp>
      <p:sp>
        <p:nvSpPr>
          <p:cNvPr id="7" name="TextBox 6">
            <a:extLst>
              <a:ext uri="{FF2B5EF4-FFF2-40B4-BE49-F238E27FC236}">
                <a16:creationId xmlns:a16="http://schemas.microsoft.com/office/drawing/2014/main" id="{45565673-9EFE-43DC-7D8C-75C2FDD5163D}"/>
              </a:ext>
            </a:extLst>
          </p:cNvPr>
          <p:cNvSpPr txBox="1"/>
          <p:nvPr/>
        </p:nvSpPr>
        <p:spPr>
          <a:xfrm>
            <a:off x="764033" y="2479060"/>
            <a:ext cx="513282" cy="646331"/>
          </a:xfrm>
          <a:prstGeom prst="rect">
            <a:avLst/>
          </a:prstGeom>
          <a:noFill/>
        </p:spPr>
        <p:txBody>
          <a:bodyPr wrap="none" rtlCol="0">
            <a:spAutoFit/>
          </a:bodyPr>
          <a:lstStyle/>
          <a:p>
            <a:r>
              <a:rPr lang="en-IN" sz="3600" b="1" dirty="0"/>
              <a:t>…</a:t>
            </a:r>
          </a:p>
        </p:txBody>
      </p:sp>
      <p:sp>
        <p:nvSpPr>
          <p:cNvPr id="8" name="TextBox 7">
            <a:extLst>
              <a:ext uri="{FF2B5EF4-FFF2-40B4-BE49-F238E27FC236}">
                <a16:creationId xmlns:a16="http://schemas.microsoft.com/office/drawing/2014/main" id="{667FE4F7-2AD5-A74A-730D-EE53CC3DEA77}"/>
              </a:ext>
            </a:extLst>
          </p:cNvPr>
          <p:cNvSpPr txBox="1"/>
          <p:nvPr/>
        </p:nvSpPr>
        <p:spPr>
          <a:xfrm>
            <a:off x="955498" y="4186908"/>
            <a:ext cx="1046953" cy="523220"/>
          </a:xfrm>
          <a:prstGeom prst="rect">
            <a:avLst/>
          </a:prstGeom>
          <a:noFill/>
        </p:spPr>
        <p:txBody>
          <a:bodyPr wrap="none" rtlCol="0">
            <a:spAutoFit/>
          </a:bodyPr>
          <a:lstStyle/>
          <a:p>
            <a:r>
              <a:rPr lang="en-IN" sz="2800" b="1" dirty="0"/>
              <a:t>Client</a:t>
            </a:r>
            <a:endParaRPr lang="en-IN" sz="2000" b="1" dirty="0"/>
          </a:p>
        </p:txBody>
      </p:sp>
      <p:sp>
        <p:nvSpPr>
          <p:cNvPr id="9" name="Cylinder 8">
            <a:extLst>
              <a:ext uri="{FF2B5EF4-FFF2-40B4-BE49-F238E27FC236}">
                <a16:creationId xmlns:a16="http://schemas.microsoft.com/office/drawing/2014/main" id="{D6B0B0AA-6951-35AB-F9AF-AA184AD06B8F}"/>
              </a:ext>
            </a:extLst>
          </p:cNvPr>
          <p:cNvSpPr/>
          <p:nvPr/>
        </p:nvSpPr>
        <p:spPr>
          <a:xfrm>
            <a:off x="10180193" y="3107532"/>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Database</a:t>
            </a:r>
          </a:p>
        </p:txBody>
      </p:sp>
      <p:cxnSp>
        <p:nvCxnSpPr>
          <p:cNvPr id="12" name="Straight Arrow Connector 11">
            <a:extLst>
              <a:ext uri="{FF2B5EF4-FFF2-40B4-BE49-F238E27FC236}">
                <a16:creationId xmlns:a16="http://schemas.microsoft.com/office/drawing/2014/main" id="{54F7C690-0F2F-E004-FF26-A3434A5CD182}"/>
              </a:ext>
            </a:extLst>
          </p:cNvPr>
          <p:cNvCxnSpPr>
            <a:cxnSpLocks/>
          </p:cNvCxnSpPr>
          <p:nvPr/>
        </p:nvCxnSpPr>
        <p:spPr>
          <a:xfrm>
            <a:off x="7301219" y="3628557"/>
            <a:ext cx="28910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F7D69-5CFD-C04C-800D-464226B42109}"/>
              </a:ext>
            </a:extLst>
          </p:cNvPr>
          <p:cNvCxnSpPr>
            <a:cxnSpLocks/>
          </p:cNvCxnSpPr>
          <p:nvPr/>
        </p:nvCxnSpPr>
        <p:spPr>
          <a:xfrm>
            <a:off x="2424235" y="3125391"/>
            <a:ext cx="28910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756D31-8EFF-D0A4-2D9D-2A4C91172B33}"/>
              </a:ext>
            </a:extLst>
          </p:cNvPr>
          <p:cNvCxnSpPr>
            <a:cxnSpLocks/>
          </p:cNvCxnSpPr>
          <p:nvPr/>
        </p:nvCxnSpPr>
        <p:spPr>
          <a:xfrm flipH="1">
            <a:off x="2368880" y="3820591"/>
            <a:ext cx="28910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C51796B-F16B-27A9-122C-9D4D18A9A785}"/>
              </a:ext>
            </a:extLst>
          </p:cNvPr>
          <p:cNvSpPr txBox="1"/>
          <p:nvPr/>
        </p:nvSpPr>
        <p:spPr>
          <a:xfrm>
            <a:off x="3109336" y="2635411"/>
            <a:ext cx="1392048" cy="523220"/>
          </a:xfrm>
          <a:prstGeom prst="rect">
            <a:avLst/>
          </a:prstGeom>
          <a:noFill/>
        </p:spPr>
        <p:txBody>
          <a:bodyPr wrap="none" rtlCol="0">
            <a:spAutoFit/>
          </a:bodyPr>
          <a:lstStyle/>
          <a:p>
            <a:r>
              <a:rPr lang="en-IN" sz="2800" b="1" dirty="0"/>
              <a:t>Request</a:t>
            </a:r>
            <a:endParaRPr lang="en-IN" sz="2000" b="1" dirty="0"/>
          </a:p>
        </p:txBody>
      </p:sp>
      <p:sp>
        <p:nvSpPr>
          <p:cNvPr id="24" name="TextBox 23">
            <a:extLst>
              <a:ext uri="{FF2B5EF4-FFF2-40B4-BE49-F238E27FC236}">
                <a16:creationId xmlns:a16="http://schemas.microsoft.com/office/drawing/2014/main" id="{CF324133-135A-23F9-423C-2019BC268327}"/>
              </a:ext>
            </a:extLst>
          </p:cNvPr>
          <p:cNvSpPr txBox="1"/>
          <p:nvPr/>
        </p:nvSpPr>
        <p:spPr>
          <a:xfrm>
            <a:off x="3109336" y="3792248"/>
            <a:ext cx="1606081" cy="523220"/>
          </a:xfrm>
          <a:prstGeom prst="rect">
            <a:avLst/>
          </a:prstGeom>
          <a:noFill/>
        </p:spPr>
        <p:txBody>
          <a:bodyPr wrap="none" rtlCol="0">
            <a:spAutoFit/>
          </a:bodyPr>
          <a:lstStyle/>
          <a:p>
            <a:r>
              <a:rPr lang="en-IN" sz="2800" b="1" dirty="0"/>
              <a:t>Response</a:t>
            </a:r>
            <a:endParaRPr lang="en-IN" sz="2000" b="1" dirty="0"/>
          </a:p>
        </p:txBody>
      </p:sp>
    </p:spTree>
    <p:extLst>
      <p:ext uri="{BB962C8B-B14F-4D97-AF65-F5344CB8AC3E}">
        <p14:creationId xmlns:p14="http://schemas.microsoft.com/office/powerpoint/2010/main" val="165237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A74049F-5F82-A059-E394-859228A9012C}"/>
              </a:ext>
            </a:extLst>
          </p:cNvPr>
          <p:cNvPicPr>
            <a:picLocks noChangeAspect="1"/>
          </p:cNvPicPr>
          <p:nvPr/>
        </p:nvPicPr>
        <p:blipFill>
          <a:blip r:embed="rId2"/>
          <a:stretch>
            <a:fillRect/>
          </a:stretch>
        </p:blipFill>
        <p:spPr>
          <a:xfrm>
            <a:off x="3207771" y="2780858"/>
            <a:ext cx="5125252" cy="3328987"/>
          </a:xfrm>
          <a:prstGeom prst="rect">
            <a:avLst/>
          </a:prstGeom>
        </p:spPr>
      </p:pic>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a:t>
            </a:r>
          </a:p>
        </p:txBody>
      </p:sp>
      <p:sp>
        <p:nvSpPr>
          <p:cNvPr id="17" name="TextBox 16">
            <a:extLst>
              <a:ext uri="{FF2B5EF4-FFF2-40B4-BE49-F238E27FC236}">
                <a16:creationId xmlns:a16="http://schemas.microsoft.com/office/drawing/2014/main" id="{09463C26-F4B2-B628-E66C-FD58DFF15A56}"/>
              </a:ext>
            </a:extLst>
          </p:cNvPr>
          <p:cNvSpPr txBox="1"/>
          <p:nvPr/>
        </p:nvSpPr>
        <p:spPr>
          <a:xfrm>
            <a:off x="264197" y="667004"/>
            <a:ext cx="1137285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n>
                  <a:noFill/>
                  <a:prstDash val="sysDot"/>
                </a:ln>
                <a:solidFill>
                  <a:srgbClr val="512BD4"/>
                </a:solidFill>
              </a:rPr>
              <a:t>Hypertext Transfer Protocol (HTTP) is </a:t>
            </a:r>
            <a:r>
              <a:rPr lang="en-US" sz="2400" dirty="0">
                <a:ln>
                  <a:noFill/>
                  <a:prstDash val="sysDot"/>
                </a:ln>
                <a:solidFill>
                  <a:srgbClr val="512BD4"/>
                </a:solidFill>
              </a:rPr>
              <a:t>an application-layer protocol for transmitting hypermedia documents, such as HTML or data such as </a:t>
            </a:r>
            <a:r>
              <a:rPr lang="en-US" sz="2400" dirty="0" err="1">
                <a:ln>
                  <a:noFill/>
                  <a:prstDash val="sysDot"/>
                </a:ln>
                <a:solidFill>
                  <a:srgbClr val="512BD4"/>
                </a:solidFill>
              </a:rPr>
              <a:t>json</a:t>
            </a:r>
            <a:r>
              <a:rPr lang="en-US" sz="2400" dirty="0">
                <a:ln>
                  <a:noFill/>
                  <a:prstDash val="sysDot"/>
                </a:ln>
                <a:solidFill>
                  <a:srgbClr val="512BD4"/>
                </a:solidFill>
              </a:rPr>
              <a:t>, xml etc.</a:t>
            </a:r>
          </a:p>
          <a:p>
            <a:pPr marL="342900" indent="-342900">
              <a:buFont typeface="Arial" panose="020B0604020202020204" pitchFamily="34" charset="0"/>
              <a:buChar char="•"/>
            </a:pPr>
            <a:r>
              <a:rPr lang="en-US" sz="2400" dirty="0">
                <a:ln>
                  <a:noFill/>
                  <a:prstDash val="sysDot"/>
                </a:ln>
                <a:solidFill>
                  <a:srgbClr val="512BD4"/>
                </a:solidFill>
              </a:rPr>
              <a:t>Follows Client-Server model with request-response pattern</a:t>
            </a:r>
          </a:p>
          <a:p>
            <a:pPr marL="342900" indent="-342900">
              <a:buFont typeface="Arial" panose="020B0604020202020204" pitchFamily="34" charset="0"/>
              <a:buChar char="•"/>
            </a:pPr>
            <a:r>
              <a:rPr lang="en-US" sz="2400" dirty="0">
                <a:ln>
                  <a:noFill/>
                  <a:prstDash val="sysDot"/>
                </a:ln>
                <a:solidFill>
                  <a:srgbClr val="512BD4"/>
                </a:solidFill>
              </a:rPr>
              <a:t>Stateless protocol means that the server does not keep any data (state) between two requests. Simply, every request is a new request.</a:t>
            </a:r>
          </a:p>
          <a:p>
            <a:pPr marL="342900" indent="-342900">
              <a:buFont typeface="Arial" panose="020B0604020202020204" pitchFamily="34" charset="0"/>
              <a:buChar char="•"/>
            </a:pPr>
            <a:endParaRPr lang="en-IN" sz="2400" dirty="0">
              <a:ln>
                <a:noFill/>
                <a:prstDash val="sysDot"/>
              </a:ln>
              <a:solidFill>
                <a:srgbClr val="512BD4"/>
              </a:solidFill>
            </a:endParaRPr>
          </a:p>
        </p:txBody>
      </p:sp>
      <p:sp>
        <p:nvSpPr>
          <p:cNvPr id="24" name="Rectangle 23">
            <a:extLst>
              <a:ext uri="{FF2B5EF4-FFF2-40B4-BE49-F238E27FC236}">
                <a16:creationId xmlns:a16="http://schemas.microsoft.com/office/drawing/2014/main" id="{C25969D0-BC8A-0F23-E754-6BB9AEE6300F}"/>
              </a:ext>
            </a:extLst>
          </p:cNvPr>
          <p:cNvSpPr/>
          <p:nvPr/>
        </p:nvSpPr>
        <p:spPr>
          <a:xfrm>
            <a:off x="9651084" y="3805046"/>
            <a:ext cx="1985963" cy="1711248"/>
          </a:xfrm>
          <a:prstGeom prst="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512BD4"/>
                </a:solidFill>
              </a:rPr>
              <a:t>Server</a:t>
            </a:r>
            <a:endParaRPr lang="en-IN" sz="2800" dirty="0">
              <a:solidFill>
                <a:srgbClr val="512BD4"/>
              </a:solidFill>
            </a:endParaRPr>
          </a:p>
        </p:txBody>
      </p:sp>
      <p:sp>
        <p:nvSpPr>
          <p:cNvPr id="25" name="Rectangle 24">
            <a:extLst>
              <a:ext uri="{FF2B5EF4-FFF2-40B4-BE49-F238E27FC236}">
                <a16:creationId xmlns:a16="http://schemas.microsoft.com/office/drawing/2014/main" id="{EC4D8155-6E18-189E-C7AE-F39378E0FE97}"/>
              </a:ext>
            </a:extLst>
          </p:cNvPr>
          <p:cNvSpPr/>
          <p:nvPr/>
        </p:nvSpPr>
        <p:spPr>
          <a:xfrm>
            <a:off x="549946" y="3805046"/>
            <a:ext cx="1985963" cy="1711249"/>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solidFill>
                  <a:srgbClr val="2B0069"/>
                </a:solidFill>
              </a:rPr>
              <a:t>Client</a:t>
            </a:r>
          </a:p>
        </p:txBody>
      </p:sp>
      <p:cxnSp>
        <p:nvCxnSpPr>
          <p:cNvPr id="26" name="Straight Arrow Connector 25">
            <a:extLst>
              <a:ext uri="{FF2B5EF4-FFF2-40B4-BE49-F238E27FC236}">
                <a16:creationId xmlns:a16="http://schemas.microsoft.com/office/drawing/2014/main" id="{85E0A3F8-1C69-A3A3-D433-C5B18D79A4CE}"/>
              </a:ext>
            </a:extLst>
          </p:cNvPr>
          <p:cNvCxnSpPr>
            <a:cxnSpLocks/>
          </p:cNvCxnSpPr>
          <p:nvPr/>
        </p:nvCxnSpPr>
        <p:spPr>
          <a:xfrm flipV="1">
            <a:off x="2535909" y="4293080"/>
            <a:ext cx="7115175" cy="1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46EF70-88DD-2715-3343-C88F7F42CD16}"/>
              </a:ext>
            </a:extLst>
          </p:cNvPr>
          <p:cNvCxnSpPr>
            <a:cxnSpLocks/>
          </p:cNvCxnSpPr>
          <p:nvPr/>
        </p:nvCxnSpPr>
        <p:spPr>
          <a:xfrm flipH="1">
            <a:off x="2535909" y="4949245"/>
            <a:ext cx="71151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AC5E69-516F-0FC0-8475-00F0168A5C21}"/>
              </a:ext>
            </a:extLst>
          </p:cNvPr>
          <p:cNvSpPr txBox="1"/>
          <p:nvPr/>
        </p:nvSpPr>
        <p:spPr>
          <a:xfrm>
            <a:off x="5543152" y="3845629"/>
            <a:ext cx="944297" cy="369332"/>
          </a:xfrm>
          <a:prstGeom prst="rect">
            <a:avLst/>
          </a:prstGeom>
          <a:noFill/>
        </p:spPr>
        <p:txBody>
          <a:bodyPr wrap="none" rtlCol="0">
            <a:spAutoFit/>
          </a:bodyPr>
          <a:lstStyle/>
          <a:p>
            <a:r>
              <a:rPr lang="en-IN" dirty="0">
                <a:ln>
                  <a:noFill/>
                  <a:prstDash val="sysDot"/>
                </a:ln>
                <a:solidFill>
                  <a:srgbClr val="512BD4"/>
                </a:solidFill>
              </a:rPr>
              <a:t>Request</a:t>
            </a:r>
            <a:endParaRPr lang="en-IN" sz="2400" dirty="0">
              <a:ln>
                <a:noFill/>
                <a:prstDash val="sysDot"/>
              </a:ln>
              <a:solidFill>
                <a:srgbClr val="512BD4"/>
              </a:solidFill>
            </a:endParaRPr>
          </a:p>
        </p:txBody>
      </p:sp>
      <p:sp>
        <p:nvSpPr>
          <p:cNvPr id="29" name="TextBox 28">
            <a:extLst>
              <a:ext uri="{FF2B5EF4-FFF2-40B4-BE49-F238E27FC236}">
                <a16:creationId xmlns:a16="http://schemas.microsoft.com/office/drawing/2014/main" id="{75412630-7CC0-9A83-5B47-06CE2B7D0F4C}"/>
              </a:ext>
            </a:extLst>
          </p:cNvPr>
          <p:cNvSpPr txBox="1"/>
          <p:nvPr/>
        </p:nvSpPr>
        <p:spPr>
          <a:xfrm>
            <a:off x="5567118" y="4993509"/>
            <a:ext cx="1081515" cy="369332"/>
          </a:xfrm>
          <a:prstGeom prst="rect">
            <a:avLst/>
          </a:prstGeom>
          <a:noFill/>
        </p:spPr>
        <p:txBody>
          <a:bodyPr wrap="none" rtlCol="0">
            <a:spAutoFit/>
          </a:bodyPr>
          <a:lstStyle/>
          <a:p>
            <a:r>
              <a:rPr lang="en-IN" dirty="0">
                <a:ln>
                  <a:noFill/>
                  <a:prstDash val="sysDot"/>
                </a:ln>
                <a:solidFill>
                  <a:srgbClr val="512BD4"/>
                </a:solidFill>
              </a:rPr>
              <a:t>Response</a:t>
            </a:r>
          </a:p>
        </p:txBody>
      </p:sp>
      <p:sp>
        <p:nvSpPr>
          <p:cNvPr id="31" name="TextBox 30">
            <a:extLst>
              <a:ext uri="{FF2B5EF4-FFF2-40B4-BE49-F238E27FC236}">
                <a16:creationId xmlns:a16="http://schemas.microsoft.com/office/drawing/2014/main" id="{75F0BF03-C5AF-486E-4597-551776B8116A}"/>
              </a:ext>
            </a:extLst>
          </p:cNvPr>
          <p:cNvSpPr txBox="1"/>
          <p:nvPr/>
        </p:nvSpPr>
        <p:spPr>
          <a:xfrm>
            <a:off x="5252610" y="6123690"/>
            <a:ext cx="1396023" cy="523220"/>
          </a:xfrm>
          <a:prstGeom prst="rect">
            <a:avLst/>
          </a:prstGeom>
          <a:noFill/>
        </p:spPr>
        <p:txBody>
          <a:bodyPr wrap="none" rtlCol="0">
            <a:spAutoFit/>
          </a:bodyPr>
          <a:lstStyle/>
          <a:p>
            <a:r>
              <a:rPr lang="en-IN" sz="2800" b="1" dirty="0"/>
              <a:t>Internet</a:t>
            </a:r>
            <a:endParaRPr lang="en-IN" sz="2000" b="1" dirty="0"/>
          </a:p>
        </p:txBody>
      </p:sp>
      <p:sp>
        <p:nvSpPr>
          <p:cNvPr id="2" name="TextBox 1">
            <a:extLst>
              <a:ext uri="{FF2B5EF4-FFF2-40B4-BE49-F238E27FC236}">
                <a16:creationId xmlns:a16="http://schemas.microsoft.com/office/drawing/2014/main" id="{32E67425-0D64-E120-ACF1-FDCE4B68F2AF}"/>
              </a:ext>
            </a:extLst>
          </p:cNvPr>
          <p:cNvSpPr txBox="1"/>
          <p:nvPr/>
        </p:nvSpPr>
        <p:spPr>
          <a:xfrm>
            <a:off x="808195" y="5740513"/>
            <a:ext cx="975011" cy="923330"/>
          </a:xfrm>
          <a:prstGeom prst="rect">
            <a:avLst/>
          </a:prstGeom>
          <a:noFill/>
        </p:spPr>
        <p:txBody>
          <a:bodyPr wrap="none" rtlCol="0">
            <a:spAutoFit/>
          </a:bodyPr>
          <a:lstStyle/>
          <a:p>
            <a:r>
              <a:rPr lang="en-IN" b="1" dirty="0">
                <a:ln>
                  <a:noFill/>
                  <a:prstDash val="sysDot"/>
                </a:ln>
                <a:solidFill>
                  <a:srgbClr val="512BD4"/>
                </a:solidFill>
              </a:rPr>
              <a:t>Browser</a:t>
            </a:r>
          </a:p>
          <a:p>
            <a:r>
              <a:rPr lang="en-IN" b="1" dirty="0">
                <a:ln>
                  <a:noFill/>
                  <a:prstDash val="sysDot"/>
                </a:ln>
                <a:solidFill>
                  <a:srgbClr val="512BD4"/>
                </a:solidFill>
              </a:rPr>
              <a:t>Mobile</a:t>
            </a:r>
          </a:p>
          <a:p>
            <a:r>
              <a:rPr lang="en-IN" b="1" dirty="0">
                <a:ln>
                  <a:noFill/>
                  <a:prstDash val="sysDot"/>
                </a:ln>
                <a:solidFill>
                  <a:srgbClr val="512BD4"/>
                </a:solidFill>
              </a:rPr>
              <a:t>…..</a:t>
            </a:r>
          </a:p>
        </p:txBody>
      </p:sp>
      <p:sp>
        <p:nvSpPr>
          <p:cNvPr id="3" name="TextBox 2">
            <a:extLst>
              <a:ext uri="{FF2B5EF4-FFF2-40B4-BE49-F238E27FC236}">
                <a16:creationId xmlns:a16="http://schemas.microsoft.com/office/drawing/2014/main" id="{321F4F52-540E-2823-D3E2-86A7245F6AAD}"/>
              </a:ext>
            </a:extLst>
          </p:cNvPr>
          <p:cNvSpPr txBox="1"/>
          <p:nvPr/>
        </p:nvSpPr>
        <p:spPr>
          <a:xfrm>
            <a:off x="10137594" y="5740513"/>
            <a:ext cx="1002006" cy="369332"/>
          </a:xfrm>
          <a:prstGeom prst="rect">
            <a:avLst/>
          </a:prstGeom>
          <a:noFill/>
        </p:spPr>
        <p:txBody>
          <a:bodyPr wrap="none" rtlCol="0">
            <a:spAutoFit/>
          </a:bodyPr>
          <a:lstStyle/>
          <a:p>
            <a:r>
              <a:rPr lang="en-IN" b="1" dirty="0">
                <a:ln>
                  <a:noFill/>
                  <a:prstDash val="sysDot"/>
                </a:ln>
                <a:solidFill>
                  <a:srgbClr val="512BD4"/>
                </a:solidFill>
              </a:rPr>
              <a:t>Web API</a:t>
            </a:r>
          </a:p>
        </p:txBody>
      </p:sp>
    </p:spTree>
    <p:extLst>
      <p:ext uri="{BB962C8B-B14F-4D97-AF65-F5344CB8AC3E}">
        <p14:creationId xmlns:p14="http://schemas.microsoft.com/office/powerpoint/2010/main" val="201626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defPPr>
              <a:defRPr lang="en-US"/>
            </a:defPPr>
            <a:lvl1pPr>
              <a:lnSpc>
                <a:spcPct val="90000"/>
              </a:lnSpc>
              <a:spcBef>
                <a:spcPct val="0"/>
              </a:spcBef>
              <a:buNone/>
              <a:defRPr sz="3200">
                <a:solidFill>
                  <a:srgbClr val="512BD4"/>
                </a:solidFill>
                <a:ea typeface="+mj-ea"/>
                <a:cs typeface="+mj-cs"/>
              </a:defRPr>
            </a:lvl1pPr>
          </a:lstStyle>
          <a:p>
            <a:r>
              <a:rPr lang="en-IN" dirty="0"/>
              <a:t>HTTP Request</a:t>
            </a:r>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n>
                  <a:noFill/>
                  <a:prstDash val="sysDot"/>
                </a:ln>
                <a:solidFill>
                  <a:srgbClr val="512BD4"/>
                </a:solidFill>
              </a:rPr>
              <a:t>HTTP Request is a message sent by client to communicate with server over internet.</a:t>
            </a:r>
          </a:p>
          <a:p>
            <a:pPr marL="342900" indent="-342900">
              <a:buFont typeface="Arial" panose="020B0604020202020204" pitchFamily="34" charset="0"/>
              <a:buChar char="•"/>
            </a:pPr>
            <a:r>
              <a:rPr lang="en-IN" sz="2000" dirty="0">
                <a:ln>
                  <a:noFill/>
                  <a:prstDash val="sysDot"/>
                </a:ln>
                <a:solidFill>
                  <a:srgbClr val="512BD4"/>
                </a:solidFill>
              </a:rPr>
              <a:t>HTTP Request consists of following elements.</a:t>
            </a:r>
            <a:endParaRPr lang="en-IN" sz="2400" dirty="0">
              <a:ln>
                <a:noFill/>
                <a:prstDash val="sysDot"/>
              </a:ln>
              <a:solidFill>
                <a:srgbClr val="512BD4"/>
              </a:solidFill>
            </a:endParaRPr>
          </a:p>
        </p:txBody>
      </p:sp>
      <p:graphicFrame>
        <p:nvGraphicFramePr>
          <p:cNvPr id="3" name="Table 2">
            <a:extLst>
              <a:ext uri="{FF2B5EF4-FFF2-40B4-BE49-F238E27FC236}">
                <a16:creationId xmlns:a16="http://schemas.microsoft.com/office/drawing/2014/main" id="{8D6099AB-7A2F-EE67-8A44-AA0D5BB4B5ED}"/>
              </a:ext>
            </a:extLst>
          </p:cNvPr>
          <p:cNvGraphicFramePr>
            <a:graphicFrameLocks noGrp="1"/>
          </p:cNvGraphicFramePr>
          <p:nvPr>
            <p:extLst>
              <p:ext uri="{D42A27DB-BD31-4B8C-83A1-F6EECF244321}">
                <p14:modId xmlns:p14="http://schemas.microsoft.com/office/powerpoint/2010/main" val="305979872"/>
              </p:ext>
            </p:extLst>
          </p:nvPr>
        </p:nvGraphicFramePr>
        <p:xfrm>
          <a:off x="315791" y="1762653"/>
          <a:ext cx="11528547" cy="4114800"/>
        </p:xfrm>
        <a:graphic>
          <a:graphicData uri="http://schemas.openxmlformats.org/drawingml/2006/table">
            <a:tbl>
              <a:tblPr firstRow="1" bandRow="1">
                <a:tableStyleId>{5940675A-B579-460E-94D1-54222C63F5DA}</a:tableStyleId>
              </a:tblPr>
              <a:tblGrid>
                <a:gridCol w="1641597">
                  <a:extLst>
                    <a:ext uri="{9D8B030D-6E8A-4147-A177-3AD203B41FA5}">
                      <a16:colId xmlns:a16="http://schemas.microsoft.com/office/drawing/2014/main" val="413650100"/>
                    </a:ext>
                  </a:extLst>
                </a:gridCol>
                <a:gridCol w="5629275">
                  <a:extLst>
                    <a:ext uri="{9D8B030D-6E8A-4147-A177-3AD203B41FA5}">
                      <a16:colId xmlns:a16="http://schemas.microsoft.com/office/drawing/2014/main" val="376622058"/>
                    </a:ext>
                  </a:extLst>
                </a:gridCol>
                <a:gridCol w="4257675">
                  <a:extLst>
                    <a:ext uri="{9D8B030D-6E8A-4147-A177-3AD203B41FA5}">
                      <a16:colId xmlns:a16="http://schemas.microsoft.com/office/drawing/2014/main" val="4147707783"/>
                    </a:ext>
                  </a:extLst>
                </a:gridCol>
              </a:tblGrid>
              <a:tr h="370840">
                <a:tc>
                  <a:txBody>
                    <a:bodyPr/>
                    <a:lstStyle/>
                    <a:p>
                      <a:r>
                        <a:rPr lang="en-IN" sz="2400" b="1" dirty="0">
                          <a:solidFill>
                            <a:schemeClr val="bg1"/>
                          </a:solidFill>
                        </a:rPr>
                        <a:t>Element</a:t>
                      </a:r>
                    </a:p>
                  </a:txBody>
                  <a:tcPr>
                    <a:solidFill>
                      <a:srgbClr val="512BD4"/>
                    </a:solidFill>
                  </a:tcPr>
                </a:tc>
                <a:tc>
                  <a:txBody>
                    <a:bodyPr/>
                    <a:lstStyle/>
                    <a:p>
                      <a:r>
                        <a:rPr lang="en-IN" sz="2400" b="1" dirty="0">
                          <a:solidFill>
                            <a:schemeClr val="bg1"/>
                          </a:solidFill>
                        </a:rPr>
                        <a:t>Description</a:t>
                      </a:r>
                    </a:p>
                  </a:txBody>
                  <a:tcPr>
                    <a:solidFill>
                      <a:srgbClr val="512BD4"/>
                    </a:solidFill>
                  </a:tcPr>
                </a:tc>
                <a:tc>
                  <a:txBody>
                    <a:bodyPr/>
                    <a:lstStyle/>
                    <a:p>
                      <a:r>
                        <a:rPr lang="en-IN" sz="2400" b="1" kern="1200" dirty="0">
                          <a:solidFill>
                            <a:schemeClr val="bg1"/>
                          </a:solidFill>
                          <a:latin typeface="+mn-lt"/>
                          <a:ea typeface="+mn-ea"/>
                          <a:cs typeface="+mn-cs"/>
                        </a:rPr>
                        <a:t>Format</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000" b="1" kern="1200" dirty="0">
                          <a:solidFill>
                            <a:srgbClr val="512BD4"/>
                          </a:solidFill>
                          <a:latin typeface="+mn-lt"/>
                          <a:ea typeface="+mn-ea"/>
                          <a:cs typeface="+mn-cs"/>
                        </a:rPr>
                        <a:t>Request</a:t>
                      </a:r>
                      <a:r>
                        <a:rPr lang="en-IN" sz="2800" b="1" kern="1200" dirty="0">
                          <a:solidFill>
                            <a:srgbClr val="512BD4"/>
                          </a:solidFill>
                          <a:latin typeface="+mn-lt"/>
                          <a:ea typeface="+mn-ea"/>
                          <a:cs typeface="+mn-cs"/>
                        </a:rPr>
                        <a:t> </a:t>
                      </a:r>
                      <a:r>
                        <a:rPr lang="en-IN" sz="2000" b="1" kern="1200" dirty="0">
                          <a:solidFill>
                            <a:srgbClr val="512BD4"/>
                          </a:solidFill>
                          <a:latin typeface="+mn-lt"/>
                          <a:ea typeface="+mn-ea"/>
                          <a:cs typeface="+mn-cs"/>
                        </a:rPr>
                        <a:t>Line</a:t>
                      </a:r>
                      <a:endParaRPr lang="en-IN" sz="2800" b="1" kern="1200" dirty="0">
                        <a:solidFill>
                          <a:srgbClr val="512BD4"/>
                        </a:solidFill>
                        <a:latin typeface="+mn-lt"/>
                        <a:ea typeface="+mn-ea"/>
                        <a:cs typeface="+mn-cs"/>
                      </a:endParaRPr>
                    </a:p>
                  </a:txBody>
                  <a:tcPr/>
                </a:tc>
                <a:tc>
                  <a:txBody>
                    <a:bodyPr/>
                    <a:lstStyle/>
                    <a:p>
                      <a:r>
                        <a:rPr lang="en-IN" sz="2000" kern="1200" dirty="0">
                          <a:solidFill>
                            <a:srgbClr val="512BD4"/>
                          </a:solidFill>
                          <a:latin typeface="+mn-lt"/>
                          <a:ea typeface="+mn-ea"/>
                          <a:cs typeface="+mn-cs"/>
                        </a:rPr>
                        <a:t>Specifies HTTP Method, path, HTTP protocol version.</a:t>
                      </a:r>
                    </a:p>
                  </a:txBody>
                  <a:tcPr/>
                </a:tc>
                <a:tc>
                  <a:txBody>
                    <a:bodyPr/>
                    <a:lstStyle/>
                    <a:p>
                      <a:r>
                        <a:rPr lang="en-IN" sz="2000" kern="1200" dirty="0">
                          <a:solidFill>
                            <a:srgbClr val="512BD4"/>
                          </a:solidFill>
                          <a:latin typeface="+mn-lt"/>
                          <a:ea typeface="+mn-ea"/>
                          <a:cs typeface="+mn-cs"/>
                        </a:rPr>
                        <a:t>{HTTP Method} {Path} {HTTP Version}</a:t>
                      </a:r>
                    </a:p>
                  </a:txBody>
                  <a:tcPr/>
                </a:tc>
                <a:extLst>
                  <a:ext uri="{0D108BD9-81ED-4DB2-BD59-A6C34878D82A}">
                    <a16:rowId xmlns:a16="http://schemas.microsoft.com/office/drawing/2014/main" val="203415633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Headers</a:t>
                      </a:r>
                    </a:p>
                  </a:txBody>
                  <a:tcPr/>
                </a:tc>
                <a:tc>
                  <a:txBody>
                    <a:bodyPr/>
                    <a:lstStyle/>
                    <a:p>
                      <a:pPr marL="0" indent="0">
                        <a:buFont typeface="Arial" panose="020B0604020202020204" pitchFamily="34" charset="0"/>
                        <a:buNone/>
                      </a:pPr>
                      <a:r>
                        <a:rPr lang="en-IN" sz="2000" kern="1200" dirty="0">
                          <a:solidFill>
                            <a:srgbClr val="512BD4"/>
                          </a:solidFill>
                          <a:latin typeface="+mn-lt"/>
                          <a:ea typeface="+mn-ea"/>
                          <a:cs typeface="+mn-cs"/>
                        </a:rPr>
                        <a:t>Client to pass additional information about request to server.</a:t>
                      </a:r>
                    </a:p>
                  </a:txBody>
                  <a:tcPr/>
                </a:tc>
                <a:tc>
                  <a:txBody>
                    <a:bodyPr/>
                    <a:lstStyle/>
                    <a:p>
                      <a:pPr marL="285750" indent="-285750">
                        <a:buFont typeface="Arial" panose="020B0604020202020204" pitchFamily="34" charset="0"/>
                        <a:buChar char="•"/>
                      </a:pPr>
                      <a:r>
                        <a:rPr lang="en-IN" sz="2000" kern="1200" dirty="0">
                          <a:solidFill>
                            <a:srgbClr val="512BD4"/>
                          </a:solidFill>
                          <a:latin typeface="+mn-lt"/>
                          <a:ea typeface="+mn-ea"/>
                          <a:cs typeface="+mn-cs"/>
                        </a:rPr>
                        <a:t>Host</a:t>
                      </a:r>
                    </a:p>
                    <a:p>
                      <a:pPr marL="285750" indent="-285750">
                        <a:buFont typeface="Arial" panose="020B0604020202020204" pitchFamily="34" charset="0"/>
                        <a:buChar char="•"/>
                      </a:pPr>
                      <a:r>
                        <a:rPr lang="en-IN" sz="2000" kern="1200" dirty="0">
                          <a:solidFill>
                            <a:srgbClr val="512BD4"/>
                          </a:solidFill>
                          <a:latin typeface="+mn-lt"/>
                          <a:ea typeface="+mn-ea"/>
                          <a:cs typeface="+mn-cs"/>
                        </a:rPr>
                        <a:t>User-agent</a:t>
                      </a:r>
                    </a:p>
                    <a:p>
                      <a:pPr marL="285750" indent="-285750">
                        <a:buFont typeface="Arial" panose="020B0604020202020204" pitchFamily="34" charset="0"/>
                        <a:buChar char="•"/>
                      </a:pPr>
                      <a:r>
                        <a:rPr lang="en-IN" sz="2000" kern="1200" dirty="0">
                          <a:solidFill>
                            <a:srgbClr val="512BD4"/>
                          </a:solidFill>
                          <a:latin typeface="+mn-lt"/>
                          <a:ea typeface="+mn-ea"/>
                          <a:cs typeface="+mn-cs"/>
                        </a:rPr>
                        <a:t>Connection</a:t>
                      </a:r>
                    </a:p>
                    <a:p>
                      <a:pPr marL="285750" indent="-285750">
                        <a:buFont typeface="Arial" panose="020B0604020202020204" pitchFamily="34" charset="0"/>
                        <a:buChar char="•"/>
                      </a:pPr>
                      <a:r>
                        <a:rPr lang="en-IN" sz="2000" kern="1200" dirty="0">
                          <a:solidFill>
                            <a:srgbClr val="512BD4"/>
                          </a:solidFill>
                          <a:latin typeface="+mn-lt"/>
                          <a:ea typeface="+mn-ea"/>
                          <a:cs typeface="+mn-cs"/>
                        </a:rPr>
                        <a:t>Accept</a:t>
                      </a:r>
                    </a:p>
                    <a:p>
                      <a:pPr marL="285750" indent="-285750">
                        <a:buFont typeface="Arial" panose="020B0604020202020204" pitchFamily="34" charset="0"/>
                        <a:buChar char="•"/>
                      </a:pPr>
                      <a:r>
                        <a:rPr lang="en-IN" sz="2000" kern="1200" dirty="0">
                          <a:solidFill>
                            <a:srgbClr val="512BD4"/>
                          </a:solidFill>
                          <a:latin typeface="+mn-lt"/>
                          <a:ea typeface="+mn-ea"/>
                          <a:cs typeface="+mn-cs"/>
                        </a:rPr>
                        <a:t>Content-type</a:t>
                      </a:r>
                    </a:p>
                    <a:p>
                      <a:endParaRPr lang="en-IN" sz="2400" kern="1200" dirty="0">
                        <a:solidFill>
                          <a:srgbClr val="512BD4"/>
                        </a:solidFill>
                        <a:latin typeface="+mn-lt"/>
                        <a:ea typeface="+mn-ea"/>
                        <a:cs typeface="+mn-cs"/>
                      </a:endParaRPr>
                    </a:p>
                  </a:txBody>
                  <a:tcPr/>
                </a:tc>
                <a:extLst>
                  <a:ext uri="{0D108BD9-81ED-4DB2-BD59-A6C34878D82A}">
                    <a16:rowId xmlns:a16="http://schemas.microsoft.com/office/drawing/2014/main" val="131649411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Empty Line</a:t>
                      </a:r>
                    </a:p>
                  </a:txBody>
                  <a:tcPr/>
                </a:tc>
                <a:tc>
                  <a:txBody>
                    <a:bodyPr/>
                    <a:lstStyle/>
                    <a:p>
                      <a:r>
                        <a:rPr lang="en-IN" sz="2000" kern="1200" dirty="0">
                          <a:solidFill>
                            <a:srgbClr val="512BD4"/>
                          </a:solidFill>
                          <a:latin typeface="+mn-lt"/>
                          <a:ea typeface="+mn-ea"/>
                          <a:cs typeface="+mn-cs"/>
                        </a:rPr>
                        <a:t>To separate body and other elements</a:t>
                      </a:r>
                    </a:p>
                  </a:txBody>
                  <a:tcPr/>
                </a:tc>
                <a:tc>
                  <a:txBody>
                    <a:bodyPr/>
                    <a:lstStyle/>
                    <a:p>
                      <a:endParaRPr lang="en-IN" sz="2400" kern="1200" dirty="0">
                        <a:solidFill>
                          <a:srgbClr val="512BD4"/>
                        </a:solidFill>
                        <a:latin typeface="+mn-lt"/>
                        <a:ea typeface="+mn-ea"/>
                        <a:cs typeface="+mn-cs"/>
                      </a:endParaRPr>
                    </a:p>
                  </a:txBody>
                  <a:tcPr/>
                </a:tc>
                <a:extLst>
                  <a:ext uri="{0D108BD9-81ED-4DB2-BD59-A6C34878D82A}">
                    <a16:rowId xmlns:a16="http://schemas.microsoft.com/office/drawing/2014/main" val="1608093382"/>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Body</a:t>
                      </a:r>
                    </a:p>
                  </a:txBody>
                  <a:tcPr/>
                </a:tc>
                <a:tc>
                  <a:txBody>
                    <a:bodyPr/>
                    <a:lstStyle/>
                    <a:p>
                      <a:r>
                        <a:rPr lang="en-IN" sz="2000" kern="1200" dirty="0">
                          <a:solidFill>
                            <a:srgbClr val="512BD4"/>
                          </a:solidFill>
                          <a:latin typeface="+mn-lt"/>
                          <a:ea typeface="+mn-ea"/>
                          <a:cs typeface="+mn-cs"/>
                        </a:rPr>
                        <a:t>Client to pass data to server for few HTTP methods such as POST/PUT/PATCH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rgbClr val="512BD4"/>
                          </a:solidFill>
                          <a:latin typeface="+mn-lt"/>
                          <a:ea typeface="+mn-ea"/>
                          <a:cs typeface="+mn-cs"/>
                        </a:rPr>
                        <a:t>Json, xml, html, text etc.</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1360047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defPPr>
              <a:defRPr lang="en-US"/>
            </a:defPPr>
            <a:lvl1pPr>
              <a:lnSpc>
                <a:spcPct val="90000"/>
              </a:lnSpc>
              <a:spcBef>
                <a:spcPct val="0"/>
              </a:spcBef>
              <a:buNone/>
              <a:defRPr sz="3200">
                <a:solidFill>
                  <a:srgbClr val="512BD4"/>
                </a:solidFill>
                <a:ea typeface="+mj-ea"/>
                <a:cs typeface="+mj-cs"/>
              </a:defRPr>
            </a:lvl1pPr>
          </a:lstStyle>
          <a:p>
            <a:r>
              <a:rPr lang="en-IN" dirty="0"/>
              <a:t>HTTP Response</a:t>
            </a:r>
          </a:p>
        </p:txBody>
      </p:sp>
      <p:sp>
        <p:nvSpPr>
          <p:cNvPr id="17" name="TextBox 16">
            <a:extLst>
              <a:ext uri="{FF2B5EF4-FFF2-40B4-BE49-F238E27FC236}">
                <a16:creationId xmlns:a16="http://schemas.microsoft.com/office/drawing/2014/main" id="{09463C26-F4B2-B628-E66C-FD58DFF15A56}"/>
              </a:ext>
            </a:extLst>
          </p:cNvPr>
          <p:cNvSpPr txBox="1"/>
          <p:nvPr/>
        </p:nvSpPr>
        <p:spPr>
          <a:xfrm>
            <a:off x="264198" y="846000"/>
            <a:ext cx="11372850"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n>
                  <a:noFill/>
                  <a:prstDash val="sysDot"/>
                </a:ln>
                <a:solidFill>
                  <a:srgbClr val="512BD4"/>
                </a:solidFill>
              </a:rPr>
              <a:t>HTTP Response is a message sent by server to communicate with client over internet.</a:t>
            </a:r>
          </a:p>
          <a:p>
            <a:pPr marL="342900" indent="-342900">
              <a:buFont typeface="Arial" panose="020B0604020202020204" pitchFamily="34" charset="0"/>
              <a:buChar char="•"/>
            </a:pPr>
            <a:r>
              <a:rPr lang="en-IN" sz="2000" dirty="0">
                <a:ln>
                  <a:noFill/>
                  <a:prstDash val="sysDot"/>
                </a:ln>
                <a:solidFill>
                  <a:srgbClr val="512BD4"/>
                </a:solidFill>
              </a:rPr>
              <a:t>HTTP Response consists of following elements.</a:t>
            </a:r>
            <a:endParaRPr lang="en-IN" sz="2400" dirty="0">
              <a:ln>
                <a:noFill/>
                <a:prstDash val="sysDot"/>
              </a:ln>
              <a:solidFill>
                <a:srgbClr val="512BD4"/>
              </a:solidFill>
            </a:endParaRPr>
          </a:p>
        </p:txBody>
      </p:sp>
      <p:graphicFrame>
        <p:nvGraphicFramePr>
          <p:cNvPr id="3" name="Table 2">
            <a:extLst>
              <a:ext uri="{FF2B5EF4-FFF2-40B4-BE49-F238E27FC236}">
                <a16:creationId xmlns:a16="http://schemas.microsoft.com/office/drawing/2014/main" id="{8D6099AB-7A2F-EE67-8A44-AA0D5BB4B5ED}"/>
              </a:ext>
            </a:extLst>
          </p:cNvPr>
          <p:cNvGraphicFramePr>
            <a:graphicFrameLocks noGrp="1"/>
          </p:cNvGraphicFramePr>
          <p:nvPr>
            <p:extLst>
              <p:ext uri="{D42A27DB-BD31-4B8C-83A1-F6EECF244321}">
                <p14:modId xmlns:p14="http://schemas.microsoft.com/office/powerpoint/2010/main" val="3798148900"/>
              </p:ext>
            </p:extLst>
          </p:nvPr>
        </p:nvGraphicFramePr>
        <p:xfrm>
          <a:off x="315791" y="1762653"/>
          <a:ext cx="11528547" cy="4541520"/>
        </p:xfrm>
        <a:graphic>
          <a:graphicData uri="http://schemas.openxmlformats.org/drawingml/2006/table">
            <a:tbl>
              <a:tblPr firstRow="1" bandRow="1">
                <a:tableStyleId>{5940675A-B579-460E-94D1-54222C63F5DA}</a:tableStyleId>
              </a:tblPr>
              <a:tblGrid>
                <a:gridCol w="1727322">
                  <a:extLst>
                    <a:ext uri="{9D8B030D-6E8A-4147-A177-3AD203B41FA5}">
                      <a16:colId xmlns:a16="http://schemas.microsoft.com/office/drawing/2014/main" val="413650100"/>
                    </a:ext>
                  </a:extLst>
                </a:gridCol>
                <a:gridCol w="5272087">
                  <a:extLst>
                    <a:ext uri="{9D8B030D-6E8A-4147-A177-3AD203B41FA5}">
                      <a16:colId xmlns:a16="http://schemas.microsoft.com/office/drawing/2014/main" val="376622058"/>
                    </a:ext>
                  </a:extLst>
                </a:gridCol>
                <a:gridCol w="4529138">
                  <a:extLst>
                    <a:ext uri="{9D8B030D-6E8A-4147-A177-3AD203B41FA5}">
                      <a16:colId xmlns:a16="http://schemas.microsoft.com/office/drawing/2014/main" val="4147707783"/>
                    </a:ext>
                  </a:extLst>
                </a:gridCol>
              </a:tblGrid>
              <a:tr h="370840">
                <a:tc>
                  <a:txBody>
                    <a:bodyPr/>
                    <a:lstStyle/>
                    <a:p>
                      <a:r>
                        <a:rPr lang="en-IN" sz="2400" b="1" dirty="0">
                          <a:solidFill>
                            <a:schemeClr val="bg1"/>
                          </a:solidFill>
                        </a:rPr>
                        <a:t>Element</a:t>
                      </a:r>
                    </a:p>
                  </a:txBody>
                  <a:tcPr>
                    <a:solidFill>
                      <a:srgbClr val="512BD4"/>
                    </a:solidFill>
                  </a:tcPr>
                </a:tc>
                <a:tc>
                  <a:txBody>
                    <a:bodyPr/>
                    <a:lstStyle/>
                    <a:p>
                      <a:r>
                        <a:rPr lang="en-IN" sz="2400" b="1" dirty="0">
                          <a:solidFill>
                            <a:schemeClr val="bg1"/>
                          </a:solidFill>
                        </a:rPr>
                        <a:t>Description</a:t>
                      </a:r>
                    </a:p>
                  </a:txBody>
                  <a:tcPr>
                    <a:solidFill>
                      <a:srgbClr val="512BD4"/>
                    </a:solidFill>
                  </a:tcPr>
                </a:tc>
                <a:tc>
                  <a:txBody>
                    <a:bodyPr/>
                    <a:lstStyle/>
                    <a:p>
                      <a:r>
                        <a:rPr lang="en-IN" sz="2400" b="1" kern="1200" dirty="0">
                          <a:solidFill>
                            <a:schemeClr val="bg1"/>
                          </a:solidFill>
                          <a:latin typeface="+mn-lt"/>
                          <a:ea typeface="+mn-ea"/>
                          <a:cs typeface="+mn-cs"/>
                        </a:rPr>
                        <a:t>Format</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000" b="1" kern="1200" dirty="0">
                          <a:solidFill>
                            <a:srgbClr val="512BD4"/>
                          </a:solidFill>
                          <a:latin typeface="+mn-lt"/>
                          <a:ea typeface="+mn-ea"/>
                          <a:cs typeface="+mn-cs"/>
                        </a:rPr>
                        <a:t>Response</a:t>
                      </a:r>
                      <a:r>
                        <a:rPr lang="en-IN" sz="2800" b="1" kern="1200" dirty="0">
                          <a:solidFill>
                            <a:srgbClr val="512BD4"/>
                          </a:solidFill>
                          <a:latin typeface="+mn-lt"/>
                          <a:ea typeface="+mn-ea"/>
                          <a:cs typeface="+mn-cs"/>
                        </a:rPr>
                        <a:t> </a:t>
                      </a:r>
                      <a:r>
                        <a:rPr lang="en-IN" sz="2000" b="1" kern="1200" dirty="0">
                          <a:solidFill>
                            <a:srgbClr val="512BD4"/>
                          </a:solidFill>
                          <a:latin typeface="+mn-lt"/>
                          <a:ea typeface="+mn-ea"/>
                          <a:cs typeface="+mn-cs"/>
                        </a:rPr>
                        <a:t>Line</a:t>
                      </a:r>
                      <a:endParaRPr lang="en-IN" sz="2800" b="1" kern="1200" dirty="0">
                        <a:solidFill>
                          <a:srgbClr val="512BD4"/>
                        </a:solidFill>
                        <a:latin typeface="+mn-lt"/>
                        <a:ea typeface="+mn-ea"/>
                        <a:cs typeface="+mn-cs"/>
                      </a:endParaRPr>
                    </a:p>
                  </a:txBody>
                  <a:tcPr/>
                </a:tc>
                <a:tc>
                  <a:txBody>
                    <a:bodyPr/>
                    <a:lstStyle/>
                    <a:p>
                      <a:r>
                        <a:rPr lang="en-IN" sz="2000" kern="1200" dirty="0">
                          <a:solidFill>
                            <a:srgbClr val="512BD4"/>
                          </a:solidFill>
                          <a:latin typeface="+mn-lt"/>
                          <a:ea typeface="+mn-ea"/>
                          <a:cs typeface="+mn-cs"/>
                        </a:rPr>
                        <a:t>Specifies HTTP Method, path, HTTP protocol version.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rgbClr val="512BD4"/>
                          </a:solidFill>
                          <a:latin typeface="+mn-lt"/>
                          <a:ea typeface="+mn-ea"/>
                          <a:cs typeface="+mn-cs"/>
                        </a:rPr>
                        <a:t>{HTTP Version} {Status Code} {Status Text}</a:t>
                      </a:r>
                    </a:p>
                  </a:txBody>
                  <a:tcPr/>
                </a:tc>
                <a:extLst>
                  <a:ext uri="{0D108BD9-81ED-4DB2-BD59-A6C34878D82A}">
                    <a16:rowId xmlns:a16="http://schemas.microsoft.com/office/drawing/2014/main" val="203415633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Headers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kern="1200" dirty="0">
                          <a:solidFill>
                            <a:srgbClr val="512BD4"/>
                          </a:solidFill>
                          <a:latin typeface="+mn-lt"/>
                          <a:ea typeface="+mn-ea"/>
                          <a:cs typeface="+mn-cs"/>
                        </a:rPr>
                        <a:t>Server to pass additional information about response to client.</a:t>
                      </a:r>
                    </a:p>
                  </a:txBody>
                  <a:tcPr/>
                </a:tc>
                <a:tc>
                  <a:txBody>
                    <a:bodyPr/>
                    <a:lstStyle/>
                    <a:p>
                      <a:pPr marL="285750" indent="-285750" algn="l" defTabSz="914400" rtl="0" eaLnBrk="1" latinLnBrk="0" hangingPunct="1">
                        <a:buFont typeface="Arial" panose="020B0604020202020204" pitchFamily="34" charset="0"/>
                        <a:buChar char="•"/>
                      </a:pPr>
                      <a:r>
                        <a:rPr lang="en-IN" sz="2000" kern="1200" dirty="0">
                          <a:solidFill>
                            <a:srgbClr val="512BD4"/>
                          </a:solidFill>
                          <a:latin typeface="+mn-lt"/>
                          <a:ea typeface="+mn-ea"/>
                          <a:cs typeface="+mn-cs"/>
                        </a:rPr>
                        <a:t>Date</a:t>
                      </a:r>
                    </a:p>
                    <a:p>
                      <a:pPr marL="285750" indent="-285750" algn="l" defTabSz="914400" rtl="0" eaLnBrk="1" latinLnBrk="0" hangingPunct="1">
                        <a:buFont typeface="Arial" panose="020B0604020202020204" pitchFamily="34" charset="0"/>
                        <a:buChar char="•"/>
                      </a:pPr>
                      <a:r>
                        <a:rPr lang="en-IN" sz="2000" kern="1200" dirty="0">
                          <a:solidFill>
                            <a:srgbClr val="512BD4"/>
                          </a:solidFill>
                          <a:latin typeface="+mn-lt"/>
                          <a:ea typeface="+mn-ea"/>
                          <a:cs typeface="+mn-cs"/>
                        </a:rPr>
                        <a:t>Server</a:t>
                      </a:r>
                    </a:p>
                    <a:p>
                      <a:pPr marL="285750" indent="-285750" algn="l" defTabSz="914400" rtl="0" eaLnBrk="1" latinLnBrk="0" hangingPunct="1">
                        <a:buFont typeface="Arial" panose="020B0604020202020204" pitchFamily="34" charset="0"/>
                        <a:buChar char="•"/>
                      </a:pPr>
                      <a:r>
                        <a:rPr lang="en-IN" sz="2000" kern="1200" dirty="0">
                          <a:solidFill>
                            <a:srgbClr val="512BD4"/>
                          </a:solidFill>
                          <a:latin typeface="+mn-lt"/>
                          <a:ea typeface="+mn-ea"/>
                          <a:cs typeface="+mn-cs"/>
                        </a:rPr>
                        <a:t>Connection</a:t>
                      </a:r>
                    </a:p>
                    <a:p>
                      <a:pPr marL="285750" indent="-285750" algn="l" defTabSz="914400" rtl="0" eaLnBrk="1" latinLnBrk="0" hangingPunct="1">
                        <a:buFont typeface="Arial" panose="020B0604020202020204" pitchFamily="34" charset="0"/>
                        <a:buChar char="•"/>
                      </a:pPr>
                      <a:r>
                        <a:rPr lang="en-IN" sz="2000" kern="1200" dirty="0">
                          <a:solidFill>
                            <a:srgbClr val="512BD4"/>
                          </a:solidFill>
                          <a:latin typeface="+mn-lt"/>
                          <a:ea typeface="+mn-ea"/>
                          <a:cs typeface="+mn-cs"/>
                        </a:rPr>
                        <a:t>Content-type</a:t>
                      </a:r>
                      <a:endParaRPr lang="en-IN" sz="2400" kern="1200" dirty="0">
                        <a:solidFill>
                          <a:srgbClr val="512BD4"/>
                        </a:solidFill>
                        <a:latin typeface="+mn-lt"/>
                        <a:ea typeface="+mn-ea"/>
                        <a:cs typeface="+mn-cs"/>
                      </a:endParaRPr>
                    </a:p>
                  </a:txBody>
                  <a:tcPr/>
                </a:tc>
                <a:extLst>
                  <a:ext uri="{0D108BD9-81ED-4DB2-BD59-A6C34878D82A}">
                    <a16:rowId xmlns:a16="http://schemas.microsoft.com/office/drawing/2014/main" val="131649411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Empty Line</a:t>
                      </a:r>
                    </a:p>
                  </a:txBody>
                  <a:tcPr/>
                </a:tc>
                <a:tc>
                  <a:txBody>
                    <a:bodyPr/>
                    <a:lstStyle/>
                    <a:p>
                      <a:r>
                        <a:rPr lang="en-IN" sz="2000" kern="1200" dirty="0">
                          <a:solidFill>
                            <a:srgbClr val="512BD4"/>
                          </a:solidFill>
                          <a:latin typeface="+mn-lt"/>
                          <a:ea typeface="+mn-ea"/>
                          <a:cs typeface="+mn-cs"/>
                        </a:rPr>
                        <a:t>To separate body and other elements</a:t>
                      </a:r>
                    </a:p>
                  </a:txBody>
                  <a:tcPr/>
                </a:tc>
                <a:tc>
                  <a:txBody>
                    <a:bodyPr/>
                    <a:lstStyle/>
                    <a:p>
                      <a:endParaRPr lang="en-IN" sz="2400" kern="1200" dirty="0">
                        <a:solidFill>
                          <a:srgbClr val="512BD4"/>
                        </a:solidFill>
                        <a:latin typeface="+mn-lt"/>
                        <a:ea typeface="+mn-ea"/>
                        <a:cs typeface="+mn-cs"/>
                      </a:endParaRPr>
                    </a:p>
                  </a:txBody>
                  <a:tcPr/>
                </a:tc>
                <a:extLst>
                  <a:ext uri="{0D108BD9-81ED-4DB2-BD59-A6C34878D82A}">
                    <a16:rowId xmlns:a16="http://schemas.microsoft.com/office/drawing/2014/main" val="1608093382"/>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Body</a:t>
                      </a:r>
                    </a:p>
                  </a:txBody>
                  <a:tcPr/>
                </a:tc>
                <a:tc>
                  <a:txBody>
                    <a:bodyPr/>
                    <a:lstStyle/>
                    <a:p>
                      <a:r>
                        <a:rPr lang="en-US" sz="2000" kern="1200" dirty="0">
                          <a:solidFill>
                            <a:srgbClr val="512BD4"/>
                          </a:solidFill>
                          <a:latin typeface="+mn-lt"/>
                          <a:ea typeface="+mn-ea"/>
                          <a:cs typeface="+mn-cs"/>
                        </a:rPr>
                        <a:t>Not all responses have one: Responses with a status code that sufficiently answers the request without the need for corresponding payload (like </a:t>
                      </a:r>
                      <a:r>
                        <a:rPr lang="en-US" sz="2000" kern="1200" dirty="0">
                          <a:solidFill>
                            <a:srgbClr val="512BD4"/>
                          </a:solidFill>
                          <a:latin typeface="+mn-lt"/>
                          <a:ea typeface="+mn-ea"/>
                          <a:cs typeface="+mn-cs"/>
                          <a:hlinkClick r:id="rId2">
                            <a:extLst>
                              <a:ext uri="{A12FA001-AC4F-418D-AE19-62706E023703}">
                                <ahyp:hlinkClr xmlns:ahyp="http://schemas.microsoft.com/office/drawing/2018/hyperlinkcolor" val="tx"/>
                              </a:ext>
                            </a:extLst>
                          </a:hlinkClick>
                        </a:rPr>
                        <a:t>201</a:t>
                      </a:r>
                      <a:r>
                        <a:rPr lang="en-US" sz="2000" kern="1200" dirty="0">
                          <a:solidFill>
                            <a:srgbClr val="512BD4"/>
                          </a:solidFill>
                          <a:latin typeface="+mn-lt"/>
                          <a:ea typeface="+mn-ea"/>
                          <a:cs typeface="+mn-cs"/>
                        </a:rPr>
                        <a:t> Created or </a:t>
                      </a:r>
                      <a:r>
                        <a:rPr lang="en-US" sz="2000" kern="1200" dirty="0">
                          <a:solidFill>
                            <a:srgbClr val="512BD4"/>
                          </a:solidFill>
                          <a:latin typeface="+mn-lt"/>
                          <a:ea typeface="+mn-ea"/>
                          <a:cs typeface="+mn-cs"/>
                          <a:hlinkClick r:id="rId3">
                            <a:extLst>
                              <a:ext uri="{A12FA001-AC4F-418D-AE19-62706E023703}">
                                <ahyp:hlinkClr xmlns:ahyp="http://schemas.microsoft.com/office/drawing/2018/hyperlinkcolor" val="tx"/>
                              </a:ext>
                            </a:extLst>
                          </a:hlinkClick>
                        </a:rPr>
                        <a:t>204</a:t>
                      </a:r>
                      <a:r>
                        <a:rPr lang="en-US" sz="2000" kern="1200" dirty="0">
                          <a:solidFill>
                            <a:srgbClr val="512BD4"/>
                          </a:solidFill>
                          <a:latin typeface="+mn-lt"/>
                          <a:ea typeface="+mn-ea"/>
                          <a:cs typeface="+mn-cs"/>
                        </a:rPr>
                        <a:t> No Content) usually don't.</a:t>
                      </a:r>
                      <a:endParaRPr lang="en-IN" sz="2000" kern="1200" dirty="0">
                        <a:solidFill>
                          <a:srgbClr val="512BD4"/>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rgbClr val="512BD4"/>
                          </a:solidFill>
                          <a:latin typeface="+mn-lt"/>
                          <a:ea typeface="+mn-ea"/>
                          <a:cs typeface="+mn-cs"/>
                        </a:rPr>
                        <a:t>Json, xml, html, text etc.</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254827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 GET Request-Response</a:t>
            </a:r>
            <a:endParaRPr lang="en-IN" dirty="0"/>
          </a:p>
        </p:txBody>
      </p:sp>
      <p:graphicFrame>
        <p:nvGraphicFramePr>
          <p:cNvPr id="9" name="Table 8">
            <a:extLst>
              <a:ext uri="{FF2B5EF4-FFF2-40B4-BE49-F238E27FC236}">
                <a16:creationId xmlns:a16="http://schemas.microsoft.com/office/drawing/2014/main" id="{F30BE7B4-BB84-E86D-D605-5FB1A9D60309}"/>
              </a:ext>
            </a:extLst>
          </p:cNvPr>
          <p:cNvGraphicFramePr>
            <a:graphicFrameLocks noGrp="1"/>
          </p:cNvGraphicFramePr>
          <p:nvPr>
            <p:extLst>
              <p:ext uri="{D42A27DB-BD31-4B8C-83A1-F6EECF244321}">
                <p14:modId xmlns:p14="http://schemas.microsoft.com/office/powerpoint/2010/main" val="500769704"/>
              </p:ext>
            </p:extLst>
          </p:nvPr>
        </p:nvGraphicFramePr>
        <p:xfrm>
          <a:off x="331726" y="792480"/>
          <a:ext cx="11528547" cy="5273040"/>
        </p:xfrm>
        <a:graphic>
          <a:graphicData uri="http://schemas.openxmlformats.org/drawingml/2006/table">
            <a:tbl>
              <a:tblPr firstRow="1" bandRow="1">
                <a:tableStyleId>{5940675A-B579-460E-94D1-54222C63F5DA}</a:tableStyleId>
              </a:tblPr>
              <a:tblGrid>
                <a:gridCol w="1641597">
                  <a:extLst>
                    <a:ext uri="{9D8B030D-6E8A-4147-A177-3AD203B41FA5}">
                      <a16:colId xmlns:a16="http://schemas.microsoft.com/office/drawing/2014/main" val="413650100"/>
                    </a:ext>
                  </a:extLst>
                </a:gridCol>
                <a:gridCol w="4470340">
                  <a:extLst>
                    <a:ext uri="{9D8B030D-6E8A-4147-A177-3AD203B41FA5}">
                      <a16:colId xmlns:a16="http://schemas.microsoft.com/office/drawing/2014/main" val="376622058"/>
                    </a:ext>
                  </a:extLst>
                </a:gridCol>
                <a:gridCol w="5416610">
                  <a:extLst>
                    <a:ext uri="{9D8B030D-6E8A-4147-A177-3AD203B41FA5}">
                      <a16:colId xmlns:a16="http://schemas.microsoft.com/office/drawing/2014/main" val="4147707783"/>
                    </a:ext>
                  </a:extLst>
                </a:gridCol>
              </a:tblGrid>
              <a:tr h="370840">
                <a:tc>
                  <a:txBody>
                    <a:bodyPr/>
                    <a:lstStyle/>
                    <a:p>
                      <a:r>
                        <a:rPr lang="en-IN" sz="2400" b="1" dirty="0">
                          <a:solidFill>
                            <a:schemeClr val="bg1"/>
                          </a:solidFill>
                        </a:rPr>
                        <a:t>Element</a:t>
                      </a:r>
                    </a:p>
                  </a:txBody>
                  <a:tcPr>
                    <a:solidFill>
                      <a:srgbClr val="512BD4"/>
                    </a:solidFill>
                  </a:tcPr>
                </a:tc>
                <a:tc>
                  <a:txBody>
                    <a:bodyPr/>
                    <a:lstStyle/>
                    <a:p>
                      <a:r>
                        <a:rPr lang="en-IN" sz="2400" b="1" dirty="0">
                          <a:solidFill>
                            <a:schemeClr val="bg1"/>
                          </a:solidFill>
                        </a:rPr>
                        <a:t>Request</a:t>
                      </a:r>
                    </a:p>
                  </a:txBody>
                  <a:tcPr>
                    <a:lnB w="12700" cap="flat" cmpd="sng" algn="ctr">
                      <a:solidFill>
                        <a:schemeClr val="tx1"/>
                      </a:solidFill>
                      <a:prstDash val="solid"/>
                      <a:round/>
                      <a:headEnd type="none" w="med" len="med"/>
                      <a:tailEnd type="none" w="med" len="med"/>
                    </a:lnB>
                    <a:solidFill>
                      <a:srgbClr val="512BD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schemeClr val="bg1"/>
                          </a:solidFill>
                        </a:rPr>
                        <a:t>Response</a:t>
                      </a:r>
                    </a:p>
                  </a:txBody>
                  <a:tcPr>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3347244670"/>
                  </a:ext>
                </a:extLst>
              </a:tr>
              <a:tr h="370840">
                <a:tc>
                  <a:txBody>
                    <a:bodyPr/>
                    <a:lstStyle/>
                    <a:p>
                      <a:r>
                        <a:rPr lang="en-IN" sz="2000" b="1" kern="1200" dirty="0">
                          <a:solidFill>
                            <a:srgbClr val="512BD4"/>
                          </a:solidFill>
                          <a:latin typeface="+mn-lt"/>
                          <a:ea typeface="+mn-ea"/>
                          <a:cs typeface="+mn-cs"/>
                        </a:rPr>
                        <a:t>Request</a:t>
                      </a:r>
                      <a:r>
                        <a:rPr lang="en-IN" sz="2800" b="1" kern="1200" dirty="0">
                          <a:solidFill>
                            <a:srgbClr val="512BD4"/>
                          </a:solidFill>
                          <a:latin typeface="+mn-lt"/>
                          <a:ea typeface="+mn-ea"/>
                          <a:cs typeface="+mn-cs"/>
                        </a:rPr>
                        <a:t> </a:t>
                      </a:r>
                      <a:r>
                        <a:rPr lang="en-IN" sz="2000" b="1" kern="1200" dirty="0">
                          <a:solidFill>
                            <a:srgbClr val="512BD4"/>
                          </a:solidFill>
                          <a:latin typeface="+mn-lt"/>
                          <a:ea typeface="+mn-ea"/>
                          <a:cs typeface="+mn-cs"/>
                        </a:rPr>
                        <a:t>Line</a:t>
                      </a:r>
                      <a:endParaRPr lang="en-IN" sz="2800" b="1" kern="1200" dirty="0">
                        <a:solidFill>
                          <a:srgbClr val="512BD4"/>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512BD4"/>
                          </a:solidFill>
                          <a:latin typeface="+mn-lt"/>
                          <a:ea typeface="+mn-ea"/>
                          <a:cs typeface="+mn-cs"/>
                        </a:rPr>
                        <a:t>GET</a:t>
                      </a:r>
                      <a:r>
                        <a:rPr lang="en-IN" sz="2000" kern="1200" dirty="0">
                          <a:solidFill>
                            <a:srgbClr val="512BD4"/>
                          </a:solidFill>
                          <a:latin typeface="+mn-lt"/>
                          <a:ea typeface="+mn-ea"/>
                          <a:cs typeface="+mn-cs"/>
                        </a:rPr>
                        <a:t> /employees </a:t>
                      </a:r>
                      <a:r>
                        <a:rPr lang="en-IN" sz="2000" b="1" kern="1200" dirty="0">
                          <a:solidFill>
                            <a:srgbClr val="512BD4"/>
                          </a:solidFill>
                          <a:latin typeface="+mn-lt"/>
                          <a:ea typeface="+mn-ea"/>
                          <a:cs typeface="+mn-cs"/>
                        </a:rPr>
                        <a:t>HTTP/1.1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sz="2000" b="1" kern="1200" dirty="0">
                          <a:solidFill>
                            <a:srgbClr val="512BD4"/>
                          </a:solidFill>
                          <a:latin typeface="+mn-lt"/>
                          <a:ea typeface="+mn-ea"/>
                          <a:cs typeface="+mn-cs"/>
                        </a:rPr>
                        <a:t>HTTP/1.1</a:t>
                      </a:r>
                      <a:r>
                        <a:rPr lang="en-IN" sz="2000" b="0" kern="1200" dirty="0">
                          <a:solidFill>
                            <a:srgbClr val="512BD4"/>
                          </a:solidFill>
                          <a:latin typeface="+mn-lt"/>
                          <a:ea typeface="+mn-ea"/>
                          <a:cs typeface="+mn-cs"/>
                        </a:rPr>
                        <a:t> 200 </a:t>
                      </a:r>
                      <a:r>
                        <a:rPr lang="en-IN" sz="2000" b="1" kern="1200" dirty="0">
                          <a:solidFill>
                            <a:srgbClr val="512BD4"/>
                          </a:solidFill>
                          <a:latin typeface="+mn-lt"/>
                          <a:ea typeface="+mn-ea"/>
                          <a:cs typeface="+mn-cs"/>
                        </a:rPr>
                        <a:t>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34156338"/>
                  </a:ext>
                </a:extLst>
              </a:tr>
              <a:tr h="0">
                <a:tc>
                  <a:txBody>
                    <a:bodyPr/>
                    <a:lstStyle/>
                    <a:p>
                      <a:pPr marL="0" algn="l" defTabSz="914400" rtl="0" eaLnBrk="1" latinLnBrk="0" hangingPunct="1"/>
                      <a:r>
                        <a:rPr lang="en-IN" sz="2000" b="1" kern="1200" dirty="0">
                          <a:solidFill>
                            <a:srgbClr val="512BD4"/>
                          </a:solidFill>
                          <a:latin typeface="+mn-lt"/>
                          <a:ea typeface="+mn-ea"/>
                          <a:cs typeface="+mn-cs"/>
                        </a:rPr>
                        <a:t>Headers</a:t>
                      </a:r>
                    </a:p>
                  </a:txBody>
                  <a:tcPr>
                    <a:lnR w="12700" cap="flat" cmpd="sng" algn="ctr">
                      <a:solidFill>
                        <a:schemeClr val="tx1"/>
                      </a:solidFill>
                      <a:prstDash val="solid"/>
                      <a:round/>
                      <a:headEnd type="none" w="med" len="med"/>
                      <a:tailEnd type="none" w="med" len="med"/>
                    </a:lnR>
                  </a:tcPr>
                </a:tc>
                <a:tc>
                  <a:txBody>
                    <a:bodyPr/>
                    <a:lstStyle/>
                    <a:p>
                      <a:r>
                        <a:rPr lang="en-IN" sz="2000" b="1" kern="1200" dirty="0">
                          <a:solidFill>
                            <a:srgbClr val="512BD4"/>
                          </a:solidFill>
                          <a:latin typeface="+mn-lt"/>
                          <a:ea typeface="+mn-ea"/>
                          <a:cs typeface="+mn-cs"/>
                        </a:rPr>
                        <a:t>Host</a:t>
                      </a:r>
                      <a:r>
                        <a:rPr lang="en-IN" sz="2000" kern="1200" dirty="0">
                          <a:solidFill>
                            <a:srgbClr val="512BD4"/>
                          </a:solidFill>
                          <a:latin typeface="+mn-lt"/>
                          <a:ea typeface="+mn-ea"/>
                          <a:cs typeface="+mn-cs"/>
                        </a:rPr>
                        <a:t>: api.employees.com</a:t>
                      </a:r>
                    </a:p>
                    <a:p>
                      <a:r>
                        <a:rPr lang="en-IN" sz="2000" b="1" kern="1200" dirty="0">
                          <a:solidFill>
                            <a:srgbClr val="512BD4"/>
                          </a:solidFill>
                          <a:latin typeface="+mn-lt"/>
                          <a:ea typeface="+mn-ea"/>
                          <a:cs typeface="+mn-cs"/>
                        </a:rPr>
                        <a:t>User-Agent</a:t>
                      </a:r>
                      <a:r>
                        <a:rPr lang="en-IN" sz="2000" kern="1200" dirty="0">
                          <a:solidFill>
                            <a:srgbClr val="512BD4"/>
                          </a:solidFill>
                          <a:latin typeface="+mn-lt"/>
                          <a:ea typeface="+mn-ea"/>
                          <a:cs typeface="+mn-cs"/>
                        </a:rPr>
                        <a:t>: Mozilla/4.0</a:t>
                      </a:r>
                    </a:p>
                    <a:p>
                      <a:r>
                        <a:rPr lang="en-IN" sz="2000" b="1" kern="1200" dirty="0">
                          <a:solidFill>
                            <a:srgbClr val="512BD4"/>
                          </a:solidFill>
                          <a:latin typeface="+mn-lt"/>
                          <a:ea typeface="+mn-ea"/>
                          <a:cs typeface="+mn-cs"/>
                        </a:rPr>
                        <a:t>Accept</a:t>
                      </a:r>
                      <a:r>
                        <a:rPr lang="en-IN" sz="2000" kern="1200" dirty="0">
                          <a:solidFill>
                            <a:srgbClr val="512BD4"/>
                          </a:solidFill>
                          <a:latin typeface="+mn-lt"/>
                          <a:ea typeface="+mn-ea"/>
                          <a:cs typeface="+mn-cs"/>
                        </a:rPr>
                        <a:t>: application/</a:t>
                      </a:r>
                      <a:r>
                        <a:rPr lang="en-IN" sz="2000" kern="1200" dirty="0" err="1">
                          <a:solidFill>
                            <a:srgbClr val="512BD4"/>
                          </a:solidFill>
                          <a:latin typeface="+mn-lt"/>
                          <a:ea typeface="+mn-ea"/>
                          <a:cs typeface="+mn-cs"/>
                        </a:rPr>
                        <a:t>json</a:t>
                      </a:r>
                      <a:endParaRPr lang="en-IN" sz="2000" kern="1200" dirty="0">
                        <a:solidFill>
                          <a:srgbClr val="512BD4"/>
                        </a:solidFill>
                        <a:latin typeface="+mn-lt"/>
                        <a:ea typeface="+mn-ea"/>
                        <a:cs typeface="+mn-cs"/>
                      </a:endParaRPr>
                    </a:p>
                    <a:p>
                      <a:r>
                        <a:rPr lang="en-IN" sz="2000" b="1" kern="1200" dirty="0">
                          <a:solidFill>
                            <a:srgbClr val="512BD4"/>
                          </a:solidFill>
                          <a:latin typeface="+mn-lt"/>
                          <a:ea typeface="+mn-ea"/>
                          <a:cs typeface="+mn-cs"/>
                        </a:rPr>
                        <a:t>Content-Type</a:t>
                      </a:r>
                      <a:r>
                        <a:rPr lang="en-IN" sz="2000" kern="1200" dirty="0">
                          <a:solidFill>
                            <a:srgbClr val="512BD4"/>
                          </a:solidFill>
                          <a:latin typeface="+mn-lt"/>
                          <a:ea typeface="+mn-ea"/>
                          <a:cs typeface="+mn-cs"/>
                        </a:rPr>
                        <a:t>: application/</a:t>
                      </a:r>
                      <a:r>
                        <a:rPr lang="en-IN" sz="2000" kern="1200" dirty="0" err="1">
                          <a:solidFill>
                            <a:srgbClr val="512BD4"/>
                          </a:solidFill>
                          <a:latin typeface="+mn-lt"/>
                          <a:ea typeface="+mn-ea"/>
                          <a:cs typeface="+mn-cs"/>
                        </a:rPr>
                        <a:t>json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IN" sz="2000" b="1" kern="1200" dirty="0">
                          <a:solidFill>
                            <a:srgbClr val="512BD4"/>
                          </a:solidFill>
                          <a:latin typeface="+mn-lt"/>
                          <a:ea typeface="+mn-ea"/>
                          <a:cs typeface="+mn-cs"/>
                        </a:rPr>
                        <a:t>Server</a:t>
                      </a:r>
                      <a:r>
                        <a:rPr lang="en-IN" sz="2000" b="0" kern="1200" dirty="0">
                          <a:solidFill>
                            <a:srgbClr val="512BD4"/>
                          </a:solidFill>
                          <a:latin typeface="+mn-lt"/>
                          <a:ea typeface="+mn-ea"/>
                          <a:cs typeface="+mn-cs"/>
                        </a:rPr>
                        <a:t>: IIS</a:t>
                      </a:r>
                    </a:p>
                    <a:p>
                      <a:r>
                        <a:rPr lang="en-IN" sz="2000" b="1" kern="1200" dirty="0">
                          <a:solidFill>
                            <a:srgbClr val="512BD4"/>
                          </a:solidFill>
                          <a:latin typeface="+mn-lt"/>
                          <a:ea typeface="+mn-ea"/>
                          <a:cs typeface="+mn-cs"/>
                        </a:rPr>
                        <a:t>Date</a:t>
                      </a:r>
                      <a:r>
                        <a:rPr lang="en-IN" sz="2000" b="0" kern="1200" dirty="0">
                          <a:solidFill>
                            <a:srgbClr val="512BD4"/>
                          </a:solidFill>
                          <a:latin typeface="+mn-lt"/>
                          <a:ea typeface="+mn-ea"/>
                          <a:cs typeface="+mn-cs"/>
                        </a:rPr>
                        <a:t>: Mon, 01 Jan 2024</a:t>
                      </a:r>
                    </a:p>
                    <a:p>
                      <a:r>
                        <a:rPr lang="en-IN" sz="2000" b="1" kern="1200" dirty="0">
                          <a:solidFill>
                            <a:srgbClr val="512BD4"/>
                          </a:solidFill>
                          <a:latin typeface="+mn-lt"/>
                          <a:ea typeface="+mn-ea"/>
                          <a:cs typeface="+mn-cs"/>
                        </a:rPr>
                        <a:t>Connection</a:t>
                      </a:r>
                      <a:r>
                        <a:rPr lang="en-IN" sz="2000" b="0" kern="1200" dirty="0">
                          <a:solidFill>
                            <a:srgbClr val="512BD4"/>
                          </a:solidFill>
                          <a:latin typeface="+mn-lt"/>
                          <a:ea typeface="+mn-ea"/>
                          <a:cs typeface="+mn-cs"/>
                        </a:rPr>
                        <a:t>: Keep-Alive</a:t>
                      </a:r>
                    </a:p>
                    <a:p>
                      <a:r>
                        <a:rPr lang="en-IN" sz="2000" b="1" kern="1200" dirty="0">
                          <a:solidFill>
                            <a:srgbClr val="512BD4"/>
                          </a:solidFill>
                          <a:latin typeface="+mn-lt"/>
                          <a:ea typeface="+mn-ea"/>
                          <a:cs typeface="+mn-cs"/>
                        </a:rPr>
                        <a:t>Content-Type</a:t>
                      </a:r>
                      <a:r>
                        <a:rPr lang="en-IN" sz="2000" b="0" kern="1200" dirty="0">
                          <a:solidFill>
                            <a:srgbClr val="512BD4"/>
                          </a:solidFill>
                          <a:latin typeface="+mn-lt"/>
                          <a:ea typeface="+mn-ea"/>
                          <a:cs typeface="+mn-cs"/>
                        </a:rPr>
                        <a:t>: application/</a:t>
                      </a:r>
                      <a:r>
                        <a:rPr lang="en-IN" sz="2000" b="0" kern="1200" dirty="0" err="1">
                          <a:solidFill>
                            <a:srgbClr val="512BD4"/>
                          </a:solidFill>
                          <a:latin typeface="+mn-lt"/>
                          <a:ea typeface="+mn-ea"/>
                          <a:cs typeface="+mn-cs"/>
                        </a:rPr>
                        <a:t>json</a:t>
                      </a:r>
                      <a:endParaRPr lang="en-IN" sz="2000" b="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649411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Empty Line</a:t>
                      </a:r>
                    </a:p>
                  </a:txBody>
                  <a:tcPr>
                    <a:lnR w="12700" cap="flat" cmpd="sng" algn="ctr">
                      <a:solidFill>
                        <a:schemeClr val="tx1"/>
                      </a:solidFill>
                      <a:prstDash val="solid"/>
                      <a:round/>
                      <a:headEnd type="none" w="med" len="med"/>
                      <a:tailEnd type="none" w="med" len="med"/>
                    </a:lnR>
                  </a:tcPr>
                </a:tc>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IN" sz="24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8093382"/>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Body</a:t>
                      </a:r>
                    </a:p>
                  </a:txBody>
                  <a:tcPr>
                    <a:lnR w="12700" cap="flat" cmpd="sng" algn="ctr">
                      <a:solidFill>
                        <a:schemeClr val="tx1"/>
                      </a:solidFill>
                      <a:prstDash val="solid"/>
                      <a:round/>
                      <a:headEnd type="none" w="med" len="med"/>
                      <a:tailEnd type="none" w="med" len="med"/>
                    </a:lnR>
                  </a:tcPr>
                </a:tc>
                <a:tc>
                  <a:txBody>
                    <a:bodyPr/>
                    <a:lstStyle/>
                    <a:p>
                      <a:endParaRPr lang="en-IN" sz="2000" b="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b="0" kern="1200" dirty="0">
                          <a:solidFill>
                            <a:srgbClr val="512BD4"/>
                          </a:solidFill>
                          <a:latin typeface="+mn-lt"/>
                          <a:ea typeface="+mn-ea"/>
                          <a:cs typeface="+mn-cs"/>
                        </a:rPr>
                        <a:t>{</a:t>
                      </a:r>
                    </a:p>
                    <a:p>
                      <a:r>
                        <a:rPr lang="en-IN" sz="2000" b="0" kern="1200" dirty="0">
                          <a:solidFill>
                            <a:srgbClr val="512BD4"/>
                          </a:solidFill>
                          <a:latin typeface="+mn-lt"/>
                          <a:ea typeface="+mn-ea"/>
                          <a:cs typeface="+mn-cs"/>
                        </a:rPr>
                        <a:t>  “id”: 1,</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employeeCode</a:t>
                      </a:r>
                      <a:r>
                        <a:rPr lang="en-IN" sz="2000" b="0" kern="1200" dirty="0">
                          <a:solidFill>
                            <a:srgbClr val="512BD4"/>
                          </a:solidFill>
                          <a:latin typeface="+mn-lt"/>
                          <a:ea typeface="+mn-ea"/>
                          <a:cs typeface="+mn-cs"/>
                        </a:rPr>
                        <a:t>”: “EMS0001”</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firstName</a:t>
                      </a:r>
                      <a:r>
                        <a:rPr lang="en-IN" sz="2000" b="0" kern="1200" dirty="0">
                          <a:solidFill>
                            <a:srgbClr val="512BD4"/>
                          </a:solidFill>
                          <a:latin typeface="+mn-lt"/>
                          <a:ea typeface="+mn-ea"/>
                          <a:cs typeface="+mn-cs"/>
                        </a:rPr>
                        <a:t>”: ”Naveen”,</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lastName</a:t>
                      </a:r>
                      <a:r>
                        <a:rPr lang="en-IN" sz="2000" b="0" kern="1200" dirty="0">
                          <a:solidFill>
                            <a:srgbClr val="512BD4"/>
                          </a:solidFill>
                          <a:latin typeface="+mn-lt"/>
                          <a:ea typeface="+mn-ea"/>
                          <a:cs typeface="+mn-cs"/>
                        </a:rPr>
                        <a:t>”: ”CH”,</a:t>
                      </a:r>
                    </a:p>
                    <a:p>
                      <a:r>
                        <a:rPr lang="en-IN" sz="2000" b="0" kern="1200" dirty="0">
                          <a:solidFill>
                            <a:srgbClr val="512BD4"/>
                          </a:solidFill>
                          <a:latin typeface="+mn-lt"/>
                          <a:ea typeface="+mn-ea"/>
                          <a:cs typeface="+mn-cs"/>
                        </a:rPr>
                        <a:t>    “email”: “naveen.ch@g.com”,</a:t>
                      </a:r>
                    </a:p>
                    <a:p>
                      <a:r>
                        <a:rPr lang="en-IN" sz="2000" b="0" kern="1200" dirty="0">
                          <a:solidFill>
                            <a:srgbClr val="512BD4"/>
                          </a:solidFill>
                          <a:latin typeface="+mn-lt"/>
                          <a:ea typeface="+mn-ea"/>
                          <a:cs typeface="+mn-cs"/>
                        </a:rPr>
                        <a:t>    “active”: true</a:t>
                      </a:r>
                    </a:p>
                    <a:p>
                      <a:r>
                        <a:rPr lang="en-IN" sz="2000" b="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2908707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 POST Request-Response</a:t>
            </a:r>
            <a:endParaRPr lang="en-IN" dirty="0"/>
          </a:p>
        </p:txBody>
      </p:sp>
      <p:graphicFrame>
        <p:nvGraphicFramePr>
          <p:cNvPr id="9" name="Table 8">
            <a:extLst>
              <a:ext uri="{FF2B5EF4-FFF2-40B4-BE49-F238E27FC236}">
                <a16:creationId xmlns:a16="http://schemas.microsoft.com/office/drawing/2014/main" id="{F30BE7B4-BB84-E86D-D605-5FB1A9D60309}"/>
              </a:ext>
            </a:extLst>
          </p:cNvPr>
          <p:cNvGraphicFramePr>
            <a:graphicFrameLocks noGrp="1"/>
          </p:cNvGraphicFramePr>
          <p:nvPr>
            <p:extLst>
              <p:ext uri="{D42A27DB-BD31-4B8C-83A1-F6EECF244321}">
                <p14:modId xmlns:p14="http://schemas.microsoft.com/office/powerpoint/2010/main" val="585887410"/>
              </p:ext>
            </p:extLst>
          </p:nvPr>
        </p:nvGraphicFramePr>
        <p:xfrm>
          <a:off x="331726" y="792480"/>
          <a:ext cx="11528547" cy="5273040"/>
        </p:xfrm>
        <a:graphic>
          <a:graphicData uri="http://schemas.openxmlformats.org/drawingml/2006/table">
            <a:tbl>
              <a:tblPr firstRow="1" bandRow="1">
                <a:tableStyleId>{5940675A-B579-460E-94D1-54222C63F5DA}</a:tableStyleId>
              </a:tblPr>
              <a:tblGrid>
                <a:gridCol w="1641597">
                  <a:extLst>
                    <a:ext uri="{9D8B030D-6E8A-4147-A177-3AD203B41FA5}">
                      <a16:colId xmlns:a16="http://schemas.microsoft.com/office/drawing/2014/main" val="413650100"/>
                    </a:ext>
                  </a:extLst>
                </a:gridCol>
                <a:gridCol w="4470340">
                  <a:extLst>
                    <a:ext uri="{9D8B030D-6E8A-4147-A177-3AD203B41FA5}">
                      <a16:colId xmlns:a16="http://schemas.microsoft.com/office/drawing/2014/main" val="376622058"/>
                    </a:ext>
                  </a:extLst>
                </a:gridCol>
                <a:gridCol w="5416610">
                  <a:extLst>
                    <a:ext uri="{9D8B030D-6E8A-4147-A177-3AD203B41FA5}">
                      <a16:colId xmlns:a16="http://schemas.microsoft.com/office/drawing/2014/main" val="4147707783"/>
                    </a:ext>
                  </a:extLst>
                </a:gridCol>
              </a:tblGrid>
              <a:tr h="370840">
                <a:tc>
                  <a:txBody>
                    <a:bodyPr/>
                    <a:lstStyle/>
                    <a:p>
                      <a:r>
                        <a:rPr lang="en-IN" sz="2400" b="1" dirty="0">
                          <a:solidFill>
                            <a:schemeClr val="bg1"/>
                          </a:solidFill>
                        </a:rPr>
                        <a:t>Element</a:t>
                      </a:r>
                    </a:p>
                  </a:txBody>
                  <a:tcPr>
                    <a:solidFill>
                      <a:srgbClr val="512BD4"/>
                    </a:solidFill>
                  </a:tcPr>
                </a:tc>
                <a:tc>
                  <a:txBody>
                    <a:bodyPr/>
                    <a:lstStyle/>
                    <a:p>
                      <a:r>
                        <a:rPr lang="en-IN" sz="2400" b="1" dirty="0">
                          <a:solidFill>
                            <a:schemeClr val="bg1"/>
                          </a:solidFill>
                        </a:rPr>
                        <a:t>Request</a:t>
                      </a:r>
                    </a:p>
                  </a:txBody>
                  <a:tcPr>
                    <a:lnB w="12700" cap="flat" cmpd="sng" algn="ctr">
                      <a:solidFill>
                        <a:schemeClr val="tx1"/>
                      </a:solidFill>
                      <a:prstDash val="solid"/>
                      <a:round/>
                      <a:headEnd type="none" w="med" len="med"/>
                      <a:tailEnd type="none" w="med" len="med"/>
                    </a:lnB>
                    <a:solidFill>
                      <a:srgbClr val="512BD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schemeClr val="bg1"/>
                          </a:solidFill>
                        </a:rPr>
                        <a:t>Response</a:t>
                      </a:r>
                    </a:p>
                  </a:txBody>
                  <a:tcPr>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3347244670"/>
                  </a:ext>
                </a:extLst>
              </a:tr>
              <a:tr h="370840">
                <a:tc>
                  <a:txBody>
                    <a:bodyPr/>
                    <a:lstStyle/>
                    <a:p>
                      <a:r>
                        <a:rPr lang="en-IN" sz="2000" b="1" kern="1200" dirty="0">
                          <a:solidFill>
                            <a:srgbClr val="512BD4"/>
                          </a:solidFill>
                          <a:latin typeface="+mn-lt"/>
                          <a:ea typeface="+mn-ea"/>
                          <a:cs typeface="+mn-cs"/>
                        </a:rPr>
                        <a:t>Request</a:t>
                      </a:r>
                      <a:r>
                        <a:rPr lang="en-IN" sz="2800" b="1" kern="1200" dirty="0">
                          <a:solidFill>
                            <a:srgbClr val="512BD4"/>
                          </a:solidFill>
                          <a:latin typeface="+mn-lt"/>
                          <a:ea typeface="+mn-ea"/>
                          <a:cs typeface="+mn-cs"/>
                        </a:rPr>
                        <a:t> </a:t>
                      </a:r>
                      <a:r>
                        <a:rPr lang="en-IN" sz="2000" b="1" kern="1200" dirty="0">
                          <a:solidFill>
                            <a:srgbClr val="512BD4"/>
                          </a:solidFill>
                          <a:latin typeface="+mn-lt"/>
                          <a:ea typeface="+mn-ea"/>
                          <a:cs typeface="+mn-cs"/>
                        </a:rPr>
                        <a:t>Line</a:t>
                      </a:r>
                      <a:endParaRPr lang="en-IN" sz="2800" b="1" kern="1200" dirty="0">
                        <a:solidFill>
                          <a:srgbClr val="512BD4"/>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512BD4"/>
                          </a:solidFill>
                          <a:latin typeface="+mn-lt"/>
                          <a:ea typeface="+mn-ea"/>
                          <a:cs typeface="+mn-cs"/>
                        </a:rPr>
                        <a:t>POST </a:t>
                      </a:r>
                      <a:r>
                        <a:rPr lang="en-IN" sz="2000" b="0" kern="1200" dirty="0">
                          <a:solidFill>
                            <a:srgbClr val="512BD4"/>
                          </a:solidFill>
                          <a:latin typeface="+mn-lt"/>
                          <a:ea typeface="+mn-ea"/>
                          <a:cs typeface="+mn-cs"/>
                        </a:rPr>
                        <a:t>/employees</a:t>
                      </a:r>
                      <a:r>
                        <a:rPr lang="en-IN" sz="2000" b="1" kern="1200" dirty="0">
                          <a:solidFill>
                            <a:srgbClr val="512BD4"/>
                          </a:solidFill>
                          <a:latin typeface="+mn-lt"/>
                          <a:ea typeface="+mn-ea"/>
                          <a:cs typeface="+mn-cs"/>
                        </a:rPr>
                        <a:t> HTTP/1.1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512BD4"/>
                          </a:solidFill>
                          <a:latin typeface="+mn-lt"/>
                          <a:ea typeface="+mn-ea"/>
                          <a:cs typeface="+mn-cs"/>
                        </a:rPr>
                        <a:t>HTTP/1,1 </a:t>
                      </a:r>
                      <a:r>
                        <a:rPr lang="en-IN" sz="2000" b="0" kern="1200" dirty="0">
                          <a:solidFill>
                            <a:srgbClr val="512BD4"/>
                          </a:solidFill>
                          <a:latin typeface="+mn-lt"/>
                          <a:ea typeface="+mn-ea"/>
                          <a:cs typeface="+mn-cs"/>
                        </a:rPr>
                        <a:t>200</a:t>
                      </a:r>
                      <a:r>
                        <a:rPr lang="en-IN" sz="2000" b="1" kern="1200" dirty="0">
                          <a:solidFill>
                            <a:srgbClr val="512BD4"/>
                          </a:solidFill>
                          <a:latin typeface="+mn-lt"/>
                          <a:ea typeface="+mn-ea"/>
                          <a:cs typeface="+mn-cs"/>
                        </a:rPr>
                        <a:t> 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34156338"/>
                  </a:ext>
                </a:extLst>
              </a:tr>
              <a:tr h="0">
                <a:tc>
                  <a:txBody>
                    <a:bodyPr/>
                    <a:lstStyle/>
                    <a:p>
                      <a:pPr marL="0" algn="l" defTabSz="914400" rtl="0" eaLnBrk="1" latinLnBrk="0" hangingPunct="1"/>
                      <a:r>
                        <a:rPr lang="en-IN" sz="2000" b="1" kern="1200" dirty="0">
                          <a:solidFill>
                            <a:srgbClr val="512BD4"/>
                          </a:solidFill>
                          <a:latin typeface="+mn-lt"/>
                          <a:ea typeface="+mn-ea"/>
                          <a:cs typeface="+mn-cs"/>
                        </a:rPr>
                        <a:t>Headers</a:t>
                      </a:r>
                    </a:p>
                  </a:txBody>
                  <a:tcPr>
                    <a:lnR w="12700" cap="flat" cmpd="sng" algn="ctr">
                      <a:solidFill>
                        <a:schemeClr val="tx1"/>
                      </a:solidFill>
                      <a:prstDash val="solid"/>
                      <a:round/>
                      <a:headEnd type="none" w="med" len="med"/>
                      <a:tailEnd type="none" w="med" len="med"/>
                    </a:lnR>
                  </a:tcPr>
                </a:tc>
                <a:tc>
                  <a:txBody>
                    <a:bodyPr/>
                    <a:lstStyle/>
                    <a:p>
                      <a:r>
                        <a:rPr lang="en-IN" sz="2000" b="1" kern="1200" dirty="0">
                          <a:solidFill>
                            <a:srgbClr val="512BD4"/>
                          </a:solidFill>
                          <a:latin typeface="+mn-lt"/>
                          <a:ea typeface="+mn-ea"/>
                          <a:cs typeface="+mn-cs"/>
                        </a:rPr>
                        <a:t>Host</a:t>
                      </a:r>
                      <a:r>
                        <a:rPr lang="en-IN" sz="2000" kern="1200" dirty="0">
                          <a:solidFill>
                            <a:srgbClr val="512BD4"/>
                          </a:solidFill>
                          <a:latin typeface="+mn-lt"/>
                          <a:ea typeface="+mn-ea"/>
                          <a:cs typeface="+mn-cs"/>
                        </a:rPr>
                        <a:t>: api.employees.com</a:t>
                      </a:r>
                    </a:p>
                    <a:p>
                      <a:r>
                        <a:rPr lang="en-IN" sz="2000" b="1" kern="1200" dirty="0">
                          <a:solidFill>
                            <a:srgbClr val="512BD4"/>
                          </a:solidFill>
                          <a:latin typeface="+mn-lt"/>
                          <a:ea typeface="+mn-ea"/>
                          <a:cs typeface="+mn-cs"/>
                        </a:rPr>
                        <a:t>User-Agent</a:t>
                      </a:r>
                      <a:r>
                        <a:rPr lang="en-IN" sz="2000" kern="1200" dirty="0">
                          <a:solidFill>
                            <a:srgbClr val="512BD4"/>
                          </a:solidFill>
                          <a:latin typeface="+mn-lt"/>
                          <a:ea typeface="+mn-ea"/>
                          <a:cs typeface="+mn-cs"/>
                        </a:rPr>
                        <a:t>: Mozilla/4.0</a:t>
                      </a:r>
                    </a:p>
                    <a:p>
                      <a:r>
                        <a:rPr lang="en-IN" sz="2000" b="1" kern="1200" dirty="0">
                          <a:solidFill>
                            <a:srgbClr val="512BD4"/>
                          </a:solidFill>
                          <a:latin typeface="+mn-lt"/>
                          <a:ea typeface="+mn-ea"/>
                          <a:cs typeface="+mn-cs"/>
                        </a:rPr>
                        <a:t>Accept</a:t>
                      </a:r>
                      <a:r>
                        <a:rPr lang="en-IN" sz="2000" kern="1200" dirty="0">
                          <a:solidFill>
                            <a:srgbClr val="512BD4"/>
                          </a:solidFill>
                          <a:latin typeface="+mn-lt"/>
                          <a:ea typeface="+mn-ea"/>
                          <a:cs typeface="+mn-cs"/>
                        </a:rPr>
                        <a:t>: application/</a:t>
                      </a:r>
                      <a:r>
                        <a:rPr lang="en-IN" sz="2000" kern="1200" dirty="0" err="1">
                          <a:solidFill>
                            <a:srgbClr val="512BD4"/>
                          </a:solidFill>
                          <a:latin typeface="+mn-lt"/>
                          <a:ea typeface="+mn-ea"/>
                          <a:cs typeface="+mn-cs"/>
                        </a:rPr>
                        <a:t>json</a:t>
                      </a:r>
                      <a:endParaRPr lang="en-IN" sz="2000" kern="1200" dirty="0">
                        <a:solidFill>
                          <a:srgbClr val="512BD4"/>
                        </a:solidFill>
                        <a:latin typeface="+mn-lt"/>
                        <a:ea typeface="+mn-ea"/>
                        <a:cs typeface="+mn-cs"/>
                      </a:endParaRPr>
                    </a:p>
                    <a:p>
                      <a:r>
                        <a:rPr lang="en-IN" sz="2000" b="1" kern="1200" dirty="0">
                          <a:solidFill>
                            <a:srgbClr val="512BD4"/>
                          </a:solidFill>
                          <a:latin typeface="+mn-lt"/>
                          <a:ea typeface="+mn-ea"/>
                          <a:cs typeface="+mn-cs"/>
                        </a:rPr>
                        <a:t>Content-Type</a:t>
                      </a:r>
                      <a:r>
                        <a:rPr lang="en-IN" sz="2000" kern="1200" dirty="0">
                          <a:solidFill>
                            <a:srgbClr val="512BD4"/>
                          </a:solidFill>
                          <a:latin typeface="+mn-lt"/>
                          <a:ea typeface="+mn-ea"/>
                          <a:cs typeface="+mn-cs"/>
                        </a:rPr>
                        <a:t>: application/</a:t>
                      </a:r>
                      <a:r>
                        <a:rPr lang="en-IN" sz="2000" kern="1200" dirty="0" err="1">
                          <a:solidFill>
                            <a:srgbClr val="512BD4"/>
                          </a:solidFill>
                          <a:latin typeface="+mn-lt"/>
                          <a:ea typeface="+mn-ea"/>
                          <a:cs typeface="+mn-cs"/>
                        </a:rPr>
                        <a:t>json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IN" sz="2000" b="1" kern="1200" dirty="0">
                          <a:solidFill>
                            <a:srgbClr val="512BD4"/>
                          </a:solidFill>
                          <a:latin typeface="+mn-lt"/>
                          <a:ea typeface="+mn-ea"/>
                          <a:cs typeface="+mn-cs"/>
                        </a:rPr>
                        <a:t>Server</a:t>
                      </a:r>
                      <a:r>
                        <a:rPr lang="en-IN" sz="2000" b="0" kern="1200" dirty="0">
                          <a:solidFill>
                            <a:srgbClr val="512BD4"/>
                          </a:solidFill>
                          <a:latin typeface="+mn-lt"/>
                          <a:ea typeface="+mn-ea"/>
                          <a:cs typeface="+mn-cs"/>
                        </a:rPr>
                        <a:t>: IIS</a:t>
                      </a:r>
                    </a:p>
                    <a:p>
                      <a:r>
                        <a:rPr lang="en-IN" sz="2000" b="1" kern="1200" dirty="0">
                          <a:solidFill>
                            <a:srgbClr val="512BD4"/>
                          </a:solidFill>
                          <a:latin typeface="+mn-lt"/>
                          <a:ea typeface="+mn-ea"/>
                          <a:cs typeface="+mn-cs"/>
                        </a:rPr>
                        <a:t>Date</a:t>
                      </a:r>
                      <a:r>
                        <a:rPr lang="en-IN" sz="2000" b="0" kern="1200" dirty="0">
                          <a:solidFill>
                            <a:srgbClr val="512BD4"/>
                          </a:solidFill>
                          <a:latin typeface="+mn-lt"/>
                          <a:ea typeface="+mn-ea"/>
                          <a:cs typeface="+mn-cs"/>
                        </a:rPr>
                        <a:t>: </a:t>
                      </a:r>
                      <a:r>
                        <a:rPr lang="en-US" sz="2000" b="0" kern="1200" dirty="0">
                          <a:solidFill>
                            <a:srgbClr val="512BD4"/>
                          </a:solidFill>
                          <a:latin typeface="+mn-lt"/>
                          <a:ea typeface="+mn-ea"/>
                          <a:cs typeface="+mn-cs"/>
                        </a:rPr>
                        <a:t>Thu, 09 May 2024 07:07:51 GMT</a:t>
                      </a:r>
                      <a:endParaRPr lang="en-IN" sz="2000" b="0" kern="1200" dirty="0">
                        <a:solidFill>
                          <a:srgbClr val="512BD4"/>
                        </a:solidFill>
                        <a:latin typeface="+mn-lt"/>
                        <a:ea typeface="+mn-ea"/>
                        <a:cs typeface="+mn-cs"/>
                      </a:endParaRPr>
                    </a:p>
                    <a:p>
                      <a:r>
                        <a:rPr lang="en-IN" sz="2000" b="1" kern="1200" dirty="0">
                          <a:solidFill>
                            <a:srgbClr val="512BD4"/>
                          </a:solidFill>
                          <a:latin typeface="+mn-lt"/>
                          <a:ea typeface="+mn-ea"/>
                          <a:cs typeface="+mn-cs"/>
                        </a:rPr>
                        <a:t>Content-Type</a:t>
                      </a:r>
                      <a:r>
                        <a:rPr lang="en-IN" sz="2000" b="0" kern="1200" dirty="0">
                          <a:solidFill>
                            <a:srgbClr val="512BD4"/>
                          </a:solidFill>
                          <a:latin typeface="+mn-lt"/>
                          <a:ea typeface="+mn-ea"/>
                          <a:cs typeface="+mn-cs"/>
                        </a:rPr>
                        <a:t>: application/</a:t>
                      </a:r>
                      <a:r>
                        <a:rPr lang="en-IN" sz="2000" b="0" kern="1200" dirty="0" err="1">
                          <a:solidFill>
                            <a:srgbClr val="512BD4"/>
                          </a:solidFill>
                          <a:latin typeface="+mn-lt"/>
                          <a:ea typeface="+mn-ea"/>
                          <a:cs typeface="+mn-cs"/>
                        </a:rPr>
                        <a:t>json</a:t>
                      </a:r>
                      <a:endParaRPr lang="en-IN" sz="2000" b="0" kern="1200" dirty="0">
                        <a:solidFill>
                          <a:srgbClr val="512BD4"/>
                        </a:solidFill>
                        <a:latin typeface="+mn-lt"/>
                        <a:ea typeface="+mn-ea"/>
                        <a:cs typeface="+mn-cs"/>
                      </a:endParaRPr>
                    </a:p>
                    <a:p>
                      <a:r>
                        <a:rPr lang="en-IN" sz="2000" b="1" kern="1200" dirty="0">
                          <a:solidFill>
                            <a:srgbClr val="512BD4"/>
                          </a:solidFill>
                          <a:latin typeface="+mn-lt"/>
                          <a:ea typeface="+mn-ea"/>
                          <a:cs typeface="+mn-cs"/>
                        </a:rPr>
                        <a:t>Location</a:t>
                      </a:r>
                      <a:r>
                        <a:rPr lang="en-IN" sz="2000" b="0" kern="1200" dirty="0">
                          <a:solidFill>
                            <a:srgbClr val="512BD4"/>
                          </a:solidFill>
                          <a:latin typeface="+mn-lt"/>
                          <a:ea typeface="+mn-ea"/>
                          <a:cs typeface="+mn-cs"/>
                        </a:rPr>
                        <a:t>: </a:t>
                      </a:r>
                      <a:r>
                        <a:rPr lang="en-IN" sz="2000" b="0" kern="1200" dirty="0">
                          <a:solidFill>
                            <a:srgbClr val="512BD4"/>
                          </a:solidFill>
                          <a:latin typeface="+mn-lt"/>
                          <a:ea typeface="+mn-ea"/>
                          <a:cs typeface="+mn-cs"/>
                          <a:hlinkClick r:id="rId2"/>
                        </a:rPr>
                        <a:t>http://localhost:5247/api/Employees/1</a:t>
                      </a:r>
                      <a:endParaRPr lang="en-IN" sz="2000" b="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649411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Empty Line</a:t>
                      </a:r>
                    </a:p>
                  </a:txBody>
                  <a:tcPr>
                    <a:lnR w="12700" cap="flat" cmpd="sng" algn="ctr">
                      <a:solidFill>
                        <a:schemeClr val="tx1"/>
                      </a:solidFill>
                      <a:prstDash val="solid"/>
                      <a:round/>
                      <a:headEnd type="none" w="med" len="med"/>
                      <a:tailEnd type="none" w="med" len="med"/>
                    </a:lnR>
                  </a:tcPr>
                </a:tc>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IN" sz="24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8093382"/>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Body</a:t>
                      </a:r>
                    </a:p>
                  </a:txBody>
                  <a:tcPr>
                    <a:lnR w="12700" cap="flat" cmpd="sng" algn="ctr">
                      <a:solidFill>
                        <a:schemeClr val="tx1"/>
                      </a:solidFill>
                      <a:prstDash val="solid"/>
                      <a:round/>
                      <a:headEnd type="none" w="med" len="med"/>
                      <a:tailEnd type="none" w="med" len="med"/>
                    </a:lnR>
                  </a:tcPr>
                </a:tc>
                <a:tc>
                  <a:txBody>
                    <a:bodyPr/>
                    <a:lstStyle/>
                    <a:p>
                      <a:r>
                        <a:rPr lang="en-IN" sz="2000" b="0" kern="1200" dirty="0">
                          <a:solidFill>
                            <a:srgbClr val="512BD4"/>
                          </a:solidFill>
                          <a:latin typeface="+mn-lt"/>
                          <a:ea typeface="+mn-ea"/>
                          <a:cs typeface="+mn-cs"/>
                        </a:rPr>
                        <a:t>{</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firstName</a:t>
                      </a:r>
                      <a:r>
                        <a:rPr lang="en-IN" sz="2000" b="0" kern="1200" dirty="0">
                          <a:solidFill>
                            <a:srgbClr val="512BD4"/>
                          </a:solidFill>
                          <a:latin typeface="+mn-lt"/>
                          <a:ea typeface="+mn-ea"/>
                          <a:cs typeface="+mn-cs"/>
                        </a:rPr>
                        <a:t>”: ”Naveen”,</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lastName</a:t>
                      </a:r>
                      <a:r>
                        <a:rPr lang="en-IN" sz="2000" b="0" kern="1200" dirty="0">
                          <a:solidFill>
                            <a:srgbClr val="512BD4"/>
                          </a:solidFill>
                          <a:latin typeface="+mn-lt"/>
                          <a:ea typeface="+mn-ea"/>
                          <a:cs typeface="+mn-cs"/>
                        </a:rPr>
                        <a:t>”: ”CH”,</a:t>
                      </a:r>
                    </a:p>
                    <a:p>
                      <a:r>
                        <a:rPr lang="en-IN" sz="2000" b="0" kern="1200" dirty="0">
                          <a:solidFill>
                            <a:srgbClr val="512BD4"/>
                          </a:solidFill>
                          <a:latin typeface="+mn-lt"/>
                          <a:ea typeface="+mn-ea"/>
                          <a:cs typeface="+mn-cs"/>
                        </a:rPr>
                        <a:t>    “email”: “naveen.ch@g.com”,</a:t>
                      </a:r>
                    </a:p>
                    <a:p>
                      <a:r>
                        <a:rPr lang="en-IN" sz="2000" b="0" kern="1200" dirty="0">
                          <a:solidFill>
                            <a:srgbClr val="512BD4"/>
                          </a:solidFill>
                          <a:latin typeface="+mn-lt"/>
                          <a:ea typeface="+mn-ea"/>
                          <a:cs typeface="+mn-cs"/>
                        </a:rPr>
                        <a:t>    “active”: true</a:t>
                      </a:r>
                    </a:p>
                    <a:p>
                      <a:r>
                        <a:rPr lang="en-IN" sz="2000" b="0" kern="1200" dirty="0">
                          <a:solidFill>
                            <a:srgbClr val="512BD4"/>
                          </a:solidFill>
                          <a:latin typeface="+mn-lt"/>
                          <a:ea typeface="+mn-ea"/>
                          <a:cs typeface="+mn-cs"/>
                        </a:rPr>
                        <a:t>}</a:t>
                      </a:r>
                    </a:p>
                    <a:p>
                      <a:endParaRPr lang="en-IN" sz="2000" b="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b="0" kern="1200" dirty="0">
                          <a:solidFill>
                            <a:srgbClr val="512BD4"/>
                          </a:solidFill>
                          <a:latin typeface="+mn-lt"/>
                          <a:ea typeface="+mn-ea"/>
                          <a:cs typeface="+mn-cs"/>
                        </a:rPr>
                        <a:t>{</a:t>
                      </a:r>
                    </a:p>
                    <a:p>
                      <a:r>
                        <a:rPr lang="en-IN" sz="2000" b="0" kern="1200" dirty="0">
                          <a:solidFill>
                            <a:srgbClr val="512BD4"/>
                          </a:solidFill>
                          <a:latin typeface="+mn-lt"/>
                          <a:ea typeface="+mn-ea"/>
                          <a:cs typeface="+mn-cs"/>
                        </a:rPr>
                        <a:t>  “id”: 1,</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employeeCode</a:t>
                      </a:r>
                      <a:r>
                        <a:rPr lang="en-IN" sz="2000" b="0" kern="1200" dirty="0">
                          <a:solidFill>
                            <a:srgbClr val="512BD4"/>
                          </a:solidFill>
                          <a:latin typeface="+mn-lt"/>
                          <a:ea typeface="+mn-ea"/>
                          <a:cs typeface="+mn-cs"/>
                        </a:rPr>
                        <a:t>”: “EMS0001”</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firstName</a:t>
                      </a:r>
                      <a:r>
                        <a:rPr lang="en-IN" sz="2000" b="0" kern="1200" dirty="0">
                          <a:solidFill>
                            <a:srgbClr val="512BD4"/>
                          </a:solidFill>
                          <a:latin typeface="+mn-lt"/>
                          <a:ea typeface="+mn-ea"/>
                          <a:cs typeface="+mn-cs"/>
                        </a:rPr>
                        <a:t>”: ”Naveen”,</a:t>
                      </a:r>
                    </a:p>
                    <a:p>
                      <a:r>
                        <a:rPr lang="en-IN" sz="2000" b="0" kern="1200" dirty="0">
                          <a:solidFill>
                            <a:srgbClr val="512BD4"/>
                          </a:solidFill>
                          <a:latin typeface="+mn-lt"/>
                          <a:ea typeface="+mn-ea"/>
                          <a:cs typeface="+mn-cs"/>
                        </a:rPr>
                        <a:t>   “</a:t>
                      </a:r>
                      <a:r>
                        <a:rPr lang="en-IN" sz="2000" b="0" kern="1200" dirty="0" err="1">
                          <a:solidFill>
                            <a:srgbClr val="512BD4"/>
                          </a:solidFill>
                          <a:latin typeface="+mn-lt"/>
                          <a:ea typeface="+mn-ea"/>
                          <a:cs typeface="+mn-cs"/>
                        </a:rPr>
                        <a:t>lastName</a:t>
                      </a:r>
                      <a:r>
                        <a:rPr lang="en-IN" sz="2000" b="0" kern="1200" dirty="0">
                          <a:solidFill>
                            <a:srgbClr val="512BD4"/>
                          </a:solidFill>
                          <a:latin typeface="+mn-lt"/>
                          <a:ea typeface="+mn-ea"/>
                          <a:cs typeface="+mn-cs"/>
                        </a:rPr>
                        <a:t>”: ”CH”,</a:t>
                      </a:r>
                    </a:p>
                    <a:p>
                      <a:r>
                        <a:rPr lang="en-IN" sz="2000" b="0" kern="1200" dirty="0">
                          <a:solidFill>
                            <a:srgbClr val="512BD4"/>
                          </a:solidFill>
                          <a:latin typeface="+mn-lt"/>
                          <a:ea typeface="+mn-ea"/>
                          <a:cs typeface="+mn-cs"/>
                        </a:rPr>
                        <a:t>    “email”: “naveen.ch@g.com”,</a:t>
                      </a:r>
                    </a:p>
                    <a:p>
                      <a:r>
                        <a:rPr lang="en-IN" sz="2000" b="0" kern="1200" dirty="0">
                          <a:solidFill>
                            <a:srgbClr val="512BD4"/>
                          </a:solidFill>
                          <a:latin typeface="+mn-lt"/>
                          <a:ea typeface="+mn-ea"/>
                          <a:cs typeface="+mn-cs"/>
                        </a:rPr>
                        <a:t>    “active”: true</a:t>
                      </a:r>
                    </a:p>
                    <a:p>
                      <a:r>
                        <a:rPr lang="en-IN" sz="2000" b="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1280967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074D67-DDB8-9A90-5A8F-42F6066997EB}"/>
              </a:ext>
            </a:extLst>
          </p:cNvPr>
          <p:cNvSpPr/>
          <p:nvPr/>
        </p:nvSpPr>
        <p:spPr>
          <a:xfrm>
            <a:off x="6871706" y="3276600"/>
            <a:ext cx="3215484" cy="309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3C8F4BA8-D557-C3B7-DBB5-DF68A5A3B44A}"/>
              </a:ext>
            </a:extLst>
          </p:cNvPr>
          <p:cNvSpPr/>
          <p:nvPr/>
        </p:nvSpPr>
        <p:spPr>
          <a:xfrm>
            <a:off x="1474392" y="1752600"/>
            <a:ext cx="3632311" cy="33528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 Request Response</a:t>
            </a:r>
            <a:endParaRPr lang="en-IN" dirty="0"/>
          </a:p>
        </p:txBody>
      </p:sp>
      <p:pic>
        <p:nvPicPr>
          <p:cNvPr id="3" name="Picture 2">
            <a:extLst>
              <a:ext uri="{FF2B5EF4-FFF2-40B4-BE49-F238E27FC236}">
                <a16:creationId xmlns:a16="http://schemas.microsoft.com/office/drawing/2014/main" id="{EBC53FC3-CD10-81DF-3634-74BB58F51B84}"/>
              </a:ext>
            </a:extLst>
          </p:cNvPr>
          <p:cNvPicPr>
            <a:picLocks noChangeAspect="1"/>
          </p:cNvPicPr>
          <p:nvPr/>
        </p:nvPicPr>
        <p:blipFill>
          <a:blip r:embed="rId2"/>
          <a:stretch>
            <a:fillRect/>
          </a:stretch>
        </p:blipFill>
        <p:spPr>
          <a:xfrm>
            <a:off x="1636059" y="1922345"/>
            <a:ext cx="3277057" cy="3029373"/>
          </a:xfrm>
          <a:prstGeom prst="rect">
            <a:avLst/>
          </a:prstGeom>
        </p:spPr>
      </p:pic>
      <p:pic>
        <p:nvPicPr>
          <p:cNvPr id="8" name="Picture 7">
            <a:extLst>
              <a:ext uri="{FF2B5EF4-FFF2-40B4-BE49-F238E27FC236}">
                <a16:creationId xmlns:a16="http://schemas.microsoft.com/office/drawing/2014/main" id="{D2B95FB4-0224-5C23-0492-CC0D26287F6B}"/>
              </a:ext>
            </a:extLst>
          </p:cNvPr>
          <p:cNvPicPr>
            <a:picLocks noChangeAspect="1"/>
          </p:cNvPicPr>
          <p:nvPr/>
        </p:nvPicPr>
        <p:blipFill>
          <a:blip r:embed="rId3"/>
          <a:stretch>
            <a:fillRect/>
          </a:stretch>
        </p:blipFill>
        <p:spPr>
          <a:xfrm>
            <a:off x="6946946" y="3416102"/>
            <a:ext cx="2419688" cy="2819794"/>
          </a:xfrm>
          <a:prstGeom prst="rect">
            <a:avLst/>
          </a:prstGeom>
        </p:spPr>
      </p:pic>
      <p:sp>
        <p:nvSpPr>
          <p:cNvPr id="2" name="Rectangle 1">
            <a:extLst>
              <a:ext uri="{FF2B5EF4-FFF2-40B4-BE49-F238E27FC236}">
                <a16:creationId xmlns:a16="http://schemas.microsoft.com/office/drawing/2014/main" id="{0C2E7E00-D3E1-ACCD-7FF7-3668F0158CF4}"/>
              </a:ext>
            </a:extLst>
          </p:cNvPr>
          <p:cNvSpPr/>
          <p:nvPr/>
        </p:nvSpPr>
        <p:spPr>
          <a:xfrm>
            <a:off x="200025" y="701578"/>
            <a:ext cx="1258095" cy="954067"/>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solidFill>
                  <a:srgbClr val="512BD4"/>
                </a:solidFill>
                <a:ea typeface="+mj-ea"/>
                <a:cs typeface="+mj-cs"/>
              </a:rPr>
              <a:t>Client</a:t>
            </a:r>
          </a:p>
        </p:txBody>
      </p:sp>
      <p:sp>
        <p:nvSpPr>
          <p:cNvPr id="4" name="Rectangle 3">
            <a:extLst>
              <a:ext uri="{FF2B5EF4-FFF2-40B4-BE49-F238E27FC236}">
                <a16:creationId xmlns:a16="http://schemas.microsoft.com/office/drawing/2014/main" id="{4CCE6922-F66D-DA19-95D5-C3AF2AA3B51D}"/>
              </a:ext>
            </a:extLst>
          </p:cNvPr>
          <p:cNvSpPr/>
          <p:nvPr/>
        </p:nvSpPr>
        <p:spPr>
          <a:xfrm>
            <a:off x="10503464" y="701578"/>
            <a:ext cx="1258095" cy="954067"/>
          </a:xfrm>
          <a:prstGeom prst="rect">
            <a:avLst/>
          </a:prstGeom>
          <a:ln w="38100">
            <a:solidFill>
              <a:srgbClr val="2B006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solidFill>
                  <a:srgbClr val="512BD4"/>
                </a:solidFill>
                <a:ea typeface="+mj-ea"/>
                <a:cs typeface="+mj-cs"/>
              </a:rPr>
              <a:t>Server</a:t>
            </a:r>
          </a:p>
        </p:txBody>
      </p:sp>
      <p:cxnSp>
        <p:nvCxnSpPr>
          <p:cNvPr id="6" name="Straight Connector 5">
            <a:extLst>
              <a:ext uri="{FF2B5EF4-FFF2-40B4-BE49-F238E27FC236}">
                <a16:creationId xmlns:a16="http://schemas.microsoft.com/office/drawing/2014/main" id="{3FAD2663-B896-E7DB-E955-32363BC509E3}"/>
              </a:ext>
            </a:extLst>
          </p:cNvPr>
          <p:cNvCxnSpPr>
            <a:cxnSpLocks/>
          </p:cNvCxnSpPr>
          <p:nvPr/>
        </p:nvCxnSpPr>
        <p:spPr>
          <a:xfrm>
            <a:off x="829072" y="1655645"/>
            <a:ext cx="0" cy="50737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0B8A96-D424-2E12-7BD0-607F352FF54A}"/>
              </a:ext>
            </a:extLst>
          </p:cNvPr>
          <p:cNvCxnSpPr>
            <a:cxnSpLocks/>
          </p:cNvCxnSpPr>
          <p:nvPr/>
        </p:nvCxnSpPr>
        <p:spPr>
          <a:xfrm>
            <a:off x="11148783" y="1655645"/>
            <a:ext cx="0" cy="50737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67FA4F-C566-D5F7-942F-E5C9E05EC1FB}"/>
              </a:ext>
            </a:extLst>
          </p:cNvPr>
          <p:cNvCxnSpPr>
            <a:cxnSpLocks/>
          </p:cNvCxnSpPr>
          <p:nvPr/>
        </p:nvCxnSpPr>
        <p:spPr>
          <a:xfrm>
            <a:off x="829072" y="1936830"/>
            <a:ext cx="1031971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846CAA-5E7E-68D9-CB5B-CBE1F5807FA6}"/>
              </a:ext>
            </a:extLst>
          </p:cNvPr>
          <p:cNvCxnSpPr>
            <a:cxnSpLocks/>
          </p:cNvCxnSpPr>
          <p:nvPr/>
        </p:nvCxnSpPr>
        <p:spPr>
          <a:xfrm flipH="1">
            <a:off x="829072" y="6193845"/>
            <a:ext cx="1031971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0B88CF1-4266-B5D0-19DD-8AF279141688}"/>
              </a:ext>
            </a:extLst>
          </p:cNvPr>
          <p:cNvSpPr txBox="1"/>
          <p:nvPr/>
        </p:nvSpPr>
        <p:spPr>
          <a:xfrm>
            <a:off x="2540645" y="1376026"/>
            <a:ext cx="957763" cy="369332"/>
          </a:xfrm>
          <a:prstGeom prst="rect">
            <a:avLst/>
          </a:prstGeom>
          <a:noFill/>
        </p:spPr>
        <p:txBody>
          <a:bodyPr wrap="none" rtlCol="0">
            <a:spAutoFit/>
          </a:bodyPr>
          <a:lstStyle/>
          <a:p>
            <a:r>
              <a:rPr lang="en-IN" b="1" dirty="0">
                <a:ln>
                  <a:noFill/>
                  <a:prstDash val="sysDot"/>
                </a:ln>
                <a:solidFill>
                  <a:srgbClr val="512BD4"/>
                </a:solidFill>
              </a:rPr>
              <a:t>Request</a:t>
            </a:r>
            <a:endParaRPr lang="en-IN" sz="2400" b="1" dirty="0">
              <a:ln>
                <a:noFill/>
                <a:prstDash val="sysDot"/>
              </a:ln>
              <a:solidFill>
                <a:srgbClr val="512BD4"/>
              </a:solidFill>
            </a:endParaRPr>
          </a:p>
        </p:txBody>
      </p:sp>
      <p:sp>
        <p:nvSpPr>
          <p:cNvPr id="22" name="TextBox 21">
            <a:extLst>
              <a:ext uri="{FF2B5EF4-FFF2-40B4-BE49-F238E27FC236}">
                <a16:creationId xmlns:a16="http://schemas.microsoft.com/office/drawing/2014/main" id="{06378C89-1F1A-9AC4-C0D7-0DF63607C5A1}"/>
              </a:ext>
            </a:extLst>
          </p:cNvPr>
          <p:cNvSpPr txBox="1"/>
          <p:nvPr/>
        </p:nvSpPr>
        <p:spPr>
          <a:xfrm>
            <a:off x="7812509" y="6360080"/>
            <a:ext cx="1094980" cy="369332"/>
          </a:xfrm>
          <a:prstGeom prst="rect">
            <a:avLst/>
          </a:prstGeom>
          <a:noFill/>
        </p:spPr>
        <p:txBody>
          <a:bodyPr wrap="none" rtlCol="0">
            <a:spAutoFit/>
          </a:bodyPr>
          <a:lstStyle/>
          <a:p>
            <a:r>
              <a:rPr lang="en-IN" b="1" dirty="0">
                <a:ln>
                  <a:noFill/>
                  <a:prstDash val="sysDot"/>
                </a:ln>
                <a:solidFill>
                  <a:srgbClr val="512BD4"/>
                </a:solidFill>
              </a:rPr>
              <a:t>Response</a:t>
            </a:r>
            <a:endParaRPr lang="en-IN" sz="2400" b="1" dirty="0">
              <a:ln>
                <a:noFill/>
                <a:prstDash val="sysDot"/>
              </a:ln>
              <a:solidFill>
                <a:srgbClr val="512BD4"/>
              </a:solidFill>
            </a:endParaRPr>
          </a:p>
        </p:txBody>
      </p:sp>
    </p:spTree>
    <p:extLst>
      <p:ext uri="{BB962C8B-B14F-4D97-AF65-F5344CB8AC3E}">
        <p14:creationId xmlns:p14="http://schemas.microsoft.com/office/powerpoint/2010/main" val="150329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3"/>
          <a:stretch>
            <a:fillRect/>
          </a:stretch>
        </p:blipFill>
        <p:spPr>
          <a:xfrm>
            <a:off x="9761047" y="1476188"/>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4102164" y="1205457"/>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237" y="1374765"/>
            <a:ext cx="2886017" cy="3103244"/>
          </a:xfrm>
          <a:prstGeom prst="rect">
            <a:avLst/>
          </a:prstGeom>
        </p:spPr>
      </p:pic>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5"/>
          <a:stretch>
            <a:fillRect/>
          </a:stretch>
        </p:blipFill>
        <p:spPr>
          <a:xfrm>
            <a:off x="442293" y="1905284"/>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6"/>
          <a:stretch>
            <a:fillRect/>
          </a:stretch>
        </p:blipFill>
        <p:spPr>
          <a:xfrm>
            <a:off x="1044960" y="1847965"/>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7"/>
          <a:stretch>
            <a:fillRect/>
          </a:stretch>
        </p:blipFill>
        <p:spPr>
          <a:xfrm>
            <a:off x="1668306" y="1859166"/>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7603" y="78062"/>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E14DC3DE-171A-CCA4-8CD2-3F629DCB0465}"/>
              </a:ext>
            </a:extLst>
          </p:cNvPr>
          <p:cNvSpPr/>
          <p:nvPr/>
        </p:nvSpPr>
        <p:spPr>
          <a:xfrm>
            <a:off x="341895" y="402680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9"/>
          <a:stretch>
            <a:fillRect/>
          </a:stretch>
        </p:blipFill>
        <p:spPr>
          <a:xfrm>
            <a:off x="7809353" y="1144271"/>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10"/>
          <a:stretch>
            <a:fillRect/>
          </a:stretch>
        </p:blipFill>
        <p:spPr>
          <a:xfrm>
            <a:off x="7941301" y="2220323"/>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1"/>
          <a:stretch>
            <a:fillRect/>
          </a:stretch>
        </p:blipFill>
        <p:spPr>
          <a:xfrm>
            <a:off x="7861351" y="4058828"/>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8253142" y="0"/>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8093741" y="1436169"/>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8152332" y="2959086"/>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8145645" y="3935053"/>
            <a:ext cx="840295" cy="369332"/>
          </a:xfrm>
          <a:prstGeom prst="rect">
            <a:avLst/>
          </a:prstGeom>
          <a:noFill/>
        </p:spPr>
        <p:txBody>
          <a:bodyPr wrap="square" rtlCol="0">
            <a:spAutoFit/>
          </a:bodyPr>
          <a:lstStyle/>
          <a:p>
            <a:r>
              <a:rPr lang="en-IN" b="1" dirty="0"/>
              <a:t>Games</a:t>
            </a:r>
            <a:endParaRPr lang="en-IN" sz="2000" b="1" dirty="0"/>
          </a:p>
        </p:txBody>
      </p:sp>
      <p:sp>
        <p:nvSpPr>
          <p:cNvPr id="1035" name="TextBox 1034">
            <a:extLst>
              <a:ext uri="{FF2B5EF4-FFF2-40B4-BE49-F238E27FC236}">
                <a16:creationId xmlns:a16="http://schemas.microsoft.com/office/drawing/2014/main" id="{B1A6BD9F-F86D-C290-2293-97DA8BB3E4CE}"/>
              </a:ext>
            </a:extLst>
          </p:cNvPr>
          <p:cNvSpPr txBox="1"/>
          <p:nvPr/>
        </p:nvSpPr>
        <p:spPr>
          <a:xfrm>
            <a:off x="9986303" y="1867260"/>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986302" y="2694106"/>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986302" y="4006378"/>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3" name="TextBox 2">
            <a:extLst>
              <a:ext uri="{FF2B5EF4-FFF2-40B4-BE49-F238E27FC236}">
                <a16:creationId xmlns:a16="http://schemas.microsoft.com/office/drawing/2014/main" id="{2E9F4CF8-3B5E-9B7C-EBAF-F6E30AE07F14}"/>
              </a:ext>
            </a:extLst>
          </p:cNvPr>
          <p:cNvSpPr txBox="1"/>
          <p:nvPr/>
        </p:nvSpPr>
        <p:spPr>
          <a:xfrm>
            <a:off x="4795552" y="496143"/>
            <a:ext cx="2199385" cy="707886"/>
          </a:xfrm>
          <a:prstGeom prst="rect">
            <a:avLst/>
          </a:prstGeom>
          <a:noFill/>
        </p:spPr>
        <p:txBody>
          <a:bodyPr wrap="none" rtlCol="0">
            <a:spAutoFit/>
          </a:bodyPr>
          <a:lstStyle/>
          <a:p>
            <a:r>
              <a:rPr lang="en-IN" sz="4000" dirty="0">
                <a:solidFill>
                  <a:srgbClr val="512BD4"/>
                </a:solidFill>
                <a:ea typeface="+mj-ea"/>
                <a:cs typeface="+mj-cs"/>
              </a:rPr>
              <a:t>Microsoft</a:t>
            </a:r>
          </a:p>
        </p:txBody>
      </p:sp>
      <p:sp>
        <p:nvSpPr>
          <p:cNvPr id="11" name="Rectangle: Rounded Corners 10">
            <a:extLst>
              <a:ext uri="{FF2B5EF4-FFF2-40B4-BE49-F238E27FC236}">
                <a16:creationId xmlns:a16="http://schemas.microsoft.com/office/drawing/2014/main" id="{73576A4C-4107-2855-D2B3-EB062226FEF6}"/>
              </a:ext>
            </a:extLst>
          </p:cNvPr>
          <p:cNvSpPr/>
          <p:nvPr/>
        </p:nvSpPr>
        <p:spPr>
          <a:xfrm>
            <a:off x="343764" y="4659837"/>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Exceptional Handling</a:t>
            </a:r>
          </a:p>
        </p:txBody>
      </p:sp>
      <p:sp>
        <p:nvSpPr>
          <p:cNvPr id="13" name="Rectangle: Rounded Corners 12">
            <a:extLst>
              <a:ext uri="{FF2B5EF4-FFF2-40B4-BE49-F238E27FC236}">
                <a16:creationId xmlns:a16="http://schemas.microsoft.com/office/drawing/2014/main" id="{4EDC7D73-F42C-A200-E4CA-03B340E77112}"/>
              </a:ext>
            </a:extLst>
          </p:cNvPr>
          <p:cNvSpPr/>
          <p:nvPr/>
        </p:nvSpPr>
        <p:spPr>
          <a:xfrm>
            <a:off x="343765" y="3374755"/>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Type Safety</a:t>
            </a:r>
          </a:p>
        </p:txBody>
      </p:sp>
      <p:sp>
        <p:nvSpPr>
          <p:cNvPr id="15" name="Rectangle: Rounded Corners 14">
            <a:extLst>
              <a:ext uri="{FF2B5EF4-FFF2-40B4-BE49-F238E27FC236}">
                <a16:creationId xmlns:a16="http://schemas.microsoft.com/office/drawing/2014/main" id="{9C4C9B2F-6295-AE8B-8779-FE75F94721D4}"/>
              </a:ext>
            </a:extLst>
          </p:cNvPr>
          <p:cNvSpPr/>
          <p:nvPr/>
        </p:nvSpPr>
        <p:spPr>
          <a:xfrm>
            <a:off x="343765" y="2743132"/>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Object Oriented Programming</a:t>
            </a:r>
          </a:p>
        </p:txBody>
      </p:sp>
      <p:sp>
        <p:nvSpPr>
          <p:cNvPr id="16" name="Rectangle: Rounded Corners 15">
            <a:extLst>
              <a:ext uri="{FF2B5EF4-FFF2-40B4-BE49-F238E27FC236}">
                <a16:creationId xmlns:a16="http://schemas.microsoft.com/office/drawing/2014/main" id="{E72A77A0-5E66-813E-C0BE-8C988E9B0B30}"/>
              </a:ext>
            </a:extLst>
          </p:cNvPr>
          <p:cNvSpPr/>
          <p:nvPr/>
        </p:nvSpPr>
        <p:spPr>
          <a:xfrm>
            <a:off x="343766" y="1343953"/>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Cross Platform</a:t>
            </a:r>
          </a:p>
        </p:txBody>
      </p:sp>
      <p:sp>
        <p:nvSpPr>
          <p:cNvPr id="17" name="Rectangle: Rounded Corners 16">
            <a:extLst>
              <a:ext uri="{FF2B5EF4-FFF2-40B4-BE49-F238E27FC236}">
                <a16:creationId xmlns:a16="http://schemas.microsoft.com/office/drawing/2014/main" id="{E9490FAE-7F39-9BB8-BD81-17AA5DEC62E7}"/>
              </a:ext>
            </a:extLst>
          </p:cNvPr>
          <p:cNvSpPr/>
          <p:nvPr/>
        </p:nvSpPr>
        <p:spPr>
          <a:xfrm>
            <a:off x="343765" y="653359"/>
            <a:ext cx="3294245" cy="476053"/>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dirty="0">
                <a:solidFill>
                  <a:schemeClr val="bg1"/>
                </a:solidFill>
                <a:highlight>
                  <a:srgbClr val="512BD4"/>
                </a:highlight>
              </a:rPr>
              <a:t>Open Source</a:t>
            </a:r>
          </a:p>
        </p:txBody>
      </p:sp>
      <p:pic>
        <p:nvPicPr>
          <p:cNvPr id="23" name="Picture 22">
            <a:extLst>
              <a:ext uri="{FF2B5EF4-FFF2-40B4-BE49-F238E27FC236}">
                <a16:creationId xmlns:a16="http://schemas.microsoft.com/office/drawing/2014/main" id="{6D206124-5C00-36AE-4B18-86B1027BAE00}"/>
              </a:ext>
            </a:extLst>
          </p:cNvPr>
          <p:cNvPicPr>
            <a:picLocks noChangeAspect="1"/>
          </p:cNvPicPr>
          <p:nvPr/>
        </p:nvPicPr>
        <p:blipFill>
          <a:blip r:embed="rId12"/>
          <a:stretch>
            <a:fillRect/>
          </a:stretch>
        </p:blipFill>
        <p:spPr>
          <a:xfrm>
            <a:off x="2227626" y="1831523"/>
            <a:ext cx="719295" cy="619140"/>
          </a:xfrm>
          <a:prstGeom prst="rect">
            <a:avLst/>
          </a:prstGeom>
        </p:spPr>
      </p:pic>
      <p:pic>
        <p:nvPicPr>
          <p:cNvPr id="1029" name="Picture 1028">
            <a:extLst>
              <a:ext uri="{FF2B5EF4-FFF2-40B4-BE49-F238E27FC236}">
                <a16:creationId xmlns:a16="http://schemas.microsoft.com/office/drawing/2014/main" id="{4EAB2944-3A10-7BA0-1DA1-6FD699C7CF8B}"/>
              </a:ext>
            </a:extLst>
          </p:cNvPr>
          <p:cNvPicPr>
            <a:picLocks noChangeAspect="1"/>
          </p:cNvPicPr>
          <p:nvPr/>
        </p:nvPicPr>
        <p:blipFill>
          <a:blip r:embed="rId13"/>
          <a:stretch>
            <a:fillRect/>
          </a:stretch>
        </p:blipFill>
        <p:spPr>
          <a:xfrm>
            <a:off x="2928101" y="1874214"/>
            <a:ext cx="676045" cy="576450"/>
          </a:xfrm>
          <a:prstGeom prst="rect">
            <a:avLst/>
          </a:prstGeom>
        </p:spPr>
      </p:pic>
    </p:spTree>
    <p:custDataLst>
      <p:tags r:id="rId1"/>
    </p:custDataLst>
    <p:extLst>
      <p:ext uri="{BB962C8B-B14F-4D97-AF65-F5344CB8AC3E}">
        <p14:creationId xmlns:p14="http://schemas.microsoft.com/office/powerpoint/2010/main" val="283889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1024" grpId="0"/>
      <p:bldP spid="1025" grpId="0"/>
      <p:bldP spid="1026" grpId="0"/>
      <p:bldP spid="1035" grpId="0"/>
      <p:bldP spid="1068" grpId="0" animBg="1"/>
      <p:bldP spid="1069" grpId="0" animBg="1"/>
      <p:bldP spid="11" grpId="0" animBg="1"/>
      <p:bldP spid="13"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 Request Methods</a:t>
            </a:r>
          </a:p>
        </p:txBody>
      </p:sp>
      <p:graphicFrame>
        <p:nvGraphicFramePr>
          <p:cNvPr id="4" name="Table 3">
            <a:extLst>
              <a:ext uri="{FF2B5EF4-FFF2-40B4-BE49-F238E27FC236}">
                <a16:creationId xmlns:a16="http://schemas.microsoft.com/office/drawing/2014/main" id="{40E16290-BB72-F7D8-7CE7-E2709BA0654B}"/>
              </a:ext>
            </a:extLst>
          </p:cNvPr>
          <p:cNvGraphicFramePr>
            <a:graphicFrameLocks noGrp="1"/>
          </p:cNvGraphicFramePr>
          <p:nvPr>
            <p:extLst>
              <p:ext uri="{D42A27DB-BD31-4B8C-83A1-F6EECF244321}">
                <p14:modId xmlns:p14="http://schemas.microsoft.com/office/powerpoint/2010/main" val="1962973859"/>
              </p:ext>
            </p:extLst>
          </p:nvPr>
        </p:nvGraphicFramePr>
        <p:xfrm>
          <a:off x="412068" y="2179320"/>
          <a:ext cx="11367863" cy="2499360"/>
        </p:xfrm>
        <a:graphic>
          <a:graphicData uri="http://schemas.openxmlformats.org/drawingml/2006/table">
            <a:tbl>
              <a:tblPr firstRow="1" bandRow="1">
                <a:tableStyleId>{5940675A-B579-460E-94D1-54222C63F5DA}</a:tableStyleId>
              </a:tblPr>
              <a:tblGrid>
                <a:gridCol w="1591945">
                  <a:extLst>
                    <a:ext uri="{9D8B030D-6E8A-4147-A177-3AD203B41FA5}">
                      <a16:colId xmlns:a16="http://schemas.microsoft.com/office/drawing/2014/main" val="413650100"/>
                    </a:ext>
                  </a:extLst>
                </a:gridCol>
                <a:gridCol w="4463689">
                  <a:extLst>
                    <a:ext uri="{9D8B030D-6E8A-4147-A177-3AD203B41FA5}">
                      <a16:colId xmlns:a16="http://schemas.microsoft.com/office/drawing/2014/main" val="376622058"/>
                    </a:ext>
                  </a:extLst>
                </a:gridCol>
                <a:gridCol w="928914">
                  <a:extLst>
                    <a:ext uri="{9D8B030D-6E8A-4147-A177-3AD203B41FA5}">
                      <a16:colId xmlns:a16="http://schemas.microsoft.com/office/drawing/2014/main" val="1979344546"/>
                    </a:ext>
                  </a:extLst>
                </a:gridCol>
                <a:gridCol w="2104572">
                  <a:extLst>
                    <a:ext uri="{9D8B030D-6E8A-4147-A177-3AD203B41FA5}">
                      <a16:colId xmlns:a16="http://schemas.microsoft.com/office/drawing/2014/main" val="3035793954"/>
                    </a:ext>
                  </a:extLst>
                </a:gridCol>
                <a:gridCol w="2278743">
                  <a:extLst>
                    <a:ext uri="{9D8B030D-6E8A-4147-A177-3AD203B41FA5}">
                      <a16:colId xmlns:a16="http://schemas.microsoft.com/office/drawing/2014/main" val="3792722261"/>
                    </a:ext>
                  </a:extLst>
                </a:gridCol>
              </a:tblGrid>
              <a:tr h="463925">
                <a:tc>
                  <a:txBody>
                    <a:bodyPr/>
                    <a:lstStyle/>
                    <a:p>
                      <a:r>
                        <a:rPr lang="en-IN" sz="2400" b="1" kern="1200" dirty="0">
                          <a:solidFill>
                            <a:schemeClr val="bg1"/>
                          </a:solidFill>
                          <a:latin typeface="+mn-lt"/>
                          <a:ea typeface="+mn-ea"/>
                          <a:cs typeface="+mn-cs"/>
                        </a:rPr>
                        <a:t>Method</a:t>
                      </a:r>
                    </a:p>
                  </a:txBody>
                  <a:tcPr>
                    <a:solidFill>
                      <a:srgbClr val="512BD4"/>
                    </a:solidFill>
                  </a:tcPr>
                </a:tc>
                <a:tc>
                  <a:txBody>
                    <a:bodyPr/>
                    <a:lstStyle/>
                    <a:p>
                      <a:r>
                        <a:rPr lang="en-IN" sz="2400" b="1" dirty="0">
                          <a:solidFill>
                            <a:schemeClr val="bg1"/>
                          </a:solidFill>
                        </a:rPr>
                        <a:t>Action</a:t>
                      </a:r>
                      <a:endParaRPr lang="en-IN" sz="2800" b="1" dirty="0">
                        <a:solidFill>
                          <a:schemeClr val="bg1"/>
                        </a:solidFill>
                      </a:endParaRPr>
                    </a:p>
                  </a:txBody>
                  <a:tcPr>
                    <a:solidFill>
                      <a:srgbClr val="512BD4"/>
                    </a:solidFill>
                  </a:tcPr>
                </a:tc>
                <a:tc>
                  <a:txBody>
                    <a:bodyPr/>
                    <a:lstStyle/>
                    <a:p>
                      <a:r>
                        <a:rPr lang="en-IN" sz="2800" b="1" dirty="0">
                          <a:solidFill>
                            <a:schemeClr val="bg1"/>
                          </a:solidFill>
                        </a:rPr>
                        <a:t>Safe</a:t>
                      </a:r>
                    </a:p>
                  </a:txBody>
                  <a:tcPr>
                    <a:solidFill>
                      <a:srgbClr val="512BD4"/>
                    </a:solidFill>
                  </a:tcPr>
                </a:tc>
                <a:tc>
                  <a:txBody>
                    <a:bodyPr/>
                    <a:lstStyle/>
                    <a:p>
                      <a:r>
                        <a:rPr lang="en-IN" sz="2800" b="1" dirty="0">
                          <a:solidFill>
                            <a:schemeClr val="bg1"/>
                          </a:solidFill>
                        </a:rPr>
                        <a:t>Idempotent</a:t>
                      </a:r>
                    </a:p>
                  </a:txBody>
                  <a:tcPr>
                    <a:solidFill>
                      <a:srgbClr val="512BD4"/>
                    </a:solidFill>
                  </a:tcPr>
                </a:tc>
                <a:tc>
                  <a:txBody>
                    <a:bodyPr/>
                    <a:lstStyle/>
                    <a:p>
                      <a:r>
                        <a:rPr lang="en-IN" sz="2800" b="1" dirty="0">
                          <a:solidFill>
                            <a:schemeClr val="bg1"/>
                          </a:solidFill>
                        </a:rPr>
                        <a:t>Cacheable</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000" b="1" kern="1200" dirty="0">
                          <a:solidFill>
                            <a:srgbClr val="512BD4"/>
                          </a:solidFill>
                          <a:latin typeface="+mn-lt"/>
                          <a:ea typeface="+mn-ea"/>
                          <a:cs typeface="+mn-cs"/>
                        </a:rPr>
                        <a:t>GET</a:t>
                      </a:r>
                      <a:endParaRPr lang="en-IN" sz="2800" b="1" kern="1200" dirty="0">
                        <a:solidFill>
                          <a:srgbClr val="512BD4"/>
                        </a:solidFill>
                        <a:latin typeface="+mn-lt"/>
                        <a:ea typeface="+mn-ea"/>
                        <a:cs typeface="+mn-cs"/>
                      </a:endParaRPr>
                    </a:p>
                  </a:txBody>
                  <a:tcPr/>
                </a:tc>
                <a:tc>
                  <a:txBody>
                    <a:bodyPr/>
                    <a:lstStyle/>
                    <a:p>
                      <a:r>
                        <a:rPr lang="en-US" sz="2000" kern="1200" dirty="0">
                          <a:solidFill>
                            <a:srgbClr val="512BD4"/>
                          </a:solidFill>
                          <a:latin typeface="+mn-lt"/>
                          <a:ea typeface="+mn-ea"/>
                          <a:cs typeface="+mn-cs"/>
                        </a:rPr>
                        <a:t>Retrieve a </a:t>
                      </a:r>
                      <a:r>
                        <a:rPr lang="en-IN" sz="2000" kern="1200" dirty="0">
                          <a:solidFill>
                            <a:srgbClr val="512BD4"/>
                          </a:solidFill>
                          <a:latin typeface="+mn-lt"/>
                          <a:ea typeface="+mn-ea"/>
                          <a:cs typeface="+mn-cs"/>
                        </a:rPr>
                        <a:t>specified </a:t>
                      </a:r>
                      <a:r>
                        <a:rPr lang="en-US" sz="2000" kern="1200" dirty="0">
                          <a:solidFill>
                            <a:srgbClr val="512BD4"/>
                          </a:solidFill>
                          <a:latin typeface="+mn-lt"/>
                          <a:ea typeface="+mn-ea"/>
                          <a:cs typeface="+mn-cs"/>
                        </a:rPr>
                        <a:t>resource. Read-Only</a:t>
                      </a:r>
                      <a:endParaRPr lang="en-IN" sz="2000" kern="1200" dirty="0">
                        <a:solidFill>
                          <a:srgbClr val="512BD4"/>
                        </a:solidFill>
                        <a:latin typeface="+mn-lt"/>
                        <a:ea typeface="+mn-ea"/>
                        <a:cs typeface="+mn-cs"/>
                      </a:endParaRPr>
                    </a:p>
                  </a:txBody>
                  <a:tcPr/>
                </a:tc>
                <a:tc>
                  <a:txBody>
                    <a:bodyPr/>
                    <a:lstStyle/>
                    <a:p>
                      <a:pPr algn="ctr"/>
                      <a:r>
                        <a:rPr lang="en-IN" sz="2000" u="none" kern="1200" dirty="0">
                          <a:solidFill>
                            <a:srgbClr val="512BD4"/>
                          </a:solidFill>
                          <a:latin typeface="+mn-lt"/>
                          <a:ea typeface="+mn-ea"/>
                          <a:cs typeface="+mn-cs"/>
                        </a:rPr>
                        <a:t>YES</a:t>
                      </a:r>
                    </a:p>
                  </a:txBody>
                  <a:tcPr/>
                </a:tc>
                <a:tc>
                  <a:txBody>
                    <a:bodyPr/>
                    <a:lstStyle/>
                    <a:p>
                      <a:pPr algn="ctr"/>
                      <a:r>
                        <a:rPr lang="en-IN" sz="2000" kern="1200" dirty="0">
                          <a:solidFill>
                            <a:srgbClr val="512BD4"/>
                          </a:solidFill>
                          <a:latin typeface="+mn-lt"/>
                          <a:ea typeface="+mn-ea"/>
                          <a:cs typeface="+mn-cs"/>
                        </a:rPr>
                        <a:t>YES</a:t>
                      </a:r>
                    </a:p>
                  </a:txBody>
                  <a:tcPr/>
                </a:tc>
                <a:tc>
                  <a:txBody>
                    <a:bodyPr/>
                    <a:lstStyle/>
                    <a:p>
                      <a:pPr algn="ctr"/>
                      <a:r>
                        <a:rPr lang="en-IN" sz="2000" kern="1200" dirty="0">
                          <a:solidFill>
                            <a:srgbClr val="512BD4"/>
                          </a:solidFill>
                          <a:latin typeface="+mn-lt"/>
                          <a:ea typeface="+mn-ea"/>
                          <a:cs typeface="+mn-cs"/>
                        </a:rPr>
                        <a:t>YES</a:t>
                      </a:r>
                    </a:p>
                  </a:txBody>
                  <a:tcPr/>
                </a:tc>
                <a:extLst>
                  <a:ext uri="{0D108BD9-81ED-4DB2-BD59-A6C34878D82A}">
                    <a16:rowId xmlns:a16="http://schemas.microsoft.com/office/drawing/2014/main" val="203415633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POST</a:t>
                      </a:r>
                    </a:p>
                  </a:txBody>
                  <a:tcPr/>
                </a:tc>
                <a:tc>
                  <a:txBody>
                    <a:bodyPr/>
                    <a:lstStyle/>
                    <a:p>
                      <a:pPr marL="0" indent="0">
                        <a:buFont typeface="Arial" panose="020B0604020202020204" pitchFamily="34" charset="0"/>
                        <a:buNone/>
                      </a:pPr>
                      <a:r>
                        <a:rPr lang="en-IN" sz="2000" kern="1200" dirty="0">
                          <a:solidFill>
                            <a:srgbClr val="512BD4"/>
                          </a:solidFill>
                          <a:latin typeface="+mn-lt"/>
                          <a:ea typeface="+mn-ea"/>
                          <a:cs typeface="+mn-cs"/>
                        </a:rPr>
                        <a:t>Create a resource</a:t>
                      </a:r>
                    </a:p>
                  </a:txBody>
                  <a:tcPr/>
                </a:tc>
                <a:tc>
                  <a:txBody>
                    <a:bodyPr/>
                    <a:lstStyle/>
                    <a:p>
                      <a:pPr marL="0" indent="0" algn="ctr">
                        <a:buFont typeface="Arial" panose="020B0604020202020204" pitchFamily="34" charset="0"/>
                        <a:buNone/>
                      </a:pPr>
                      <a:r>
                        <a:rPr lang="en-IN" sz="2000" u="none" kern="1200" dirty="0">
                          <a:solidFill>
                            <a:srgbClr val="512BD4"/>
                          </a:solidFill>
                          <a:latin typeface="+mn-lt"/>
                          <a:ea typeface="+mn-ea"/>
                          <a:cs typeface="+mn-cs"/>
                        </a:rPr>
                        <a:t>NO</a:t>
                      </a:r>
                    </a:p>
                  </a:txBody>
                  <a:tcPr/>
                </a:tc>
                <a:tc>
                  <a:txBody>
                    <a:bodyPr/>
                    <a:lstStyle/>
                    <a:p>
                      <a:pPr marL="0" indent="0" algn="ctr">
                        <a:buFont typeface="Arial" panose="020B0604020202020204" pitchFamily="34" charset="0"/>
                        <a:buNone/>
                      </a:pPr>
                      <a:r>
                        <a:rPr lang="en-IN" sz="2000" kern="1200" dirty="0">
                          <a:solidFill>
                            <a:srgbClr val="512BD4"/>
                          </a:solidFill>
                          <a:latin typeface="+mn-lt"/>
                          <a:ea typeface="+mn-ea"/>
                          <a:cs typeface="+mn-cs"/>
                        </a:rPr>
                        <a:t>NO</a:t>
                      </a:r>
                    </a:p>
                  </a:txBody>
                  <a:tcPr/>
                </a:tc>
                <a:tc>
                  <a:txBody>
                    <a:bodyPr/>
                    <a:lstStyle/>
                    <a:p>
                      <a:pPr marL="0" indent="0" algn="ctr">
                        <a:buFont typeface="Arial" panose="020B0604020202020204" pitchFamily="34" charset="0"/>
                        <a:buNone/>
                      </a:pPr>
                      <a:r>
                        <a:rPr lang="en-IN" sz="2000" kern="1200" dirty="0">
                          <a:solidFill>
                            <a:srgbClr val="512BD4"/>
                          </a:solidFill>
                          <a:latin typeface="+mn-lt"/>
                          <a:ea typeface="+mn-ea"/>
                          <a:cs typeface="+mn-cs"/>
                        </a:rPr>
                        <a:t>NO</a:t>
                      </a:r>
                    </a:p>
                  </a:txBody>
                  <a:tcPr/>
                </a:tc>
                <a:extLst>
                  <a:ext uri="{0D108BD9-81ED-4DB2-BD59-A6C34878D82A}">
                    <a16:rowId xmlns:a16="http://schemas.microsoft.com/office/drawing/2014/main" val="131649411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PUT</a:t>
                      </a:r>
                    </a:p>
                  </a:txBody>
                  <a:tcPr/>
                </a:tc>
                <a:tc>
                  <a:txBody>
                    <a:bodyPr/>
                    <a:lstStyle/>
                    <a:p>
                      <a:r>
                        <a:rPr lang="en-IN" sz="2000" kern="1200" dirty="0">
                          <a:solidFill>
                            <a:srgbClr val="512BD4"/>
                          </a:solidFill>
                          <a:latin typeface="+mn-lt"/>
                          <a:ea typeface="+mn-ea"/>
                          <a:cs typeface="+mn-cs"/>
                        </a:rPr>
                        <a:t>Update a specified resource</a:t>
                      </a:r>
                    </a:p>
                  </a:txBody>
                  <a:tcPr marL="73025" marR="73025" marT="36830" marB="36830"/>
                </a:tc>
                <a:tc>
                  <a:txBody>
                    <a:bodyPr/>
                    <a:lstStyle/>
                    <a:p>
                      <a:pPr algn="ctr"/>
                      <a:r>
                        <a:rPr lang="en-IN" sz="2000" u="none" kern="1200" dirty="0">
                          <a:solidFill>
                            <a:srgbClr val="512BD4"/>
                          </a:solidFill>
                          <a:latin typeface="+mn-lt"/>
                          <a:ea typeface="+mn-ea"/>
                          <a:cs typeface="+mn-cs"/>
                        </a:rPr>
                        <a:t>NO</a:t>
                      </a:r>
                    </a:p>
                  </a:txBody>
                  <a:tcPr marL="73025" marR="73025" marT="36830" marB="36830"/>
                </a:tc>
                <a:tc>
                  <a:txBody>
                    <a:bodyPr/>
                    <a:lstStyle/>
                    <a:p>
                      <a:pPr algn="ctr"/>
                      <a:r>
                        <a:rPr lang="en-IN" sz="2000" kern="1200" dirty="0">
                          <a:solidFill>
                            <a:srgbClr val="512BD4"/>
                          </a:solidFill>
                          <a:latin typeface="+mn-lt"/>
                          <a:ea typeface="+mn-ea"/>
                          <a:cs typeface="+mn-cs"/>
                        </a:rPr>
                        <a:t>YES</a:t>
                      </a:r>
                    </a:p>
                  </a:txBody>
                  <a:tcPr marL="73025" marR="73025" marT="36830" marB="36830"/>
                </a:tc>
                <a:tc>
                  <a:txBody>
                    <a:bodyPr/>
                    <a:lstStyle/>
                    <a:p>
                      <a:pPr algn="ctr"/>
                      <a:r>
                        <a:rPr lang="en-IN" sz="2000" kern="1200" dirty="0">
                          <a:solidFill>
                            <a:srgbClr val="512BD4"/>
                          </a:solidFill>
                          <a:latin typeface="+mn-lt"/>
                          <a:ea typeface="+mn-ea"/>
                          <a:cs typeface="+mn-cs"/>
                        </a:rPr>
                        <a:t>NO/{YES (Rare)}</a:t>
                      </a:r>
                    </a:p>
                  </a:txBody>
                  <a:tcPr marL="73025" marR="73025" marT="36830" marB="36830"/>
                </a:tc>
                <a:extLst>
                  <a:ext uri="{0D108BD9-81ED-4DB2-BD59-A6C34878D82A}">
                    <a16:rowId xmlns:a16="http://schemas.microsoft.com/office/drawing/2014/main" val="1608093382"/>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DELETE</a:t>
                      </a:r>
                    </a:p>
                  </a:txBody>
                  <a:tcPr/>
                </a:tc>
                <a:tc>
                  <a:txBody>
                    <a:bodyPr/>
                    <a:lstStyle/>
                    <a:p>
                      <a:r>
                        <a:rPr lang="en-IN" sz="2000" kern="1200" dirty="0">
                          <a:solidFill>
                            <a:srgbClr val="512BD4"/>
                          </a:solidFill>
                          <a:latin typeface="+mn-lt"/>
                          <a:ea typeface="+mn-ea"/>
                          <a:cs typeface="+mn-cs"/>
                        </a:rPr>
                        <a:t>Delete a specified resource</a:t>
                      </a:r>
                    </a:p>
                  </a:txBody>
                  <a:tcPr marL="73025" marR="73025" marT="36830" marB="36830"/>
                </a:tc>
                <a:tc>
                  <a:txBody>
                    <a:bodyPr/>
                    <a:lstStyle/>
                    <a:p>
                      <a:pPr algn="ctr"/>
                      <a:r>
                        <a:rPr lang="en-IN" sz="2000" u="none" kern="1200" dirty="0">
                          <a:solidFill>
                            <a:srgbClr val="512BD4"/>
                          </a:solidFill>
                          <a:latin typeface="+mn-lt"/>
                          <a:ea typeface="+mn-ea"/>
                          <a:cs typeface="+mn-cs"/>
                        </a:rPr>
                        <a:t>NO</a:t>
                      </a:r>
                    </a:p>
                  </a:txBody>
                  <a:tcPr marL="73025" marR="73025" marT="36830" marB="36830"/>
                </a:tc>
                <a:tc>
                  <a:txBody>
                    <a:bodyPr/>
                    <a:lstStyle/>
                    <a:p>
                      <a:pPr algn="ctr"/>
                      <a:r>
                        <a:rPr lang="en-IN" sz="2000" kern="1200" dirty="0">
                          <a:solidFill>
                            <a:srgbClr val="512BD4"/>
                          </a:solidFill>
                          <a:latin typeface="+mn-lt"/>
                          <a:ea typeface="+mn-ea"/>
                          <a:cs typeface="+mn-cs"/>
                        </a:rPr>
                        <a:t>YES</a:t>
                      </a:r>
                    </a:p>
                  </a:txBody>
                  <a:tcPr marL="73025" marR="73025" marT="36830" marB="36830"/>
                </a:tc>
                <a:tc>
                  <a:txBody>
                    <a:bodyPr/>
                    <a:lstStyle/>
                    <a:p>
                      <a:pPr algn="ctr"/>
                      <a:r>
                        <a:rPr lang="en-IN" sz="2000" kern="1200" dirty="0">
                          <a:solidFill>
                            <a:srgbClr val="512BD4"/>
                          </a:solidFill>
                          <a:latin typeface="+mn-lt"/>
                          <a:ea typeface="+mn-ea"/>
                          <a:cs typeface="+mn-cs"/>
                        </a:rPr>
                        <a:t>NO/{YES (Rare)}</a:t>
                      </a:r>
                    </a:p>
                  </a:txBody>
                  <a:tcPr marL="73025" marR="73025" marT="36830" marB="36830"/>
                </a:tc>
                <a:extLst>
                  <a:ext uri="{0D108BD9-81ED-4DB2-BD59-A6C34878D82A}">
                    <a16:rowId xmlns:a16="http://schemas.microsoft.com/office/drawing/2014/main" val="29606791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512BD4"/>
                          </a:solidFill>
                          <a:latin typeface="+mn-lt"/>
                          <a:ea typeface="+mn-ea"/>
                          <a:cs typeface="+mn-cs"/>
                        </a:rPr>
                        <a:t>PATCH</a:t>
                      </a:r>
                    </a:p>
                  </a:txBody>
                  <a:tcPr/>
                </a:tc>
                <a:tc>
                  <a:txBody>
                    <a:bodyPr/>
                    <a:lstStyle/>
                    <a:p>
                      <a:r>
                        <a:rPr lang="en-IN" sz="2000" kern="1200" dirty="0">
                          <a:solidFill>
                            <a:srgbClr val="512BD4"/>
                          </a:solidFill>
                          <a:latin typeface="+mn-lt"/>
                          <a:ea typeface="+mn-ea"/>
                          <a:cs typeface="+mn-cs"/>
                        </a:rPr>
                        <a:t>Partial updates a specific resource</a:t>
                      </a:r>
                    </a:p>
                  </a:txBody>
                  <a:tcPr marL="73025" marR="73025" marT="36830" marB="36830"/>
                </a:tc>
                <a:tc>
                  <a:txBody>
                    <a:bodyPr/>
                    <a:lstStyle/>
                    <a:p>
                      <a:pPr algn="ctr"/>
                      <a:r>
                        <a:rPr lang="en-IN" sz="2000" u="none" kern="1200" dirty="0">
                          <a:solidFill>
                            <a:srgbClr val="512BD4"/>
                          </a:solidFill>
                          <a:latin typeface="+mn-lt"/>
                          <a:ea typeface="+mn-ea"/>
                          <a:cs typeface="+mn-cs"/>
                        </a:rPr>
                        <a:t>NO</a:t>
                      </a:r>
                    </a:p>
                  </a:txBody>
                  <a:tcPr marL="73025" marR="73025" marT="36830" marB="36830"/>
                </a:tc>
                <a:tc>
                  <a:txBody>
                    <a:bodyPr/>
                    <a:lstStyle/>
                    <a:p>
                      <a:pPr algn="ctr"/>
                      <a:r>
                        <a:rPr lang="en-IN" sz="2000" kern="1200" dirty="0">
                          <a:solidFill>
                            <a:srgbClr val="512BD4"/>
                          </a:solidFill>
                          <a:latin typeface="+mn-lt"/>
                          <a:ea typeface="+mn-ea"/>
                          <a:cs typeface="+mn-cs"/>
                        </a:rPr>
                        <a:t>YES</a:t>
                      </a:r>
                    </a:p>
                  </a:txBody>
                  <a:tcPr marL="73025" marR="73025" marT="36830" marB="36830"/>
                </a:tc>
                <a:tc>
                  <a:txBody>
                    <a:bodyPr/>
                    <a:lstStyle/>
                    <a:p>
                      <a:pPr algn="ctr"/>
                      <a:r>
                        <a:rPr lang="en-IN" sz="2000" kern="1200" dirty="0">
                          <a:solidFill>
                            <a:srgbClr val="512BD4"/>
                          </a:solidFill>
                          <a:latin typeface="+mn-lt"/>
                          <a:ea typeface="+mn-ea"/>
                          <a:cs typeface="+mn-cs"/>
                        </a:rPr>
                        <a:t>NO</a:t>
                      </a:r>
                    </a:p>
                  </a:txBody>
                  <a:tcPr marL="73025" marR="73025" marT="36830" marB="36830"/>
                </a:tc>
                <a:extLst>
                  <a:ext uri="{0D108BD9-81ED-4DB2-BD59-A6C34878D82A}">
                    <a16:rowId xmlns:a16="http://schemas.microsoft.com/office/drawing/2014/main" val="3117227398"/>
                  </a:ext>
                </a:extLst>
              </a:tr>
            </a:tbl>
          </a:graphicData>
        </a:graphic>
      </p:graphicFrame>
      <p:sp>
        <p:nvSpPr>
          <p:cNvPr id="3" name="TextBox 2">
            <a:extLst>
              <a:ext uri="{FF2B5EF4-FFF2-40B4-BE49-F238E27FC236}">
                <a16:creationId xmlns:a16="http://schemas.microsoft.com/office/drawing/2014/main" id="{D515C44C-3AF6-4D3E-3FB1-B4E4B80DF911}"/>
              </a:ext>
            </a:extLst>
          </p:cNvPr>
          <p:cNvSpPr txBox="1"/>
          <p:nvPr/>
        </p:nvSpPr>
        <p:spPr>
          <a:xfrm>
            <a:off x="200022" y="684209"/>
            <a:ext cx="11430002"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512BD4"/>
                </a:solidFill>
              </a:rPr>
              <a:t>HTTP defines a set of request methods to indicate the desired action to be performed for a given resource.</a:t>
            </a:r>
          </a:p>
          <a:p>
            <a:pPr marL="342900" indent="-342900">
              <a:buFont typeface="Arial" panose="020B0604020202020204" pitchFamily="34" charset="0"/>
              <a:buChar char="•"/>
            </a:pPr>
            <a:r>
              <a:rPr lang="en-US" sz="2000" dirty="0">
                <a:solidFill>
                  <a:srgbClr val="512BD4"/>
                </a:solidFill>
              </a:rPr>
              <a:t>Request methods are sometimes referred to as </a:t>
            </a:r>
            <a:r>
              <a:rPr lang="en-US" sz="2000" b="1" dirty="0">
                <a:solidFill>
                  <a:srgbClr val="512BD4"/>
                </a:solidFill>
              </a:rPr>
              <a:t>HTTP verbs</a:t>
            </a:r>
            <a:r>
              <a:rPr lang="en-US" sz="2000" dirty="0">
                <a:solidFill>
                  <a:srgbClr val="512BD4"/>
                </a:solidFill>
              </a:rPr>
              <a:t>.</a:t>
            </a:r>
          </a:p>
          <a:p>
            <a:pPr marL="342900" indent="-342900">
              <a:buFont typeface="Arial" panose="020B0604020202020204" pitchFamily="34" charset="0"/>
              <a:buChar char="•"/>
            </a:pPr>
            <a:r>
              <a:rPr lang="en-US" sz="2000" dirty="0">
                <a:solidFill>
                  <a:srgbClr val="512BD4"/>
                </a:solidFill>
              </a:rPr>
              <a:t>Request method can be </a:t>
            </a:r>
            <a:r>
              <a:rPr lang="en-US" sz="2000" dirty="0">
                <a:solidFill>
                  <a:srgbClr val="512BD4"/>
                </a:solidFill>
                <a:hlinkClick r:id="rId2">
                  <a:extLst>
                    <a:ext uri="{A12FA001-AC4F-418D-AE19-62706E023703}">
                      <ahyp:hlinkClr xmlns:ahyp="http://schemas.microsoft.com/office/drawing/2018/hyperlinkcolor" val="tx"/>
                    </a:ext>
                  </a:extLst>
                </a:hlinkClick>
              </a:rPr>
              <a:t>safe</a:t>
            </a:r>
            <a:r>
              <a:rPr lang="en-US" sz="2000" dirty="0">
                <a:solidFill>
                  <a:srgbClr val="512BD4"/>
                </a:solidFill>
              </a:rPr>
              <a:t>, </a:t>
            </a:r>
            <a:r>
              <a:rPr lang="en-US" sz="2000" dirty="0">
                <a:solidFill>
                  <a:srgbClr val="512BD4"/>
                </a:solidFill>
                <a:hlinkClick r:id="rId3">
                  <a:extLst>
                    <a:ext uri="{A12FA001-AC4F-418D-AE19-62706E023703}">
                      <ahyp:hlinkClr xmlns:ahyp="http://schemas.microsoft.com/office/drawing/2018/hyperlinkcolor" val="tx"/>
                    </a:ext>
                  </a:extLst>
                </a:hlinkClick>
              </a:rPr>
              <a:t>idempotent</a:t>
            </a:r>
            <a:r>
              <a:rPr lang="en-US" sz="2000" dirty="0">
                <a:solidFill>
                  <a:srgbClr val="512BD4"/>
                </a:solidFill>
              </a:rPr>
              <a:t>, or </a:t>
            </a:r>
            <a:r>
              <a:rPr lang="en-US" sz="2000" dirty="0">
                <a:solidFill>
                  <a:srgbClr val="512BD4"/>
                </a:solidFill>
                <a:hlinkClick r:id="rId4">
                  <a:extLst>
                    <a:ext uri="{A12FA001-AC4F-418D-AE19-62706E023703}">
                      <ahyp:hlinkClr xmlns:ahyp="http://schemas.microsoft.com/office/drawing/2018/hyperlinkcolor" val="tx"/>
                    </a:ext>
                  </a:extLst>
                </a:hlinkClick>
              </a:rPr>
              <a:t>cacheable</a:t>
            </a:r>
            <a:endParaRPr lang="en-IN" sz="2000" dirty="0">
              <a:solidFill>
                <a:srgbClr val="512BD4"/>
              </a:solidFill>
            </a:endParaRPr>
          </a:p>
        </p:txBody>
      </p:sp>
      <p:sp>
        <p:nvSpPr>
          <p:cNvPr id="5" name="TextBox 4">
            <a:extLst>
              <a:ext uri="{FF2B5EF4-FFF2-40B4-BE49-F238E27FC236}">
                <a16:creationId xmlns:a16="http://schemas.microsoft.com/office/drawing/2014/main" id="{8E022CE9-2B01-AF72-0D9C-FF79557C3123}"/>
              </a:ext>
            </a:extLst>
          </p:cNvPr>
          <p:cNvSpPr txBox="1"/>
          <p:nvPr/>
        </p:nvSpPr>
        <p:spPr>
          <a:xfrm>
            <a:off x="200022" y="4850352"/>
            <a:ext cx="11367864"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512BD4"/>
                </a:solidFill>
              </a:rPr>
              <a:t>Safe</a:t>
            </a:r>
            <a:r>
              <a:rPr lang="en-IN" dirty="0">
                <a:solidFill>
                  <a:srgbClr val="512BD4"/>
                </a:solidFill>
              </a:rPr>
              <a:t>: </a:t>
            </a:r>
            <a:r>
              <a:rPr lang="en-US" dirty="0">
                <a:solidFill>
                  <a:srgbClr val="512BD4"/>
                </a:solidFill>
              </a:rPr>
              <a:t>Doesn't alter the state on the server. Simply it is a read-only operation</a:t>
            </a:r>
            <a:r>
              <a:rPr lang="en-IN" dirty="0">
                <a:solidFill>
                  <a:srgbClr val="512BD4"/>
                </a:solidFill>
              </a:rPr>
              <a:t>.</a:t>
            </a:r>
          </a:p>
          <a:p>
            <a:pPr marL="285750" indent="-285750">
              <a:buFont typeface="Arial" panose="020B0604020202020204" pitchFamily="34" charset="0"/>
              <a:buChar char="•"/>
            </a:pPr>
            <a:r>
              <a:rPr lang="en-IN" b="1" dirty="0">
                <a:solidFill>
                  <a:srgbClr val="512BD4"/>
                </a:solidFill>
              </a:rPr>
              <a:t>Idempotent</a:t>
            </a:r>
            <a:r>
              <a:rPr lang="en-IN" dirty="0">
                <a:solidFill>
                  <a:srgbClr val="512BD4"/>
                </a:solidFill>
              </a:rPr>
              <a:t>: </a:t>
            </a:r>
            <a:r>
              <a:rPr lang="en-US" dirty="0">
                <a:solidFill>
                  <a:srgbClr val="512BD4"/>
                </a:solidFill>
              </a:rPr>
              <a:t>intended effect on the server of making a single request is the same as the effect of making several identical requests, but response returned by each request may differ. Ex: first delete call will return 200 while successive ones will likely return 404.</a:t>
            </a:r>
          </a:p>
          <a:p>
            <a:pPr marL="285750" indent="-285750">
              <a:buFont typeface="Arial" panose="020B0604020202020204" pitchFamily="34" charset="0"/>
              <a:buChar char="•"/>
            </a:pPr>
            <a:r>
              <a:rPr lang="en-US" b="1" dirty="0">
                <a:solidFill>
                  <a:srgbClr val="512BD4"/>
                </a:solidFill>
              </a:rPr>
              <a:t>Cacheable</a:t>
            </a:r>
            <a:r>
              <a:rPr lang="en-US" dirty="0">
                <a:solidFill>
                  <a:srgbClr val="512BD4"/>
                </a:solidFill>
              </a:rPr>
              <a:t>: HTTP Response data can be stored and used later, saving a new request to server. </a:t>
            </a:r>
            <a:endParaRPr lang="en-IN" dirty="0">
              <a:solidFill>
                <a:srgbClr val="512BD4"/>
              </a:solidFill>
            </a:endParaRPr>
          </a:p>
        </p:txBody>
      </p:sp>
    </p:spTree>
    <p:extLst>
      <p:ext uri="{BB962C8B-B14F-4D97-AF65-F5344CB8AC3E}">
        <p14:creationId xmlns:p14="http://schemas.microsoft.com/office/powerpoint/2010/main" val="1169853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6" y="128588"/>
            <a:ext cx="6843712"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 Status Code Ranges</a:t>
            </a:r>
          </a:p>
        </p:txBody>
      </p:sp>
      <p:graphicFrame>
        <p:nvGraphicFramePr>
          <p:cNvPr id="3" name="Table 2">
            <a:extLst>
              <a:ext uri="{FF2B5EF4-FFF2-40B4-BE49-F238E27FC236}">
                <a16:creationId xmlns:a16="http://schemas.microsoft.com/office/drawing/2014/main" id="{0604E003-0116-BCB5-6096-2D959450E2E9}"/>
              </a:ext>
            </a:extLst>
          </p:cNvPr>
          <p:cNvGraphicFramePr>
            <a:graphicFrameLocks noGrp="1"/>
          </p:cNvGraphicFramePr>
          <p:nvPr>
            <p:extLst>
              <p:ext uri="{D42A27DB-BD31-4B8C-83A1-F6EECF244321}">
                <p14:modId xmlns:p14="http://schemas.microsoft.com/office/powerpoint/2010/main" val="3495786601"/>
              </p:ext>
            </p:extLst>
          </p:nvPr>
        </p:nvGraphicFramePr>
        <p:xfrm>
          <a:off x="314325" y="929640"/>
          <a:ext cx="8601075" cy="2499360"/>
        </p:xfrm>
        <a:graphic>
          <a:graphicData uri="http://schemas.openxmlformats.org/drawingml/2006/table">
            <a:tbl>
              <a:tblPr firstRow="1" bandRow="1">
                <a:tableStyleId>{5940675A-B579-460E-94D1-54222C63F5DA}</a:tableStyleId>
              </a:tblPr>
              <a:tblGrid>
                <a:gridCol w="3271838">
                  <a:extLst>
                    <a:ext uri="{9D8B030D-6E8A-4147-A177-3AD203B41FA5}">
                      <a16:colId xmlns:a16="http://schemas.microsoft.com/office/drawing/2014/main" val="413650100"/>
                    </a:ext>
                  </a:extLst>
                </a:gridCol>
                <a:gridCol w="5329237">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Code</a:t>
                      </a:r>
                      <a:r>
                        <a:rPr lang="en-IN" sz="2800" b="1" dirty="0">
                          <a:solidFill>
                            <a:schemeClr val="bg1"/>
                          </a:solidFill>
                        </a:rPr>
                        <a:t> </a:t>
                      </a:r>
                      <a:r>
                        <a:rPr lang="en-IN" sz="2400" b="1" dirty="0">
                          <a:solidFill>
                            <a:schemeClr val="bg1"/>
                          </a:solidFill>
                        </a:rPr>
                        <a:t>Range</a:t>
                      </a:r>
                      <a:endParaRPr lang="en-IN" sz="2800" b="1" dirty="0">
                        <a:solidFill>
                          <a:schemeClr val="bg1"/>
                        </a:solidFill>
                      </a:endParaRPr>
                    </a:p>
                  </a:txBody>
                  <a:tcPr>
                    <a:solidFill>
                      <a:srgbClr val="512BD4"/>
                    </a:solidFill>
                  </a:tcPr>
                </a:tc>
                <a:tc>
                  <a:txBody>
                    <a:bodyPr/>
                    <a:lstStyle/>
                    <a:p>
                      <a:r>
                        <a:rPr lang="en-IN" sz="2400" b="1" dirty="0">
                          <a:solidFill>
                            <a:schemeClr val="bg1"/>
                          </a:solidFill>
                        </a:rPr>
                        <a:t>Description</a:t>
                      </a:r>
                      <a:endParaRPr lang="en-IN" sz="2800" b="1" dirty="0">
                        <a:solidFill>
                          <a:schemeClr val="bg1"/>
                        </a:solidFill>
                      </a:endParaRPr>
                    </a:p>
                  </a:txBody>
                  <a:tcPr>
                    <a:solidFill>
                      <a:srgbClr val="512BD4"/>
                    </a:solidFill>
                  </a:tcPr>
                </a:tc>
                <a:extLst>
                  <a:ext uri="{0D108BD9-81ED-4DB2-BD59-A6C34878D82A}">
                    <a16:rowId xmlns:a16="http://schemas.microsoft.com/office/drawing/2014/main" val="3347244670"/>
                  </a:ext>
                </a:extLst>
              </a:tr>
              <a:tr h="370840">
                <a:tc>
                  <a:txBody>
                    <a:bodyPr/>
                    <a:lstStyle/>
                    <a:p>
                      <a:r>
                        <a:rPr lang="en-IN" sz="2000" b="1" kern="1200" dirty="0">
                          <a:solidFill>
                            <a:srgbClr val="512BD4"/>
                          </a:solidFill>
                          <a:latin typeface="+mn-lt"/>
                          <a:ea typeface="+mn-ea"/>
                          <a:cs typeface="+mn-cs"/>
                        </a:rPr>
                        <a:t>1xx (100-199)</a:t>
                      </a:r>
                      <a:endParaRPr lang="en-IN" sz="2800" b="1" kern="1200" dirty="0">
                        <a:solidFill>
                          <a:srgbClr val="512BD4"/>
                        </a:solidFill>
                        <a:latin typeface="+mn-lt"/>
                        <a:ea typeface="+mn-ea"/>
                        <a:cs typeface="+mn-cs"/>
                      </a:endParaRPr>
                    </a:p>
                  </a:txBody>
                  <a:tcPr/>
                </a:tc>
                <a:tc>
                  <a:txBody>
                    <a:bodyPr/>
                    <a:lstStyle/>
                    <a:p>
                      <a:r>
                        <a:rPr lang="en-GB" sz="2000" kern="1200" dirty="0">
                          <a:solidFill>
                            <a:srgbClr val="512BD4"/>
                          </a:solidFill>
                          <a:latin typeface="+mn-lt"/>
                          <a:ea typeface="+mn-ea"/>
                          <a:cs typeface="+mn-cs"/>
                        </a:rPr>
                        <a:t>Informational responses</a:t>
                      </a:r>
                      <a:r>
                        <a:rPr lang="en-IN" sz="20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2xx (200-299)</a:t>
                      </a:r>
                    </a:p>
                  </a:txBody>
                  <a:tcPr/>
                </a:tc>
                <a:tc>
                  <a:txBody>
                    <a:bodyPr/>
                    <a:lstStyle/>
                    <a:p>
                      <a:pPr marL="0" indent="0">
                        <a:buFont typeface="Arial" panose="020B0604020202020204" pitchFamily="34" charset="0"/>
                        <a:buNone/>
                      </a:pPr>
                      <a:r>
                        <a:rPr lang="en-GB" sz="2000" kern="1200" dirty="0">
                          <a:solidFill>
                            <a:srgbClr val="512BD4"/>
                          </a:solidFill>
                          <a:latin typeface="+mn-lt"/>
                          <a:ea typeface="+mn-ea"/>
                          <a:cs typeface="+mn-cs"/>
                        </a:rPr>
                        <a:t>Successful responses</a:t>
                      </a:r>
                      <a:r>
                        <a:rPr lang="en-IN" sz="2000" kern="1200" dirty="0">
                          <a:solidFill>
                            <a:srgbClr val="512BD4"/>
                          </a:solidFill>
                          <a:latin typeface="+mn-lt"/>
                          <a:ea typeface="+mn-ea"/>
                          <a:cs typeface="+mn-cs"/>
                        </a:rPr>
                        <a:t>.</a:t>
                      </a:r>
                    </a:p>
                  </a:txBody>
                  <a:tcPr/>
                </a:tc>
                <a:extLst>
                  <a:ext uri="{0D108BD9-81ED-4DB2-BD59-A6C34878D82A}">
                    <a16:rowId xmlns:a16="http://schemas.microsoft.com/office/drawing/2014/main" val="1316494118"/>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3xx (300-399)</a:t>
                      </a:r>
                    </a:p>
                  </a:txBody>
                  <a:tcPr/>
                </a:tc>
                <a:tc>
                  <a:txBody>
                    <a:bodyPr/>
                    <a:lstStyle/>
                    <a:p>
                      <a:r>
                        <a:rPr lang="en-GB" sz="2000" kern="1200" dirty="0">
                          <a:solidFill>
                            <a:srgbClr val="512BD4"/>
                          </a:solidFill>
                          <a:latin typeface="+mn-lt"/>
                          <a:ea typeface="+mn-ea"/>
                          <a:cs typeface="+mn-cs"/>
                        </a:rPr>
                        <a:t>Redirects</a:t>
                      </a:r>
                      <a:endParaRPr lang="en-IN" sz="20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608093382"/>
                  </a:ext>
                </a:extLst>
              </a:tr>
              <a:tr h="370840">
                <a:tc>
                  <a:txBody>
                    <a:bodyPr/>
                    <a:lstStyle/>
                    <a:p>
                      <a:pPr marL="0" algn="l" defTabSz="914400" rtl="0" eaLnBrk="1" latinLnBrk="0" hangingPunct="1"/>
                      <a:r>
                        <a:rPr lang="en-IN" sz="2000" b="1" kern="1200" dirty="0">
                          <a:solidFill>
                            <a:srgbClr val="512BD4"/>
                          </a:solidFill>
                          <a:latin typeface="+mn-lt"/>
                          <a:ea typeface="+mn-ea"/>
                          <a:cs typeface="+mn-cs"/>
                        </a:rPr>
                        <a:t>4xx (400-499)</a:t>
                      </a:r>
                    </a:p>
                  </a:txBody>
                  <a:tcPr/>
                </a:tc>
                <a:tc>
                  <a:txBody>
                    <a:bodyPr/>
                    <a:lstStyle/>
                    <a:p>
                      <a:r>
                        <a:rPr lang="en-GB" sz="2000" kern="1200" dirty="0">
                          <a:solidFill>
                            <a:srgbClr val="512BD4"/>
                          </a:solidFill>
                          <a:latin typeface="+mn-lt"/>
                          <a:ea typeface="+mn-ea"/>
                          <a:cs typeface="+mn-cs"/>
                        </a:rPr>
                        <a:t>Client errors</a:t>
                      </a:r>
                      <a:endParaRPr lang="en-IN" sz="20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29606791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512BD4"/>
                          </a:solidFill>
                          <a:latin typeface="+mn-lt"/>
                          <a:ea typeface="+mn-ea"/>
                          <a:cs typeface="+mn-cs"/>
                        </a:rPr>
                        <a:t>5xx (500-599)</a:t>
                      </a:r>
                    </a:p>
                  </a:txBody>
                  <a:tcPr/>
                </a:tc>
                <a:tc>
                  <a:txBody>
                    <a:bodyPr/>
                    <a:lstStyle/>
                    <a:p>
                      <a:r>
                        <a:rPr lang="en-GB" sz="2000" kern="1200" dirty="0">
                          <a:solidFill>
                            <a:srgbClr val="512BD4"/>
                          </a:solidFill>
                          <a:latin typeface="+mn-lt"/>
                          <a:ea typeface="+mn-ea"/>
                          <a:cs typeface="+mn-cs"/>
                        </a:rPr>
                        <a:t>Server errors</a:t>
                      </a:r>
                      <a:endParaRPr lang="en-IN" sz="20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3117227398"/>
                  </a:ext>
                </a:extLst>
              </a:tr>
            </a:tbl>
          </a:graphicData>
        </a:graphic>
      </p:graphicFrame>
      <p:sp>
        <p:nvSpPr>
          <p:cNvPr id="5" name="TextBox 4">
            <a:extLst>
              <a:ext uri="{FF2B5EF4-FFF2-40B4-BE49-F238E27FC236}">
                <a16:creationId xmlns:a16="http://schemas.microsoft.com/office/drawing/2014/main" id="{9049651B-763B-09B2-D64A-6FE5219E36F5}"/>
              </a:ext>
            </a:extLst>
          </p:cNvPr>
          <p:cNvSpPr txBox="1"/>
          <p:nvPr/>
        </p:nvSpPr>
        <p:spPr>
          <a:xfrm>
            <a:off x="200026" y="3938091"/>
            <a:ext cx="11358563" cy="707886"/>
          </a:xfrm>
          <a:prstGeom prst="rect">
            <a:avLst/>
          </a:prstGeom>
          <a:noFill/>
        </p:spPr>
        <p:txBody>
          <a:bodyPr wrap="square">
            <a:spAutoFit/>
          </a:bodyPr>
          <a:lstStyle/>
          <a:p>
            <a:r>
              <a:rPr lang="en-US" sz="2000" b="1" dirty="0">
                <a:solidFill>
                  <a:srgbClr val="512BD4"/>
                </a:solidFill>
              </a:rPr>
              <a:t>Note</a:t>
            </a:r>
            <a:r>
              <a:rPr lang="en-US" sz="2000" dirty="0">
                <a:solidFill>
                  <a:srgbClr val="512BD4"/>
                </a:solidFill>
              </a:rPr>
              <a:t>: If you receive a response that is not in this list, it is a non-standard response, which is custom to the server's software.</a:t>
            </a:r>
            <a:endParaRPr lang="en-IN" sz="2000" dirty="0">
              <a:solidFill>
                <a:srgbClr val="512BD4"/>
              </a:solidFill>
            </a:endParaRPr>
          </a:p>
        </p:txBody>
      </p:sp>
    </p:spTree>
    <p:extLst>
      <p:ext uri="{BB962C8B-B14F-4D97-AF65-F5344CB8AC3E}">
        <p14:creationId xmlns:p14="http://schemas.microsoft.com/office/powerpoint/2010/main" val="300533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29E0605-1290-1D3E-E3CF-292BC16D0D91}"/>
              </a:ext>
            </a:extLst>
          </p:cNvPr>
          <p:cNvSpPr txBox="1">
            <a:spLocks/>
          </p:cNvSpPr>
          <p:nvPr/>
        </p:nvSpPr>
        <p:spPr>
          <a:xfrm>
            <a:off x="200025" y="128588"/>
            <a:ext cx="10644188" cy="65722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512BD4"/>
                </a:solidFill>
                <a:latin typeface="+mn-lt"/>
              </a:rPr>
              <a:t>HTTP Status Codes</a:t>
            </a:r>
            <a:endParaRPr lang="en-IN" sz="3200" dirty="0"/>
          </a:p>
        </p:txBody>
      </p:sp>
      <p:graphicFrame>
        <p:nvGraphicFramePr>
          <p:cNvPr id="6" name="Table 5">
            <a:extLst>
              <a:ext uri="{FF2B5EF4-FFF2-40B4-BE49-F238E27FC236}">
                <a16:creationId xmlns:a16="http://schemas.microsoft.com/office/drawing/2014/main" id="{395758B3-BC4F-43F9-590D-287508E7ACFC}"/>
              </a:ext>
            </a:extLst>
          </p:cNvPr>
          <p:cNvGraphicFramePr>
            <a:graphicFrameLocks noGrp="1"/>
          </p:cNvGraphicFramePr>
          <p:nvPr>
            <p:extLst>
              <p:ext uri="{D42A27DB-BD31-4B8C-83A1-F6EECF244321}">
                <p14:modId xmlns:p14="http://schemas.microsoft.com/office/powerpoint/2010/main" val="3620688214"/>
              </p:ext>
            </p:extLst>
          </p:nvPr>
        </p:nvGraphicFramePr>
        <p:xfrm>
          <a:off x="200025" y="785809"/>
          <a:ext cx="11814175" cy="5354320"/>
        </p:xfrm>
        <a:graphic>
          <a:graphicData uri="http://schemas.openxmlformats.org/drawingml/2006/table">
            <a:tbl>
              <a:tblPr firstRow="1" bandRow="1">
                <a:tableStyleId>{5940675A-B579-460E-94D1-54222C63F5DA}</a:tableStyleId>
              </a:tblPr>
              <a:tblGrid>
                <a:gridCol w="638175">
                  <a:extLst>
                    <a:ext uri="{9D8B030D-6E8A-4147-A177-3AD203B41FA5}">
                      <a16:colId xmlns:a16="http://schemas.microsoft.com/office/drawing/2014/main" val="413650100"/>
                    </a:ext>
                  </a:extLst>
                </a:gridCol>
                <a:gridCol w="2400300">
                  <a:extLst>
                    <a:ext uri="{9D8B030D-6E8A-4147-A177-3AD203B41FA5}">
                      <a16:colId xmlns:a16="http://schemas.microsoft.com/office/drawing/2014/main" val="1934188557"/>
                    </a:ext>
                  </a:extLst>
                </a:gridCol>
                <a:gridCol w="8775700">
                  <a:extLst>
                    <a:ext uri="{9D8B030D-6E8A-4147-A177-3AD203B41FA5}">
                      <a16:colId xmlns:a16="http://schemas.microsoft.com/office/drawing/2014/main" val="376622058"/>
                    </a:ext>
                  </a:extLst>
                </a:gridCol>
              </a:tblGrid>
              <a:tr h="318449">
                <a:tc>
                  <a:txBody>
                    <a:bodyPr/>
                    <a:lstStyle/>
                    <a:p>
                      <a:r>
                        <a:rPr lang="en-IN" sz="1700" b="1" dirty="0">
                          <a:solidFill>
                            <a:schemeClr val="bg1"/>
                          </a:solidFill>
                        </a:rPr>
                        <a:t>Code</a:t>
                      </a:r>
                    </a:p>
                  </a:txBody>
                  <a:tcPr>
                    <a:solidFill>
                      <a:srgbClr val="512BD4"/>
                    </a:solidFill>
                  </a:tcPr>
                </a:tc>
                <a:tc>
                  <a:txBody>
                    <a:bodyPr/>
                    <a:lstStyle/>
                    <a:p>
                      <a:r>
                        <a:rPr lang="en-IN" sz="1700" b="1" dirty="0">
                          <a:solidFill>
                            <a:schemeClr val="bg1"/>
                          </a:solidFill>
                        </a:rPr>
                        <a:t>Text</a:t>
                      </a:r>
                    </a:p>
                  </a:txBody>
                  <a:tcPr>
                    <a:solidFill>
                      <a:srgbClr val="512BD4"/>
                    </a:solidFill>
                  </a:tcPr>
                </a:tc>
                <a:tc>
                  <a:txBody>
                    <a:bodyPr/>
                    <a:lstStyle/>
                    <a:p>
                      <a:r>
                        <a:rPr lang="en-IN" sz="17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GB" sz="1700" kern="1200" dirty="0">
                          <a:solidFill>
                            <a:srgbClr val="512BD4"/>
                          </a:solidFill>
                          <a:latin typeface="+mn-lt"/>
                          <a:ea typeface="+mn-ea"/>
                          <a:cs typeface="+mn-cs"/>
                        </a:rPr>
                        <a:t>200</a:t>
                      </a:r>
                      <a:endParaRPr lang="en-IN" sz="1700" kern="1200" dirty="0">
                        <a:solidFill>
                          <a:srgbClr val="512BD4"/>
                        </a:solidFill>
                        <a:latin typeface="+mn-lt"/>
                        <a:ea typeface="+mn-ea"/>
                        <a:cs typeface="+mn-cs"/>
                      </a:endParaRPr>
                    </a:p>
                  </a:txBody>
                  <a:tcPr marL="73025" marR="73025" marT="36830" marB="36830"/>
                </a:tc>
                <a:tc>
                  <a:txBody>
                    <a:bodyPr/>
                    <a:lstStyle/>
                    <a:p>
                      <a:r>
                        <a:rPr lang="en-IN" sz="1700" kern="1200" dirty="0">
                          <a:solidFill>
                            <a:srgbClr val="512BD4"/>
                          </a:solidFill>
                          <a:latin typeface="+mn-lt"/>
                          <a:ea typeface="+mn-ea"/>
                          <a:cs typeface="+mn-cs"/>
                        </a:rPr>
                        <a:t>OK</a:t>
                      </a:r>
                    </a:p>
                  </a:txBody>
                  <a:tcPr marL="73025" marR="73025" marT="36830" marB="36830"/>
                </a:tc>
                <a:tc>
                  <a:txBody>
                    <a:bodyPr/>
                    <a:lstStyle/>
                    <a:p>
                      <a:pPr>
                        <a:lnSpc>
                          <a:spcPct val="107000"/>
                        </a:lnSpc>
                        <a:spcAft>
                          <a:spcPts val="1200"/>
                        </a:spcAft>
                      </a:pPr>
                      <a:r>
                        <a:rPr lang="en-US" sz="1700" kern="1200" dirty="0">
                          <a:solidFill>
                            <a:srgbClr val="512BD4"/>
                          </a:solidFill>
                          <a:latin typeface="+mn-lt"/>
                          <a:ea typeface="+mn-ea"/>
                          <a:cs typeface="+mn-cs"/>
                        </a:rPr>
                        <a:t>The request has succeeded. </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2034156338"/>
                  </a:ext>
                </a:extLst>
              </a:tr>
              <a:tr h="370840">
                <a:tc>
                  <a:txBody>
                    <a:bodyPr/>
                    <a:lstStyle/>
                    <a:p>
                      <a:r>
                        <a:rPr lang="en-GB" sz="1700" kern="1200" dirty="0">
                          <a:solidFill>
                            <a:srgbClr val="512BD4"/>
                          </a:solidFill>
                          <a:latin typeface="+mn-lt"/>
                          <a:ea typeface="+mn-ea"/>
                          <a:cs typeface="+mn-cs"/>
                        </a:rPr>
                        <a:t>201</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Created</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request has succeeded, and a new resource has been created as a result.</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316494118"/>
                  </a:ext>
                </a:extLst>
              </a:tr>
              <a:tr h="370840">
                <a:tc>
                  <a:txBody>
                    <a:bodyPr/>
                    <a:lstStyle/>
                    <a:p>
                      <a:r>
                        <a:rPr lang="en-GB" sz="1700" kern="1200" dirty="0">
                          <a:solidFill>
                            <a:srgbClr val="512BD4"/>
                          </a:solidFill>
                          <a:latin typeface="+mn-lt"/>
                          <a:ea typeface="+mn-ea"/>
                          <a:cs typeface="+mn-cs"/>
                        </a:rPr>
                        <a:t>204</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No Content</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There is no content to send for this request.</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608093382"/>
                  </a:ext>
                </a:extLst>
              </a:tr>
              <a:tr h="370840">
                <a:tc>
                  <a:txBody>
                    <a:bodyPr/>
                    <a:lstStyle/>
                    <a:p>
                      <a:r>
                        <a:rPr lang="en-GB" sz="1700" kern="1200" dirty="0">
                          <a:solidFill>
                            <a:srgbClr val="512BD4"/>
                          </a:solidFill>
                          <a:latin typeface="+mn-lt"/>
                          <a:ea typeface="+mn-ea"/>
                          <a:cs typeface="+mn-cs"/>
                        </a:rPr>
                        <a:t>301</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Moved Permanently</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URL of the requested resource has been changed permanently. The new URL is given in the response.</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2960679136"/>
                  </a:ext>
                </a:extLst>
              </a:tr>
              <a:tr h="370840">
                <a:tc>
                  <a:txBody>
                    <a:bodyPr/>
                    <a:lstStyle/>
                    <a:p>
                      <a:r>
                        <a:rPr lang="en-GB" sz="1700" kern="1200" dirty="0">
                          <a:solidFill>
                            <a:srgbClr val="512BD4"/>
                          </a:solidFill>
                          <a:latin typeface="+mn-lt"/>
                          <a:ea typeface="+mn-ea"/>
                          <a:cs typeface="+mn-cs"/>
                        </a:rPr>
                        <a:t>400</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Bad Request</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request has not processed due to invalid or incomplete data.</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3117227398"/>
                  </a:ext>
                </a:extLst>
              </a:tr>
              <a:tr h="370840">
                <a:tc>
                  <a:txBody>
                    <a:bodyPr/>
                    <a:lstStyle/>
                    <a:p>
                      <a:r>
                        <a:rPr lang="en-GB" sz="1700" kern="1200" dirty="0">
                          <a:solidFill>
                            <a:srgbClr val="512BD4"/>
                          </a:solidFill>
                          <a:latin typeface="+mn-lt"/>
                          <a:ea typeface="+mn-ea"/>
                          <a:cs typeface="+mn-cs"/>
                        </a:rPr>
                        <a:t>401</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Unauthorized</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"unauthenticated". The client's identity is unknown </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3820055564"/>
                  </a:ext>
                </a:extLst>
              </a:tr>
              <a:tr h="370840">
                <a:tc>
                  <a:txBody>
                    <a:bodyPr/>
                    <a:lstStyle/>
                    <a:p>
                      <a:r>
                        <a:rPr lang="en-GB" sz="1700" kern="1200" dirty="0">
                          <a:solidFill>
                            <a:srgbClr val="512BD4"/>
                          </a:solidFill>
                          <a:latin typeface="+mn-lt"/>
                          <a:ea typeface="+mn-ea"/>
                          <a:cs typeface="+mn-cs"/>
                        </a:rPr>
                        <a:t>403</a:t>
                      </a:r>
                      <a:endParaRPr lang="en-IN" sz="1700" kern="1200" dirty="0">
                        <a:solidFill>
                          <a:srgbClr val="512BD4"/>
                        </a:solidFill>
                        <a:latin typeface="+mn-lt"/>
                        <a:ea typeface="+mn-ea"/>
                        <a:cs typeface="+mn-cs"/>
                      </a:endParaRPr>
                    </a:p>
                  </a:txBody>
                  <a:tcPr marL="73025" marR="73025" marT="36830" marB="36830"/>
                </a:tc>
                <a:tc>
                  <a:txBody>
                    <a:bodyPr/>
                    <a:lstStyle/>
                    <a:p>
                      <a:r>
                        <a:rPr lang="en-GB" sz="1700" u="none" kern="1200" dirty="0">
                          <a:solidFill>
                            <a:srgbClr val="512BD4"/>
                          </a:solidFill>
                          <a:latin typeface="+mn-lt"/>
                          <a:ea typeface="+mn-ea"/>
                          <a:cs typeface="+mn-cs"/>
                        </a:rPr>
                        <a:t>Forbidden</a:t>
                      </a:r>
                      <a:endParaRPr lang="en-IN" sz="1700" u="sng"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“unauthorized”. The client's identity is known but does not have access rights to the content.</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231698671"/>
                  </a:ext>
                </a:extLst>
              </a:tr>
              <a:tr h="370840">
                <a:tc>
                  <a:txBody>
                    <a:bodyPr/>
                    <a:lstStyle/>
                    <a:p>
                      <a:r>
                        <a:rPr lang="en-GB" sz="1700" kern="1200" dirty="0">
                          <a:solidFill>
                            <a:srgbClr val="512BD4"/>
                          </a:solidFill>
                          <a:latin typeface="+mn-lt"/>
                          <a:ea typeface="+mn-ea"/>
                          <a:cs typeface="+mn-cs"/>
                        </a:rPr>
                        <a:t>404</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Not Found</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requested resource not found</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32816120"/>
                  </a:ext>
                </a:extLst>
              </a:tr>
              <a:tr h="370840">
                <a:tc>
                  <a:txBody>
                    <a:bodyPr/>
                    <a:lstStyle/>
                    <a:p>
                      <a:r>
                        <a:rPr lang="en-GB" sz="1700" kern="1200" dirty="0">
                          <a:solidFill>
                            <a:srgbClr val="512BD4"/>
                          </a:solidFill>
                          <a:latin typeface="+mn-lt"/>
                          <a:ea typeface="+mn-ea"/>
                          <a:cs typeface="+mn-cs"/>
                        </a:rPr>
                        <a:t>405</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Method Not Allowed</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method has been disabled and cannot be used.</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45127912"/>
                  </a:ext>
                </a:extLst>
              </a:tr>
              <a:tr h="370840">
                <a:tc>
                  <a:txBody>
                    <a:bodyPr/>
                    <a:lstStyle/>
                    <a:p>
                      <a:r>
                        <a:rPr lang="en-GB" sz="1700" kern="1200" dirty="0">
                          <a:solidFill>
                            <a:srgbClr val="512BD4"/>
                          </a:solidFill>
                          <a:latin typeface="+mn-lt"/>
                          <a:ea typeface="+mn-ea"/>
                          <a:cs typeface="+mn-cs"/>
                        </a:rPr>
                        <a:t>406</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Not Acceptable</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Content not supported.</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344329916"/>
                  </a:ext>
                </a:extLst>
              </a:tr>
              <a:tr h="370840">
                <a:tc>
                  <a:txBody>
                    <a:bodyPr/>
                    <a:lstStyle/>
                    <a:p>
                      <a:r>
                        <a:rPr lang="en-GB" sz="1700" kern="1200" dirty="0">
                          <a:solidFill>
                            <a:srgbClr val="512BD4"/>
                          </a:solidFill>
                          <a:latin typeface="+mn-lt"/>
                          <a:ea typeface="+mn-ea"/>
                          <a:cs typeface="+mn-cs"/>
                        </a:rPr>
                        <a:t>408</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Request Timeout</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Request Timeout</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3256381054"/>
                  </a:ext>
                </a:extLst>
              </a:tr>
              <a:tr h="370840">
                <a:tc>
                  <a:txBody>
                    <a:bodyPr/>
                    <a:lstStyle/>
                    <a:p>
                      <a:r>
                        <a:rPr lang="en-GB" sz="1700" kern="1200" dirty="0">
                          <a:solidFill>
                            <a:srgbClr val="512BD4"/>
                          </a:solidFill>
                          <a:latin typeface="+mn-lt"/>
                          <a:ea typeface="+mn-ea"/>
                          <a:cs typeface="+mn-cs"/>
                        </a:rPr>
                        <a:t>415</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Unsupported Media Type</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media format of the requested data is not supported</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896255590"/>
                  </a:ext>
                </a:extLst>
              </a:tr>
              <a:tr h="0">
                <a:tc>
                  <a:txBody>
                    <a:bodyPr/>
                    <a:lstStyle/>
                    <a:p>
                      <a:r>
                        <a:rPr lang="en-GB" sz="1700" kern="1200" dirty="0">
                          <a:solidFill>
                            <a:srgbClr val="512BD4"/>
                          </a:solidFill>
                          <a:latin typeface="+mn-lt"/>
                          <a:ea typeface="+mn-ea"/>
                          <a:cs typeface="+mn-cs"/>
                        </a:rPr>
                        <a:t>500</a:t>
                      </a:r>
                      <a:endParaRPr lang="en-IN" sz="1700" kern="1200" dirty="0">
                        <a:solidFill>
                          <a:srgbClr val="512BD4"/>
                        </a:solidFill>
                        <a:latin typeface="+mn-lt"/>
                        <a:ea typeface="+mn-ea"/>
                        <a:cs typeface="+mn-cs"/>
                      </a:endParaRPr>
                    </a:p>
                  </a:txBody>
                  <a:tcPr marL="73025" marR="73025" marT="36830" marB="36830"/>
                </a:tc>
                <a:tc>
                  <a:txBody>
                    <a:bodyPr/>
                    <a:lstStyle/>
                    <a:p>
                      <a:r>
                        <a:rPr lang="en-GB" sz="1700" kern="1200" dirty="0">
                          <a:solidFill>
                            <a:srgbClr val="512BD4"/>
                          </a:solidFill>
                          <a:latin typeface="+mn-lt"/>
                          <a:ea typeface="+mn-ea"/>
                          <a:cs typeface="+mn-cs"/>
                        </a:rPr>
                        <a:t>Internal Server Error</a:t>
                      </a:r>
                      <a:endParaRPr lang="en-IN" sz="1700" kern="1200" dirty="0">
                        <a:solidFill>
                          <a:srgbClr val="512BD4"/>
                        </a:solidFill>
                        <a:latin typeface="+mn-lt"/>
                        <a:ea typeface="+mn-ea"/>
                        <a:cs typeface="+mn-cs"/>
                      </a:endParaRPr>
                    </a:p>
                  </a:txBody>
                  <a:tcPr marL="73025" marR="73025" marT="36830" marB="36830"/>
                </a:tc>
                <a:tc>
                  <a:txBody>
                    <a:bodyPr/>
                    <a:lstStyle/>
                    <a:p>
                      <a:r>
                        <a:rPr lang="en-AU" sz="1700" kern="1200" dirty="0">
                          <a:solidFill>
                            <a:srgbClr val="512BD4"/>
                          </a:solidFill>
                          <a:latin typeface="+mn-lt"/>
                          <a:ea typeface="+mn-ea"/>
                          <a:cs typeface="+mn-cs"/>
                        </a:rPr>
                        <a:t>The server has encountered a situation it doesn't know how to handle.</a:t>
                      </a:r>
                      <a:endParaRPr lang="en-IN" sz="1700" kern="1200" dirty="0">
                        <a:solidFill>
                          <a:srgbClr val="512BD4"/>
                        </a:solidFill>
                        <a:latin typeface="+mn-lt"/>
                        <a:ea typeface="+mn-ea"/>
                        <a:cs typeface="+mn-cs"/>
                      </a:endParaRPr>
                    </a:p>
                  </a:txBody>
                  <a:tcPr marL="73025" marR="73025" marT="36830" marB="36830"/>
                </a:tc>
                <a:extLst>
                  <a:ext uri="{0D108BD9-81ED-4DB2-BD59-A6C34878D82A}">
                    <a16:rowId xmlns:a16="http://schemas.microsoft.com/office/drawing/2014/main" val="1609056972"/>
                  </a:ext>
                </a:extLst>
              </a:tr>
            </a:tbl>
          </a:graphicData>
        </a:graphic>
      </p:graphicFrame>
    </p:spTree>
    <p:extLst>
      <p:ext uri="{BB962C8B-B14F-4D97-AF65-F5344CB8AC3E}">
        <p14:creationId xmlns:p14="http://schemas.microsoft.com/office/powerpoint/2010/main" val="3498234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102104741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err="1">
                <a:solidFill>
                  <a:srgbClr val="512BD4"/>
                </a:solidFill>
                <a:latin typeface="+mn-lt"/>
              </a:rPr>
              <a:t>ApiController</a:t>
            </a:r>
            <a:r>
              <a:rPr lang="en-IN" sz="4000" dirty="0">
                <a:solidFill>
                  <a:srgbClr val="512BD4"/>
                </a:solidFill>
                <a:latin typeface="+mn-lt"/>
              </a:rPr>
              <a:t> </a:t>
            </a:r>
            <a:r>
              <a:rPr lang="en-IN" sz="3200" dirty="0">
                <a:solidFill>
                  <a:srgbClr val="512BD4"/>
                </a:solidFill>
                <a:latin typeface="+mn-lt"/>
              </a:rPr>
              <a:t>attribute</a:t>
            </a:r>
          </a:p>
        </p:txBody>
      </p:sp>
      <p:sp>
        <p:nvSpPr>
          <p:cNvPr id="2" name="TextBox 1">
            <a:extLst>
              <a:ext uri="{FF2B5EF4-FFF2-40B4-BE49-F238E27FC236}">
                <a16:creationId xmlns:a16="http://schemas.microsoft.com/office/drawing/2014/main" id="{FA3454D0-7C54-C356-68CF-443BBC0CEAB3}"/>
              </a:ext>
            </a:extLst>
          </p:cNvPr>
          <p:cNvSpPr txBox="1"/>
          <p:nvPr/>
        </p:nvSpPr>
        <p:spPr>
          <a:xfrm>
            <a:off x="128587" y="828675"/>
            <a:ext cx="11772901" cy="3785652"/>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000" b="1" dirty="0">
                <a:solidFill>
                  <a:srgbClr val="512BD4"/>
                </a:solidFill>
              </a:rPr>
              <a:t>Attribute Routing </a:t>
            </a:r>
            <a:r>
              <a:rPr lang="en-US" sz="2000" dirty="0">
                <a:solidFill>
                  <a:srgbClr val="512BD4"/>
                </a:solidFill>
              </a:rPr>
              <a:t>Requirement: With </a:t>
            </a:r>
            <a:r>
              <a:rPr lang="en-US" sz="2000" dirty="0" err="1">
                <a:solidFill>
                  <a:srgbClr val="512BD4"/>
                </a:solidFill>
              </a:rPr>
              <a:t>ApiController</a:t>
            </a:r>
            <a:r>
              <a:rPr lang="en-US" sz="2000" dirty="0">
                <a:solidFill>
                  <a:srgbClr val="512BD4"/>
                </a:solidFill>
              </a:rPr>
              <a:t>, attribute routing becomes a requirement. This means you must use [Route], [</a:t>
            </a:r>
            <a:r>
              <a:rPr lang="en-US" sz="2000" dirty="0" err="1">
                <a:solidFill>
                  <a:srgbClr val="512BD4"/>
                </a:solidFill>
              </a:rPr>
              <a:t>HttpGet</a:t>
            </a:r>
            <a:r>
              <a:rPr lang="en-US" sz="2000" dirty="0">
                <a:solidFill>
                  <a:srgbClr val="512BD4"/>
                </a:solidFill>
              </a:rPr>
              <a:t>], [</a:t>
            </a:r>
            <a:r>
              <a:rPr lang="en-US" sz="2000" dirty="0" err="1">
                <a:solidFill>
                  <a:srgbClr val="512BD4"/>
                </a:solidFill>
              </a:rPr>
              <a:t>HttpPost</a:t>
            </a:r>
            <a:r>
              <a:rPr lang="en-US" sz="2000" dirty="0">
                <a:solidFill>
                  <a:srgbClr val="512BD4"/>
                </a:solidFill>
              </a:rPr>
              <a:t>], etc., to define the routes for your actions.</a:t>
            </a:r>
          </a:p>
          <a:p>
            <a:pPr marL="342900" indent="-342900" algn="just" fontAlgn="base">
              <a:buFont typeface="Arial" panose="020B0604020202020204" pitchFamily="34" charset="0"/>
              <a:buChar char="•"/>
            </a:pPr>
            <a:r>
              <a:rPr lang="en-US" sz="2000" b="1" dirty="0">
                <a:solidFill>
                  <a:srgbClr val="512BD4"/>
                </a:solidFill>
              </a:rPr>
              <a:t>Automatic HTTP 400 Responses</a:t>
            </a:r>
            <a:r>
              <a:rPr lang="en-US" sz="2000" dirty="0">
                <a:solidFill>
                  <a:srgbClr val="512BD4"/>
                </a:solidFill>
              </a:rPr>
              <a:t>: It automatically handles model validation errors by providing a standardized response. If the request model does not satisfy the model validation rules, the API responds with a 400 Bad Request without writing additional code.</a:t>
            </a:r>
          </a:p>
          <a:p>
            <a:pPr marL="342900" indent="-342900" algn="just" fontAlgn="base">
              <a:buFont typeface="Arial" panose="020B0604020202020204" pitchFamily="34" charset="0"/>
              <a:buChar char="•"/>
            </a:pPr>
            <a:r>
              <a:rPr lang="en-US" sz="2000" b="1" dirty="0">
                <a:solidFill>
                  <a:srgbClr val="512BD4"/>
                </a:solidFill>
              </a:rPr>
              <a:t>Binding Source Parameter</a:t>
            </a:r>
            <a:r>
              <a:rPr lang="en-US" sz="2000" dirty="0">
                <a:solidFill>
                  <a:srgbClr val="512BD4"/>
                </a:solidFill>
              </a:rPr>
              <a:t>: The attribute infers the source of parameters for actions. For instance, it assumes [</a:t>
            </a:r>
            <a:r>
              <a:rPr lang="en-US" sz="2000" dirty="0" err="1">
                <a:solidFill>
                  <a:srgbClr val="512BD4"/>
                </a:solidFill>
              </a:rPr>
              <a:t>FromBody</a:t>
            </a:r>
            <a:r>
              <a:rPr lang="en-US" sz="2000" dirty="0">
                <a:solidFill>
                  <a:srgbClr val="512BD4"/>
                </a:solidFill>
              </a:rPr>
              <a:t>] for complex type parameters and [</a:t>
            </a:r>
            <a:r>
              <a:rPr lang="en-US" sz="2000" dirty="0" err="1">
                <a:solidFill>
                  <a:srgbClr val="512BD4"/>
                </a:solidFill>
              </a:rPr>
              <a:t>FromQuery</a:t>
            </a:r>
            <a:r>
              <a:rPr lang="en-US" sz="2000" dirty="0">
                <a:solidFill>
                  <a:srgbClr val="512BD4"/>
                </a:solidFill>
              </a:rPr>
              <a:t>] for simple types in GET requests. This reduces the need to specify the source of the parameter explicitly.</a:t>
            </a:r>
          </a:p>
          <a:p>
            <a:pPr marL="342900" indent="-342900" algn="just" fontAlgn="base">
              <a:buFont typeface="Arial" panose="020B0604020202020204" pitchFamily="34" charset="0"/>
              <a:buChar char="•"/>
            </a:pPr>
            <a:r>
              <a:rPr lang="en-US" sz="2000" b="1" dirty="0">
                <a:solidFill>
                  <a:srgbClr val="512BD4"/>
                </a:solidFill>
              </a:rPr>
              <a:t>Enhanced Swagger Support</a:t>
            </a:r>
            <a:r>
              <a:rPr lang="en-US" sz="2000" dirty="0">
                <a:solidFill>
                  <a:srgbClr val="512BD4"/>
                </a:solidFill>
              </a:rPr>
              <a:t>: When used in conjunction with tools like </a:t>
            </a:r>
            <a:r>
              <a:rPr lang="en-US" sz="2000" dirty="0" err="1">
                <a:solidFill>
                  <a:srgbClr val="512BD4"/>
                </a:solidFill>
              </a:rPr>
              <a:t>Swashbuckle</a:t>
            </a:r>
            <a:r>
              <a:rPr lang="en-US" sz="2000" dirty="0">
                <a:solidFill>
                  <a:srgbClr val="512BD4"/>
                </a:solidFill>
              </a:rPr>
              <a:t>, it provides better metadata for API documentation. This results in more descriptive Swagger UIs.</a:t>
            </a:r>
          </a:p>
          <a:p>
            <a:endParaRPr lang="en-US" sz="2000" b="0" i="1" dirty="0">
              <a:solidFill>
                <a:srgbClr val="512BD4"/>
              </a:solidFill>
              <a:effectLst/>
            </a:endParaRPr>
          </a:p>
          <a:p>
            <a:endParaRPr lang="en-US" sz="2000" b="0" i="0" dirty="0">
              <a:solidFill>
                <a:srgbClr val="512BD4"/>
              </a:solidFill>
              <a:effectLst/>
            </a:endParaRPr>
          </a:p>
        </p:txBody>
      </p:sp>
    </p:spTree>
    <p:extLst>
      <p:ext uri="{BB962C8B-B14F-4D97-AF65-F5344CB8AC3E}">
        <p14:creationId xmlns:p14="http://schemas.microsoft.com/office/powerpoint/2010/main" val="24285784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err="1">
                <a:solidFill>
                  <a:srgbClr val="512BD4"/>
                </a:solidFill>
                <a:latin typeface="+mn-lt"/>
              </a:rPr>
              <a:t>ControllerBase</a:t>
            </a:r>
            <a:r>
              <a:rPr lang="en-IN" sz="4000" dirty="0">
                <a:solidFill>
                  <a:srgbClr val="512BD4"/>
                </a:solidFill>
                <a:latin typeface="+mn-lt"/>
              </a:rPr>
              <a:t> </a:t>
            </a:r>
            <a:r>
              <a:rPr lang="en-IN" sz="3200" dirty="0">
                <a:solidFill>
                  <a:srgbClr val="512BD4"/>
                </a:solidFill>
                <a:latin typeface="+mn-lt"/>
              </a:rPr>
              <a:t>class</a:t>
            </a:r>
          </a:p>
        </p:txBody>
      </p:sp>
      <p:sp>
        <p:nvSpPr>
          <p:cNvPr id="2" name="TextBox 1">
            <a:extLst>
              <a:ext uri="{FF2B5EF4-FFF2-40B4-BE49-F238E27FC236}">
                <a16:creationId xmlns:a16="http://schemas.microsoft.com/office/drawing/2014/main" id="{FA3454D0-7C54-C356-68CF-443BBC0CEAB3}"/>
              </a:ext>
            </a:extLst>
          </p:cNvPr>
          <p:cNvSpPr txBox="1"/>
          <p:nvPr/>
        </p:nvSpPr>
        <p:spPr>
          <a:xfrm>
            <a:off x="128587" y="828675"/>
            <a:ext cx="11772901" cy="3477875"/>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000" dirty="0">
                <a:solidFill>
                  <a:srgbClr val="512BD4"/>
                </a:solidFill>
              </a:rPr>
              <a:t>Designed for building Web APIs or RESTful services focusing on returning data (JSON, XML) rather than rendering HTML views.</a:t>
            </a:r>
          </a:p>
          <a:p>
            <a:pPr marL="342900" indent="-342900" algn="just" fontAlgn="base">
              <a:buFont typeface="Arial" panose="020B0604020202020204" pitchFamily="34" charset="0"/>
              <a:buChar char="•"/>
            </a:pPr>
            <a:r>
              <a:rPr lang="en-US" sz="2000" dirty="0">
                <a:solidFill>
                  <a:srgbClr val="512BD4"/>
                </a:solidFill>
              </a:rPr>
              <a:t>It provides access to several properties and methods useful for handling HTTP requests, such as </a:t>
            </a:r>
          </a:p>
          <a:p>
            <a:pPr marL="800100" lvl="1" indent="-342900" algn="just" fontAlgn="base">
              <a:buFont typeface="Arial" panose="020B0604020202020204" pitchFamily="34" charset="0"/>
              <a:buChar char="•"/>
            </a:pPr>
            <a:r>
              <a:rPr lang="en-US" sz="2000" dirty="0">
                <a:solidFill>
                  <a:srgbClr val="512BD4"/>
                </a:solidFill>
              </a:rPr>
              <a:t>Request</a:t>
            </a:r>
          </a:p>
          <a:p>
            <a:pPr marL="800100" lvl="1" indent="-342900" algn="just" fontAlgn="base">
              <a:buFont typeface="Arial" panose="020B0604020202020204" pitchFamily="34" charset="0"/>
              <a:buChar char="•"/>
            </a:pPr>
            <a:r>
              <a:rPr lang="en-US" sz="2000" dirty="0">
                <a:solidFill>
                  <a:srgbClr val="512BD4"/>
                </a:solidFill>
              </a:rPr>
              <a:t>Response</a:t>
            </a:r>
          </a:p>
          <a:p>
            <a:pPr marL="800100" lvl="1" indent="-342900" algn="just" fontAlgn="base">
              <a:buFont typeface="Arial" panose="020B0604020202020204" pitchFamily="34" charset="0"/>
              <a:buChar char="•"/>
            </a:pPr>
            <a:r>
              <a:rPr lang="en-US" sz="2000" dirty="0" err="1">
                <a:solidFill>
                  <a:srgbClr val="512BD4"/>
                </a:solidFill>
              </a:rPr>
              <a:t>ModelState</a:t>
            </a:r>
            <a:endParaRPr lang="en-US" sz="2000" dirty="0">
              <a:solidFill>
                <a:srgbClr val="512BD4"/>
              </a:solidFill>
            </a:endParaRPr>
          </a:p>
          <a:p>
            <a:pPr marL="800100" lvl="1" indent="-342900" algn="just" fontAlgn="base">
              <a:buFont typeface="Arial" panose="020B0604020202020204" pitchFamily="34" charset="0"/>
              <a:buChar char="•"/>
            </a:pPr>
            <a:r>
              <a:rPr lang="en-US" sz="2000" dirty="0">
                <a:solidFill>
                  <a:srgbClr val="512BD4"/>
                </a:solidFill>
              </a:rPr>
              <a:t>Various methods for returning data (Ok, </a:t>
            </a:r>
            <a:r>
              <a:rPr lang="en-US" sz="2000" dirty="0" err="1">
                <a:solidFill>
                  <a:srgbClr val="512BD4"/>
                </a:solidFill>
              </a:rPr>
              <a:t>NotFound</a:t>
            </a:r>
            <a:r>
              <a:rPr lang="en-US" sz="2000" dirty="0">
                <a:solidFill>
                  <a:srgbClr val="512BD4"/>
                </a:solidFill>
              </a:rPr>
              <a:t>, </a:t>
            </a:r>
            <a:r>
              <a:rPr lang="en-US" sz="2000" dirty="0" err="1">
                <a:solidFill>
                  <a:srgbClr val="512BD4"/>
                </a:solidFill>
              </a:rPr>
              <a:t>BadRequest</a:t>
            </a:r>
            <a:r>
              <a:rPr lang="en-US" sz="2000" dirty="0">
                <a:solidFill>
                  <a:srgbClr val="512BD4"/>
                </a:solidFill>
              </a:rPr>
              <a:t>, etc.).</a:t>
            </a:r>
          </a:p>
          <a:p>
            <a:pPr marL="342900" indent="-342900" algn="just" fontAlgn="base">
              <a:buFont typeface="Arial" panose="020B0604020202020204" pitchFamily="34" charset="0"/>
              <a:buChar char="•"/>
            </a:pPr>
            <a:r>
              <a:rPr lang="en-US" sz="2000" dirty="0">
                <a:solidFill>
                  <a:srgbClr val="512BD4"/>
                </a:solidFill>
              </a:rPr>
              <a:t>It does not include support for views or rendering HTML.</a:t>
            </a:r>
          </a:p>
          <a:p>
            <a:pPr algn="just" fontAlgn="base"/>
            <a:endParaRPr lang="en-US" sz="2000" dirty="0">
              <a:solidFill>
                <a:srgbClr val="512BD4"/>
              </a:solidFill>
            </a:endParaRPr>
          </a:p>
          <a:p>
            <a:endParaRPr lang="en-US" sz="2000" b="0" i="1" dirty="0">
              <a:solidFill>
                <a:srgbClr val="512BD4"/>
              </a:solidFill>
              <a:effectLst/>
            </a:endParaRPr>
          </a:p>
          <a:p>
            <a:endParaRPr lang="en-US" sz="2000" b="0" i="0" dirty="0">
              <a:solidFill>
                <a:srgbClr val="512BD4"/>
              </a:solidFill>
              <a:effectLst/>
            </a:endParaRPr>
          </a:p>
        </p:txBody>
      </p:sp>
    </p:spTree>
    <p:extLst>
      <p:ext uri="{BB962C8B-B14F-4D97-AF65-F5344CB8AC3E}">
        <p14:creationId xmlns:p14="http://schemas.microsoft.com/office/powerpoint/2010/main" val="1712489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72448363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solidFill>
                  <a:srgbClr val="512BD4"/>
                </a:solidFill>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157163" y="1465263"/>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9250" y="2381250"/>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999" y="1536241"/>
            <a:ext cx="720221" cy="774031"/>
          </a:xfrm>
          <a:prstGeom prst="rect">
            <a:avLst/>
          </a:prstGeom>
        </p:spPr>
      </p:pic>
      <p:grpSp>
        <p:nvGrpSpPr>
          <p:cNvPr id="4" name="Group 3">
            <a:extLst>
              <a:ext uri="{FF2B5EF4-FFF2-40B4-BE49-F238E27FC236}">
                <a16:creationId xmlns:a16="http://schemas.microsoft.com/office/drawing/2014/main" id="{2C1E61F1-A313-FD05-A0A8-63D24C67AB13}"/>
              </a:ext>
            </a:extLst>
          </p:cNvPr>
          <p:cNvGrpSpPr/>
          <p:nvPr/>
        </p:nvGrpSpPr>
        <p:grpSpPr>
          <a:xfrm>
            <a:off x="5924550" y="3783013"/>
            <a:ext cx="738295" cy="445555"/>
            <a:chOff x="1917970" y="2446094"/>
            <a:chExt cx="738295" cy="445555"/>
          </a:xfrm>
        </p:grpSpPr>
        <p:sp>
          <p:nvSpPr>
            <p:cNvPr id="6" name="Arrow: Right 5">
              <a:extLst>
                <a:ext uri="{FF2B5EF4-FFF2-40B4-BE49-F238E27FC236}">
                  <a16:creationId xmlns:a16="http://schemas.microsoft.com/office/drawing/2014/main" id="{17AC2A6A-EB0B-4E38-FDF4-6A803A1BD3A7}"/>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 name="Arrow: Right 4">
              <a:extLst>
                <a:ext uri="{FF2B5EF4-FFF2-40B4-BE49-F238E27FC236}">
                  <a16:creationId xmlns:a16="http://schemas.microsoft.com/office/drawing/2014/main" id="{671E8D95-8B69-0093-6CE8-86E5350AA59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9" name="Picture 8">
            <a:extLst>
              <a:ext uri="{FF2B5EF4-FFF2-40B4-BE49-F238E27FC236}">
                <a16:creationId xmlns:a16="http://schemas.microsoft.com/office/drawing/2014/main" id="{FDDA19D2-5EE4-1EF6-095F-23569D305361}"/>
              </a:ext>
            </a:extLst>
          </p:cNvPr>
          <p:cNvPicPr>
            <a:picLocks noChangeAspect="1"/>
          </p:cNvPicPr>
          <p:nvPr/>
        </p:nvPicPr>
        <p:blipFill>
          <a:blip r:embed="rId4"/>
          <a:stretch>
            <a:fillRect/>
          </a:stretch>
        </p:blipFill>
        <p:spPr>
          <a:xfrm>
            <a:off x="6854932" y="1465263"/>
            <a:ext cx="5117993" cy="4635500"/>
          </a:xfrm>
          <a:prstGeom prst="rect">
            <a:avLst/>
          </a:prstGeom>
        </p:spPr>
      </p:pic>
      <p:sp>
        <p:nvSpPr>
          <p:cNvPr id="10" name="TextBox 9">
            <a:extLst>
              <a:ext uri="{FF2B5EF4-FFF2-40B4-BE49-F238E27FC236}">
                <a16:creationId xmlns:a16="http://schemas.microsoft.com/office/drawing/2014/main" id="{3EC63137-561E-FD44-E713-060B92642172}"/>
              </a:ext>
            </a:extLst>
          </p:cNvPr>
          <p:cNvSpPr txBox="1"/>
          <p:nvPr/>
        </p:nvSpPr>
        <p:spPr>
          <a:xfrm>
            <a:off x="4736045" y="6286440"/>
            <a:ext cx="4439613" cy="400110"/>
          </a:xfrm>
          <a:prstGeom prst="rect">
            <a:avLst/>
          </a:prstGeom>
          <a:noFill/>
        </p:spPr>
        <p:txBody>
          <a:bodyPr wrap="none" rtlCol="0">
            <a:spAutoFit/>
          </a:bodyPr>
          <a:lstStyle/>
          <a:p>
            <a:r>
              <a:rPr lang="en-IN" sz="2000" b="1" dirty="0">
                <a:solidFill>
                  <a:srgbClr val="512BD4"/>
                </a:solidFill>
              </a:rPr>
              <a:t>Console Application </a:t>
            </a:r>
            <a:r>
              <a:rPr lang="en-IN" sz="2000" i="1" dirty="0">
                <a:solidFill>
                  <a:srgbClr val="512BD4"/>
                </a:solidFill>
              </a:rPr>
              <a:t>--name</a:t>
            </a:r>
            <a:r>
              <a:rPr lang="en-IN" sz="2000" b="1" dirty="0">
                <a:solidFill>
                  <a:srgbClr val="512BD4"/>
                </a:solidFill>
              </a:rPr>
              <a:t> Hello World</a:t>
            </a:r>
          </a:p>
        </p:txBody>
      </p:sp>
      <p:sp>
        <p:nvSpPr>
          <p:cNvPr id="11" name="TextBox 10">
            <a:extLst>
              <a:ext uri="{FF2B5EF4-FFF2-40B4-BE49-F238E27FC236}">
                <a16:creationId xmlns:a16="http://schemas.microsoft.com/office/drawing/2014/main" id="{22FBDA30-7CE3-0089-9BEC-67EA0599A358}"/>
              </a:ext>
            </a:extLst>
          </p:cNvPr>
          <p:cNvSpPr txBox="1"/>
          <p:nvPr/>
        </p:nvSpPr>
        <p:spPr>
          <a:xfrm>
            <a:off x="5836497" y="3377489"/>
            <a:ext cx="914400" cy="400110"/>
          </a:xfrm>
          <a:prstGeom prst="rect">
            <a:avLst/>
          </a:prstGeom>
          <a:noFill/>
        </p:spPr>
        <p:txBody>
          <a:bodyPr wrap="square" rtlCol="0">
            <a:spAutoFit/>
          </a:bodyPr>
          <a:lstStyle/>
          <a:p>
            <a:r>
              <a:rPr lang="en-IN" sz="2000" b="1" dirty="0">
                <a:solidFill>
                  <a:srgbClr val="512BD4"/>
                </a:solidFill>
              </a:rPr>
              <a:t>RUN</a:t>
            </a:r>
            <a:endParaRPr lang="en-IN" b="1" dirty="0">
              <a:solidFill>
                <a:srgbClr val="512BD4"/>
              </a:solidFill>
            </a:endParaRPr>
          </a:p>
        </p:txBody>
      </p:sp>
    </p:spTree>
    <p:extLst>
      <p:ext uri="{BB962C8B-B14F-4D97-AF65-F5344CB8AC3E}">
        <p14:creationId xmlns:p14="http://schemas.microsoft.com/office/powerpoint/2010/main" val="241158472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7" name="Picture 1036">
            <a:extLst>
              <a:ext uri="{FF2B5EF4-FFF2-40B4-BE49-F238E27FC236}">
                <a16:creationId xmlns:a16="http://schemas.microsoft.com/office/drawing/2014/main" id="{21A6DB89-0A05-6037-F474-1B98CB14E11E}"/>
              </a:ext>
            </a:extLst>
          </p:cNvPr>
          <p:cNvPicPr>
            <a:picLocks noChangeAspect="1"/>
          </p:cNvPicPr>
          <p:nvPr/>
        </p:nvPicPr>
        <p:blipFill>
          <a:blip r:embed="rId2"/>
          <a:stretch>
            <a:fillRect/>
          </a:stretch>
        </p:blipFill>
        <p:spPr>
          <a:xfrm>
            <a:off x="5930466" y="4881426"/>
            <a:ext cx="1470458" cy="911530"/>
          </a:xfrm>
          <a:prstGeom prst="rect">
            <a:avLst/>
          </a:prstGeom>
        </p:spPr>
      </p:pic>
      <p:sp>
        <p:nvSpPr>
          <p:cNvPr id="5" name="Flowchart: Connector 4">
            <a:extLst>
              <a:ext uri="{FF2B5EF4-FFF2-40B4-BE49-F238E27FC236}">
                <a16:creationId xmlns:a16="http://schemas.microsoft.com/office/drawing/2014/main" id="{E9E9D601-A204-65B1-D64A-6686C5F0E271}"/>
              </a:ext>
            </a:extLst>
          </p:cNvPr>
          <p:cNvSpPr/>
          <p:nvPr/>
        </p:nvSpPr>
        <p:spPr>
          <a:xfrm>
            <a:off x="3900487" y="1371600"/>
            <a:ext cx="3500437" cy="3443288"/>
          </a:xfrm>
          <a:prstGeom prst="flowChartConnector">
            <a:avLst/>
          </a:prstGeom>
          <a:ln w="28575">
            <a:solidFill>
              <a:srgbClr val="512BD4"/>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descr="A hexagon with a letter c and a hashtag&#10;&#10;Description automatically generated">
            <a:extLst>
              <a:ext uri="{FF2B5EF4-FFF2-40B4-BE49-F238E27FC236}">
                <a16:creationId xmlns:a16="http://schemas.microsoft.com/office/drawing/2014/main" id="{2061D746-1996-3A1B-8914-9C758A5C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560" y="1540908"/>
            <a:ext cx="2886017" cy="3103244"/>
          </a:xfrm>
          <a:prstGeom prst="rect">
            <a:avLst/>
          </a:prstGeom>
        </p:spPr>
      </p:pic>
      <p:sp>
        <p:nvSpPr>
          <p:cNvPr id="8" name="Rectangle: Rounded Corners 7">
            <a:extLst>
              <a:ext uri="{FF2B5EF4-FFF2-40B4-BE49-F238E27FC236}">
                <a16:creationId xmlns:a16="http://schemas.microsoft.com/office/drawing/2014/main" id="{A75C1108-5587-9146-4867-F72464A37626}"/>
              </a:ext>
            </a:extLst>
          </p:cNvPr>
          <p:cNvSpPr/>
          <p:nvPr/>
        </p:nvSpPr>
        <p:spPr>
          <a:xfrm>
            <a:off x="2766280" y="723958"/>
            <a:ext cx="1949204"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Open Source</a:t>
            </a:r>
          </a:p>
        </p:txBody>
      </p:sp>
      <p:sp>
        <p:nvSpPr>
          <p:cNvPr id="12" name="Rectangle: Rounded Corners 11">
            <a:extLst>
              <a:ext uri="{FF2B5EF4-FFF2-40B4-BE49-F238E27FC236}">
                <a16:creationId xmlns:a16="http://schemas.microsoft.com/office/drawing/2014/main" id="{12D1A54B-E998-03CC-7CBC-2DA6E3096A85}"/>
              </a:ext>
            </a:extLst>
          </p:cNvPr>
          <p:cNvSpPr/>
          <p:nvPr/>
        </p:nvSpPr>
        <p:spPr>
          <a:xfrm>
            <a:off x="1871788" y="1540908"/>
            <a:ext cx="220373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Cross Platform</a:t>
            </a:r>
          </a:p>
        </p:txBody>
      </p:sp>
      <p:pic>
        <p:nvPicPr>
          <p:cNvPr id="14" name="Picture 13">
            <a:extLst>
              <a:ext uri="{FF2B5EF4-FFF2-40B4-BE49-F238E27FC236}">
                <a16:creationId xmlns:a16="http://schemas.microsoft.com/office/drawing/2014/main" id="{5F5FA2A4-2F37-6765-DB1D-7886E023B2B2}"/>
              </a:ext>
            </a:extLst>
          </p:cNvPr>
          <p:cNvPicPr>
            <a:picLocks noChangeAspect="1"/>
          </p:cNvPicPr>
          <p:nvPr/>
        </p:nvPicPr>
        <p:blipFill>
          <a:blip r:embed="rId4"/>
          <a:stretch>
            <a:fillRect/>
          </a:stretch>
        </p:blipFill>
        <p:spPr>
          <a:xfrm>
            <a:off x="1979744" y="2014575"/>
            <a:ext cx="686256" cy="633810"/>
          </a:xfrm>
          <a:prstGeom prst="rect">
            <a:avLst/>
          </a:prstGeom>
        </p:spPr>
      </p:pic>
      <p:pic>
        <p:nvPicPr>
          <p:cNvPr id="18" name="Picture 17">
            <a:extLst>
              <a:ext uri="{FF2B5EF4-FFF2-40B4-BE49-F238E27FC236}">
                <a16:creationId xmlns:a16="http://schemas.microsoft.com/office/drawing/2014/main" id="{CE56103F-74C2-E47F-DEA5-43B801FC867E}"/>
              </a:ext>
            </a:extLst>
          </p:cNvPr>
          <p:cNvPicPr>
            <a:picLocks noChangeAspect="1"/>
          </p:cNvPicPr>
          <p:nvPr/>
        </p:nvPicPr>
        <p:blipFill>
          <a:blip r:embed="rId5"/>
          <a:stretch>
            <a:fillRect/>
          </a:stretch>
        </p:blipFill>
        <p:spPr>
          <a:xfrm>
            <a:off x="2569162" y="1984571"/>
            <a:ext cx="711302" cy="633810"/>
          </a:xfrm>
          <a:prstGeom prst="rect">
            <a:avLst/>
          </a:prstGeom>
        </p:spPr>
      </p:pic>
      <p:pic>
        <p:nvPicPr>
          <p:cNvPr id="20" name="Picture 19">
            <a:extLst>
              <a:ext uri="{FF2B5EF4-FFF2-40B4-BE49-F238E27FC236}">
                <a16:creationId xmlns:a16="http://schemas.microsoft.com/office/drawing/2014/main" id="{D47D76BB-A58B-28EE-55A3-C1520DB812C2}"/>
              </a:ext>
            </a:extLst>
          </p:cNvPr>
          <p:cNvPicPr>
            <a:picLocks noChangeAspect="1"/>
          </p:cNvPicPr>
          <p:nvPr/>
        </p:nvPicPr>
        <p:blipFill>
          <a:blip r:embed="rId6"/>
          <a:stretch>
            <a:fillRect/>
          </a:stretch>
        </p:blipFill>
        <p:spPr>
          <a:xfrm>
            <a:off x="3202972" y="1985012"/>
            <a:ext cx="580268" cy="591497"/>
          </a:xfrm>
          <a:prstGeom prst="rect">
            <a:avLst/>
          </a:prstGeom>
        </p:spPr>
      </p:pic>
      <p:pic>
        <p:nvPicPr>
          <p:cNvPr id="1045" name="Picture 14" descr="Web Icon Vector Art, Icons, and Graphics for Free Download">
            <a:extLst>
              <a:ext uri="{FF2B5EF4-FFF2-40B4-BE49-F238E27FC236}">
                <a16:creationId xmlns:a16="http://schemas.microsoft.com/office/drawing/2014/main" id="{D5196FCC-A863-1A61-879E-98BC3910E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1465" y="183308"/>
            <a:ext cx="1227666" cy="122766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FD8A34D0-57C4-DAAA-C85F-86D3218A2E36}"/>
              </a:ext>
            </a:extLst>
          </p:cNvPr>
          <p:cNvSpPr/>
          <p:nvPr/>
        </p:nvSpPr>
        <p:spPr>
          <a:xfrm>
            <a:off x="1596293" y="3774763"/>
            <a:ext cx="227155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Type Safety</a:t>
            </a:r>
          </a:p>
        </p:txBody>
      </p:sp>
      <p:sp>
        <p:nvSpPr>
          <p:cNvPr id="22" name="Rectangle: Rounded Corners 21">
            <a:extLst>
              <a:ext uri="{FF2B5EF4-FFF2-40B4-BE49-F238E27FC236}">
                <a16:creationId xmlns:a16="http://schemas.microsoft.com/office/drawing/2014/main" id="{E14DC3DE-171A-CCA4-8CD2-3F629DCB0465}"/>
              </a:ext>
            </a:extLst>
          </p:cNvPr>
          <p:cNvSpPr/>
          <p:nvPr/>
        </p:nvSpPr>
        <p:spPr>
          <a:xfrm>
            <a:off x="1968006" y="5220907"/>
            <a:ext cx="3682699" cy="50664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Automatic Memory Management</a:t>
            </a:r>
          </a:p>
        </p:txBody>
      </p:sp>
      <p:pic>
        <p:nvPicPr>
          <p:cNvPr id="24" name="Picture 23">
            <a:extLst>
              <a:ext uri="{FF2B5EF4-FFF2-40B4-BE49-F238E27FC236}">
                <a16:creationId xmlns:a16="http://schemas.microsoft.com/office/drawing/2014/main" id="{A2989D8F-4542-F9AB-6F6B-50AA81E61C4A}"/>
              </a:ext>
            </a:extLst>
          </p:cNvPr>
          <p:cNvPicPr>
            <a:picLocks noChangeAspect="1"/>
          </p:cNvPicPr>
          <p:nvPr/>
        </p:nvPicPr>
        <p:blipFill>
          <a:blip r:embed="rId8"/>
          <a:stretch>
            <a:fillRect/>
          </a:stretch>
        </p:blipFill>
        <p:spPr>
          <a:xfrm>
            <a:off x="7160118" y="891183"/>
            <a:ext cx="1543265" cy="1324160"/>
          </a:xfrm>
          <a:prstGeom prst="rect">
            <a:avLst/>
          </a:prstGeom>
        </p:spPr>
      </p:pic>
      <p:pic>
        <p:nvPicPr>
          <p:cNvPr id="27" name="Picture 26">
            <a:extLst>
              <a:ext uri="{FF2B5EF4-FFF2-40B4-BE49-F238E27FC236}">
                <a16:creationId xmlns:a16="http://schemas.microsoft.com/office/drawing/2014/main" id="{C8EFDEAA-769E-9532-4FF0-9948D097EF50}"/>
              </a:ext>
            </a:extLst>
          </p:cNvPr>
          <p:cNvPicPr>
            <a:picLocks noChangeAspect="1"/>
          </p:cNvPicPr>
          <p:nvPr/>
        </p:nvPicPr>
        <p:blipFill>
          <a:blip r:embed="rId9"/>
          <a:stretch>
            <a:fillRect/>
          </a:stretch>
        </p:blipFill>
        <p:spPr>
          <a:xfrm>
            <a:off x="7433562" y="2166118"/>
            <a:ext cx="1279371" cy="1792563"/>
          </a:xfrm>
          <a:prstGeom prst="rect">
            <a:avLst/>
          </a:prstGeom>
        </p:spPr>
      </p:pic>
      <p:pic>
        <p:nvPicPr>
          <p:cNvPr id="29" name="Picture 28">
            <a:extLst>
              <a:ext uri="{FF2B5EF4-FFF2-40B4-BE49-F238E27FC236}">
                <a16:creationId xmlns:a16="http://schemas.microsoft.com/office/drawing/2014/main" id="{0A3EA43A-61EA-0C8A-39D4-3054B61571E1}"/>
              </a:ext>
            </a:extLst>
          </p:cNvPr>
          <p:cNvPicPr>
            <a:picLocks noChangeAspect="1"/>
          </p:cNvPicPr>
          <p:nvPr/>
        </p:nvPicPr>
        <p:blipFill>
          <a:blip r:embed="rId10"/>
          <a:stretch>
            <a:fillRect/>
          </a:stretch>
        </p:blipFill>
        <p:spPr>
          <a:xfrm>
            <a:off x="7160118" y="4003493"/>
            <a:ext cx="1381318" cy="1028844"/>
          </a:xfrm>
          <a:prstGeom prst="rect">
            <a:avLst/>
          </a:prstGeom>
        </p:spPr>
      </p:pic>
      <p:sp>
        <p:nvSpPr>
          <p:cNvPr id="31" name="TextBox 30">
            <a:extLst>
              <a:ext uri="{FF2B5EF4-FFF2-40B4-BE49-F238E27FC236}">
                <a16:creationId xmlns:a16="http://schemas.microsoft.com/office/drawing/2014/main" id="{E258578E-6C04-DC73-7E0F-21E8E6275FB2}"/>
              </a:ext>
            </a:extLst>
          </p:cNvPr>
          <p:cNvSpPr txBox="1"/>
          <p:nvPr/>
        </p:nvSpPr>
        <p:spPr>
          <a:xfrm>
            <a:off x="6322588" y="92748"/>
            <a:ext cx="625299" cy="369332"/>
          </a:xfrm>
          <a:prstGeom prst="rect">
            <a:avLst/>
          </a:prstGeom>
          <a:noFill/>
        </p:spPr>
        <p:txBody>
          <a:bodyPr wrap="none" rtlCol="0">
            <a:spAutoFit/>
          </a:bodyPr>
          <a:lstStyle/>
          <a:p>
            <a:r>
              <a:rPr lang="en-IN" b="1" dirty="0"/>
              <a:t>Web</a:t>
            </a:r>
            <a:endParaRPr lang="en-IN" sz="2000" b="1" dirty="0"/>
          </a:p>
        </p:txBody>
      </p:sp>
      <p:sp>
        <p:nvSpPr>
          <p:cNvPr id="1024" name="TextBox 1023">
            <a:extLst>
              <a:ext uri="{FF2B5EF4-FFF2-40B4-BE49-F238E27FC236}">
                <a16:creationId xmlns:a16="http://schemas.microsoft.com/office/drawing/2014/main" id="{A8C4DD75-EEED-79A0-09A8-ED56729E9AB3}"/>
              </a:ext>
            </a:extLst>
          </p:cNvPr>
          <p:cNvSpPr txBox="1"/>
          <p:nvPr/>
        </p:nvSpPr>
        <p:spPr>
          <a:xfrm>
            <a:off x="7467173" y="1256225"/>
            <a:ext cx="971548" cy="369332"/>
          </a:xfrm>
          <a:prstGeom prst="rect">
            <a:avLst/>
          </a:prstGeom>
          <a:noFill/>
        </p:spPr>
        <p:txBody>
          <a:bodyPr wrap="none" rtlCol="0">
            <a:spAutoFit/>
          </a:bodyPr>
          <a:lstStyle/>
          <a:p>
            <a:r>
              <a:rPr lang="en-IN" b="1" dirty="0"/>
              <a:t>Desktop</a:t>
            </a:r>
            <a:endParaRPr lang="en-IN" sz="2000" b="1" dirty="0"/>
          </a:p>
        </p:txBody>
      </p:sp>
      <p:sp>
        <p:nvSpPr>
          <p:cNvPr id="1025" name="TextBox 1024">
            <a:extLst>
              <a:ext uri="{FF2B5EF4-FFF2-40B4-BE49-F238E27FC236}">
                <a16:creationId xmlns:a16="http://schemas.microsoft.com/office/drawing/2014/main" id="{1318AE42-C313-1478-B0C1-24BDC8BFB1D4}"/>
              </a:ext>
            </a:extLst>
          </p:cNvPr>
          <p:cNvSpPr txBox="1"/>
          <p:nvPr/>
        </p:nvSpPr>
        <p:spPr>
          <a:xfrm>
            <a:off x="7644593" y="2904881"/>
            <a:ext cx="857311" cy="369332"/>
          </a:xfrm>
          <a:prstGeom prst="rect">
            <a:avLst/>
          </a:prstGeom>
          <a:noFill/>
        </p:spPr>
        <p:txBody>
          <a:bodyPr wrap="square" rtlCol="0">
            <a:spAutoFit/>
          </a:bodyPr>
          <a:lstStyle/>
          <a:p>
            <a:r>
              <a:rPr lang="en-IN" b="1" dirty="0"/>
              <a:t>Mobile</a:t>
            </a:r>
            <a:endParaRPr lang="en-IN" sz="2000" b="1" dirty="0"/>
          </a:p>
        </p:txBody>
      </p:sp>
      <p:sp>
        <p:nvSpPr>
          <p:cNvPr id="1026" name="TextBox 1025">
            <a:extLst>
              <a:ext uri="{FF2B5EF4-FFF2-40B4-BE49-F238E27FC236}">
                <a16:creationId xmlns:a16="http://schemas.microsoft.com/office/drawing/2014/main" id="{993E657B-B7B8-9889-B0D5-45DFB34BB1E4}"/>
              </a:ext>
            </a:extLst>
          </p:cNvPr>
          <p:cNvSpPr txBox="1"/>
          <p:nvPr/>
        </p:nvSpPr>
        <p:spPr>
          <a:xfrm>
            <a:off x="7444412" y="3879718"/>
            <a:ext cx="840295" cy="369332"/>
          </a:xfrm>
          <a:prstGeom prst="rect">
            <a:avLst/>
          </a:prstGeom>
          <a:noFill/>
        </p:spPr>
        <p:txBody>
          <a:bodyPr wrap="none" rtlCol="0">
            <a:spAutoFit/>
          </a:bodyPr>
          <a:lstStyle/>
          <a:p>
            <a:r>
              <a:rPr lang="en-IN" b="1" dirty="0"/>
              <a:t>Games</a:t>
            </a:r>
            <a:endParaRPr lang="en-IN" sz="2000" b="1" dirty="0"/>
          </a:p>
        </p:txBody>
      </p:sp>
      <p:sp>
        <p:nvSpPr>
          <p:cNvPr id="1031" name="Rectangle: Rounded Corners 1030">
            <a:extLst>
              <a:ext uri="{FF2B5EF4-FFF2-40B4-BE49-F238E27FC236}">
                <a16:creationId xmlns:a16="http://schemas.microsoft.com/office/drawing/2014/main" id="{2100C133-AEAC-05D9-7C58-8F76F3048BFB}"/>
              </a:ext>
            </a:extLst>
          </p:cNvPr>
          <p:cNvSpPr/>
          <p:nvPr/>
        </p:nvSpPr>
        <p:spPr>
          <a:xfrm>
            <a:off x="397786" y="3053050"/>
            <a:ext cx="3343096" cy="385764"/>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Object-Oriented Programming</a:t>
            </a:r>
          </a:p>
        </p:txBody>
      </p:sp>
      <p:sp>
        <p:nvSpPr>
          <p:cNvPr id="1035" name="TextBox 1034">
            <a:extLst>
              <a:ext uri="{FF2B5EF4-FFF2-40B4-BE49-F238E27FC236}">
                <a16:creationId xmlns:a16="http://schemas.microsoft.com/office/drawing/2014/main" id="{B1A6BD9F-F86D-C290-2293-97DA8BB3E4CE}"/>
              </a:ext>
            </a:extLst>
          </p:cNvPr>
          <p:cNvSpPr txBox="1"/>
          <p:nvPr/>
        </p:nvSpPr>
        <p:spPr>
          <a:xfrm>
            <a:off x="6165357" y="5260396"/>
            <a:ext cx="732893" cy="369332"/>
          </a:xfrm>
          <a:prstGeom prst="rect">
            <a:avLst/>
          </a:prstGeom>
          <a:noFill/>
        </p:spPr>
        <p:txBody>
          <a:bodyPr wrap="none" rtlCol="0">
            <a:spAutoFit/>
          </a:bodyPr>
          <a:lstStyle/>
          <a:p>
            <a:r>
              <a:rPr lang="en-IN" b="1" dirty="0"/>
              <a:t>Cloud</a:t>
            </a:r>
            <a:endParaRPr lang="en-IN" sz="2000" b="1" dirty="0"/>
          </a:p>
        </p:txBody>
      </p:sp>
      <p:sp>
        <p:nvSpPr>
          <p:cNvPr id="1068" name="Rectangle 1067">
            <a:extLst>
              <a:ext uri="{FF2B5EF4-FFF2-40B4-BE49-F238E27FC236}">
                <a16:creationId xmlns:a16="http://schemas.microsoft.com/office/drawing/2014/main" id="{D3463941-86FA-9F05-E035-25CD8D401B70}"/>
              </a:ext>
            </a:extLst>
          </p:cNvPr>
          <p:cNvSpPr/>
          <p:nvPr/>
        </p:nvSpPr>
        <p:spPr>
          <a:xfrm>
            <a:off x="9105228" y="3172899"/>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IoT</a:t>
            </a:r>
            <a:endParaRPr lang="en-IN" b="1" dirty="0">
              <a:solidFill>
                <a:schemeClr val="tx1"/>
              </a:solidFill>
            </a:endParaRPr>
          </a:p>
        </p:txBody>
      </p:sp>
      <p:sp>
        <p:nvSpPr>
          <p:cNvPr id="1069" name="Rectangle 1068">
            <a:extLst>
              <a:ext uri="{FF2B5EF4-FFF2-40B4-BE49-F238E27FC236}">
                <a16:creationId xmlns:a16="http://schemas.microsoft.com/office/drawing/2014/main" id="{D594DADD-8F30-0A01-8C48-D04F0BA63E0F}"/>
              </a:ext>
            </a:extLst>
          </p:cNvPr>
          <p:cNvSpPr/>
          <p:nvPr/>
        </p:nvSpPr>
        <p:spPr>
          <a:xfrm>
            <a:off x="9105229" y="1748714"/>
            <a:ext cx="966807" cy="89148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3600" b="1" dirty="0">
                <a:solidFill>
                  <a:schemeClr val="tx1"/>
                </a:solidFill>
              </a:rPr>
              <a:t>AI</a:t>
            </a:r>
            <a:endParaRPr lang="en-IN" b="1" dirty="0">
              <a:solidFill>
                <a:schemeClr val="tx1"/>
              </a:solidFill>
            </a:endParaRPr>
          </a:p>
        </p:txBody>
      </p:sp>
      <p:sp>
        <p:nvSpPr>
          <p:cNvPr id="1070" name="Rectangle: Rounded Corners 1069">
            <a:extLst>
              <a:ext uri="{FF2B5EF4-FFF2-40B4-BE49-F238E27FC236}">
                <a16:creationId xmlns:a16="http://schemas.microsoft.com/office/drawing/2014/main" id="{61CF338B-F417-6B83-4714-CC206A9D1741}"/>
              </a:ext>
            </a:extLst>
          </p:cNvPr>
          <p:cNvSpPr/>
          <p:nvPr/>
        </p:nvSpPr>
        <p:spPr>
          <a:xfrm>
            <a:off x="1759268" y="4462971"/>
            <a:ext cx="2759224" cy="462196"/>
          </a:xfrm>
          <a:prstGeom prst="roundRect">
            <a:avLst/>
          </a:prstGeom>
          <a:solidFill>
            <a:srgbClr val="512BD4"/>
          </a:solidFill>
          <a:ln w="12700" cap="flat" cmpd="sng" algn="ctr">
            <a:solidFill>
              <a:srgbClr val="3A20A0"/>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000" dirty="0">
                <a:solidFill>
                  <a:schemeClr val="bg1"/>
                </a:solidFill>
                <a:highlight>
                  <a:srgbClr val="512BD4"/>
                </a:highlight>
              </a:rPr>
              <a:t>Exceptional Handling</a:t>
            </a:r>
          </a:p>
        </p:txBody>
      </p:sp>
    </p:spTree>
    <p:extLst>
      <p:ext uri="{BB962C8B-B14F-4D97-AF65-F5344CB8AC3E}">
        <p14:creationId xmlns:p14="http://schemas.microsoft.com/office/powerpoint/2010/main" val="1693189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rgbClr val="3A20A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5A5BF9-F952-5507-D03E-00FFE1D6FB17}"/>
              </a:ext>
            </a:extLst>
          </p:cNvPr>
          <p:cNvSpPr txBox="1">
            <a:spLocks/>
          </p:cNvSpPr>
          <p:nvPr/>
        </p:nvSpPr>
        <p:spPr>
          <a:xfrm>
            <a:off x="952500" y="2400300"/>
            <a:ext cx="10515600" cy="331946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Font typeface="Arial" panose="020B0604020202020204" pitchFamily="34" charset="0"/>
              <a:buNone/>
            </a:pPr>
            <a:endParaRPr lang="en-IN" dirty="0">
              <a:solidFill>
                <a:schemeClr val="bg1"/>
              </a:solidFill>
            </a:endParaRPr>
          </a:p>
          <a:p>
            <a:endParaRPr lang="en-IN" dirty="0"/>
          </a:p>
        </p:txBody>
      </p:sp>
      <p:sp>
        <p:nvSpPr>
          <p:cNvPr id="3" name="Title 1">
            <a:extLst>
              <a:ext uri="{FF2B5EF4-FFF2-40B4-BE49-F238E27FC236}">
                <a16:creationId xmlns:a16="http://schemas.microsoft.com/office/drawing/2014/main" id="{E4929470-7EDB-9489-076B-C850253E008A}"/>
              </a:ext>
            </a:extLst>
          </p:cNvPr>
          <p:cNvSpPr txBox="1">
            <a:spLocks/>
          </p:cNvSpPr>
          <p:nvPr/>
        </p:nvSpPr>
        <p:spPr>
          <a:xfrm>
            <a:off x="952500" y="1379538"/>
            <a:ext cx="10515600" cy="835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chemeClr val="bg1"/>
                </a:solidFill>
                <a:latin typeface="+mn-lt"/>
              </a:rPr>
              <a:t>ADO.NET – Data Access API</a:t>
            </a:r>
          </a:p>
        </p:txBody>
      </p:sp>
    </p:spTree>
    <p:extLst>
      <p:ext uri="{BB962C8B-B14F-4D97-AF65-F5344CB8AC3E}">
        <p14:creationId xmlns:p14="http://schemas.microsoft.com/office/powerpoint/2010/main" val="1453678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62527F5-62D3-5264-8170-B9FF40B92995}"/>
              </a:ext>
            </a:extLst>
          </p:cNvPr>
          <p:cNvSpPr/>
          <p:nvPr/>
        </p:nvSpPr>
        <p:spPr>
          <a:xfrm>
            <a:off x="250059" y="1873084"/>
            <a:ext cx="6450779" cy="577064"/>
          </a:xfrm>
          <a:prstGeom prst="roundRect">
            <a:avLst/>
          </a:prstGeom>
          <a:solidFill>
            <a:srgbClr val="3A20A0"/>
          </a:solidFill>
          <a:ln>
            <a:solidFill>
              <a:srgbClr val="3A2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#3A20A0</a:t>
            </a:r>
          </a:p>
        </p:txBody>
      </p:sp>
      <p:sp>
        <p:nvSpPr>
          <p:cNvPr id="15" name="Rectangle: Rounded Corners 14">
            <a:extLst>
              <a:ext uri="{FF2B5EF4-FFF2-40B4-BE49-F238E27FC236}">
                <a16:creationId xmlns:a16="http://schemas.microsoft.com/office/drawing/2014/main" id="{B4BFD7CE-9B05-66E4-8717-1CA06C6FFEC3}"/>
              </a:ext>
            </a:extLst>
          </p:cNvPr>
          <p:cNvSpPr/>
          <p:nvPr/>
        </p:nvSpPr>
        <p:spPr>
          <a:xfrm>
            <a:off x="250058" y="2598965"/>
            <a:ext cx="6450778" cy="577064"/>
          </a:xfrm>
          <a:prstGeom prst="roundRect">
            <a:avLst/>
          </a:prstGeom>
          <a:solidFill>
            <a:srgbClr val="4826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Dotnet Deck Template Font #4826C0</a:t>
            </a:r>
          </a:p>
        </p:txBody>
      </p:sp>
      <p:sp>
        <p:nvSpPr>
          <p:cNvPr id="16" name="Rectangle: Rounded Corners 15">
            <a:extLst>
              <a:ext uri="{FF2B5EF4-FFF2-40B4-BE49-F238E27FC236}">
                <a16:creationId xmlns:a16="http://schemas.microsoft.com/office/drawing/2014/main" id="{42B6E22A-8CF1-583A-3E5A-113B326E0138}"/>
              </a:ext>
            </a:extLst>
          </p:cNvPr>
          <p:cNvSpPr/>
          <p:nvPr/>
        </p:nvSpPr>
        <p:spPr>
          <a:xfrm>
            <a:off x="250058" y="1147203"/>
            <a:ext cx="6450779" cy="577064"/>
          </a:xfrm>
          <a:prstGeom prst="roundRect">
            <a:avLst/>
          </a:prstGeom>
          <a:solidFill>
            <a:srgbClr val="512B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Normal Template #512BD4</a:t>
            </a:r>
          </a:p>
        </p:txBody>
      </p:sp>
      <p:sp>
        <p:nvSpPr>
          <p:cNvPr id="17" name="Rectangle: Rounded Corners 16">
            <a:extLst>
              <a:ext uri="{FF2B5EF4-FFF2-40B4-BE49-F238E27FC236}">
                <a16:creationId xmlns:a16="http://schemas.microsoft.com/office/drawing/2014/main" id="{027E6790-2042-DDB4-055C-555C86079EB5}"/>
              </a:ext>
            </a:extLst>
          </p:cNvPr>
          <p:cNvSpPr/>
          <p:nvPr/>
        </p:nvSpPr>
        <p:spPr>
          <a:xfrm>
            <a:off x="250058" y="3389360"/>
            <a:ext cx="6450778" cy="577064"/>
          </a:xfrm>
          <a:prstGeom prst="roundRect">
            <a:avLst/>
          </a:prstGeom>
          <a:solidFill>
            <a:srgbClr val="2A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Logo #2A0066</a:t>
            </a:r>
          </a:p>
        </p:txBody>
      </p:sp>
      <p:sp>
        <p:nvSpPr>
          <p:cNvPr id="3" name="TextBox 2">
            <a:extLst>
              <a:ext uri="{FF2B5EF4-FFF2-40B4-BE49-F238E27FC236}">
                <a16:creationId xmlns:a16="http://schemas.microsoft.com/office/drawing/2014/main" id="{9910179B-81B3-562A-F2F8-E9197A0EB687}"/>
              </a:ext>
            </a:extLst>
          </p:cNvPr>
          <p:cNvSpPr txBox="1"/>
          <p:nvPr/>
        </p:nvSpPr>
        <p:spPr>
          <a:xfrm>
            <a:off x="6700836" y="1225651"/>
            <a:ext cx="4103367" cy="800219"/>
          </a:xfrm>
          <a:prstGeom prst="rect">
            <a:avLst/>
          </a:prstGeom>
          <a:noFill/>
        </p:spPr>
        <p:txBody>
          <a:bodyPr wrap="none" rtlCol="0">
            <a:spAutoFit/>
          </a:bodyPr>
          <a:lstStyle/>
          <a:p>
            <a:r>
              <a:rPr lang="en-IN" sz="2800" dirty="0">
                <a:solidFill>
                  <a:srgbClr val="512BD4"/>
                </a:solidFill>
              </a:rPr>
              <a:t>Normal Template #512BD4</a:t>
            </a:r>
          </a:p>
          <a:p>
            <a:endParaRPr lang="en-IN" dirty="0"/>
          </a:p>
        </p:txBody>
      </p:sp>
      <p:sp>
        <p:nvSpPr>
          <p:cNvPr id="4" name="TextBox 3">
            <a:extLst>
              <a:ext uri="{FF2B5EF4-FFF2-40B4-BE49-F238E27FC236}">
                <a16:creationId xmlns:a16="http://schemas.microsoft.com/office/drawing/2014/main" id="{EA2313C2-0946-0054-9AC4-89C828DE0680}"/>
              </a:ext>
            </a:extLst>
          </p:cNvPr>
          <p:cNvSpPr txBox="1"/>
          <p:nvPr/>
        </p:nvSpPr>
        <p:spPr>
          <a:xfrm>
            <a:off x="6700835" y="1874592"/>
            <a:ext cx="4829207" cy="800219"/>
          </a:xfrm>
          <a:prstGeom prst="rect">
            <a:avLst/>
          </a:prstGeom>
          <a:noFill/>
        </p:spPr>
        <p:txBody>
          <a:bodyPr wrap="none" rtlCol="0">
            <a:spAutoFit/>
          </a:bodyPr>
          <a:lstStyle/>
          <a:p>
            <a:r>
              <a:rPr lang="en-IN" sz="2800" dirty="0">
                <a:solidFill>
                  <a:srgbClr val="3A20A0"/>
                </a:solidFill>
              </a:rPr>
              <a:t>Dotnet Deck Template #3A20A0</a:t>
            </a:r>
          </a:p>
          <a:p>
            <a:endParaRPr lang="en-IN" dirty="0"/>
          </a:p>
        </p:txBody>
      </p:sp>
      <p:sp>
        <p:nvSpPr>
          <p:cNvPr id="5" name="TextBox 4">
            <a:extLst>
              <a:ext uri="{FF2B5EF4-FFF2-40B4-BE49-F238E27FC236}">
                <a16:creationId xmlns:a16="http://schemas.microsoft.com/office/drawing/2014/main" id="{79572A89-E3C8-3456-0A64-C4523712EFB9}"/>
              </a:ext>
            </a:extLst>
          </p:cNvPr>
          <p:cNvSpPr txBox="1"/>
          <p:nvPr/>
        </p:nvSpPr>
        <p:spPr>
          <a:xfrm>
            <a:off x="6715120" y="2689335"/>
            <a:ext cx="5523050" cy="800219"/>
          </a:xfrm>
          <a:prstGeom prst="rect">
            <a:avLst/>
          </a:prstGeom>
          <a:noFill/>
        </p:spPr>
        <p:txBody>
          <a:bodyPr wrap="none" rtlCol="0">
            <a:spAutoFit/>
          </a:bodyPr>
          <a:lstStyle/>
          <a:p>
            <a:r>
              <a:rPr lang="en-IN" sz="2800" dirty="0">
                <a:solidFill>
                  <a:srgbClr val="4826C0"/>
                </a:solidFill>
              </a:rPr>
              <a:t>Dotnet Deck Template Font #4826C0</a:t>
            </a:r>
          </a:p>
          <a:p>
            <a:endParaRPr lang="en-IN" dirty="0"/>
          </a:p>
        </p:txBody>
      </p:sp>
      <p:sp>
        <p:nvSpPr>
          <p:cNvPr id="6" name="TextBox 5">
            <a:extLst>
              <a:ext uri="{FF2B5EF4-FFF2-40B4-BE49-F238E27FC236}">
                <a16:creationId xmlns:a16="http://schemas.microsoft.com/office/drawing/2014/main" id="{FA8FEC70-51EC-E934-9159-C6A8CBBAE58E}"/>
              </a:ext>
            </a:extLst>
          </p:cNvPr>
          <p:cNvSpPr txBox="1"/>
          <p:nvPr/>
        </p:nvSpPr>
        <p:spPr>
          <a:xfrm>
            <a:off x="6761671" y="3489554"/>
            <a:ext cx="2714974" cy="800219"/>
          </a:xfrm>
          <a:prstGeom prst="rect">
            <a:avLst/>
          </a:prstGeom>
          <a:noFill/>
        </p:spPr>
        <p:txBody>
          <a:bodyPr wrap="none" rtlCol="0">
            <a:spAutoFit/>
          </a:bodyPr>
          <a:lstStyle/>
          <a:p>
            <a:r>
              <a:rPr lang="en-IN" sz="2800" dirty="0">
                <a:solidFill>
                  <a:srgbClr val="2A0066"/>
                </a:solidFill>
              </a:rPr>
              <a:t>C# Logo #2A0066</a:t>
            </a:r>
          </a:p>
          <a:p>
            <a:endParaRPr lang="en-IN" dirty="0"/>
          </a:p>
        </p:txBody>
      </p:sp>
    </p:spTree>
    <p:extLst>
      <p:ext uri="{BB962C8B-B14F-4D97-AF65-F5344CB8AC3E}">
        <p14:creationId xmlns:p14="http://schemas.microsoft.com/office/powerpoint/2010/main" val="171381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0E1F8A-0028-0DBA-9C30-419323930536}"/>
              </a:ext>
            </a:extLst>
          </p:cNvPr>
          <p:cNvGrpSpPr/>
          <p:nvPr/>
        </p:nvGrpSpPr>
        <p:grpSpPr>
          <a:xfrm>
            <a:off x="2402975" y="894782"/>
            <a:ext cx="738295" cy="400110"/>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3218282" y="595282"/>
            <a:ext cx="1509605" cy="949599"/>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sp>
        <p:nvSpPr>
          <p:cNvPr id="26" name="Rectangle: Single Corner Snipped 25">
            <a:extLst>
              <a:ext uri="{FF2B5EF4-FFF2-40B4-BE49-F238E27FC236}">
                <a16:creationId xmlns:a16="http://schemas.microsoft.com/office/drawing/2014/main" id="{421D5E5B-0059-548D-1C3B-6A7020F0083A}"/>
              </a:ext>
            </a:extLst>
          </p:cNvPr>
          <p:cNvSpPr/>
          <p:nvPr/>
        </p:nvSpPr>
        <p:spPr>
          <a:xfrm>
            <a:off x="5596615" y="382574"/>
            <a:ext cx="1463169" cy="518300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CIL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32" name="Group 31">
            <a:extLst>
              <a:ext uri="{FF2B5EF4-FFF2-40B4-BE49-F238E27FC236}">
                <a16:creationId xmlns:a16="http://schemas.microsoft.com/office/drawing/2014/main" id="{8EFCB41B-B285-A545-3EFE-C32221F0C9A5}"/>
              </a:ext>
            </a:extLst>
          </p:cNvPr>
          <p:cNvGrpSpPr/>
          <p:nvPr/>
        </p:nvGrpSpPr>
        <p:grpSpPr>
          <a:xfrm>
            <a:off x="7781621" y="335687"/>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f</a:t>
              </a:r>
              <a:r>
                <a:rPr lang="en-IN" sz="1800" b="1" kern="1200" dirty="0">
                  <a:solidFill>
                    <a:prstClr val="white"/>
                  </a:solidFill>
                  <a:highlight>
                    <a:srgbClr val="512BD4"/>
                  </a:highlight>
                  <a:latin typeface="Calibri" panose="020F0502020204030204"/>
                  <a:ea typeface="+mn-ea"/>
                  <a:cs typeface="+mn-cs"/>
                </a:rPr>
                <a:t>or Windows</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2"/>
          <a:stretch>
            <a:fillRect/>
          </a:stretch>
        </p:blipFill>
        <p:spPr>
          <a:xfrm>
            <a:off x="10184513" y="588683"/>
            <a:ext cx="1688713" cy="1227700"/>
          </a:xfrm>
          <a:prstGeom prst="rect">
            <a:avLst/>
          </a:prstGeom>
        </p:spPr>
      </p:pic>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3"/>
          <a:stretch>
            <a:fillRect/>
          </a:stretch>
        </p:blipFill>
        <p:spPr>
          <a:xfrm>
            <a:off x="5514780" y="5753846"/>
            <a:ext cx="1914792" cy="489420"/>
          </a:xfrm>
          <a:prstGeom prst="rect">
            <a:avLst/>
          </a:prstGeom>
        </p:spPr>
      </p:pic>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graphicFrame>
        <p:nvGraphicFramePr>
          <p:cNvPr id="2" name="Table 1">
            <a:extLst>
              <a:ext uri="{FF2B5EF4-FFF2-40B4-BE49-F238E27FC236}">
                <a16:creationId xmlns:a16="http://schemas.microsoft.com/office/drawing/2014/main" id="{B8F6DED4-7FB8-D8FB-DA7C-17622B971EC6}"/>
              </a:ext>
            </a:extLst>
          </p:cNvPr>
          <p:cNvGraphicFramePr>
            <a:graphicFrameLocks/>
          </p:cNvGraphicFramePr>
          <p:nvPr>
            <p:extLst>
              <p:ext uri="{D42A27DB-BD31-4B8C-83A1-F6EECF244321}">
                <p14:modId xmlns:p14="http://schemas.microsoft.com/office/powerpoint/2010/main" val="1969760301"/>
              </p:ext>
            </p:extLst>
          </p:nvPr>
        </p:nvGraphicFramePr>
        <p:xfrm>
          <a:off x="131284" y="1963047"/>
          <a:ext cx="2196035" cy="949600"/>
        </p:xfrm>
        <a:graphic>
          <a:graphicData uri="http://schemas.openxmlformats.org/drawingml/2006/table">
            <a:tbl>
              <a:tblPr firstRow="1" bandRow="1">
                <a:tableStyleId>{5C22544A-7EE6-4342-B048-85BDC9FD1C3A}</a:tableStyleId>
              </a:tblPr>
              <a:tblGrid>
                <a:gridCol w="2196035">
                  <a:extLst>
                    <a:ext uri="{9D8B030D-6E8A-4147-A177-3AD203B41FA5}">
                      <a16:colId xmlns:a16="http://schemas.microsoft.com/office/drawing/2014/main" val="3473715089"/>
                    </a:ext>
                  </a:extLst>
                </a:gridCol>
              </a:tblGrid>
              <a:tr h="330558">
                <a:tc>
                  <a:txBody>
                    <a:bodyPr/>
                    <a:lstStyle/>
                    <a:p>
                      <a:pPr algn="ctr"/>
                      <a:r>
                        <a:rPr lang="en-IN" dirty="0">
                          <a:solidFill>
                            <a:schemeClr val="tx1"/>
                          </a:solidFill>
                        </a:rPr>
                        <a:t>VB.NET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81056243"/>
                  </a:ext>
                </a:extLst>
              </a:tr>
              <a:tr h="583840">
                <a:tc>
                  <a:txBody>
                    <a:bodyPr/>
                    <a:lstStyle/>
                    <a:p>
                      <a:pPr algn="ctr"/>
                      <a:r>
                        <a:rPr lang="en-IN" sz="2000" b="1" kern="1200" dirty="0" err="1">
                          <a:solidFill>
                            <a:schemeClr val="tx1"/>
                          </a:solidFill>
                          <a:latin typeface="+mn-lt"/>
                          <a:ea typeface="+mn-ea"/>
                          <a:cs typeface="+mn-cs"/>
                        </a:rPr>
                        <a:t>HelloWorldVB</a:t>
                      </a:r>
                      <a:endParaRPr lang="en-IN"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3" name="Table 2">
            <a:extLst>
              <a:ext uri="{FF2B5EF4-FFF2-40B4-BE49-F238E27FC236}">
                <a16:creationId xmlns:a16="http://schemas.microsoft.com/office/drawing/2014/main" id="{A216240A-0EA8-6229-5DF2-0393E018F840}"/>
              </a:ext>
            </a:extLst>
          </p:cNvPr>
          <p:cNvGraphicFramePr>
            <a:graphicFrameLocks/>
          </p:cNvGraphicFramePr>
          <p:nvPr>
            <p:extLst>
              <p:ext uri="{D42A27DB-BD31-4B8C-83A1-F6EECF244321}">
                <p14:modId xmlns:p14="http://schemas.microsoft.com/office/powerpoint/2010/main" val="814813986"/>
              </p:ext>
            </p:extLst>
          </p:nvPr>
        </p:nvGraphicFramePr>
        <p:xfrm>
          <a:off x="144494" y="3255180"/>
          <a:ext cx="2196035" cy="949600"/>
        </p:xfrm>
        <a:graphic>
          <a:graphicData uri="http://schemas.openxmlformats.org/drawingml/2006/table">
            <a:tbl>
              <a:tblPr firstRow="1" bandRow="1">
                <a:tableStyleId>{5C22544A-7EE6-4342-B048-85BDC9FD1C3A}</a:tableStyleId>
              </a:tblPr>
              <a:tblGrid>
                <a:gridCol w="2196035">
                  <a:extLst>
                    <a:ext uri="{9D8B030D-6E8A-4147-A177-3AD203B41FA5}">
                      <a16:colId xmlns:a16="http://schemas.microsoft.com/office/drawing/2014/main" val="3473715089"/>
                    </a:ext>
                  </a:extLst>
                </a:gridCol>
              </a:tblGrid>
              <a:tr h="330558">
                <a:tc>
                  <a:txBody>
                    <a:bodyPr/>
                    <a:lstStyle/>
                    <a:p>
                      <a:pPr algn="ctr"/>
                      <a:r>
                        <a:rPr lang="en-IN" dirty="0">
                          <a:solidFill>
                            <a:schemeClr val="tx1"/>
                          </a:solidFill>
                        </a:rPr>
                        <a:t>F#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81056243"/>
                  </a:ext>
                </a:extLst>
              </a:tr>
              <a:tr h="583840">
                <a:tc>
                  <a:txBody>
                    <a:bodyPr/>
                    <a:lstStyle/>
                    <a:p>
                      <a:pPr algn="ctr"/>
                      <a:r>
                        <a:rPr lang="en-IN" sz="2000" b="1" kern="1200" dirty="0" err="1">
                          <a:solidFill>
                            <a:schemeClr val="tx1"/>
                          </a:solidFill>
                          <a:latin typeface="+mn-lt"/>
                          <a:ea typeface="+mn-ea"/>
                          <a:cs typeface="+mn-cs"/>
                        </a:rPr>
                        <a:t>HelloWorldFSharp</a:t>
                      </a:r>
                      <a:endParaRPr lang="en-IN"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aphicFrame>
        <p:nvGraphicFramePr>
          <p:cNvPr id="4" name="Table 3">
            <a:extLst>
              <a:ext uri="{FF2B5EF4-FFF2-40B4-BE49-F238E27FC236}">
                <a16:creationId xmlns:a16="http://schemas.microsoft.com/office/drawing/2014/main" id="{27BF02D5-7331-FB96-47E4-816275C7A5F9}"/>
              </a:ext>
            </a:extLst>
          </p:cNvPr>
          <p:cNvGraphicFramePr>
            <a:graphicFrameLocks/>
          </p:cNvGraphicFramePr>
          <p:nvPr>
            <p:extLst>
              <p:ext uri="{D42A27DB-BD31-4B8C-83A1-F6EECF244321}">
                <p14:modId xmlns:p14="http://schemas.microsoft.com/office/powerpoint/2010/main" val="2496667162"/>
              </p:ext>
            </p:extLst>
          </p:nvPr>
        </p:nvGraphicFramePr>
        <p:xfrm>
          <a:off x="153031" y="607247"/>
          <a:ext cx="2165454" cy="949600"/>
        </p:xfrm>
        <a:graphic>
          <a:graphicData uri="http://schemas.openxmlformats.org/drawingml/2006/table">
            <a:tbl>
              <a:tblPr firstRow="1" bandRow="1">
                <a:tableStyleId>{5C22544A-7EE6-4342-B048-85BDC9FD1C3A}</a:tableStyleId>
              </a:tblPr>
              <a:tblGrid>
                <a:gridCol w="2165454">
                  <a:extLst>
                    <a:ext uri="{9D8B030D-6E8A-4147-A177-3AD203B41FA5}">
                      <a16:colId xmlns:a16="http://schemas.microsoft.com/office/drawing/2014/main" val="3473715089"/>
                    </a:ext>
                  </a:extLst>
                </a:gridCol>
              </a:tblGrid>
              <a:tr h="33055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583840">
                <a:tc>
                  <a:txBody>
                    <a:bodyPr/>
                    <a:lstStyle/>
                    <a:p>
                      <a:pPr algn="ctr"/>
                      <a:r>
                        <a:rPr lang="en-IN" sz="2000" b="1" dirty="0" err="1">
                          <a:solidFill>
                            <a:srgbClr val="512BD4"/>
                          </a:solidFill>
                        </a:rPr>
                        <a:t>HelloWorldCSharp</a:t>
                      </a:r>
                      <a:endParaRPr lang="en-IN" sz="1600" b="1" dirty="0">
                        <a:solidFill>
                          <a:srgbClr val="512BD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pSp>
        <p:nvGrpSpPr>
          <p:cNvPr id="27" name="Group 26">
            <a:extLst>
              <a:ext uri="{FF2B5EF4-FFF2-40B4-BE49-F238E27FC236}">
                <a16:creationId xmlns:a16="http://schemas.microsoft.com/office/drawing/2014/main" id="{329E4048-5236-9EB9-5042-19589E6D274F}"/>
              </a:ext>
            </a:extLst>
          </p:cNvPr>
          <p:cNvGrpSpPr/>
          <p:nvPr/>
        </p:nvGrpSpPr>
        <p:grpSpPr>
          <a:xfrm>
            <a:off x="2413008" y="2276116"/>
            <a:ext cx="738295" cy="400110"/>
            <a:chOff x="1917970" y="2446094"/>
            <a:chExt cx="738295" cy="445555"/>
          </a:xfrm>
          <a:solidFill>
            <a:schemeClr val="accent1">
              <a:lumMod val="60000"/>
              <a:lumOff val="40000"/>
            </a:schemeClr>
          </a:solidFill>
        </p:grpSpPr>
        <p:sp>
          <p:nvSpPr>
            <p:cNvPr id="28" name="Arrow: Right 27">
              <a:extLst>
                <a:ext uri="{FF2B5EF4-FFF2-40B4-BE49-F238E27FC236}">
                  <a16:creationId xmlns:a16="http://schemas.microsoft.com/office/drawing/2014/main" id="{85DBD01A-9407-2F00-8419-0CA93DEC1EC9}"/>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5" name="Arrow: Right 4">
              <a:extLst>
                <a:ext uri="{FF2B5EF4-FFF2-40B4-BE49-F238E27FC236}">
                  <a16:creationId xmlns:a16="http://schemas.microsoft.com/office/drawing/2014/main" id="{C4891F5A-20F6-118E-B5B8-282BBB192457}"/>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6" name="Group 35">
            <a:extLst>
              <a:ext uri="{FF2B5EF4-FFF2-40B4-BE49-F238E27FC236}">
                <a16:creationId xmlns:a16="http://schemas.microsoft.com/office/drawing/2014/main" id="{959D0F50-BD8B-5365-CF98-59A56A787130}"/>
              </a:ext>
            </a:extLst>
          </p:cNvPr>
          <p:cNvGrpSpPr/>
          <p:nvPr/>
        </p:nvGrpSpPr>
        <p:grpSpPr>
          <a:xfrm>
            <a:off x="2422565" y="3576521"/>
            <a:ext cx="738295" cy="400110"/>
            <a:chOff x="1917970" y="2446094"/>
            <a:chExt cx="738295" cy="445555"/>
          </a:xfrm>
          <a:solidFill>
            <a:schemeClr val="accent6">
              <a:lumMod val="60000"/>
              <a:lumOff val="40000"/>
            </a:schemeClr>
          </a:solidFill>
        </p:grpSpPr>
        <p:sp>
          <p:nvSpPr>
            <p:cNvPr id="37" name="Arrow: Right 36">
              <a:extLst>
                <a:ext uri="{FF2B5EF4-FFF2-40B4-BE49-F238E27FC236}">
                  <a16:creationId xmlns:a16="http://schemas.microsoft.com/office/drawing/2014/main" id="{9931A0CB-81F8-F0A2-8028-B252F7B8DCDF}"/>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2" name="Arrow: Right 4">
              <a:extLst>
                <a:ext uri="{FF2B5EF4-FFF2-40B4-BE49-F238E27FC236}">
                  <a16:creationId xmlns:a16="http://schemas.microsoft.com/office/drawing/2014/main" id="{19A887F2-4E2A-46F3-E26A-4B6CE403216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3" name="Group 42">
            <a:extLst>
              <a:ext uri="{FF2B5EF4-FFF2-40B4-BE49-F238E27FC236}">
                <a16:creationId xmlns:a16="http://schemas.microsoft.com/office/drawing/2014/main" id="{317E15BF-9D59-B00F-3419-9F01742FD565}"/>
              </a:ext>
            </a:extLst>
          </p:cNvPr>
          <p:cNvGrpSpPr/>
          <p:nvPr/>
        </p:nvGrpSpPr>
        <p:grpSpPr>
          <a:xfrm>
            <a:off x="4803473" y="899444"/>
            <a:ext cx="738295" cy="400110"/>
            <a:chOff x="1917970" y="2446094"/>
            <a:chExt cx="738295" cy="445555"/>
          </a:xfrm>
        </p:grpSpPr>
        <p:sp>
          <p:nvSpPr>
            <p:cNvPr id="44" name="Arrow: Right 43">
              <a:extLst>
                <a:ext uri="{FF2B5EF4-FFF2-40B4-BE49-F238E27FC236}">
                  <a16:creationId xmlns:a16="http://schemas.microsoft.com/office/drawing/2014/main" id="{27A438EA-3D2C-BD8D-EF0F-3000462B2918}"/>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5" name="Arrow: Right 4">
              <a:extLst>
                <a:ext uri="{FF2B5EF4-FFF2-40B4-BE49-F238E27FC236}">
                  <a16:creationId xmlns:a16="http://schemas.microsoft.com/office/drawing/2014/main" id="{B5EBFDE4-69B2-9E2E-CCE9-BD4C9ABAB8A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6" name="Group 45">
            <a:extLst>
              <a:ext uri="{FF2B5EF4-FFF2-40B4-BE49-F238E27FC236}">
                <a16:creationId xmlns:a16="http://schemas.microsoft.com/office/drawing/2014/main" id="{B7476A54-AA47-F718-179B-0D37AF0975D6}"/>
              </a:ext>
            </a:extLst>
          </p:cNvPr>
          <p:cNvGrpSpPr/>
          <p:nvPr/>
        </p:nvGrpSpPr>
        <p:grpSpPr>
          <a:xfrm>
            <a:off x="4802047" y="2278760"/>
            <a:ext cx="738295" cy="400110"/>
            <a:chOff x="1917970" y="2446094"/>
            <a:chExt cx="738295" cy="445555"/>
          </a:xfrm>
          <a:solidFill>
            <a:schemeClr val="accent1">
              <a:lumMod val="60000"/>
              <a:lumOff val="40000"/>
            </a:schemeClr>
          </a:solidFill>
        </p:grpSpPr>
        <p:sp>
          <p:nvSpPr>
            <p:cNvPr id="47" name="Arrow: Right 46">
              <a:extLst>
                <a:ext uri="{FF2B5EF4-FFF2-40B4-BE49-F238E27FC236}">
                  <a16:creationId xmlns:a16="http://schemas.microsoft.com/office/drawing/2014/main" id="{F69A684C-97E0-E50D-EFF9-B0C99AEFD875}"/>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8" name="Arrow: Right 4">
              <a:extLst>
                <a:ext uri="{FF2B5EF4-FFF2-40B4-BE49-F238E27FC236}">
                  <a16:creationId xmlns:a16="http://schemas.microsoft.com/office/drawing/2014/main" id="{B755DFF4-73AF-7933-C3D0-217A0E225C0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49" name="Group 48">
            <a:extLst>
              <a:ext uri="{FF2B5EF4-FFF2-40B4-BE49-F238E27FC236}">
                <a16:creationId xmlns:a16="http://schemas.microsoft.com/office/drawing/2014/main" id="{25EAAF63-9799-6F9A-37FF-573E6CC63497}"/>
              </a:ext>
            </a:extLst>
          </p:cNvPr>
          <p:cNvGrpSpPr/>
          <p:nvPr/>
        </p:nvGrpSpPr>
        <p:grpSpPr>
          <a:xfrm>
            <a:off x="4803473" y="3550112"/>
            <a:ext cx="738295" cy="400110"/>
            <a:chOff x="1917970" y="2446094"/>
            <a:chExt cx="738295" cy="445555"/>
          </a:xfrm>
          <a:solidFill>
            <a:schemeClr val="accent6">
              <a:lumMod val="60000"/>
              <a:lumOff val="40000"/>
            </a:schemeClr>
          </a:solidFill>
        </p:grpSpPr>
        <p:sp>
          <p:nvSpPr>
            <p:cNvPr id="55" name="Arrow: Right 54">
              <a:extLst>
                <a:ext uri="{FF2B5EF4-FFF2-40B4-BE49-F238E27FC236}">
                  <a16:creationId xmlns:a16="http://schemas.microsoft.com/office/drawing/2014/main" id="{D9D0A41A-94F1-7110-EF8F-E4773F0FF2FD}"/>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56" name="Arrow: Right 4">
              <a:extLst>
                <a:ext uri="{FF2B5EF4-FFF2-40B4-BE49-F238E27FC236}">
                  <a16:creationId xmlns:a16="http://schemas.microsoft.com/office/drawing/2014/main" id="{1F4F4222-49A4-B469-37CC-D0787FE9841F}"/>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aphicFrame>
        <p:nvGraphicFramePr>
          <p:cNvPr id="57" name="Table 56">
            <a:extLst>
              <a:ext uri="{FF2B5EF4-FFF2-40B4-BE49-F238E27FC236}">
                <a16:creationId xmlns:a16="http://schemas.microsoft.com/office/drawing/2014/main" id="{60B41808-47C6-43BA-5A71-5D1829BD757C}"/>
              </a:ext>
            </a:extLst>
          </p:cNvPr>
          <p:cNvGraphicFramePr>
            <a:graphicFrameLocks/>
          </p:cNvGraphicFramePr>
          <p:nvPr>
            <p:extLst>
              <p:ext uri="{D42A27DB-BD31-4B8C-83A1-F6EECF244321}">
                <p14:modId xmlns:p14="http://schemas.microsoft.com/office/powerpoint/2010/main" val="3319781784"/>
              </p:ext>
            </p:extLst>
          </p:nvPr>
        </p:nvGraphicFramePr>
        <p:xfrm>
          <a:off x="131284" y="4624987"/>
          <a:ext cx="2238091" cy="949600"/>
        </p:xfrm>
        <a:graphic>
          <a:graphicData uri="http://schemas.openxmlformats.org/drawingml/2006/table">
            <a:tbl>
              <a:tblPr firstRow="1" bandRow="1">
                <a:tableStyleId>{5C22544A-7EE6-4342-B048-85BDC9FD1C3A}</a:tableStyleId>
              </a:tblPr>
              <a:tblGrid>
                <a:gridCol w="2238091">
                  <a:extLst>
                    <a:ext uri="{9D8B030D-6E8A-4147-A177-3AD203B41FA5}">
                      <a16:colId xmlns:a16="http://schemas.microsoft.com/office/drawing/2014/main" val="3473715089"/>
                    </a:ext>
                  </a:extLst>
                </a:gridCol>
              </a:tblGrid>
              <a:tr h="330558">
                <a:tc>
                  <a:txBody>
                    <a:bodyPr/>
                    <a:lstStyle/>
                    <a:p>
                      <a:pPr algn="ctr"/>
                      <a:r>
                        <a:rPr lang="en-IN" dirty="0">
                          <a:solidFill>
                            <a:schemeClr val="tx1">
                              <a:lumMod val="75000"/>
                              <a:lumOff val="25000"/>
                            </a:schemeClr>
                          </a:solidFill>
                        </a:rPr>
                        <a:t>New#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981056243"/>
                  </a:ext>
                </a:extLst>
              </a:tr>
              <a:tr h="583840">
                <a:tc>
                  <a:txBody>
                    <a:bodyPr/>
                    <a:lstStyle/>
                    <a:p>
                      <a:pPr algn="ctr"/>
                      <a:r>
                        <a:rPr lang="en-IN" sz="1800" b="1" kern="1200" dirty="0" err="1">
                          <a:solidFill>
                            <a:schemeClr val="tx1">
                              <a:lumMod val="75000"/>
                              <a:lumOff val="25000"/>
                            </a:schemeClr>
                          </a:solidFill>
                          <a:latin typeface="+mn-lt"/>
                          <a:ea typeface="+mn-ea"/>
                          <a:cs typeface="+mn-cs"/>
                        </a:rPr>
                        <a:t>HelloWorldNewSharp</a:t>
                      </a:r>
                      <a:endParaRPr lang="en-IN" sz="1800" b="1" kern="1200" dirty="0">
                        <a:solidFill>
                          <a:schemeClr val="tx1">
                            <a:lumMod val="75000"/>
                            <a:lumOff val="2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grpSp>
        <p:nvGrpSpPr>
          <p:cNvPr id="61" name="Group 60">
            <a:extLst>
              <a:ext uri="{FF2B5EF4-FFF2-40B4-BE49-F238E27FC236}">
                <a16:creationId xmlns:a16="http://schemas.microsoft.com/office/drawing/2014/main" id="{736D3034-B3A1-6874-AB02-8B310398E79B}"/>
              </a:ext>
            </a:extLst>
          </p:cNvPr>
          <p:cNvGrpSpPr/>
          <p:nvPr/>
        </p:nvGrpSpPr>
        <p:grpSpPr>
          <a:xfrm>
            <a:off x="2451411" y="4946328"/>
            <a:ext cx="738295" cy="400110"/>
            <a:chOff x="1917970" y="2446094"/>
            <a:chExt cx="738295" cy="445555"/>
          </a:xfrm>
          <a:solidFill>
            <a:schemeClr val="bg2">
              <a:lumMod val="75000"/>
            </a:schemeClr>
          </a:solidFill>
        </p:grpSpPr>
        <p:sp>
          <p:nvSpPr>
            <p:cNvPr id="62" name="Arrow: Right 61">
              <a:extLst>
                <a:ext uri="{FF2B5EF4-FFF2-40B4-BE49-F238E27FC236}">
                  <a16:creationId xmlns:a16="http://schemas.microsoft.com/office/drawing/2014/main" id="{C20FEC36-60D4-AF94-AD79-90B06CA7CE00}"/>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3" name="Arrow: Right 4">
              <a:extLst>
                <a:ext uri="{FF2B5EF4-FFF2-40B4-BE49-F238E27FC236}">
                  <a16:creationId xmlns:a16="http://schemas.microsoft.com/office/drawing/2014/main" id="{31818E5D-569F-AF1D-9C1C-4CC0C4D43D0D}"/>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64" name="Group 63">
            <a:extLst>
              <a:ext uri="{FF2B5EF4-FFF2-40B4-BE49-F238E27FC236}">
                <a16:creationId xmlns:a16="http://schemas.microsoft.com/office/drawing/2014/main" id="{F6633D32-BF10-D96B-B278-8F1B8A51C9F8}"/>
              </a:ext>
            </a:extLst>
          </p:cNvPr>
          <p:cNvGrpSpPr/>
          <p:nvPr/>
        </p:nvGrpSpPr>
        <p:grpSpPr>
          <a:xfrm>
            <a:off x="4832319" y="4919919"/>
            <a:ext cx="738295" cy="400110"/>
            <a:chOff x="1917970" y="2446094"/>
            <a:chExt cx="738295" cy="445555"/>
          </a:xfrm>
          <a:solidFill>
            <a:schemeClr val="bg2">
              <a:lumMod val="75000"/>
            </a:schemeClr>
          </a:solidFill>
        </p:grpSpPr>
        <p:sp>
          <p:nvSpPr>
            <p:cNvPr id="65" name="Arrow: Right 64">
              <a:extLst>
                <a:ext uri="{FF2B5EF4-FFF2-40B4-BE49-F238E27FC236}">
                  <a16:creationId xmlns:a16="http://schemas.microsoft.com/office/drawing/2014/main" id="{D5A9FB75-F132-AE6D-4C92-6D8F487F40D2}"/>
                </a:ext>
              </a:extLst>
            </p:cNvPr>
            <p:cNvSpPr/>
            <p:nvPr/>
          </p:nvSpPr>
          <p:spPr>
            <a:xfrm rot="21575337">
              <a:off x="1917970" y="2446094"/>
              <a:ext cx="738295" cy="445555"/>
            </a:xfrm>
            <a:prstGeom prst="rightArrow">
              <a:avLst>
                <a:gd name="adj1" fmla="val 60000"/>
                <a:gd name="adj2" fmla="val 50000"/>
              </a:avLst>
            </a:prstGeom>
            <a:grp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6" name="Arrow: Right 4">
              <a:extLst>
                <a:ext uri="{FF2B5EF4-FFF2-40B4-BE49-F238E27FC236}">
                  <a16:creationId xmlns:a16="http://schemas.microsoft.com/office/drawing/2014/main" id="{8AA14D80-7EBE-76F2-90AC-283BE14B4046}"/>
                </a:ext>
              </a:extLst>
            </p:cNvPr>
            <p:cNvSpPr txBox="1"/>
            <p:nvPr/>
          </p:nvSpPr>
          <p:spPr>
            <a:xfrm rot="21575337">
              <a:off x="1917972" y="2535684"/>
              <a:ext cx="604629" cy="2673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67" name="Group 66">
            <a:extLst>
              <a:ext uri="{FF2B5EF4-FFF2-40B4-BE49-F238E27FC236}">
                <a16:creationId xmlns:a16="http://schemas.microsoft.com/office/drawing/2014/main" id="{69A7C1AD-33BF-42DC-27EE-2C2371F1CD00}"/>
              </a:ext>
            </a:extLst>
          </p:cNvPr>
          <p:cNvGrpSpPr/>
          <p:nvPr/>
        </p:nvGrpSpPr>
        <p:grpSpPr>
          <a:xfrm>
            <a:off x="7126155" y="1042755"/>
            <a:ext cx="589095" cy="400110"/>
            <a:chOff x="1917970" y="2446094"/>
            <a:chExt cx="738295" cy="445555"/>
          </a:xfrm>
        </p:grpSpPr>
        <p:sp>
          <p:nvSpPr>
            <p:cNvPr id="68" name="Arrow: Right 67">
              <a:extLst>
                <a:ext uri="{FF2B5EF4-FFF2-40B4-BE49-F238E27FC236}">
                  <a16:creationId xmlns:a16="http://schemas.microsoft.com/office/drawing/2014/main" id="{567690DB-08B9-38FE-3BD4-15A167A35CD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69" name="Arrow: Right 4">
              <a:extLst>
                <a:ext uri="{FF2B5EF4-FFF2-40B4-BE49-F238E27FC236}">
                  <a16:creationId xmlns:a16="http://schemas.microsoft.com/office/drawing/2014/main" id="{AF80EE63-FBEC-45F8-4DE3-609E421313EF}"/>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70" name="Group 69">
            <a:extLst>
              <a:ext uri="{FF2B5EF4-FFF2-40B4-BE49-F238E27FC236}">
                <a16:creationId xmlns:a16="http://schemas.microsoft.com/office/drawing/2014/main" id="{7635F071-78CF-0A6A-2F74-136F596AEC36}"/>
              </a:ext>
            </a:extLst>
          </p:cNvPr>
          <p:cNvGrpSpPr/>
          <p:nvPr/>
        </p:nvGrpSpPr>
        <p:grpSpPr>
          <a:xfrm>
            <a:off x="9423968" y="1040647"/>
            <a:ext cx="589095" cy="400110"/>
            <a:chOff x="1917970" y="2446094"/>
            <a:chExt cx="738295" cy="445555"/>
          </a:xfrm>
        </p:grpSpPr>
        <p:sp>
          <p:nvSpPr>
            <p:cNvPr id="71" name="Arrow: Right 70">
              <a:extLst>
                <a:ext uri="{FF2B5EF4-FFF2-40B4-BE49-F238E27FC236}">
                  <a16:creationId xmlns:a16="http://schemas.microsoft.com/office/drawing/2014/main" id="{B097E548-DF2C-E19A-B734-BCE513566F10}"/>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72" name="Arrow: Right 4">
              <a:extLst>
                <a:ext uri="{FF2B5EF4-FFF2-40B4-BE49-F238E27FC236}">
                  <a16:creationId xmlns:a16="http://schemas.microsoft.com/office/drawing/2014/main" id="{E8FB61C2-7121-9A95-B48C-C2F00FC8039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83" name="Group 82">
            <a:extLst>
              <a:ext uri="{FF2B5EF4-FFF2-40B4-BE49-F238E27FC236}">
                <a16:creationId xmlns:a16="http://schemas.microsoft.com/office/drawing/2014/main" id="{24CCEC6E-1502-6DE5-F1B2-9D167052ACB5}"/>
              </a:ext>
            </a:extLst>
          </p:cNvPr>
          <p:cNvGrpSpPr/>
          <p:nvPr/>
        </p:nvGrpSpPr>
        <p:grpSpPr>
          <a:xfrm>
            <a:off x="7781621" y="2273472"/>
            <a:ext cx="1509605" cy="1697535"/>
            <a:chOff x="2828768" y="2049099"/>
            <a:chExt cx="1361591" cy="1083669"/>
          </a:xfrm>
        </p:grpSpPr>
        <p:sp>
          <p:nvSpPr>
            <p:cNvPr id="84" name="Rectangle: Rounded Corners 83">
              <a:extLst>
                <a:ext uri="{FF2B5EF4-FFF2-40B4-BE49-F238E27FC236}">
                  <a16:creationId xmlns:a16="http://schemas.microsoft.com/office/drawing/2014/main" id="{BF56FF32-C5BC-55CC-2471-9223A99A2D58}"/>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5" name="Rectangle: Rounded Corners 6">
              <a:extLst>
                <a:ext uri="{FF2B5EF4-FFF2-40B4-BE49-F238E27FC236}">
                  <a16:creationId xmlns:a16="http://schemas.microsoft.com/office/drawing/2014/main" id="{A062650F-DC49-36E7-9C05-B9377E0479C1}"/>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for </a:t>
              </a:r>
              <a:r>
                <a:rPr lang="en-IN" b="1" dirty="0">
                  <a:solidFill>
                    <a:prstClr val="white"/>
                  </a:solidFill>
                  <a:highlight>
                    <a:srgbClr val="512BD4"/>
                  </a:highlight>
                  <a:latin typeface="Calibri" panose="020F0502020204030204"/>
                </a:rPr>
                <a:t>MacOS</a:t>
              </a:r>
              <a:endParaRPr lang="en-IN" sz="1800" b="1" kern="1200" dirty="0">
                <a:solidFill>
                  <a:prstClr val="white"/>
                </a:solidFill>
                <a:highlight>
                  <a:srgbClr val="512BD4"/>
                </a:highlight>
                <a:latin typeface="Calibri" panose="020F0502020204030204"/>
                <a:ea typeface="+mn-ea"/>
                <a:cs typeface="+mn-cs"/>
              </a:endParaRPr>
            </a:p>
          </p:txBody>
        </p:sp>
      </p:grpSp>
      <p:pic>
        <p:nvPicPr>
          <p:cNvPr id="86" name="Picture 85">
            <a:extLst>
              <a:ext uri="{FF2B5EF4-FFF2-40B4-BE49-F238E27FC236}">
                <a16:creationId xmlns:a16="http://schemas.microsoft.com/office/drawing/2014/main" id="{8061B3C5-4B82-DB93-233E-10A3A5CBA1D6}"/>
              </a:ext>
            </a:extLst>
          </p:cNvPr>
          <p:cNvPicPr>
            <a:picLocks noChangeAspect="1"/>
          </p:cNvPicPr>
          <p:nvPr/>
        </p:nvPicPr>
        <p:blipFill>
          <a:blip r:embed="rId2"/>
          <a:stretch>
            <a:fillRect/>
          </a:stretch>
        </p:blipFill>
        <p:spPr>
          <a:xfrm>
            <a:off x="10184513" y="2526468"/>
            <a:ext cx="1688713" cy="1227700"/>
          </a:xfrm>
          <a:prstGeom prst="rect">
            <a:avLst/>
          </a:prstGeom>
        </p:spPr>
      </p:pic>
      <p:grpSp>
        <p:nvGrpSpPr>
          <p:cNvPr id="87" name="Group 86">
            <a:extLst>
              <a:ext uri="{FF2B5EF4-FFF2-40B4-BE49-F238E27FC236}">
                <a16:creationId xmlns:a16="http://schemas.microsoft.com/office/drawing/2014/main" id="{6E27D0C0-4035-44E5-BA63-8EC2DF5F3C38}"/>
              </a:ext>
            </a:extLst>
          </p:cNvPr>
          <p:cNvGrpSpPr/>
          <p:nvPr/>
        </p:nvGrpSpPr>
        <p:grpSpPr>
          <a:xfrm>
            <a:off x="7126155" y="2980540"/>
            <a:ext cx="589095" cy="400110"/>
            <a:chOff x="1917970" y="2446094"/>
            <a:chExt cx="738295" cy="445555"/>
          </a:xfrm>
        </p:grpSpPr>
        <p:sp>
          <p:nvSpPr>
            <p:cNvPr id="88" name="Arrow: Right 87">
              <a:extLst>
                <a:ext uri="{FF2B5EF4-FFF2-40B4-BE49-F238E27FC236}">
                  <a16:creationId xmlns:a16="http://schemas.microsoft.com/office/drawing/2014/main" id="{247BA282-05C6-8696-FDAF-C37AA23A1EDC}"/>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89" name="Arrow: Right 4">
              <a:extLst>
                <a:ext uri="{FF2B5EF4-FFF2-40B4-BE49-F238E27FC236}">
                  <a16:creationId xmlns:a16="http://schemas.microsoft.com/office/drawing/2014/main" id="{2A0763F6-164C-AF70-8C66-FA06DAB5439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90" name="Group 89">
            <a:extLst>
              <a:ext uri="{FF2B5EF4-FFF2-40B4-BE49-F238E27FC236}">
                <a16:creationId xmlns:a16="http://schemas.microsoft.com/office/drawing/2014/main" id="{E3EFF971-1FCB-F606-8325-7F6E0D4D74B8}"/>
              </a:ext>
            </a:extLst>
          </p:cNvPr>
          <p:cNvGrpSpPr/>
          <p:nvPr/>
        </p:nvGrpSpPr>
        <p:grpSpPr>
          <a:xfrm>
            <a:off x="9423968" y="2978432"/>
            <a:ext cx="589095" cy="400110"/>
            <a:chOff x="1917970" y="2446094"/>
            <a:chExt cx="738295" cy="445555"/>
          </a:xfrm>
        </p:grpSpPr>
        <p:sp>
          <p:nvSpPr>
            <p:cNvPr id="91" name="Arrow: Right 90">
              <a:extLst>
                <a:ext uri="{FF2B5EF4-FFF2-40B4-BE49-F238E27FC236}">
                  <a16:creationId xmlns:a16="http://schemas.microsoft.com/office/drawing/2014/main" id="{0E3C3935-4AD8-A2B3-A96A-9DD23AFC478D}"/>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2" name="Arrow: Right 4">
              <a:extLst>
                <a:ext uri="{FF2B5EF4-FFF2-40B4-BE49-F238E27FC236}">
                  <a16:creationId xmlns:a16="http://schemas.microsoft.com/office/drawing/2014/main" id="{170715BF-091F-828B-6498-3007D663894D}"/>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93" name="Group 92">
            <a:extLst>
              <a:ext uri="{FF2B5EF4-FFF2-40B4-BE49-F238E27FC236}">
                <a16:creationId xmlns:a16="http://schemas.microsoft.com/office/drawing/2014/main" id="{7147BB16-9AF1-ACFC-D2C3-E255BE81A0F2}"/>
              </a:ext>
            </a:extLst>
          </p:cNvPr>
          <p:cNvGrpSpPr/>
          <p:nvPr/>
        </p:nvGrpSpPr>
        <p:grpSpPr>
          <a:xfrm>
            <a:off x="7781621" y="4267443"/>
            <a:ext cx="1509605" cy="1697535"/>
            <a:chOff x="2828768" y="2049099"/>
            <a:chExt cx="1361591" cy="1083669"/>
          </a:xfrm>
        </p:grpSpPr>
        <p:sp>
          <p:nvSpPr>
            <p:cNvPr id="94" name="Rectangle: Rounded Corners 93">
              <a:extLst>
                <a:ext uri="{FF2B5EF4-FFF2-40B4-BE49-F238E27FC236}">
                  <a16:creationId xmlns:a16="http://schemas.microsoft.com/office/drawing/2014/main" id="{0BBB5AF8-6A03-0B9D-1488-18955B95B3B1}"/>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5" name="Rectangle: Rounded Corners 6">
              <a:extLst>
                <a:ext uri="{FF2B5EF4-FFF2-40B4-BE49-F238E27FC236}">
                  <a16:creationId xmlns:a16="http://schemas.microsoft.com/office/drawing/2014/main" id="{B2F61351-26C5-D8EE-E8FF-61EBB01EF5A5}"/>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for Linux OS</a:t>
              </a:r>
              <a:endParaRPr lang="en-IN" sz="1800" b="1" kern="1200" dirty="0">
                <a:solidFill>
                  <a:prstClr val="white"/>
                </a:solidFill>
                <a:highlight>
                  <a:srgbClr val="512BD4"/>
                </a:highlight>
                <a:latin typeface="Calibri" panose="020F0502020204030204"/>
                <a:ea typeface="+mn-ea"/>
                <a:cs typeface="+mn-cs"/>
              </a:endParaRPr>
            </a:p>
          </p:txBody>
        </p:sp>
      </p:grpSp>
      <p:pic>
        <p:nvPicPr>
          <p:cNvPr id="96" name="Picture 95">
            <a:extLst>
              <a:ext uri="{FF2B5EF4-FFF2-40B4-BE49-F238E27FC236}">
                <a16:creationId xmlns:a16="http://schemas.microsoft.com/office/drawing/2014/main" id="{7092EB91-1617-F055-023A-09F657DB49F9}"/>
              </a:ext>
            </a:extLst>
          </p:cNvPr>
          <p:cNvPicPr>
            <a:picLocks noChangeAspect="1"/>
          </p:cNvPicPr>
          <p:nvPr/>
        </p:nvPicPr>
        <p:blipFill>
          <a:blip r:embed="rId2"/>
          <a:stretch>
            <a:fillRect/>
          </a:stretch>
        </p:blipFill>
        <p:spPr>
          <a:xfrm>
            <a:off x="10184513" y="4520439"/>
            <a:ext cx="1688713" cy="1227700"/>
          </a:xfrm>
          <a:prstGeom prst="rect">
            <a:avLst/>
          </a:prstGeom>
        </p:spPr>
      </p:pic>
      <p:grpSp>
        <p:nvGrpSpPr>
          <p:cNvPr id="97" name="Group 96">
            <a:extLst>
              <a:ext uri="{FF2B5EF4-FFF2-40B4-BE49-F238E27FC236}">
                <a16:creationId xmlns:a16="http://schemas.microsoft.com/office/drawing/2014/main" id="{92C56C0C-8CC5-FC15-3E79-E2CB68122615}"/>
              </a:ext>
            </a:extLst>
          </p:cNvPr>
          <p:cNvGrpSpPr/>
          <p:nvPr/>
        </p:nvGrpSpPr>
        <p:grpSpPr>
          <a:xfrm>
            <a:off x="7126155" y="4974511"/>
            <a:ext cx="589095" cy="400110"/>
            <a:chOff x="1917970" y="2446094"/>
            <a:chExt cx="738295" cy="445555"/>
          </a:xfrm>
        </p:grpSpPr>
        <p:sp>
          <p:nvSpPr>
            <p:cNvPr id="98" name="Arrow: Right 97">
              <a:extLst>
                <a:ext uri="{FF2B5EF4-FFF2-40B4-BE49-F238E27FC236}">
                  <a16:creationId xmlns:a16="http://schemas.microsoft.com/office/drawing/2014/main" id="{4BE34769-B922-B8F6-C1D6-5432F5A1B194}"/>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99" name="Arrow: Right 4">
              <a:extLst>
                <a:ext uri="{FF2B5EF4-FFF2-40B4-BE49-F238E27FC236}">
                  <a16:creationId xmlns:a16="http://schemas.microsoft.com/office/drawing/2014/main" id="{52EB5966-41A0-F801-28D2-775338010B92}"/>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00" name="Group 99">
            <a:extLst>
              <a:ext uri="{FF2B5EF4-FFF2-40B4-BE49-F238E27FC236}">
                <a16:creationId xmlns:a16="http://schemas.microsoft.com/office/drawing/2014/main" id="{12D8CB48-09FC-694A-3CB6-36D37177B3D1}"/>
              </a:ext>
            </a:extLst>
          </p:cNvPr>
          <p:cNvGrpSpPr/>
          <p:nvPr/>
        </p:nvGrpSpPr>
        <p:grpSpPr>
          <a:xfrm>
            <a:off x="9423968" y="4972403"/>
            <a:ext cx="589095" cy="400110"/>
            <a:chOff x="1917970" y="2446094"/>
            <a:chExt cx="738295" cy="445555"/>
          </a:xfrm>
        </p:grpSpPr>
        <p:sp>
          <p:nvSpPr>
            <p:cNvPr id="101" name="Arrow: Right 100">
              <a:extLst>
                <a:ext uri="{FF2B5EF4-FFF2-40B4-BE49-F238E27FC236}">
                  <a16:creationId xmlns:a16="http://schemas.microsoft.com/office/drawing/2014/main" id="{9FD1A288-324D-7C08-5FF4-153996871D0F}"/>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02" name="Arrow: Right 4">
              <a:extLst>
                <a:ext uri="{FF2B5EF4-FFF2-40B4-BE49-F238E27FC236}">
                  <a16:creationId xmlns:a16="http://schemas.microsoft.com/office/drawing/2014/main" id="{1CE2AA77-36D3-4AF5-7357-B7D9A8172BD4}"/>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103" name="Rectangle: Rounded Corners 102">
            <a:extLst>
              <a:ext uri="{FF2B5EF4-FFF2-40B4-BE49-F238E27FC236}">
                <a16:creationId xmlns:a16="http://schemas.microsoft.com/office/drawing/2014/main" id="{B214DA33-0C8C-3CC3-5B6D-07F213689D84}"/>
              </a:ext>
            </a:extLst>
          </p:cNvPr>
          <p:cNvSpPr/>
          <p:nvPr/>
        </p:nvSpPr>
        <p:spPr>
          <a:xfrm>
            <a:off x="3267134" y="4624987"/>
            <a:ext cx="1474415" cy="949599"/>
          </a:xfrm>
          <a:prstGeom prst="round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85000"/>
                    <a:lumOff val="15000"/>
                  </a:schemeClr>
                </a:solidFill>
              </a:rPr>
              <a:t>New# Compiler</a:t>
            </a:r>
          </a:p>
        </p:txBody>
      </p:sp>
      <p:sp>
        <p:nvSpPr>
          <p:cNvPr id="104" name="TextBox 103">
            <a:extLst>
              <a:ext uri="{FF2B5EF4-FFF2-40B4-BE49-F238E27FC236}">
                <a16:creationId xmlns:a16="http://schemas.microsoft.com/office/drawing/2014/main" id="{E40C3DDD-96CA-4F80-646C-8E423E69CAD6}"/>
              </a:ext>
            </a:extLst>
          </p:cNvPr>
          <p:cNvSpPr txBox="1"/>
          <p:nvPr/>
        </p:nvSpPr>
        <p:spPr>
          <a:xfrm>
            <a:off x="249130" y="5700266"/>
            <a:ext cx="3018004" cy="369332"/>
          </a:xfrm>
          <a:prstGeom prst="rect">
            <a:avLst/>
          </a:prstGeom>
          <a:noFill/>
        </p:spPr>
        <p:txBody>
          <a:bodyPr wrap="square" rtlCol="0">
            <a:spAutoFit/>
          </a:bodyPr>
          <a:lstStyle/>
          <a:p>
            <a:r>
              <a:rPr lang="en-IN" b="1" dirty="0">
                <a:solidFill>
                  <a:schemeClr val="accent6">
                    <a:lumMod val="75000"/>
                  </a:schemeClr>
                </a:solidFill>
              </a:rPr>
              <a:t>Common Type System (CTS)</a:t>
            </a:r>
          </a:p>
        </p:txBody>
      </p:sp>
      <p:sp>
        <p:nvSpPr>
          <p:cNvPr id="105" name="TextBox 104">
            <a:extLst>
              <a:ext uri="{FF2B5EF4-FFF2-40B4-BE49-F238E27FC236}">
                <a16:creationId xmlns:a16="http://schemas.microsoft.com/office/drawing/2014/main" id="{01397912-ED71-F2E1-26B5-E71658027CBD}"/>
              </a:ext>
            </a:extLst>
          </p:cNvPr>
          <p:cNvSpPr txBox="1"/>
          <p:nvPr/>
        </p:nvSpPr>
        <p:spPr>
          <a:xfrm>
            <a:off x="249130" y="6097907"/>
            <a:ext cx="3994258" cy="369332"/>
          </a:xfrm>
          <a:prstGeom prst="rect">
            <a:avLst/>
          </a:prstGeom>
          <a:noFill/>
        </p:spPr>
        <p:txBody>
          <a:bodyPr wrap="square" rtlCol="0">
            <a:spAutoFit/>
          </a:bodyPr>
          <a:lstStyle/>
          <a:p>
            <a:r>
              <a:rPr lang="en-IN" b="1" dirty="0">
                <a:solidFill>
                  <a:schemeClr val="accent6">
                    <a:lumMod val="75000"/>
                  </a:schemeClr>
                </a:solidFill>
              </a:rPr>
              <a:t>Common Language Specification (CLS)</a:t>
            </a:r>
          </a:p>
        </p:txBody>
      </p:sp>
      <p:sp>
        <p:nvSpPr>
          <p:cNvPr id="106" name="Rectangle: Rounded Corners 105">
            <a:extLst>
              <a:ext uri="{FF2B5EF4-FFF2-40B4-BE49-F238E27FC236}">
                <a16:creationId xmlns:a16="http://schemas.microsoft.com/office/drawing/2014/main" id="{E3408BF1-0B82-677F-B4FB-4E9D31CE01BE}"/>
              </a:ext>
            </a:extLst>
          </p:cNvPr>
          <p:cNvSpPr/>
          <p:nvPr/>
        </p:nvSpPr>
        <p:spPr>
          <a:xfrm>
            <a:off x="3242896" y="3187048"/>
            <a:ext cx="1484990" cy="101773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 Compiler</a:t>
            </a:r>
          </a:p>
        </p:txBody>
      </p:sp>
      <p:sp>
        <p:nvSpPr>
          <p:cNvPr id="107" name="Rectangle: Rounded Corners 106">
            <a:extLst>
              <a:ext uri="{FF2B5EF4-FFF2-40B4-BE49-F238E27FC236}">
                <a16:creationId xmlns:a16="http://schemas.microsoft.com/office/drawing/2014/main" id="{1F26471E-C794-CD48-AE1A-A5D6DE3713AA}"/>
              </a:ext>
            </a:extLst>
          </p:cNvPr>
          <p:cNvSpPr/>
          <p:nvPr/>
        </p:nvSpPr>
        <p:spPr>
          <a:xfrm>
            <a:off x="3223991" y="1948322"/>
            <a:ext cx="1479337" cy="96432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VB Compiler</a:t>
            </a:r>
          </a:p>
          <a:p>
            <a:pPr algn="ctr"/>
            <a:r>
              <a:rPr lang="en-IN" b="1" dirty="0">
                <a:solidFill>
                  <a:schemeClr val="tx1"/>
                </a:solidFill>
              </a:rPr>
              <a:t>(Roslyn)</a:t>
            </a:r>
          </a:p>
        </p:txBody>
      </p:sp>
      <p:pic>
        <p:nvPicPr>
          <p:cNvPr id="108" name="Picture 107">
            <a:extLst>
              <a:ext uri="{FF2B5EF4-FFF2-40B4-BE49-F238E27FC236}">
                <a16:creationId xmlns:a16="http://schemas.microsoft.com/office/drawing/2014/main" id="{AEDAD1DB-7A5D-9C03-0B48-5D79F46FCEFB}"/>
              </a:ext>
            </a:extLst>
          </p:cNvPr>
          <p:cNvPicPr>
            <a:picLocks noChangeAspect="1"/>
          </p:cNvPicPr>
          <p:nvPr/>
        </p:nvPicPr>
        <p:blipFill>
          <a:blip r:embed="rId4"/>
          <a:stretch>
            <a:fillRect/>
          </a:stretch>
        </p:blipFill>
        <p:spPr>
          <a:xfrm>
            <a:off x="11331946" y="2526134"/>
            <a:ext cx="711302" cy="854516"/>
          </a:xfrm>
          <a:prstGeom prst="rect">
            <a:avLst/>
          </a:prstGeom>
        </p:spPr>
      </p:pic>
      <p:pic>
        <p:nvPicPr>
          <p:cNvPr id="109" name="Picture 108">
            <a:extLst>
              <a:ext uri="{FF2B5EF4-FFF2-40B4-BE49-F238E27FC236}">
                <a16:creationId xmlns:a16="http://schemas.microsoft.com/office/drawing/2014/main" id="{70F689D2-A546-7E78-0B4E-CD0B58073A75}"/>
              </a:ext>
            </a:extLst>
          </p:cNvPr>
          <p:cNvPicPr>
            <a:picLocks noChangeAspect="1"/>
          </p:cNvPicPr>
          <p:nvPr/>
        </p:nvPicPr>
        <p:blipFill>
          <a:blip r:embed="rId5"/>
          <a:stretch>
            <a:fillRect/>
          </a:stretch>
        </p:blipFill>
        <p:spPr>
          <a:xfrm>
            <a:off x="11352712" y="594028"/>
            <a:ext cx="839287" cy="923039"/>
          </a:xfrm>
          <a:prstGeom prst="rect">
            <a:avLst/>
          </a:prstGeom>
        </p:spPr>
      </p:pic>
      <p:pic>
        <p:nvPicPr>
          <p:cNvPr id="110" name="Picture 109">
            <a:extLst>
              <a:ext uri="{FF2B5EF4-FFF2-40B4-BE49-F238E27FC236}">
                <a16:creationId xmlns:a16="http://schemas.microsoft.com/office/drawing/2014/main" id="{1EECFD87-FC8C-AC34-8B49-DC4E90C281AE}"/>
              </a:ext>
            </a:extLst>
          </p:cNvPr>
          <p:cNvPicPr>
            <a:picLocks noChangeAspect="1"/>
          </p:cNvPicPr>
          <p:nvPr/>
        </p:nvPicPr>
        <p:blipFill>
          <a:blip r:embed="rId6"/>
          <a:stretch>
            <a:fillRect/>
          </a:stretch>
        </p:blipFill>
        <p:spPr>
          <a:xfrm>
            <a:off x="11397462" y="4516495"/>
            <a:ext cx="711301" cy="806178"/>
          </a:xfrm>
          <a:prstGeom prst="rect">
            <a:avLst/>
          </a:prstGeom>
        </p:spPr>
      </p:pic>
    </p:spTree>
    <p:extLst>
      <p:ext uri="{BB962C8B-B14F-4D97-AF65-F5344CB8AC3E}">
        <p14:creationId xmlns:p14="http://schemas.microsoft.com/office/powerpoint/2010/main" val="2294189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TIMING" val="|1.8|10.8|14.9|6.5|15.7|17.1|6.9|2.4|1.7|1.7|2.3|2.1|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2390</TotalTime>
  <Words>3730</Words>
  <Application>Microsoft Office PowerPoint</Application>
  <PresentationFormat>Widescreen</PresentationFormat>
  <Paragraphs>893</Paragraphs>
  <Slides>61</Slides>
  <Notes>0</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Our First C# Program</vt:lpstr>
      <vt:lpstr>PowerPoint Presentation</vt:lpstr>
      <vt:lpstr>PowerPoint Presentation</vt:lpstr>
      <vt:lpstr>.NET Ecosystem and its tools</vt:lpstr>
      <vt:lpstr>PowerPoint Presentation</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PowerPoint Presentation</vt:lpstr>
      <vt:lpstr>PowerPoint Presentation</vt:lpstr>
      <vt:lpstr>PowerPoint Presentation</vt:lpstr>
      <vt:lpstr>PowerPoint Presentation</vt:lpstr>
      <vt:lpstr>C# Assembly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 Project</vt:lpstr>
      <vt:lpstr>PowerPoint Presentation</vt:lpstr>
      <vt:lpstr>C#</vt:lpstr>
      <vt:lpstr>PowerPoint Presentation</vt:lpstr>
      <vt:lpstr>PowerPoint Presentation</vt:lpstr>
      <vt:lpstr>PowerPoint Presentation</vt:lpstr>
      <vt:lpstr>Assembly (.exe or .dll)</vt:lpstr>
      <vt:lpstr>ADO.NET – Data Access API</vt:lpstr>
      <vt:lpstr>PowerPoint Presentation</vt:lpstr>
      <vt:lpstr>ADO.NET – Components</vt:lpstr>
      <vt:lpstr>ADO.NET – Data Access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540</cp:revision>
  <dcterms:created xsi:type="dcterms:W3CDTF">2024-02-05T09:48:41Z</dcterms:created>
  <dcterms:modified xsi:type="dcterms:W3CDTF">2024-05-09T14:22:00Z</dcterms:modified>
</cp:coreProperties>
</file>