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ppt/theme/themeOverride3.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87" r:id="rId6"/>
    <p:sldId id="264" r:id="rId7"/>
    <p:sldId id="283" r:id="rId8"/>
    <p:sldId id="262" r:id="rId9"/>
    <p:sldId id="259" r:id="rId10"/>
    <p:sldId id="263" r:id="rId11"/>
    <p:sldId id="266" r:id="rId12"/>
    <p:sldId id="271" r:id="rId13"/>
    <p:sldId id="272" r:id="rId14"/>
    <p:sldId id="267" r:id="rId15"/>
    <p:sldId id="268" r:id="rId16"/>
    <p:sldId id="270" r:id="rId17"/>
    <p:sldId id="269" r:id="rId18"/>
    <p:sldId id="281" r:id="rId19"/>
    <p:sldId id="280" r:id="rId20"/>
    <p:sldId id="284" r:id="rId21"/>
    <p:sldId id="286" r:id="rId22"/>
    <p:sldId id="285" r:id="rId23"/>
    <p:sldId id="288" r:id="rId24"/>
    <p:sldId id="289" r:id="rId25"/>
    <p:sldId id="290" r:id="rId26"/>
    <p:sldId id="274" r:id="rId27"/>
    <p:sldId id="273" r:id="rId28"/>
    <p:sldId id="275" r:id="rId29"/>
    <p:sldId id="277" r:id="rId30"/>
    <p:sldId id="279" r:id="rId31"/>
    <p:sldId id="278" r:id="rId32"/>
    <p:sldId id="27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2BD4"/>
    <a:srgbClr val="FCFCFE"/>
    <a:srgbClr val="381E96"/>
    <a:srgbClr val="DCD5F7"/>
    <a:srgbClr val="8066E0"/>
    <a:srgbClr val="F1EEFC"/>
    <a:srgbClr val="FFFFFF"/>
    <a:srgbClr val="CCECFF"/>
    <a:srgbClr val="99CC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F86A15-D87C-4D3C-8634-205B4EFE38E1}"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298E0B8F-5187-486A-ADFC-862A5A44C9CA}">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a:solidFill>
            <a:srgbClr val="512BD4"/>
          </a:solidFill>
        </a:ln>
      </dgm:spPr>
      <dgm:t>
        <a:bodyPr rtlCol="0" anchor="ctr"/>
        <a:lstStyle/>
        <a:p>
          <a:pPr marL="0" algn="ctr" defTabSz="914400" rtl="0" eaLnBrk="1" latinLnBrk="0" hangingPunct="1"/>
          <a:r>
            <a:rPr lang="en-IN" sz="1800" b="1" kern="1200" dirty="0">
              <a:solidFill>
                <a:schemeClr val="bg1"/>
              </a:solidFill>
              <a:highlight>
                <a:srgbClr val="512BD4"/>
              </a:highlight>
              <a:latin typeface="+mn-lt"/>
              <a:ea typeface="+mn-ea"/>
              <a:cs typeface="+mn-cs"/>
            </a:rPr>
            <a:t>Language</a:t>
          </a:r>
        </a:p>
      </dgm:t>
    </dgm:pt>
    <dgm:pt modelId="{B47495C4-BB79-43AF-B6C1-14554FF6893E}" type="parTrans" cxnId="{DFC5912A-E501-4431-B31C-FE2A3F3F3A63}">
      <dgm:prSet/>
      <dgm:spPr/>
      <dgm:t>
        <a:bodyPr/>
        <a:lstStyle/>
        <a:p>
          <a:endParaRPr lang="en-IN"/>
        </a:p>
      </dgm:t>
    </dgm:pt>
    <dgm:pt modelId="{DB0552C4-F9E1-4E7F-A226-384B7730EF4F}" type="sibTrans" cxnId="{DFC5912A-E501-4431-B31C-FE2A3F3F3A63}">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lvl="0" indent="-285750" algn="l" defTabSz="914400" rtl="0" eaLnBrk="1" latinLnBrk="0" hangingPunct="1">
            <a:lnSpc>
              <a:spcPct val="90000"/>
            </a:lnSpc>
            <a:spcBef>
              <a:spcPct val="0"/>
            </a:spcBef>
            <a:spcAft>
              <a:spcPct val="35000"/>
            </a:spcAft>
            <a:buFont typeface="Arial" panose="020B0604020202020204" pitchFamily="34" charset="0"/>
            <a:buChar char="•"/>
          </a:pPr>
          <a:endParaRPr lang="en-IN" sz="1800" b="1" kern="1200" dirty="0">
            <a:solidFill>
              <a:schemeClr val="bg1"/>
            </a:solidFill>
            <a:highlight>
              <a:srgbClr val="512BD4"/>
            </a:highlight>
            <a:latin typeface="+mn-lt"/>
            <a:ea typeface="+mn-ea"/>
            <a:cs typeface="+mn-cs"/>
          </a:endParaRPr>
        </a:p>
      </dgm:t>
    </dgm:pt>
    <dgm:pt modelId="{9C0DA6A3-3DEE-46F9-860F-D9D7D7970FBB}">
      <dgm:prSet phldrT="[Text]">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r>
            <a:rPr lang="en-IN" b="1" dirty="0"/>
            <a:t>CLR</a:t>
          </a:r>
        </a:p>
        <a:p>
          <a:r>
            <a:rPr lang="en-IN" b="1" dirty="0"/>
            <a:t>JIT Compiler</a:t>
          </a:r>
        </a:p>
      </dgm:t>
    </dgm:pt>
    <dgm:pt modelId="{4EA0D8B8-03C9-4710-B931-D4632B52DF57}" type="parTrans" cxnId="{19BC2F11-4D0D-47B0-B251-E52C0F5047AB}">
      <dgm:prSet/>
      <dgm:spPr/>
      <dgm:t>
        <a:bodyPr/>
        <a:lstStyle/>
        <a:p>
          <a:endParaRPr lang="en-IN"/>
        </a:p>
      </dgm:t>
    </dgm:pt>
    <dgm:pt modelId="{BF3C8A17-9DB1-42BE-A588-73A53213B2C4}" type="sibTrans" cxnId="{19BC2F11-4D0D-47B0-B251-E52C0F5047AB}">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indent="-285750" algn="l" defTabSz="914400" rtl="0" eaLnBrk="1" latinLnBrk="0" hangingPunct="1">
            <a:buFont typeface="Arial" panose="020B0604020202020204" pitchFamily="34" charset="0"/>
            <a:buChar char="•"/>
          </a:pPr>
          <a:endParaRPr lang="en-IN" sz="1800" b="1" kern="1200" dirty="0">
            <a:solidFill>
              <a:schemeClr val="bg1"/>
            </a:solidFill>
            <a:highlight>
              <a:srgbClr val="512BD4"/>
            </a:highlight>
            <a:latin typeface="+mn-lt"/>
            <a:ea typeface="+mn-ea"/>
            <a:cs typeface="+mn-cs"/>
          </a:endParaRPr>
        </a:p>
      </dgm:t>
    </dgm:pt>
    <dgm:pt modelId="{54772676-8C69-45BB-B40C-D5E50917E262}">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lvl="0" indent="-285750" algn="ctr" defTabSz="914400" rtl="0" eaLnBrk="1" latinLnBrk="0" hangingPunct="1">
            <a:lnSpc>
              <a:spcPct val="90000"/>
            </a:lnSpc>
            <a:spcBef>
              <a:spcPct val="0"/>
            </a:spcBef>
            <a:spcAft>
              <a:spcPct val="35000"/>
            </a:spcAft>
            <a:buFont typeface="Arial" panose="020B0604020202020204" pitchFamily="34" charset="0"/>
            <a:buChar char="•"/>
          </a:pPr>
          <a:r>
            <a:rPr lang="en-IN" sz="1800" b="1" kern="1200" dirty="0">
              <a:solidFill>
                <a:schemeClr val="bg1"/>
              </a:solidFill>
              <a:highlight>
                <a:srgbClr val="512BD4"/>
              </a:highlight>
              <a:latin typeface="+mn-lt"/>
              <a:ea typeface="+mn-ea"/>
              <a:cs typeface="+mn-cs"/>
            </a:rPr>
            <a:t>Native Code</a:t>
          </a:r>
        </a:p>
      </dgm:t>
    </dgm:pt>
    <dgm:pt modelId="{0AE32408-DFA7-4EA1-AA4F-A20AFCAE2FD7}" type="parTrans" cxnId="{E925A1E4-9D2F-4F1F-95F7-35B0E5571084}">
      <dgm:prSet/>
      <dgm:spPr/>
      <dgm:t>
        <a:bodyPr/>
        <a:lstStyle/>
        <a:p>
          <a:endParaRPr lang="en-IN"/>
        </a:p>
      </dgm:t>
    </dgm:pt>
    <dgm:pt modelId="{861CE325-167A-4663-9DC5-053592987E19}" type="sibTrans" cxnId="{E925A1E4-9D2F-4F1F-95F7-35B0E5571084}">
      <dgm:prSet/>
      <dgm:spPr/>
      <dgm:t>
        <a:bodyPr/>
        <a:lstStyle/>
        <a:p>
          <a:endParaRPr lang="en-IN"/>
        </a:p>
      </dgm:t>
    </dgm:pt>
    <dgm:pt modelId="{9A12E338-3D24-407D-9D89-58FC3AE84B56}">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indent="-285750" algn="ctr" defTabSz="914400" rtl="0" eaLnBrk="1" latinLnBrk="0" hangingPunct="1">
            <a:buFont typeface="Arial" panose="020B0604020202020204" pitchFamily="34" charset="0"/>
            <a:buChar char="•"/>
          </a:pPr>
          <a:r>
            <a:rPr lang="en-IN" sz="1800" b="1" kern="1200" dirty="0">
              <a:solidFill>
                <a:prstClr val="white"/>
              </a:solidFill>
              <a:highlight>
                <a:srgbClr val="512BD4"/>
              </a:highlight>
              <a:latin typeface="Calibri" panose="020F0502020204030204"/>
              <a:ea typeface="+mn-ea"/>
              <a:cs typeface="+mn-cs"/>
            </a:rPr>
            <a:t>Compiler</a:t>
          </a:r>
        </a:p>
      </dgm:t>
    </dgm:pt>
    <dgm:pt modelId="{C6810C89-18E2-4F7B-A608-AC506098E420}" type="parTrans" cxnId="{E0317906-3F36-430F-8B21-5F29F4CEAABF}">
      <dgm:prSet/>
      <dgm:spPr/>
      <dgm:t>
        <a:bodyPr/>
        <a:lstStyle/>
        <a:p>
          <a:endParaRPr lang="en-IN"/>
        </a:p>
      </dgm:t>
    </dgm:pt>
    <dgm:pt modelId="{B05A38C3-6DEB-4509-BCC6-881117B8D7EA}" type="sibTrans" cxnId="{E0317906-3F36-430F-8B21-5F29F4CEAABF}">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lvl="0" indent="-285750" algn="l" defTabSz="914400" rtl="0" eaLnBrk="1" latinLnBrk="0" hangingPunct="1">
            <a:lnSpc>
              <a:spcPct val="90000"/>
            </a:lnSpc>
            <a:spcBef>
              <a:spcPct val="0"/>
            </a:spcBef>
            <a:spcAft>
              <a:spcPct val="35000"/>
            </a:spcAft>
            <a:buFont typeface="Arial" panose="020B0604020202020204" pitchFamily="34" charset="0"/>
            <a:buChar char="•"/>
          </a:pPr>
          <a:endParaRPr lang="en-IN" sz="1800" b="1" kern="1200" dirty="0">
            <a:solidFill>
              <a:schemeClr val="bg1"/>
            </a:solidFill>
            <a:highlight>
              <a:srgbClr val="512BD4"/>
            </a:highlight>
            <a:latin typeface="+mn-lt"/>
            <a:ea typeface="+mn-ea"/>
            <a:cs typeface="+mn-cs"/>
          </a:endParaRPr>
        </a:p>
      </dgm:t>
    </dgm:pt>
    <dgm:pt modelId="{0817A638-E75E-4228-A216-A02A790C5E13}">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indent="-285750" algn="l" defTabSz="914400" rtl="0" eaLnBrk="1" latinLnBrk="0" hangingPunct="1">
            <a:buFont typeface="Arial" panose="020B0604020202020204" pitchFamily="34" charset="0"/>
            <a:buChar char="•"/>
          </a:pPr>
          <a:r>
            <a:rPr lang="en-IN" sz="1800" b="1" kern="1200" dirty="0">
              <a:solidFill>
                <a:schemeClr val="bg1"/>
              </a:solidFill>
              <a:highlight>
                <a:srgbClr val="512BD4"/>
              </a:highlight>
              <a:latin typeface="+mn-lt"/>
              <a:ea typeface="+mn-ea"/>
              <a:cs typeface="+mn-cs"/>
            </a:rPr>
            <a:t>     IL Code</a:t>
          </a:r>
        </a:p>
        <a:p>
          <a:pPr marL="285750" indent="-285750" algn="l" defTabSz="914400" rtl="0" eaLnBrk="1" latinLnBrk="0" hangingPunct="1">
            <a:buFont typeface="Arial" panose="020B0604020202020204" pitchFamily="34" charset="0"/>
            <a:buChar char="•"/>
          </a:pPr>
          <a:r>
            <a:rPr lang="en-IN" sz="1800" b="1" kern="1200" dirty="0">
              <a:solidFill>
                <a:schemeClr val="bg1"/>
              </a:solidFill>
              <a:highlight>
                <a:srgbClr val="512BD4"/>
              </a:highlight>
              <a:latin typeface="+mn-lt"/>
              <a:ea typeface="+mn-ea"/>
              <a:cs typeface="+mn-cs"/>
            </a:rPr>
            <a:t> (DLL or EXE)</a:t>
          </a:r>
        </a:p>
      </dgm:t>
    </dgm:pt>
    <dgm:pt modelId="{4311E42D-98A3-4CCC-B84B-2CD55321F1C4}" type="parTrans" cxnId="{55AD4597-9A13-4D94-9E94-AAB53A49C034}">
      <dgm:prSet/>
      <dgm:spPr/>
      <dgm:t>
        <a:bodyPr/>
        <a:lstStyle/>
        <a:p>
          <a:endParaRPr lang="en-IN"/>
        </a:p>
      </dgm:t>
    </dgm:pt>
    <dgm:pt modelId="{C275DA74-507C-4C0F-8911-845B57A5738D}" type="sibTrans" cxnId="{55AD4597-9A13-4D94-9E94-AAB53A49C034}">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indent="-285750" algn="l" defTabSz="914400" rtl="0" eaLnBrk="1" latinLnBrk="0" hangingPunct="1">
            <a:buFont typeface="Arial" panose="020B0604020202020204" pitchFamily="34" charset="0"/>
            <a:buChar char="•"/>
          </a:pPr>
          <a:endParaRPr lang="en-IN" sz="1800" b="1" kern="1200" dirty="0">
            <a:solidFill>
              <a:schemeClr val="bg1"/>
            </a:solidFill>
            <a:highlight>
              <a:srgbClr val="512BD4"/>
            </a:highlight>
            <a:latin typeface="+mn-lt"/>
            <a:ea typeface="+mn-ea"/>
            <a:cs typeface="+mn-cs"/>
          </a:endParaRPr>
        </a:p>
      </dgm:t>
    </dgm:pt>
    <dgm:pt modelId="{D6528201-A487-4BFC-BCA8-0D406CDB7A1B}" type="pres">
      <dgm:prSet presAssocID="{C9F86A15-D87C-4D3C-8634-205B4EFE38E1}" presName="Name0" presStyleCnt="0">
        <dgm:presLayoutVars>
          <dgm:dir/>
          <dgm:resizeHandles val="exact"/>
        </dgm:presLayoutVars>
      </dgm:prSet>
      <dgm:spPr/>
    </dgm:pt>
    <dgm:pt modelId="{656DC6FC-E1D5-40C4-9E66-BDCD0A9F8A09}" type="pres">
      <dgm:prSet presAssocID="{298E0B8F-5187-486A-ADFC-862A5A44C9CA}" presName="node" presStyleLbl="node1" presStyleIdx="0" presStyleCnt="5" custScaleX="40625" custScaleY="53888" custLinFactNeighborX="16542" custLinFactNeighborY="0">
        <dgm:presLayoutVars>
          <dgm:bulletEnabled val="1"/>
        </dgm:presLayoutVars>
      </dgm:prSet>
      <dgm:spPr>
        <a:xfrm>
          <a:off x="210762" y="2148712"/>
          <a:ext cx="1361591" cy="1083669"/>
        </a:xfrm>
        <a:prstGeom prst="roundRect">
          <a:avLst>
            <a:gd name="adj" fmla="val 10000"/>
          </a:avLst>
        </a:prstGeom>
      </dgm:spPr>
    </dgm:pt>
    <dgm:pt modelId="{DFB767E1-24F7-4AF6-A491-D69704C9ADE4}" type="pres">
      <dgm:prSet presAssocID="{DB0552C4-F9E1-4E7F-A226-384B7730EF4F}" presName="sibTrans" presStyleLbl="sibTrans2D1" presStyleIdx="0" presStyleCnt="4" custScaleX="110869" custScaleY="53604" custLinFactNeighborX="10168" custLinFactNeighborY="8263"/>
      <dgm:spPr>
        <a:xfrm rot="21575337">
          <a:off x="1917970" y="2526925"/>
          <a:ext cx="738295" cy="445555"/>
        </a:xfrm>
        <a:prstGeom prst="rightArrow">
          <a:avLst>
            <a:gd name="adj1" fmla="val 60000"/>
            <a:gd name="adj2" fmla="val 50000"/>
          </a:avLst>
        </a:prstGeom>
      </dgm:spPr>
    </dgm:pt>
    <dgm:pt modelId="{D0035D97-211A-412A-9A38-87B059182C5A}" type="pres">
      <dgm:prSet presAssocID="{DB0552C4-F9E1-4E7F-A226-384B7730EF4F}" presName="connectorText" presStyleLbl="sibTrans2D1" presStyleIdx="0" presStyleCnt="4"/>
      <dgm:spPr/>
    </dgm:pt>
    <dgm:pt modelId="{12B9229E-0348-4EA8-B4DD-499E759CA0EE}" type="pres">
      <dgm:prSet presAssocID="{9A12E338-3D24-407D-9D89-58FC3AE84B56}" presName="node" presStyleLbl="node1" presStyleIdx="1" presStyleCnt="5" custScaleX="40625" custScaleY="53888" custLinFactNeighborX="8488" custLinFactNeighborY="-934">
        <dgm:presLayoutVars>
          <dgm:bulletEnabled val="1"/>
        </dgm:presLayoutVars>
      </dgm:prSet>
      <dgm:spPr>
        <a:xfrm>
          <a:off x="2828768" y="2129930"/>
          <a:ext cx="1361591" cy="1083669"/>
        </a:xfrm>
        <a:prstGeom prst="roundRect">
          <a:avLst>
            <a:gd name="adj" fmla="val 10000"/>
          </a:avLst>
        </a:prstGeom>
      </dgm:spPr>
    </dgm:pt>
    <dgm:pt modelId="{7C20DB35-E812-47DF-82BB-D1E4278B6F4A}" type="pres">
      <dgm:prSet presAssocID="{B05A38C3-6DEB-4509-BCC6-881117B8D7EA}" presName="sibTrans" presStyleLbl="sibTrans2D1" presStyleIdx="1" presStyleCnt="4" custScaleX="98268" custScaleY="53604" custLinFactNeighborX="10168" custLinFactNeighborY="8263"/>
      <dgm:spPr>
        <a:xfrm>
          <a:off x="4593333" y="2517669"/>
          <a:ext cx="680357" cy="445555"/>
        </a:xfrm>
        <a:prstGeom prst="rightArrow">
          <a:avLst>
            <a:gd name="adj1" fmla="val 60000"/>
            <a:gd name="adj2" fmla="val 50000"/>
          </a:avLst>
        </a:prstGeom>
      </dgm:spPr>
    </dgm:pt>
    <dgm:pt modelId="{4BDE5266-67F5-4B60-BA5D-88A39C1D055A}" type="pres">
      <dgm:prSet presAssocID="{B05A38C3-6DEB-4509-BCC6-881117B8D7EA}" presName="connectorText" presStyleLbl="sibTrans2D1" presStyleIdx="1" presStyleCnt="4"/>
      <dgm:spPr/>
    </dgm:pt>
    <dgm:pt modelId="{C052D2E6-17E1-4312-B58C-7493984FA0DD}" type="pres">
      <dgm:prSet presAssocID="{0817A638-E75E-4228-A216-A02A790C5E13}" presName="node" presStyleLbl="node1" presStyleIdx="2" presStyleCnt="5" custScaleX="40625" custScaleY="53888" custLinFactNeighborX="8488" custLinFactNeighborY="-934">
        <dgm:presLayoutVars>
          <dgm:bulletEnabled val="1"/>
        </dgm:presLayoutVars>
      </dgm:prSet>
      <dgm:spPr>
        <a:xfrm>
          <a:off x="5496679" y="2129930"/>
          <a:ext cx="1361591" cy="1083669"/>
        </a:xfrm>
        <a:prstGeom prst="roundRect">
          <a:avLst>
            <a:gd name="adj" fmla="val 10000"/>
          </a:avLst>
        </a:prstGeom>
      </dgm:spPr>
    </dgm:pt>
    <dgm:pt modelId="{75BAAD53-DABE-4BC9-B898-07A2C1998DAA}" type="pres">
      <dgm:prSet presAssocID="{C275DA74-507C-4C0F-8911-845B57A5738D}" presName="sibTrans" presStyleLbl="sibTrans2D1" presStyleIdx="2" presStyleCnt="4" custScaleX="139667" custScaleY="53604" custLinFactNeighborX="10168" custLinFactNeighborY="8263"/>
      <dgm:spPr>
        <a:xfrm>
          <a:off x="7045325" y="2517669"/>
          <a:ext cx="696596" cy="445555"/>
        </a:xfrm>
        <a:prstGeom prst="rightArrow">
          <a:avLst>
            <a:gd name="adj1" fmla="val 60000"/>
            <a:gd name="adj2" fmla="val 50000"/>
          </a:avLst>
        </a:prstGeom>
      </dgm:spPr>
    </dgm:pt>
    <dgm:pt modelId="{737DCD22-DDE3-40D9-979A-1E9166F5C91E}" type="pres">
      <dgm:prSet presAssocID="{C275DA74-507C-4C0F-8911-845B57A5738D}" presName="connectorText" presStyleLbl="sibTrans2D1" presStyleIdx="2" presStyleCnt="4"/>
      <dgm:spPr/>
    </dgm:pt>
    <dgm:pt modelId="{BEE8EA99-9F47-4320-A2AE-F84A2C2A7E2D}" type="pres">
      <dgm:prSet presAssocID="{9C0DA6A3-3DEE-46F9-860F-D9D7D7970FBB}" presName="node" presStyleLbl="node1" presStyleIdx="3" presStyleCnt="5" custScaleX="40625" custScaleY="53888" custLinFactNeighborX="-23729" custLinFactNeighborY="-934">
        <dgm:presLayoutVars>
          <dgm:bulletEnabled val="1"/>
        </dgm:presLayoutVars>
      </dgm:prSet>
      <dgm:spPr>
        <a:xfrm>
          <a:off x="7799318" y="2129930"/>
          <a:ext cx="1361591" cy="1083669"/>
        </a:xfrm>
        <a:prstGeom prst="roundRect">
          <a:avLst>
            <a:gd name="adj" fmla="val 10000"/>
          </a:avLst>
        </a:prstGeom>
      </dgm:spPr>
    </dgm:pt>
    <dgm:pt modelId="{248E9261-2503-49D5-8FF6-525D1F5906C4}" type="pres">
      <dgm:prSet presAssocID="{BF3C8A17-9DB1-42BE-A588-73A53213B2C4}" presName="sibTrans" presStyleLbl="sibTrans2D1" presStyleIdx="3" presStyleCnt="4" custScaleY="54364"/>
      <dgm:spPr>
        <a:xfrm rot="6848">
          <a:off x="9481781" y="2448501"/>
          <a:ext cx="680252" cy="451873"/>
        </a:xfrm>
        <a:prstGeom prst="rightArrow">
          <a:avLst>
            <a:gd name="adj1" fmla="val 60000"/>
            <a:gd name="adj2" fmla="val 50000"/>
          </a:avLst>
        </a:prstGeom>
      </dgm:spPr>
    </dgm:pt>
    <dgm:pt modelId="{97821E58-82DB-4B17-89AB-12199FA0EFD0}" type="pres">
      <dgm:prSet presAssocID="{BF3C8A17-9DB1-42BE-A588-73A53213B2C4}" presName="connectorText" presStyleLbl="sibTrans2D1" presStyleIdx="3" presStyleCnt="4"/>
      <dgm:spPr/>
    </dgm:pt>
    <dgm:pt modelId="{C5AB4233-4CC5-48F2-9A27-74F8FD4F9EFA}" type="pres">
      <dgm:prSet presAssocID="{54772676-8C69-45BB-B40C-D5E50917E262}" presName="node" presStyleLbl="node1" presStyleIdx="4" presStyleCnt="5" custScaleX="40625" custScaleY="53888" custLinFactNeighborX="-27992" custLinFactNeighborY="-672">
        <dgm:presLayoutVars>
          <dgm:bulletEnabled val="1"/>
        </dgm:presLayoutVars>
      </dgm:prSet>
      <dgm:spPr>
        <a:xfrm>
          <a:off x="10444401" y="2135199"/>
          <a:ext cx="1361591" cy="1083669"/>
        </a:xfrm>
        <a:prstGeom prst="roundRect">
          <a:avLst>
            <a:gd name="adj" fmla="val 10000"/>
          </a:avLst>
        </a:prstGeom>
      </dgm:spPr>
    </dgm:pt>
  </dgm:ptLst>
  <dgm:cxnLst>
    <dgm:cxn modelId="{E0317906-3F36-430F-8B21-5F29F4CEAABF}" srcId="{C9F86A15-D87C-4D3C-8634-205B4EFE38E1}" destId="{9A12E338-3D24-407D-9D89-58FC3AE84B56}" srcOrd="1" destOrd="0" parTransId="{C6810C89-18E2-4F7B-A608-AC506098E420}" sibTransId="{B05A38C3-6DEB-4509-BCC6-881117B8D7EA}"/>
    <dgm:cxn modelId="{FA404408-C98E-41CE-B612-F13EF6A2DD42}" type="presOf" srcId="{B05A38C3-6DEB-4509-BCC6-881117B8D7EA}" destId="{4BDE5266-67F5-4B60-BA5D-88A39C1D055A}" srcOrd="1" destOrd="0" presId="urn:microsoft.com/office/officeart/2005/8/layout/process1"/>
    <dgm:cxn modelId="{19BC2F11-4D0D-47B0-B251-E52C0F5047AB}" srcId="{C9F86A15-D87C-4D3C-8634-205B4EFE38E1}" destId="{9C0DA6A3-3DEE-46F9-860F-D9D7D7970FBB}" srcOrd="3" destOrd="0" parTransId="{4EA0D8B8-03C9-4710-B931-D4632B52DF57}" sibTransId="{BF3C8A17-9DB1-42BE-A588-73A53213B2C4}"/>
    <dgm:cxn modelId="{CE0C3928-07F1-4AA4-B4D5-7F18A19970F1}" type="presOf" srcId="{BF3C8A17-9DB1-42BE-A588-73A53213B2C4}" destId="{97821E58-82DB-4B17-89AB-12199FA0EFD0}" srcOrd="1" destOrd="0" presId="urn:microsoft.com/office/officeart/2005/8/layout/process1"/>
    <dgm:cxn modelId="{DFC5912A-E501-4431-B31C-FE2A3F3F3A63}" srcId="{C9F86A15-D87C-4D3C-8634-205B4EFE38E1}" destId="{298E0B8F-5187-486A-ADFC-862A5A44C9CA}" srcOrd="0" destOrd="0" parTransId="{B47495C4-BB79-43AF-B6C1-14554FF6893E}" sibTransId="{DB0552C4-F9E1-4E7F-A226-384B7730EF4F}"/>
    <dgm:cxn modelId="{20407C30-B480-43DF-AF11-BC3821ACDAE3}" type="presOf" srcId="{BF3C8A17-9DB1-42BE-A588-73A53213B2C4}" destId="{248E9261-2503-49D5-8FF6-525D1F5906C4}" srcOrd="0" destOrd="0" presId="urn:microsoft.com/office/officeart/2005/8/layout/process1"/>
    <dgm:cxn modelId="{82A95C42-E356-44F3-8075-8859D3AF2E8F}" type="presOf" srcId="{298E0B8F-5187-486A-ADFC-862A5A44C9CA}" destId="{656DC6FC-E1D5-40C4-9E66-BDCD0A9F8A09}" srcOrd="0" destOrd="0" presId="urn:microsoft.com/office/officeart/2005/8/layout/process1"/>
    <dgm:cxn modelId="{CCFE4E63-A2A9-4186-9E9A-67DF4F84B845}" type="presOf" srcId="{C275DA74-507C-4C0F-8911-845B57A5738D}" destId="{737DCD22-DDE3-40D9-979A-1E9166F5C91E}" srcOrd="1" destOrd="0" presId="urn:microsoft.com/office/officeart/2005/8/layout/process1"/>
    <dgm:cxn modelId="{1EE1D572-D62D-498C-B442-760DE56860BF}" type="presOf" srcId="{C9F86A15-D87C-4D3C-8634-205B4EFE38E1}" destId="{D6528201-A487-4BFC-BCA8-0D406CDB7A1B}" srcOrd="0" destOrd="0" presId="urn:microsoft.com/office/officeart/2005/8/layout/process1"/>
    <dgm:cxn modelId="{EE265074-3859-431C-ABB8-5E335F38D6C6}" type="presOf" srcId="{54772676-8C69-45BB-B40C-D5E50917E262}" destId="{C5AB4233-4CC5-48F2-9A27-74F8FD4F9EFA}" srcOrd="0" destOrd="0" presId="urn:microsoft.com/office/officeart/2005/8/layout/process1"/>
    <dgm:cxn modelId="{2371247D-13FB-4A55-B937-79DA71C4B13B}" type="presOf" srcId="{DB0552C4-F9E1-4E7F-A226-384B7730EF4F}" destId="{D0035D97-211A-412A-9A38-87B059182C5A}" srcOrd="1" destOrd="0" presId="urn:microsoft.com/office/officeart/2005/8/layout/process1"/>
    <dgm:cxn modelId="{5344928B-651B-4C10-9EFE-2A04BA036089}" type="presOf" srcId="{0817A638-E75E-4228-A216-A02A790C5E13}" destId="{C052D2E6-17E1-4312-B58C-7493984FA0DD}" srcOrd="0" destOrd="0" presId="urn:microsoft.com/office/officeart/2005/8/layout/process1"/>
    <dgm:cxn modelId="{55AD4597-9A13-4D94-9E94-AAB53A49C034}" srcId="{C9F86A15-D87C-4D3C-8634-205B4EFE38E1}" destId="{0817A638-E75E-4228-A216-A02A790C5E13}" srcOrd="2" destOrd="0" parTransId="{4311E42D-98A3-4CCC-B84B-2CD55321F1C4}" sibTransId="{C275DA74-507C-4C0F-8911-845B57A5738D}"/>
    <dgm:cxn modelId="{D3A36F98-685D-42C7-819A-D081DF89F954}" type="presOf" srcId="{C275DA74-507C-4C0F-8911-845B57A5738D}" destId="{75BAAD53-DABE-4BC9-B898-07A2C1998DAA}" srcOrd="0" destOrd="0" presId="urn:microsoft.com/office/officeart/2005/8/layout/process1"/>
    <dgm:cxn modelId="{C6501D99-0F13-4429-964A-DF84D5AAD22A}" type="presOf" srcId="{DB0552C4-F9E1-4E7F-A226-384B7730EF4F}" destId="{DFB767E1-24F7-4AF6-A491-D69704C9ADE4}" srcOrd="0" destOrd="0" presId="urn:microsoft.com/office/officeart/2005/8/layout/process1"/>
    <dgm:cxn modelId="{E5D331BA-5F87-4944-BA95-4F0596135F87}" type="presOf" srcId="{B05A38C3-6DEB-4509-BCC6-881117B8D7EA}" destId="{7C20DB35-E812-47DF-82BB-D1E4278B6F4A}" srcOrd="0" destOrd="0" presId="urn:microsoft.com/office/officeart/2005/8/layout/process1"/>
    <dgm:cxn modelId="{B1A4EBCB-6B0C-4C15-94F9-27B446EEC6D9}" type="presOf" srcId="{9A12E338-3D24-407D-9D89-58FC3AE84B56}" destId="{12B9229E-0348-4EA8-B4DD-499E759CA0EE}" srcOrd="0" destOrd="0" presId="urn:microsoft.com/office/officeart/2005/8/layout/process1"/>
    <dgm:cxn modelId="{E874C3E1-6EF3-4FA0-B358-9A50DDA044AD}" type="presOf" srcId="{9C0DA6A3-3DEE-46F9-860F-D9D7D7970FBB}" destId="{BEE8EA99-9F47-4320-A2AE-F84A2C2A7E2D}" srcOrd="0" destOrd="0" presId="urn:microsoft.com/office/officeart/2005/8/layout/process1"/>
    <dgm:cxn modelId="{E925A1E4-9D2F-4F1F-95F7-35B0E5571084}" srcId="{C9F86A15-D87C-4D3C-8634-205B4EFE38E1}" destId="{54772676-8C69-45BB-B40C-D5E50917E262}" srcOrd="4" destOrd="0" parTransId="{0AE32408-DFA7-4EA1-AA4F-A20AFCAE2FD7}" sibTransId="{861CE325-167A-4663-9DC5-053592987E19}"/>
    <dgm:cxn modelId="{6183925A-CE0A-4294-8D10-CCE07EDDE39A}" type="presParOf" srcId="{D6528201-A487-4BFC-BCA8-0D406CDB7A1B}" destId="{656DC6FC-E1D5-40C4-9E66-BDCD0A9F8A09}" srcOrd="0" destOrd="0" presId="urn:microsoft.com/office/officeart/2005/8/layout/process1"/>
    <dgm:cxn modelId="{716B7452-2F5A-4D40-A6A2-047ED12423AE}" type="presParOf" srcId="{D6528201-A487-4BFC-BCA8-0D406CDB7A1B}" destId="{DFB767E1-24F7-4AF6-A491-D69704C9ADE4}" srcOrd="1" destOrd="0" presId="urn:microsoft.com/office/officeart/2005/8/layout/process1"/>
    <dgm:cxn modelId="{77CB30B7-E131-4183-ABCD-49C2DE044C69}" type="presParOf" srcId="{DFB767E1-24F7-4AF6-A491-D69704C9ADE4}" destId="{D0035D97-211A-412A-9A38-87B059182C5A}" srcOrd="0" destOrd="0" presId="urn:microsoft.com/office/officeart/2005/8/layout/process1"/>
    <dgm:cxn modelId="{7ACFD688-E3CC-465C-ABA9-1455328DE704}" type="presParOf" srcId="{D6528201-A487-4BFC-BCA8-0D406CDB7A1B}" destId="{12B9229E-0348-4EA8-B4DD-499E759CA0EE}" srcOrd="2" destOrd="0" presId="urn:microsoft.com/office/officeart/2005/8/layout/process1"/>
    <dgm:cxn modelId="{01166063-BF56-44A4-B321-3BC444E965BC}" type="presParOf" srcId="{D6528201-A487-4BFC-BCA8-0D406CDB7A1B}" destId="{7C20DB35-E812-47DF-82BB-D1E4278B6F4A}" srcOrd="3" destOrd="0" presId="urn:microsoft.com/office/officeart/2005/8/layout/process1"/>
    <dgm:cxn modelId="{3614A18D-686E-4386-9205-1B8CEF0E5FD8}" type="presParOf" srcId="{7C20DB35-E812-47DF-82BB-D1E4278B6F4A}" destId="{4BDE5266-67F5-4B60-BA5D-88A39C1D055A}" srcOrd="0" destOrd="0" presId="urn:microsoft.com/office/officeart/2005/8/layout/process1"/>
    <dgm:cxn modelId="{A3638CB3-8811-49C8-B273-E35525901DA6}" type="presParOf" srcId="{D6528201-A487-4BFC-BCA8-0D406CDB7A1B}" destId="{C052D2E6-17E1-4312-B58C-7493984FA0DD}" srcOrd="4" destOrd="0" presId="urn:microsoft.com/office/officeart/2005/8/layout/process1"/>
    <dgm:cxn modelId="{8FF4CFD2-E085-4FE9-949E-5048059F918C}" type="presParOf" srcId="{D6528201-A487-4BFC-BCA8-0D406CDB7A1B}" destId="{75BAAD53-DABE-4BC9-B898-07A2C1998DAA}" srcOrd="5" destOrd="0" presId="urn:microsoft.com/office/officeart/2005/8/layout/process1"/>
    <dgm:cxn modelId="{625255CC-FAC7-4F90-84F4-8ECE599A54F2}" type="presParOf" srcId="{75BAAD53-DABE-4BC9-B898-07A2C1998DAA}" destId="{737DCD22-DDE3-40D9-979A-1E9166F5C91E}" srcOrd="0" destOrd="0" presId="urn:microsoft.com/office/officeart/2005/8/layout/process1"/>
    <dgm:cxn modelId="{08538244-8266-4992-AB58-77EF89359F33}" type="presParOf" srcId="{D6528201-A487-4BFC-BCA8-0D406CDB7A1B}" destId="{BEE8EA99-9F47-4320-A2AE-F84A2C2A7E2D}" srcOrd="6" destOrd="0" presId="urn:microsoft.com/office/officeart/2005/8/layout/process1"/>
    <dgm:cxn modelId="{87160225-DF85-407C-AD47-C277F1F013D2}" type="presParOf" srcId="{D6528201-A487-4BFC-BCA8-0D406CDB7A1B}" destId="{248E9261-2503-49D5-8FF6-525D1F5906C4}" srcOrd="7" destOrd="0" presId="urn:microsoft.com/office/officeart/2005/8/layout/process1"/>
    <dgm:cxn modelId="{01CB19A9-73DD-456B-8632-FCECEE691339}" type="presParOf" srcId="{248E9261-2503-49D5-8FF6-525D1F5906C4}" destId="{97821E58-82DB-4B17-89AB-12199FA0EFD0}" srcOrd="0" destOrd="0" presId="urn:microsoft.com/office/officeart/2005/8/layout/process1"/>
    <dgm:cxn modelId="{BF421C75-0ECE-4D8E-80C7-545695DE6077}" type="presParOf" srcId="{D6528201-A487-4BFC-BCA8-0D406CDB7A1B}" destId="{C5AB4233-4CC5-48F2-9A27-74F8FD4F9EFA}"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9595BD-1F77-4DB4-9AD8-B4C814E0C32C}"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IN"/>
        </a:p>
      </dgm:t>
    </dgm:pt>
    <dgm:pt modelId="{B7F7D204-3380-4BF7-B742-7D77724A0C65}">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a:solidFill>
            <a:srgbClr val="512BD4"/>
          </a:solidFill>
        </a:ln>
      </dgm:spPr>
      <dgm:t>
        <a:bodyPr rtlCol="0" anchor="ctr"/>
        <a:lstStyle/>
        <a:p>
          <a:pPr marL="0" algn="ctr" defTabSz="914400" rtl="0" eaLnBrk="1" latinLnBrk="0" hangingPunct="1"/>
          <a:r>
            <a:rPr lang="en-IN" sz="1800" b="1" kern="1200" dirty="0">
              <a:solidFill>
                <a:schemeClr val="bg1"/>
              </a:solidFill>
              <a:highlight>
                <a:srgbClr val="512BD4"/>
              </a:highlight>
              <a:latin typeface="+mn-lt"/>
              <a:ea typeface="+mn-ea"/>
              <a:cs typeface="+mn-cs"/>
            </a:rPr>
            <a:t>C# Data Types</a:t>
          </a:r>
        </a:p>
      </dgm:t>
    </dgm:pt>
    <dgm:pt modelId="{B2A59916-3717-4654-BAD2-A7B2EEB208E9}" type="parTrans" cxnId="{1439A739-15E4-44FB-B60C-36D079E193A7}">
      <dgm:prSet/>
      <dgm:spPr/>
      <dgm:t>
        <a:bodyPr/>
        <a:lstStyle/>
        <a:p>
          <a:endParaRPr lang="en-IN"/>
        </a:p>
      </dgm:t>
    </dgm:pt>
    <dgm:pt modelId="{26F0A6A9-A624-46ED-9FBA-9A9276141E45}" type="sibTrans" cxnId="{1439A739-15E4-44FB-B60C-36D079E193A7}">
      <dgm:prSet/>
      <dgm:spPr/>
      <dgm:t>
        <a:bodyPr/>
        <a:lstStyle/>
        <a:p>
          <a:endParaRPr lang="en-IN"/>
        </a:p>
      </dgm:t>
    </dgm:pt>
    <dgm:pt modelId="{BA2FF07E-BF8D-41A8-9A66-730C7DC130AA}">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8066E0"/>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algn="ctr"/>
          <a:r>
            <a:rPr lang="en-IN" sz="1800" b="1" kern="1200" dirty="0">
              <a:solidFill>
                <a:schemeClr val="bg1"/>
              </a:solidFill>
            </a:rPr>
            <a:t>Value Types</a:t>
          </a:r>
        </a:p>
      </dgm:t>
    </dgm:pt>
    <dgm:pt modelId="{7C940612-BCBF-4E44-BB02-DED426E6FF62}" type="parTrans" cxnId="{3E2F3C07-6FA8-4B4F-A0BC-E57A9B830F0B}">
      <dgm:prSet/>
      <dgm:spPr/>
      <dgm:t>
        <a:bodyPr/>
        <a:lstStyle/>
        <a:p>
          <a:endParaRPr lang="en-IN"/>
        </a:p>
      </dgm:t>
    </dgm:pt>
    <dgm:pt modelId="{7E4815B8-DF2D-4C56-89BD-E1FBC2895F73}" type="sibTrans" cxnId="{3E2F3C07-6FA8-4B4F-A0BC-E57A9B830F0B}">
      <dgm:prSet/>
      <dgm:spPr/>
      <dgm:t>
        <a:bodyPr/>
        <a:lstStyle/>
        <a:p>
          <a:endParaRPr lang="en-IN"/>
        </a:p>
      </dgm:t>
    </dgm:pt>
    <dgm:pt modelId="{862C2962-B8E0-4C14-A701-B5F7C1311A60}">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Reference Types </a:t>
          </a:r>
        </a:p>
      </dgm:t>
    </dgm:pt>
    <dgm:pt modelId="{05FCCEB1-E24B-4EE8-9438-FC514B1B777D}" type="parTrans" cxnId="{68A9EF4C-6857-49DE-B041-36F6670428CF}">
      <dgm:prSet/>
      <dgm:spPr/>
      <dgm:t>
        <a:bodyPr/>
        <a:lstStyle/>
        <a:p>
          <a:endParaRPr lang="en-IN"/>
        </a:p>
      </dgm:t>
    </dgm:pt>
    <dgm:pt modelId="{A1820FD1-A4F3-4F59-9B1F-E30980EA54F8}" type="sibTrans" cxnId="{68A9EF4C-6857-49DE-B041-36F6670428CF}">
      <dgm:prSet/>
      <dgm:spPr/>
      <dgm:t>
        <a:bodyPr/>
        <a:lstStyle/>
        <a:p>
          <a:endParaRPr lang="en-IN"/>
        </a:p>
      </dgm:t>
    </dgm:pt>
    <dgm:pt modelId="{E7FF4880-B0DE-4F72-86BA-51FEA46DFB1C}">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8066E0"/>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latin typeface="+mn-lt"/>
              <a:ea typeface="+mn-ea"/>
              <a:cs typeface="+mn-cs"/>
            </a:rPr>
            <a:t>Built-in</a:t>
          </a:r>
        </a:p>
      </dgm:t>
    </dgm:pt>
    <dgm:pt modelId="{B71A3EE5-2AA4-44B0-8B45-936F66E13F4B}" type="parTrans" cxnId="{AA831017-41B8-4A4B-9E3D-5663FCE8F229}">
      <dgm:prSet/>
      <dgm:spPr/>
      <dgm:t>
        <a:bodyPr/>
        <a:lstStyle/>
        <a:p>
          <a:endParaRPr lang="en-IN"/>
        </a:p>
      </dgm:t>
    </dgm:pt>
    <dgm:pt modelId="{81200F26-D671-4262-A7D0-E10154F3201B}" type="sibTrans" cxnId="{AA831017-41B8-4A4B-9E3D-5663FCE8F229}">
      <dgm:prSet/>
      <dgm:spPr/>
      <dgm:t>
        <a:bodyPr/>
        <a:lstStyle/>
        <a:p>
          <a:endParaRPr lang="en-IN"/>
        </a:p>
      </dgm:t>
    </dgm:pt>
    <dgm:pt modelId="{454D72A3-4E7C-47DB-8F8C-5C186FD58F56}">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8066E0"/>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algn="ctr"/>
          <a:r>
            <a:rPr lang="en-IN" sz="1800" b="1" kern="1200" dirty="0">
              <a:solidFill>
                <a:prstClr val="white"/>
              </a:solidFill>
              <a:latin typeface="Calibri" panose="020F0502020204030204"/>
              <a:ea typeface="+mn-ea"/>
              <a:cs typeface="+mn-cs"/>
            </a:rPr>
            <a:t>User</a:t>
          </a:r>
          <a:r>
            <a:rPr lang="en-IN" sz="2300" kern="1200" dirty="0"/>
            <a:t> </a:t>
          </a:r>
          <a:r>
            <a:rPr lang="en-IN" sz="1800" b="1" kern="1200" dirty="0">
              <a:solidFill>
                <a:schemeClr val="bg1"/>
              </a:solidFill>
              <a:latin typeface="+mn-lt"/>
              <a:ea typeface="+mn-ea"/>
              <a:cs typeface="+mn-cs"/>
            </a:rPr>
            <a:t>defined</a:t>
          </a:r>
        </a:p>
      </dgm:t>
    </dgm:pt>
    <dgm:pt modelId="{C8C9A2D2-6BC0-4FAC-AE97-C8FA4D1566F6}" type="parTrans" cxnId="{2AFB5DA3-8A93-4581-92A2-402260C587A1}">
      <dgm:prSet/>
      <dgm:spPr/>
      <dgm:t>
        <a:bodyPr/>
        <a:lstStyle/>
        <a:p>
          <a:endParaRPr lang="en-IN"/>
        </a:p>
      </dgm:t>
    </dgm:pt>
    <dgm:pt modelId="{F8771CE7-7006-4302-8207-282B91BF2E2E}" type="sibTrans" cxnId="{2AFB5DA3-8A93-4581-92A2-402260C587A1}">
      <dgm:prSet/>
      <dgm:spPr/>
      <dgm:t>
        <a:bodyPr/>
        <a:lstStyle/>
        <a:p>
          <a:endParaRPr lang="en-IN"/>
        </a:p>
      </dgm:t>
    </dgm:pt>
    <dgm:pt modelId="{E28ECC7E-9B45-4750-9E5A-EA017765655B}">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User defined</a:t>
          </a:r>
        </a:p>
      </dgm:t>
    </dgm:pt>
    <dgm:pt modelId="{6EFF9CF4-8CA6-4390-B84A-E6CBE9120973}" type="parTrans" cxnId="{A21B542B-26E6-414C-9502-8E6682C59933}">
      <dgm:prSet/>
      <dgm:spPr/>
      <dgm:t>
        <a:bodyPr/>
        <a:lstStyle/>
        <a:p>
          <a:endParaRPr lang="en-IN"/>
        </a:p>
      </dgm:t>
    </dgm:pt>
    <dgm:pt modelId="{DB80AB8C-3FC0-4FA1-9CD0-D49E505C7EE9}" type="sibTrans" cxnId="{A21B542B-26E6-414C-9502-8E6682C59933}">
      <dgm:prSet/>
      <dgm:spPr/>
      <dgm:t>
        <a:bodyPr/>
        <a:lstStyle/>
        <a:p>
          <a:endParaRPr lang="en-IN"/>
        </a:p>
      </dgm:t>
    </dgm:pt>
    <dgm:pt modelId="{C44744B9-1397-4891-8D7C-853635E8F23A}">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0" algn="ctr" defTabSz="914400" rtl="0" eaLnBrk="1" latinLnBrk="0" hangingPunct="1"/>
          <a:r>
            <a:rPr lang="en-IN" sz="1800" b="1" kern="1200" dirty="0">
              <a:solidFill>
                <a:schemeClr val="bg1"/>
              </a:solidFill>
              <a:highlight>
                <a:srgbClr val="512BD4"/>
              </a:highlight>
              <a:latin typeface="+mn-lt"/>
              <a:ea typeface="+mn-ea"/>
              <a:cs typeface="+mn-cs"/>
            </a:rPr>
            <a:t>Built-in</a:t>
          </a:r>
        </a:p>
      </dgm:t>
    </dgm:pt>
    <dgm:pt modelId="{8D50CD8A-D952-431B-BE2C-FD1F51111BBB}" type="parTrans" cxnId="{9EF31957-DF02-433E-9CE1-29504594A759}">
      <dgm:prSet/>
      <dgm:spPr/>
      <dgm:t>
        <a:bodyPr/>
        <a:lstStyle/>
        <a:p>
          <a:endParaRPr lang="en-IN"/>
        </a:p>
      </dgm:t>
    </dgm:pt>
    <dgm:pt modelId="{111C56C9-D5DD-44BC-ABB4-6BB5885E9D16}" type="sibTrans" cxnId="{9EF31957-DF02-433E-9CE1-29504594A759}">
      <dgm:prSet/>
      <dgm:spPr/>
      <dgm:t>
        <a:bodyPr/>
        <a:lstStyle/>
        <a:p>
          <a:endParaRPr lang="en-IN"/>
        </a:p>
      </dgm:t>
    </dgm:pt>
    <dgm:pt modelId="{4FC1BE0D-92C4-4B1D-909E-394E2D629FA5}" type="pres">
      <dgm:prSet presAssocID="{FA9595BD-1F77-4DB4-9AD8-B4C814E0C32C}" presName="Name0" presStyleCnt="0">
        <dgm:presLayoutVars>
          <dgm:chMax val="1"/>
          <dgm:chPref val="1"/>
          <dgm:dir/>
          <dgm:animOne val="branch"/>
          <dgm:animLvl val="lvl"/>
        </dgm:presLayoutVars>
      </dgm:prSet>
      <dgm:spPr/>
    </dgm:pt>
    <dgm:pt modelId="{CE5226F2-F776-43A2-8012-EDD53770ABB8}" type="pres">
      <dgm:prSet presAssocID="{B7F7D204-3380-4BF7-B742-7D77724A0C65}" presName="textCenter" presStyleLbl="node1" presStyleIdx="0" presStyleCnt="7" custScaleX="122128" custScaleY="36638" custLinFactY="-69644" custLinFactNeighborY="-100000"/>
      <dgm:spPr>
        <a:xfrm>
          <a:off x="4843589" y="277918"/>
          <a:ext cx="1871409" cy="561416"/>
        </a:xfrm>
        <a:prstGeom prst="roundRect">
          <a:avLst/>
        </a:prstGeom>
      </dgm:spPr>
    </dgm:pt>
    <dgm:pt modelId="{B7BDFE11-2AFC-4143-9887-139D15D41FC5}" type="pres">
      <dgm:prSet presAssocID="{B7F7D204-3380-4BF7-B742-7D77724A0C65}" presName="cycle_1" presStyleCnt="0"/>
      <dgm:spPr/>
    </dgm:pt>
    <dgm:pt modelId="{49C294E3-6FA7-4BF2-B8AC-857BA38CD18E}" type="pres">
      <dgm:prSet presAssocID="{BA2FF07E-BF8D-41A8-9A66-730C7DC130AA}" presName="childCenter1" presStyleLbl="node1" presStyleIdx="1" presStyleCnt="7" custScaleX="217547" custScaleY="56562" custLinFactNeighborX="-68249" custLinFactNeighborY="4721"/>
      <dgm:spPr>
        <a:xfrm>
          <a:off x="2481731" y="1667316"/>
          <a:ext cx="1871409" cy="486564"/>
        </a:xfrm>
        <a:prstGeom prst="roundRect">
          <a:avLst/>
        </a:prstGeom>
      </dgm:spPr>
    </dgm:pt>
    <dgm:pt modelId="{941068DF-F031-4BE4-9E2E-C7FCC877F82F}" type="pres">
      <dgm:prSet presAssocID="{B71A3EE5-2AA4-44B0-8B45-936F66E13F4B}" presName="Name141" presStyleLbl="parChTrans1D3" presStyleIdx="0" presStyleCnt="4"/>
      <dgm:spPr/>
    </dgm:pt>
    <dgm:pt modelId="{2DF1060A-BD2E-43D7-B91B-026452583303}" type="pres">
      <dgm:prSet presAssocID="{E7FF4880-B0DE-4F72-86BA-51FEA46DFB1C}" presName="text1" presStyleLbl="node1" presStyleIdx="2" presStyleCnt="7" custScaleX="235697" custScaleY="56562" custRadScaleRad="232609" custRadScaleInc="-73718">
        <dgm:presLayoutVars>
          <dgm:bulletEnabled val="1"/>
        </dgm:presLayoutVars>
      </dgm:prSet>
      <dgm:spPr>
        <a:xfrm>
          <a:off x="1094814" y="2969008"/>
          <a:ext cx="1871409" cy="486564"/>
        </a:xfrm>
        <a:prstGeom prst="roundRect">
          <a:avLst/>
        </a:prstGeom>
      </dgm:spPr>
    </dgm:pt>
    <dgm:pt modelId="{1994987B-89D0-4256-8180-0D0424E9AB86}" type="pres">
      <dgm:prSet presAssocID="{C8C9A2D2-6BC0-4FAC-AE97-C8FA4D1566F6}" presName="Name141" presStyleLbl="parChTrans1D3" presStyleIdx="1" presStyleCnt="4"/>
      <dgm:spPr/>
    </dgm:pt>
    <dgm:pt modelId="{BF2EBF19-598A-4D09-8334-477594973ABF}" type="pres">
      <dgm:prSet presAssocID="{454D72A3-4E7C-47DB-8F8C-5C186FD58F56}" presName="text1" presStyleLbl="node1" presStyleIdx="3" presStyleCnt="7" custScaleX="229319" custScaleY="56562" custRadScaleRad="103301" custRadScaleInc="188871">
        <dgm:presLayoutVars>
          <dgm:bulletEnabled val="1"/>
        </dgm:presLayoutVars>
      </dgm:prSet>
      <dgm:spPr>
        <a:xfrm>
          <a:off x="3818766" y="2968414"/>
          <a:ext cx="1871409" cy="486564"/>
        </a:xfrm>
        <a:prstGeom prst="roundRect">
          <a:avLst/>
        </a:prstGeom>
      </dgm:spPr>
    </dgm:pt>
    <dgm:pt modelId="{FC8C120B-D9D0-46A5-BF2D-5C537E476962}" type="pres">
      <dgm:prSet presAssocID="{7C940612-BCBF-4E44-BB02-DED426E6FF62}" presName="Name144" presStyleLbl="parChTrans1D2" presStyleIdx="0" presStyleCnt="2"/>
      <dgm:spPr/>
    </dgm:pt>
    <dgm:pt modelId="{4FE9E120-C04D-4BC5-A36C-B92F504D7888}" type="pres">
      <dgm:prSet presAssocID="{B7F7D204-3380-4BF7-B742-7D77724A0C65}" presName="cycle_2" presStyleCnt="0"/>
      <dgm:spPr/>
    </dgm:pt>
    <dgm:pt modelId="{030154B4-4280-4358-9A56-04FC3FFAD9BE}" type="pres">
      <dgm:prSet presAssocID="{862C2962-B8E0-4C14-A701-B5F7C1311A60}" presName="childCenter2" presStyleLbl="node1" presStyleIdx="4" presStyleCnt="7" custScaleX="312161" custScaleY="56562" custLinFactNeighborX="63098" custLinFactNeighborY="-78979"/>
      <dgm:spPr>
        <a:xfrm>
          <a:off x="6620240" y="1592591"/>
          <a:ext cx="2685309" cy="486564"/>
        </a:xfrm>
        <a:prstGeom prst="roundRect">
          <a:avLst/>
        </a:prstGeom>
      </dgm:spPr>
    </dgm:pt>
    <dgm:pt modelId="{02854C86-FE02-4FC8-880E-E6DC367642AB}" type="pres">
      <dgm:prSet presAssocID="{6EFF9CF4-8CA6-4390-B84A-E6CBE9120973}" presName="Name218" presStyleLbl="parChTrans1D3" presStyleIdx="2" presStyleCnt="4"/>
      <dgm:spPr/>
    </dgm:pt>
    <dgm:pt modelId="{F9ED6699-E6EC-4734-9988-A800B6518D85}" type="pres">
      <dgm:prSet presAssocID="{E28ECC7E-9B45-4750-9E5A-EA017765655B}" presName="text2" presStyleLbl="node1" presStyleIdx="5" presStyleCnt="7" custScaleX="223936" custScaleY="56562" custRadScaleRad="222878" custRadScaleInc="-74015">
        <dgm:presLayoutVars>
          <dgm:bulletEnabled val="1"/>
        </dgm:presLayoutVars>
      </dgm:prSet>
      <dgm:spPr>
        <a:xfrm>
          <a:off x="8428950" y="2905255"/>
          <a:ext cx="1871409" cy="486564"/>
        </a:xfrm>
        <a:prstGeom prst="roundRect">
          <a:avLst/>
        </a:prstGeom>
      </dgm:spPr>
    </dgm:pt>
    <dgm:pt modelId="{5948E52C-595A-4842-A77F-C1749D23784A}" type="pres">
      <dgm:prSet presAssocID="{8D50CD8A-D952-431B-BE2C-FD1F51111BBB}" presName="Name218" presStyleLbl="parChTrans1D3" presStyleIdx="3" presStyleCnt="4"/>
      <dgm:spPr/>
    </dgm:pt>
    <dgm:pt modelId="{7E96D816-27ED-445D-BD46-119BDB14EAE8}" type="pres">
      <dgm:prSet presAssocID="{C44744B9-1397-4891-8D7C-853635E8F23A}" presName="text2" presStyleLbl="node1" presStyleIdx="6" presStyleCnt="7" custScaleX="233511" custScaleY="56562" custRadScaleRad="111346" custRadScaleInc="198571">
        <dgm:presLayoutVars>
          <dgm:bulletEnabled val="1"/>
        </dgm:presLayoutVars>
      </dgm:prSet>
      <dgm:spPr>
        <a:xfrm>
          <a:off x="6175014" y="2933198"/>
          <a:ext cx="1871409" cy="486564"/>
        </a:xfrm>
        <a:prstGeom prst="roundRect">
          <a:avLst/>
        </a:prstGeom>
      </dgm:spPr>
    </dgm:pt>
    <dgm:pt modelId="{A2D7CCAA-1CF7-4C2D-BA07-D35C33CA569D}" type="pres">
      <dgm:prSet presAssocID="{05FCCEB1-E24B-4EE8-9438-FC514B1B777D}" presName="Name221" presStyleLbl="parChTrans1D2" presStyleIdx="1" presStyleCnt="2"/>
      <dgm:spPr/>
    </dgm:pt>
  </dgm:ptLst>
  <dgm:cxnLst>
    <dgm:cxn modelId="{3E2F3C07-6FA8-4B4F-A0BC-E57A9B830F0B}" srcId="{B7F7D204-3380-4BF7-B742-7D77724A0C65}" destId="{BA2FF07E-BF8D-41A8-9A66-730C7DC130AA}" srcOrd="0" destOrd="0" parTransId="{7C940612-BCBF-4E44-BB02-DED426E6FF62}" sibTransId="{7E4815B8-DF2D-4C56-89BD-E1FBC2895F73}"/>
    <dgm:cxn modelId="{AA831017-41B8-4A4B-9E3D-5663FCE8F229}" srcId="{BA2FF07E-BF8D-41A8-9A66-730C7DC130AA}" destId="{E7FF4880-B0DE-4F72-86BA-51FEA46DFB1C}" srcOrd="0" destOrd="0" parTransId="{B71A3EE5-2AA4-44B0-8B45-936F66E13F4B}" sibTransId="{81200F26-D671-4262-A7D0-E10154F3201B}"/>
    <dgm:cxn modelId="{A21B542B-26E6-414C-9502-8E6682C59933}" srcId="{862C2962-B8E0-4C14-A701-B5F7C1311A60}" destId="{E28ECC7E-9B45-4750-9E5A-EA017765655B}" srcOrd="0" destOrd="0" parTransId="{6EFF9CF4-8CA6-4390-B84A-E6CBE9120973}" sibTransId="{DB80AB8C-3FC0-4FA1-9CD0-D49E505C7EE9}"/>
    <dgm:cxn modelId="{2784F52B-25BE-4BA4-9A21-373392A52111}" type="presOf" srcId="{B71A3EE5-2AA4-44B0-8B45-936F66E13F4B}" destId="{941068DF-F031-4BE4-9E2E-C7FCC877F82F}" srcOrd="0" destOrd="0" presId="urn:microsoft.com/office/officeart/2008/layout/RadialCluster"/>
    <dgm:cxn modelId="{5D7F7530-E493-4770-B4B3-A9E1DD2D1D7A}" type="presOf" srcId="{BA2FF07E-BF8D-41A8-9A66-730C7DC130AA}" destId="{49C294E3-6FA7-4BF2-B8AC-857BA38CD18E}" srcOrd="0" destOrd="0" presId="urn:microsoft.com/office/officeart/2008/layout/RadialCluster"/>
    <dgm:cxn modelId="{73172237-F341-4AA9-8950-5D606472484D}" type="presOf" srcId="{C8C9A2D2-6BC0-4FAC-AE97-C8FA4D1566F6}" destId="{1994987B-89D0-4256-8180-0D0424E9AB86}" srcOrd="0" destOrd="0" presId="urn:microsoft.com/office/officeart/2008/layout/RadialCluster"/>
    <dgm:cxn modelId="{2EE9AA37-241A-4569-8B84-FE3E388B243C}" type="presOf" srcId="{454D72A3-4E7C-47DB-8F8C-5C186FD58F56}" destId="{BF2EBF19-598A-4D09-8334-477594973ABF}" srcOrd="0" destOrd="0" presId="urn:microsoft.com/office/officeart/2008/layout/RadialCluster"/>
    <dgm:cxn modelId="{1439A739-15E4-44FB-B60C-36D079E193A7}" srcId="{FA9595BD-1F77-4DB4-9AD8-B4C814E0C32C}" destId="{B7F7D204-3380-4BF7-B742-7D77724A0C65}" srcOrd="0" destOrd="0" parTransId="{B2A59916-3717-4654-BAD2-A7B2EEB208E9}" sibTransId="{26F0A6A9-A624-46ED-9FBA-9A9276141E45}"/>
    <dgm:cxn modelId="{F0F4DD5B-D2DC-4790-9C2D-5E684FEEBDB7}" type="presOf" srcId="{7C940612-BCBF-4E44-BB02-DED426E6FF62}" destId="{FC8C120B-D9D0-46A5-BF2D-5C537E476962}" srcOrd="0" destOrd="0" presId="urn:microsoft.com/office/officeart/2008/layout/RadialCluster"/>
    <dgm:cxn modelId="{6CFAE041-164F-48B2-87FD-5F3A46B7DEF2}" type="presOf" srcId="{6EFF9CF4-8CA6-4390-B84A-E6CBE9120973}" destId="{02854C86-FE02-4FC8-880E-E6DC367642AB}" srcOrd="0" destOrd="0" presId="urn:microsoft.com/office/officeart/2008/layout/RadialCluster"/>
    <dgm:cxn modelId="{DFD08046-309B-458F-81C9-01229193F2E1}" type="presOf" srcId="{862C2962-B8E0-4C14-A701-B5F7C1311A60}" destId="{030154B4-4280-4358-9A56-04FC3FFAD9BE}" srcOrd="0" destOrd="0" presId="urn:microsoft.com/office/officeart/2008/layout/RadialCluster"/>
    <dgm:cxn modelId="{5580F369-6946-45B5-BA14-1DAF9EEA7F11}" type="presOf" srcId="{E7FF4880-B0DE-4F72-86BA-51FEA46DFB1C}" destId="{2DF1060A-BD2E-43D7-B91B-026452583303}" srcOrd="0" destOrd="0" presId="urn:microsoft.com/office/officeart/2008/layout/RadialCluster"/>
    <dgm:cxn modelId="{68A9EF4C-6857-49DE-B041-36F6670428CF}" srcId="{B7F7D204-3380-4BF7-B742-7D77724A0C65}" destId="{862C2962-B8E0-4C14-A701-B5F7C1311A60}" srcOrd="1" destOrd="0" parTransId="{05FCCEB1-E24B-4EE8-9438-FC514B1B777D}" sibTransId="{A1820FD1-A4F3-4F59-9B1F-E30980EA54F8}"/>
    <dgm:cxn modelId="{0593724E-6169-4923-9B7A-8DC8004CBC4F}" type="presOf" srcId="{C44744B9-1397-4891-8D7C-853635E8F23A}" destId="{7E96D816-27ED-445D-BD46-119BDB14EAE8}" srcOrd="0" destOrd="0" presId="urn:microsoft.com/office/officeart/2008/layout/RadialCluster"/>
    <dgm:cxn modelId="{9EF31957-DF02-433E-9CE1-29504594A759}" srcId="{862C2962-B8E0-4C14-A701-B5F7C1311A60}" destId="{C44744B9-1397-4891-8D7C-853635E8F23A}" srcOrd="1" destOrd="0" parTransId="{8D50CD8A-D952-431B-BE2C-FD1F51111BBB}" sibTransId="{111C56C9-D5DD-44BC-ABB4-6BB5885E9D16}"/>
    <dgm:cxn modelId="{21160A84-D713-4F74-A166-96687F78B439}" type="presOf" srcId="{8D50CD8A-D952-431B-BE2C-FD1F51111BBB}" destId="{5948E52C-595A-4842-A77F-C1749D23784A}" srcOrd="0" destOrd="0" presId="urn:microsoft.com/office/officeart/2008/layout/RadialCluster"/>
    <dgm:cxn modelId="{30E4089B-F556-41A4-B7E4-378B8E4354D6}" type="presOf" srcId="{B7F7D204-3380-4BF7-B742-7D77724A0C65}" destId="{CE5226F2-F776-43A2-8012-EDD53770ABB8}" srcOrd="0" destOrd="0" presId="urn:microsoft.com/office/officeart/2008/layout/RadialCluster"/>
    <dgm:cxn modelId="{2AFB5DA3-8A93-4581-92A2-402260C587A1}" srcId="{BA2FF07E-BF8D-41A8-9A66-730C7DC130AA}" destId="{454D72A3-4E7C-47DB-8F8C-5C186FD58F56}" srcOrd="1" destOrd="0" parTransId="{C8C9A2D2-6BC0-4FAC-AE97-C8FA4D1566F6}" sibTransId="{F8771CE7-7006-4302-8207-282B91BF2E2E}"/>
    <dgm:cxn modelId="{4DA5A8A7-045E-4326-BB2F-76A839F10C86}" type="presOf" srcId="{05FCCEB1-E24B-4EE8-9438-FC514B1B777D}" destId="{A2D7CCAA-1CF7-4C2D-BA07-D35C33CA569D}" srcOrd="0" destOrd="0" presId="urn:microsoft.com/office/officeart/2008/layout/RadialCluster"/>
    <dgm:cxn modelId="{A66627AA-0B58-47C6-81F2-1BFFDA739367}" type="presOf" srcId="{FA9595BD-1F77-4DB4-9AD8-B4C814E0C32C}" destId="{4FC1BE0D-92C4-4B1D-909E-394E2D629FA5}" srcOrd="0" destOrd="0" presId="urn:microsoft.com/office/officeart/2008/layout/RadialCluster"/>
    <dgm:cxn modelId="{28FD99FD-2D90-43D2-BB16-DC97D17938A5}" type="presOf" srcId="{E28ECC7E-9B45-4750-9E5A-EA017765655B}" destId="{F9ED6699-E6EC-4734-9988-A800B6518D85}" srcOrd="0" destOrd="0" presId="urn:microsoft.com/office/officeart/2008/layout/RadialCluster"/>
    <dgm:cxn modelId="{2C773039-CABA-4436-B5A5-C7A89BA8F334}" type="presParOf" srcId="{4FC1BE0D-92C4-4B1D-909E-394E2D629FA5}" destId="{CE5226F2-F776-43A2-8012-EDD53770ABB8}" srcOrd="0" destOrd="0" presId="urn:microsoft.com/office/officeart/2008/layout/RadialCluster"/>
    <dgm:cxn modelId="{9BDC75AC-192F-4A71-BB81-0AD830464837}" type="presParOf" srcId="{4FC1BE0D-92C4-4B1D-909E-394E2D629FA5}" destId="{B7BDFE11-2AFC-4143-9887-139D15D41FC5}" srcOrd="1" destOrd="0" presId="urn:microsoft.com/office/officeart/2008/layout/RadialCluster"/>
    <dgm:cxn modelId="{F29145CA-98E3-4AFA-A812-2F4C3CAFC823}" type="presParOf" srcId="{B7BDFE11-2AFC-4143-9887-139D15D41FC5}" destId="{49C294E3-6FA7-4BF2-B8AC-857BA38CD18E}" srcOrd="0" destOrd="0" presId="urn:microsoft.com/office/officeart/2008/layout/RadialCluster"/>
    <dgm:cxn modelId="{B43BF531-4BF7-45DB-8846-ACFB08BACF94}" type="presParOf" srcId="{B7BDFE11-2AFC-4143-9887-139D15D41FC5}" destId="{941068DF-F031-4BE4-9E2E-C7FCC877F82F}" srcOrd="1" destOrd="0" presId="urn:microsoft.com/office/officeart/2008/layout/RadialCluster"/>
    <dgm:cxn modelId="{2932CFDB-3819-4A97-A961-BA83ADED1617}" type="presParOf" srcId="{B7BDFE11-2AFC-4143-9887-139D15D41FC5}" destId="{2DF1060A-BD2E-43D7-B91B-026452583303}" srcOrd="2" destOrd="0" presId="urn:microsoft.com/office/officeart/2008/layout/RadialCluster"/>
    <dgm:cxn modelId="{B5A9FB0C-ABB9-4EFA-A4C7-866C92542711}" type="presParOf" srcId="{B7BDFE11-2AFC-4143-9887-139D15D41FC5}" destId="{1994987B-89D0-4256-8180-0D0424E9AB86}" srcOrd="3" destOrd="0" presId="urn:microsoft.com/office/officeart/2008/layout/RadialCluster"/>
    <dgm:cxn modelId="{8BED9674-4EC0-40DC-A8A4-4DA883129D5A}" type="presParOf" srcId="{B7BDFE11-2AFC-4143-9887-139D15D41FC5}" destId="{BF2EBF19-598A-4D09-8334-477594973ABF}" srcOrd="4" destOrd="0" presId="urn:microsoft.com/office/officeart/2008/layout/RadialCluster"/>
    <dgm:cxn modelId="{B7831852-556D-414B-8E2D-6C2FC210BD0A}" type="presParOf" srcId="{4FC1BE0D-92C4-4B1D-909E-394E2D629FA5}" destId="{FC8C120B-D9D0-46A5-BF2D-5C537E476962}" srcOrd="2" destOrd="0" presId="urn:microsoft.com/office/officeart/2008/layout/RadialCluster"/>
    <dgm:cxn modelId="{83C22BDB-1685-494C-B86D-AA560975B52F}" type="presParOf" srcId="{4FC1BE0D-92C4-4B1D-909E-394E2D629FA5}" destId="{4FE9E120-C04D-4BC5-A36C-B92F504D7888}" srcOrd="3" destOrd="0" presId="urn:microsoft.com/office/officeart/2008/layout/RadialCluster"/>
    <dgm:cxn modelId="{CC6C50DF-4CBB-4592-A42C-37D1BF7308C0}" type="presParOf" srcId="{4FE9E120-C04D-4BC5-A36C-B92F504D7888}" destId="{030154B4-4280-4358-9A56-04FC3FFAD9BE}" srcOrd="0" destOrd="0" presId="urn:microsoft.com/office/officeart/2008/layout/RadialCluster"/>
    <dgm:cxn modelId="{425BD0E9-0FB0-4E4E-8C5F-1D9376D9A221}" type="presParOf" srcId="{4FE9E120-C04D-4BC5-A36C-B92F504D7888}" destId="{02854C86-FE02-4FC8-880E-E6DC367642AB}" srcOrd="1" destOrd="0" presId="urn:microsoft.com/office/officeart/2008/layout/RadialCluster"/>
    <dgm:cxn modelId="{E594C0BA-C5AC-42F4-A19C-46E72CACB6B3}" type="presParOf" srcId="{4FE9E120-C04D-4BC5-A36C-B92F504D7888}" destId="{F9ED6699-E6EC-4734-9988-A800B6518D85}" srcOrd="2" destOrd="0" presId="urn:microsoft.com/office/officeart/2008/layout/RadialCluster"/>
    <dgm:cxn modelId="{6FA921B6-3E7D-47DF-8750-1EDA11D376FC}" type="presParOf" srcId="{4FE9E120-C04D-4BC5-A36C-B92F504D7888}" destId="{5948E52C-595A-4842-A77F-C1749D23784A}" srcOrd="3" destOrd="0" presId="urn:microsoft.com/office/officeart/2008/layout/RadialCluster"/>
    <dgm:cxn modelId="{0148F5E8-302B-4B14-9AE2-1AEF82918809}" type="presParOf" srcId="{4FE9E120-C04D-4BC5-A36C-B92F504D7888}" destId="{7E96D816-27ED-445D-BD46-119BDB14EAE8}" srcOrd="4" destOrd="0" presId="urn:microsoft.com/office/officeart/2008/layout/RadialCluster"/>
    <dgm:cxn modelId="{89EB960F-86C5-4485-86F6-EAB1FE35D21B}" type="presParOf" srcId="{4FC1BE0D-92C4-4B1D-909E-394E2D629FA5}" destId="{A2D7CCAA-1CF7-4C2D-BA07-D35C33CA569D}" srcOrd="4"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6DC6FC-E1D5-40C4-9E66-BDCD0A9F8A09}">
      <dsp:nvSpPr>
        <dsp:cNvPr id="0" name=""/>
        <dsp:cNvSpPr/>
      </dsp:nvSpPr>
      <dsp:spPr>
        <a:xfrm>
          <a:off x="210762" y="2067881"/>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68580" tIns="68580" rIns="68580" bIns="6858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Language</a:t>
          </a:r>
        </a:p>
      </dsp:txBody>
      <dsp:txXfrm>
        <a:off x="242502" y="2099621"/>
        <a:ext cx="1298111" cy="1020189"/>
      </dsp:txXfrm>
    </dsp:sp>
    <dsp:sp modelId="{DFB767E1-24F7-4AF6-A491-D69704C9ADE4}">
      <dsp:nvSpPr>
        <dsp:cNvPr id="0" name=""/>
        <dsp:cNvSpPr/>
      </dsp:nvSpPr>
      <ds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dsp:txBody>
      <dsp:txXfrm>
        <a:off x="1917972" y="2535684"/>
        <a:ext cx="604629" cy="267333"/>
      </dsp:txXfrm>
    </dsp:sp>
    <dsp:sp modelId="{12B9229E-0348-4EA8-B4DD-499E759CA0EE}">
      <dsp:nvSpPr>
        <dsp:cNvPr id="0" name=""/>
        <dsp:cNvSpPr/>
      </dsp:nvSpPr>
      <ds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Compiler</a:t>
          </a:r>
        </a:p>
      </dsp:txBody>
      <dsp:txXfrm>
        <a:off x="2860508" y="2080839"/>
        <a:ext cx="1298111" cy="1020189"/>
      </dsp:txXfrm>
    </dsp:sp>
    <dsp:sp modelId="{7C20DB35-E812-47DF-82BB-D1E4278B6F4A}">
      <dsp:nvSpPr>
        <dsp:cNvPr id="0" name=""/>
        <dsp:cNvSpPr/>
      </dsp:nvSpPr>
      <dsp:spPr>
        <a:xfrm>
          <a:off x="4593333" y="2436838"/>
          <a:ext cx="680357"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dsp:txBody>
      <dsp:txXfrm>
        <a:off x="4593333" y="2525949"/>
        <a:ext cx="546691" cy="267333"/>
      </dsp:txXfrm>
    </dsp:sp>
    <dsp:sp modelId="{C052D2E6-17E1-4312-B58C-7493984FA0DD}">
      <dsp:nvSpPr>
        <dsp:cNvPr id="0" name=""/>
        <dsp:cNvSpPr/>
      </dsp:nvSpPr>
      <dsp:spPr>
        <a:xfrm>
          <a:off x="5496679"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schemeClr val="bg1"/>
              </a:solidFill>
              <a:highlight>
                <a:srgbClr val="512BD4"/>
              </a:highlight>
              <a:latin typeface="+mn-lt"/>
              <a:ea typeface="+mn-ea"/>
              <a:cs typeface="+mn-cs"/>
            </a:rPr>
            <a:t>     IL Code</a:t>
          </a:r>
        </a:p>
        <a:p>
          <a:pPr marL="285750" lvl="0" indent="-285750" algn="l"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schemeClr val="bg1"/>
              </a:solidFill>
              <a:highlight>
                <a:srgbClr val="512BD4"/>
              </a:highlight>
              <a:latin typeface="+mn-lt"/>
              <a:ea typeface="+mn-ea"/>
              <a:cs typeface="+mn-cs"/>
            </a:rPr>
            <a:t> (DLL or EXE)</a:t>
          </a:r>
        </a:p>
      </dsp:txBody>
      <dsp:txXfrm>
        <a:off x="5528419" y="2080839"/>
        <a:ext cx="1298111" cy="1020189"/>
      </dsp:txXfrm>
    </dsp:sp>
    <dsp:sp modelId="{75BAAD53-DABE-4BC9-B898-07A2C1998DAA}">
      <dsp:nvSpPr>
        <dsp:cNvPr id="0" name=""/>
        <dsp:cNvSpPr/>
      </dsp:nvSpPr>
      <dsp:spPr>
        <a:xfrm>
          <a:off x="7045325" y="2436838"/>
          <a:ext cx="696596"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dsp:txBody>
      <dsp:txXfrm>
        <a:off x="7045325" y="2525949"/>
        <a:ext cx="562930" cy="267333"/>
      </dsp:txXfrm>
    </dsp:sp>
    <dsp:sp modelId="{BEE8EA99-9F47-4320-A2AE-F84A2C2A7E2D}">
      <dsp:nvSpPr>
        <dsp:cNvPr id="0" name=""/>
        <dsp:cNvSpPr/>
      </dsp:nvSpPr>
      <dsp:spPr>
        <a:xfrm>
          <a:off x="779931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844550">
            <a:lnSpc>
              <a:spcPct val="90000"/>
            </a:lnSpc>
            <a:spcBef>
              <a:spcPct val="0"/>
            </a:spcBef>
            <a:spcAft>
              <a:spcPct val="35000"/>
            </a:spcAft>
            <a:buNone/>
          </a:pPr>
          <a:r>
            <a:rPr lang="en-IN" sz="1900" b="1" kern="1200" dirty="0"/>
            <a:t>CLR</a:t>
          </a:r>
        </a:p>
        <a:p>
          <a:pPr marL="0" lvl="0" indent="0" algn="ctr" defTabSz="844550">
            <a:lnSpc>
              <a:spcPct val="90000"/>
            </a:lnSpc>
            <a:spcBef>
              <a:spcPct val="0"/>
            </a:spcBef>
            <a:spcAft>
              <a:spcPct val="35000"/>
            </a:spcAft>
            <a:buNone/>
          </a:pPr>
          <a:r>
            <a:rPr lang="en-IN" sz="1900" b="1" kern="1200" dirty="0"/>
            <a:t>JIT Compiler</a:t>
          </a:r>
        </a:p>
      </dsp:txBody>
      <dsp:txXfrm>
        <a:off x="7831058" y="2080839"/>
        <a:ext cx="1298111" cy="1020189"/>
      </dsp:txXfrm>
    </dsp:sp>
    <dsp:sp modelId="{248E9261-2503-49D5-8FF6-525D1F5906C4}">
      <dsp:nvSpPr>
        <dsp:cNvPr id="0" name=""/>
        <dsp:cNvSpPr/>
      </dsp:nvSpPr>
      <dsp:spPr>
        <a:xfrm rot="6848">
          <a:off x="9481781" y="2367670"/>
          <a:ext cx="680252" cy="451873"/>
        </a:xfrm>
        <a:prstGeom prst="rightArrow">
          <a:avLst>
            <a:gd name="adj1" fmla="val 60000"/>
            <a:gd name="adj2" fmla="val 5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dsp:txBody>
      <dsp:txXfrm>
        <a:off x="9481781" y="2457910"/>
        <a:ext cx="544690" cy="271123"/>
      </dsp:txXfrm>
    </dsp:sp>
    <dsp:sp modelId="{C5AB4233-4CC5-48F2-9A27-74F8FD4F9EFA}">
      <dsp:nvSpPr>
        <dsp:cNvPr id="0" name=""/>
        <dsp:cNvSpPr/>
      </dsp:nvSpPr>
      <dsp:spPr>
        <a:xfrm>
          <a:off x="10444401" y="2054368"/>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schemeClr val="bg1"/>
              </a:solidFill>
              <a:highlight>
                <a:srgbClr val="512BD4"/>
              </a:highlight>
              <a:latin typeface="+mn-lt"/>
              <a:ea typeface="+mn-ea"/>
              <a:cs typeface="+mn-cs"/>
            </a:rPr>
            <a:t>Native Code</a:t>
          </a:r>
        </a:p>
      </dsp:txBody>
      <dsp:txXfrm>
        <a:off x="10476141" y="2086108"/>
        <a:ext cx="1298111" cy="10201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D7CCAA-1CF7-4C2D-BA07-D35C33CA569D}">
      <dsp:nvSpPr>
        <dsp:cNvPr id="0" name=""/>
        <dsp:cNvSpPr/>
      </dsp:nvSpPr>
      <dsp:spPr>
        <a:xfrm rot="1805441">
          <a:off x="6162486" y="1215963"/>
          <a:ext cx="1502395" cy="0"/>
        </a:xfrm>
        <a:custGeom>
          <a:avLst/>
          <a:gdLst/>
          <a:ahLst/>
          <a:cxnLst/>
          <a:rect l="0" t="0" r="0" b="0"/>
          <a:pathLst>
            <a:path>
              <a:moveTo>
                <a:pt x="0" y="0"/>
              </a:moveTo>
              <a:lnTo>
                <a:pt x="150239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8C120B-D9D0-46A5-BF2D-5C537E476962}">
      <dsp:nvSpPr>
        <dsp:cNvPr id="0" name=""/>
        <dsp:cNvSpPr/>
      </dsp:nvSpPr>
      <dsp:spPr>
        <a:xfrm rot="9004097">
          <a:off x="3743028" y="1253325"/>
          <a:ext cx="1659388" cy="0"/>
        </a:xfrm>
        <a:custGeom>
          <a:avLst/>
          <a:gdLst/>
          <a:ahLst/>
          <a:cxnLst/>
          <a:rect l="0" t="0" r="0" b="0"/>
          <a:pathLst>
            <a:path>
              <a:moveTo>
                <a:pt x="0" y="0"/>
              </a:moveTo>
              <a:lnTo>
                <a:pt x="1659388"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5226F2-F776-43A2-8012-EDD53770ABB8}">
      <dsp:nvSpPr>
        <dsp:cNvPr id="0" name=""/>
        <dsp:cNvSpPr/>
      </dsp:nvSpPr>
      <dsp:spPr>
        <a:xfrm>
          <a:off x="4843589" y="277918"/>
          <a:ext cx="1871409" cy="561416"/>
        </a:xfrm>
        <a:prstGeom prst="roundRect">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C# Data Types</a:t>
          </a:r>
        </a:p>
      </dsp:txBody>
      <dsp:txXfrm>
        <a:off x="4870995" y="305324"/>
        <a:ext cx="1816597" cy="506604"/>
      </dsp:txXfrm>
    </dsp:sp>
    <dsp:sp modelId="{49C294E3-6FA7-4BF2-B8AC-857BA38CD18E}">
      <dsp:nvSpPr>
        <dsp:cNvPr id="0" name=""/>
        <dsp:cNvSpPr/>
      </dsp:nvSpPr>
      <dsp:spPr>
        <a:xfrm>
          <a:off x="2495447" y="1667316"/>
          <a:ext cx="1871409" cy="486564"/>
        </a:xfrm>
        <a:prstGeom prst="roundRect">
          <a:avLst/>
        </a:prstGeom>
        <a:solidFill>
          <a:srgbClr val="8066E0"/>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800100">
            <a:lnSpc>
              <a:spcPct val="90000"/>
            </a:lnSpc>
            <a:spcBef>
              <a:spcPct val="0"/>
            </a:spcBef>
            <a:spcAft>
              <a:spcPct val="35000"/>
            </a:spcAft>
            <a:buNone/>
          </a:pPr>
          <a:r>
            <a:rPr lang="en-IN" sz="1800" b="1" kern="1200" dirty="0">
              <a:solidFill>
                <a:schemeClr val="bg1"/>
              </a:solidFill>
            </a:rPr>
            <a:t>Value Types</a:t>
          </a:r>
        </a:p>
      </dsp:txBody>
      <dsp:txXfrm>
        <a:off x="2519199" y="1691068"/>
        <a:ext cx="1823905" cy="439060"/>
      </dsp:txXfrm>
    </dsp:sp>
    <dsp:sp modelId="{941068DF-F031-4BE4-9E2E-C7FCC877F82F}">
      <dsp:nvSpPr>
        <dsp:cNvPr id="0" name=""/>
        <dsp:cNvSpPr/>
      </dsp:nvSpPr>
      <dsp:spPr>
        <a:xfrm rot="8208934">
          <a:off x="2142144" y="2561444"/>
          <a:ext cx="1191099" cy="0"/>
        </a:xfrm>
        <a:custGeom>
          <a:avLst/>
          <a:gdLst/>
          <a:ahLst/>
          <a:cxnLst/>
          <a:rect l="0" t="0" r="0" b="0"/>
          <a:pathLst>
            <a:path>
              <a:moveTo>
                <a:pt x="0" y="0"/>
              </a:moveTo>
              <a:lnTo>
                <a:pt x="1191099"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F1060A-BD2E-43D7-B91B-026452583303}">
      <dsp:nvSpPr>
        <dsp:cNvPr id="0" name=""/>
        <dsp:cNvSpPr/>
      </dsp:nvSpPr>
      <dsp:spPr>
        <a:xfrm>
          <a:off x="1030464" y="2969008"/>
          <a:ext cx="2027541" cy="486564"/>
        </a:xfrm>
        <a:prstGeom prst="roundRect">
          <a:avLst/>
        </a:prstGeom>
        <a:solidFill>
          <a:srgbClr val="8066E0"/>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latin typeface="+mn-lt"/>
              <a:ea typeface="+mn-ea"/>
              <a:cs typeface="+mn-cs"/>
            </a:rPr>
            <a:t>Built-in</a:t>
          </a:r>
        </a:p>
      </dsp:txBody>
      <dsp:txXfrm>
        <a:off x="1054216" y="2992760"/>
        <a:ext cx="1980037" cy="439060"/>
      </dsp:txXfrm>
    </dsp:sp>
    <dsp:sp modelId="{1994987B-89D0-4256-8180-0D0424E9AB86}">
      <dsp:nvSpPr>
        <dsp:cNvPr id="0" name=""/>
        <dsp:cNvSpPr/>
      </dsp:nvSpPr>
      <dsp:spPr>
        <a:xfrm rot="2653174">
          <a:off x="3515699" y="2561147"/>
          <a:ext cx="1167940" cy="0"/>
        </a:xfrm>
        <a:custGeom>
          <a:avLst/>
          <a:gdLst/>
          <a:ahLst/>
          <a:cxnLst/>
          <a:rect l="0" t="0" r="0" b="0"/>
          <a:pathLst>
            <a:path>
              <a:moveTo>
                <a:pt x="0" y="0"/>
              </a:moveTo>
              <a:lnTo>
                <a:pt x="1167940"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2EBF19-598A-4D09-8334-477594973ABF}">
      <dsp:nvSpPr>
        <dsp:cNvPr id="0" name=""/>
        <dsp:cNvSpPr/>
      </dsp:nvSpPr>
      <dsp:spPr>
        <a:xfrm>
          <a:off x="3781849" y="2968414"/>
          <a:ext cx="1972675" cy="486564"/>
        </a:xfrm>
        <a:prstGeom prst="roundRect">
          <a:avLst/>
        </a:prstGeom>
        <a:solidFill>
          <a:srgbClr val="8066E0"/>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800100">
            <a:lnSpc>
              <a:spcPct val="90000"/>
            </a:lnSpc>
            <a:spcBef>
              <a:spcPct val="0"/>
            </a:spcBef>
            <a:spcAft>
              <a:spcPct val="35000"/>
            </a:spcAft>
            <a:buNone/>
          </a:pPr>
          <a:r>
            <a:rPr lang="en-IN" sz="1800" b="1" kern="1200" dirty="0">
              <a:solidFill>
                <a:prstClr val="white"/>
              </a:solidFill>
              <a:latin typeface="Calibri" panose="020F0502020204030204"/>
              <a:ea typeface="+mn-ea"/>
              <a:cs typeface="+mn-cs"/>
            </a:rPr>
            <a:t>User</a:t>
          </a:r>
          <a:r>
            <a:rPr lang="en-IN" sz="2300" kern="1200" dirty="0"/>
            <a:t> </a:t>
          </a:r>
          <a:r>
            <a:rPr lang="en-IN" sz="1800" b="1" kern="1200" dirty="0">
              <a:solidFill>
                <a:schemeClr val="bg1"/>
              </a:solidFill>
              <a:latin typeface="+mn-lt"/>
              <a:ea typeface="+mn-ea"/>
              <a:cs typeface="+mn-cs"/>
            </a:rPr>
            <a:t>defined</a:t>
          </a:r>
        </a:p>
      </dsp:txBody>
      <dsp:txXfrm>
        <a:off x="3805601" y="2992166"/>
        <a:ext cx="1925171" cy="439060"/>
      </dsp:txXfrm>
    </dsp:sp>
    <dsp:sp modelId="{030154B4-4280-4358-9A56-04FC3FFAD9BE}">
      <dsp:nvSpPr>
        <dsp:cNvPr id="0" name=""/>
        <dsp:cNvSpPr/>
      </dsp:nvSpPr>
      <dsp:spPr>
        <a:xfrm>
          <a:off x="6640831" y="1592591"/>
          <a:ext cx="2685309" cy="486564"/>
        </a:xfrm>
        <a:prstGeom prst="roundRect">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Reference Types </a:t>
          </a:r>
        </a:p>
      </dsp:txBody>
      <dsp:txXfrm>
        <a:off x="6664583" y="1616343"/>
        <a:ext cx="2637805" cy="439060"/>
      </dsp:txXfrm>
    </dsp:sp>
    <dsp:sp modelId="{02854C86-FE02-4FC8-880E-E6DC367642AB}">
      <dsp:nvSpPr>
        <dsp:cNvPr id="0" name=""/>
        <dsp:cNvSpPr/>
      </dsp:nvSpPr>
      <dsp:spPr>
        <a:xfrm rot="2587203">
          <a:off x="8080076" y="2492205"/>
          <a:ext cx="1208579" cy="0"/>
        </a:xfrm>
        <a:custGeom>
          <a:avLst/>
          <a:gdLst/>
          <a:ahLst/>
          <a:cxnLst/>
          <a:rect l="0" t="0" r="0" b="0"/>
          <a:pathLst>
            <a:path>
              <a:moveTo>
                <a:pt x="0" y="0"/>
              </a:moveTo>
              <a:lnTo>
                <a:pt x="1208579"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ED6699-E6EC-4734-9988-A800B6518D85}">
      <dsp:nvSpPr>
        <dsp:cNvPr id="0" name=""/>
        <dsp:cNvSpPr/>
      </dsp:nvSpPr>
      <dsp:spPr>
        <a:xfrm>
          <a:off x="8422061" y="2905255"/>
          <a:ext cx="1926369" cy="486564"/>
        </a:xfrm>
        <a:prstGeom prst="roundRect">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User defined</a:t>
          </a:r>
        </a:p>
      </dsp:txBody>
      <dsp:txXfrm>
        <a:off x="8445813" y="2929007"/>
        <a:ext cx="1878865" cy="439060"/>
      </dsp:txXfrm>
    </dsp:sp>
    <dsp:sp modelId="{5948E52C-595A-4842-A77F-C1749D23784A}">
      <dsp:nvSpPr>
        <dsp:cNvPr id="0" name=""/>
        <dsp:cNvSpPr/>
      </dsp:nvSpPr>
      <dsp:spPr>
        <a:xfrm rot="7346560">
          <a:off x="7051407" y="2506177"/>
          <a:ext cx="1011983" cy="0"/>
        </a:xfrm>
        <a:custGeom>
          <a:avLst/>
          <a:gdLst/>
          <a:ahLst/>
          <a:cxnLst/>
          <a:rect l="0" t="0" r="0" b="0"/>
          <a:pathLst>
            <a:path>
              <a:moveTo>
                <a:pt x="0" y="0"/>
              </a:moveTo>
              <a:lnTo>
                <a:pt x="1011983"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96D816-27ED-445D-BD46-119BDB14EAE8}">
      <dsp:nvSpPr>
        <dsp:cNvPr id="0" name=""/>
        <dsp:cNvSpPr/>
      </dsp:nvSpPr>
      <dsp:spPr>
        <a:xfrm>
          <a:off x="6126942" y="2933198"/>
          <a:ext cx="2008736" cy="486564"/>
        </a:xfrm>
        <a:prstGeom prst="roundRect">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Built-in</a:t>
          </a:r>
        </a:p>
      </dsp:txBody>
      <dsp:txXfrm>
        <a:off x="6150694" y="2956950"/>
        <a:ext cx="1961232" cy="4390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3B63E-D569-A073-B7A5-50896A0E4B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D023BB3-B8F8-FDCA-4B42-318E484A50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FBACAF-08AC-C09F-3CE7-5D7B0C4B0A0B}"/>
              </a:ext>
            </a:extLst>
          </p:cNvPr>
          <p:cNvSpPr>
            <a:spLocks noGrp="1"/>
          </p:cNvSpPr>
          <p:nvPr>
            <p:ph type="dt" sz="half" idx="10"/>
          </p:nvPr>
        </p:nvSpPr>
        <p:spPr/>
        <p:txBody>
          <a:bodyPr/>
          <a:lstStyle/>
          <a:p>
            <a:fld id="{5E3FAA4F-2C21-4120-BEE3-E8676BE3D930}" type="datetimeFigureOut">
              <a:rPr lang="en-IN" smtClean="0"/>
              <a:t>02-04-2024</a:t>
            </a:fld>
            <a:endParaRPr lang="en-IN" dirty="0"/>
          </a:p>
        </p:txBody>
      </p:sp>
      <p:sp>
        <p:nvSpPr>
          <p:cNvPr id="5" name="Footer Placeholder 4">
            <a:extLst>
              <a:ext uri="{FF2B5EF4-FFF2-40B4-BE49-F238E27FC236}">
                <a16:creationId xmlns:a16="http://schemas.microsoft.com/office/drawing/2014/main" id="{FF0BCB06-7FA5-A1F9-2031-C9840A9BE2F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6BB7B90-7749-53B3-7370-D000F45CB766}"/>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2691750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BA8B4-E6AD-566D-E4C0-64809851EB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E65620-9417-4B05-84A4-85277D3859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0D55B0-ED55-F70C-AF1D-77FA187F9056}"/>
              </a:ext>
            </a:extLst>
          </p:cNvPr>
          <p:cNvSpPr>
            <a:spLocks noGrp="1"/>
          </p:cNvSpPr>
          <p:nvPr>
            <p:ph type="dt" sz="half" idx="10"/>
          </p:nvPr>
        </p:nvSpPr>
        <p:spPr/>
        <p:txBody>
          <a:bodyPr/>
          <a:lstStyle/>
          <a:p>
            <a:fld id="{5E3FAA4F-2C21-4120-BEE3-E8676BE3D930}" type="datetimeFigureOut">
              <a:rPr lang="en-IN" smtClean="0"/>
              <a:t>02-04-2024</a:t>
            </a:fld>
            <a:endParaRPr lang="en-IN" dirty="0"/>
          </a:p>
        </p:txBody>
      </p:sp>
      <p:sp>
        <p:nvSpPr>
          <p:cNvPr id="5" name="Footer Placeholder 4">
            <a:extLst>
              <a:ext uri="{FF2B5EF4-FFF2-40B4-BE49-F238E27FC236}">
                <a16:creationId xmlns:a16="http://schemas.microsoft.com/office/drawing/2014/main" id="{59881E12-6FF9-B058-F45B-E734168DAB8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FF4A1FA-4E05-73B2-7311-EF78F382F872}"/>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346046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224C5F-B4E3-E412-D862-7FBF3D8A79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F1EFC5-E750-87BA-6BC7-BCB258EB93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FC2467-F411-B1B4-BFD5-D4BE1A758DED}"/>
              </a:ext>
            </a:extLst>
          </p:cNvPr>
          <p:cNvSpPr>
            <a:spLocks noGrp="1"/>
          </p:cNvSpPr>
          <p:nvPr>
            <p:ph type="dt" sz="half" idx="10"/>
          </p:nvPr>
        </p:nvSpPr>
        <p:spPr/>
        <p:txBody>
          <a:bodyPr/>
          <a:lstStyle/>
          <a:p>
            <a:fld id="{5E3FAA4F-2C21-4120-BEE3-E8676BE3D930}" type="datetimeFigureOut">
              <a:rPr lang="en-IN" smtClean="0"/>
              <a:t>02-04-2024</a:t>
            </a:fld>
            <a:endParaRPr lang="en-IN" dirty="0"/>
          </a:p>
        </p:txBody>
      </p:sp>
      <p:sp>
        <p:nvSpPr>
          <p:cNvPr id="5" name="Footer Placeholder 4">
            <a:extLst>
              <a:ext uri="{FF2B5EF4-FFF2-40B4-BE49-F238E27FC236}">
                <a16:creationId xmlns:a16="http://schemas.microsoft.com/office/drawing/2014/main" id="{60E03E20-87C6-D8F9-9517-C9AFA07FA8F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EB77976-C141-4216-243D-362E016E533D}"/>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1285561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D867-B453-7C30-36E3-384F2536AE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11498E-DAC0-B914-6B5A-52C5CE03F9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8478B4-7FD2-23C1-BB82-2AC7A82CEBAD}"/>
              </a:ext>
            </a:extLst>
          </p:cNvPr>
          <p:cNvSpPr>
            <a:spLocks noGrp="1"/>
          </p:cNvSpPr>
          <p:nvPr>
            <p:ph type="dt" sz="half" idx="10"/>
          </p:nvPr>
        </p:nvSpPr>
        <p:spPr/>
        <p:txBody>
          <a:bodyPr/>
          <a:lstStyle/>
          <a:p>
            <a:fld id="{5E3FAA4F-2C21-4120-BEE3-E8676BE3D930}" type="datetimeFigureOut">
              <a:rPr lang="en-IN" smtClean="0"/>
              <a:t>02-04-2024</a:t>
            </a:fld>
            <a:endParaRPr lang="en-IN" dirty="0"/>
          </a:p>
        </p:txBody>
      </p:sp>
      <p:sp>
        <p:nvSpPr>
          <p:cNvPr id="5" name="Footer Placeholder 4">
            <a:extLst>
              <a:ext uri="{FF2B5EF4-FFF2-40B4-BE49-F238E27FC236}">
                <a16:creationId xmlns:a16="http://schemas.microsoft.com/office/drawing/2014/main" id="{D6831611-320B-C1EE-50F0-BE3AC2682F6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3D8B856-2E40-6D3C-B69F-CC4E491DFBC3}"/>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2011189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60376-4F83-043F-0E97-2DADBF13EE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8F31394-CBEC-F89A-1053-9F18A02B84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53D967-C53A-D37F-27F8-B8A22C5BCA06}"/>
              </a:ext>
            </a:extLst>
          </p:cNvPr>
          <p:cNvSpPr>
            <a:spLocks noGrp="1"/>
          </p:cNvSpPr>
          <p:nvPr>
            <p:ph type="dt" sz="half" idx="10"/>
          </p:nvPr>
        </p:nvSpPr>
        <p:spPr/>
        <p:txBody>
          <a:bodyPr/>
          <a:lstStyle/>
          <a:p>
            <a:fld id="{5E3FAA4F-2C21-4120-BEE3-E8676BE3D930}" type="datetimeFigureOut">
              <a:rPr lang="en-IN" smtClean="0"/>
              <a:t>02-04-2024</a:t>
            </a:fld>
            <a:endParaRPr lang="en-IN" dirty="0"/>
          </a:p>
        </p:txBody>
      </p:sp>
      <p:sp>
        <p:nvSpPr>
          <p:cNvPr id="5" name="Footer Placeholder 4">
            <a:extLst>
              <a:ext uri="{FF2B5EF4-FFF2-40B4-BE49-F238E27FC236}">
                <a16:creationId xmlns:a16="http://schemas.microsoft.com/office/drawing/2014/main" id="{642CA83A-903B-BB5A-6970-C2A07415289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B75FEBD-6443-0A41-E35F-F7F1CB99C03B}"/>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3893447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D1A11-A90D-3A29-A634-0DEEEE6B25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BCA91A-6977-2C84-1C80-63AE3065C4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29A649-F391-E7CD-537B-A47A95BC23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D2505B-E4DC-39C1-A520-86335060EAF3}"/>
              </a:ext>
            </a:extLst>
          </p:cNvPr>
          <p:cNvSpPr>
            <a:spLocks noGrp="1"/>
          </p:cNvSpPr>
          <p:nvPr>
            <p:ph type="dt" sz="half" idx="10"/>
          </p:nvPr>
        </p:nvSpPr>
        <p:spPr/>
        <p:txBody>
          <a:bodyPr/>
          <a:lstStyle/>
          <a:p>
            <a:fld id="{5E3FAA4F-2C21-4120-BEE3-E8676BE3D930}" type="datetimeFigureOut">
              <a:rPr lang="en-IN" smtClean="0"/>
              <a:t>02-04-2024</a:t>
            </a:fld>
            <a:endParaRPr lang="en-IN" dirty="0"/>
          </a:p>
        </p:txBody>
      </p:sp>
      <p:sp>
        <p:nvSpPr>
          <p:cNvPr id="6" name="Footer Placeholder 5">
            <a:extLst>
              <a:ext uri="{FF2B5EF4-FFF2-40B4-BE49-F238E27FC236}">
                <a16:creationId xmlns:a16="http://schemas.microsoft.com/office/drawing/2014/main" id="{7D2FD330-1CA1-ACB8-3556-8FDB3CEE8AB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22F4F6D-BF68-F844-6B38-AE804ED3C8B7}"/>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3869129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673E2-47E3-45DF-96B2-C1FB71B258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D988A7-F28A-A82A-7411-6078B782DC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4AB5BB-432D-2D7D-D095-D7FDA6237B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A9DF94-F57A-85D3-465F-F1B2397666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F6E2F5-CEE4-DF2A-C915-C17D023C47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5DAD84-4B41-5CCF-CDD0-F0BAD114A499}"/>
              </a:ext>
            </a:extLst>
          </p:cNvPr>
          <p:cNvSpPr>
            <a:spLocks noGrp="1"/>
          </p:cNvSpPr>
          <p:nvPr>
            <p:ph type="dt" sz="half" idx="10"/>
          </p:nvPr>
        </p:nvSpPr>
        <p:spPr/>
        <p:txBody>
          <a:bodyPr/>
          <a:lstStyle/>
          <a:p>
            <a:fld id="{5E3FAA4F-2C21-4120-BEE3-E8676BE3D930}" type="datetimeFigureOut">
              <a:rPr lang="en-IN" smtClean="0"/>
              <a:t>02-04-2024</a:t>
            </a:fld>
            <a:endParaRPr lang="en-IN" dirty="0"/>
          </a:p>
        </p:txBody>
      </p:sp>
      <p:sp>
        <p:nvSpPr>
          <p:cNvPr id="8" name="Footer Placeholder 7">
            <a:extLst>
              <a:ext uri="{FF2B5EF4-FFF2-40B4-BE49-F238E27FC236}">
                <a16:creationId xmlns:a16="http://schemas.microsoft.com/office/drawing/2014/main" id="{A867B805-65C6-AF43-76C0-A2EF3692B990}"/>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18612A60-E4AF-4D79-2D7B-4ED8B52AE151}"/>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721682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32480-36D8-1B96-BEEF-1682301F47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37FF1AE-3DA7-D50B-4E0D-39B9027C2316}"/>
              </a:ext>
            </a:extLst>
          </p:cNvPr>
          <p:cNvSpPr>
            <a:spLocks noGrp="1"/>
          </p:cNvSpPr>
          <p:nvPr>
            <p:ph type="dt" sz="half" idx="10"/>
          </p:nvPr>
        </p:nvSpPr>
        <p:spPr/>
        <p:txBody>
          <a:bodyPr/>
          <a:lstStyle/>
          <a:p>
            <a:fld id="{5E3FAA4F-2C21-4120-BEE3-E8676BE3D930}" type="datetimeFigureOut">
              <a:rPr lang="en-IN" smtClean="0"/>
              <a:t>02-04-2024</a:t>
            </a:fld>
            <a:endParaRPr lang="en-IN" dirty="0"/>
          </a:p>
        </p:txBody>
      </p:sp>
      <p:sp>
        <p:nvSpPr>
          <p:cNvPr id="4" name="Footer Placeholder 3">
            <a:extLst>
              <a:ext uri="{FF2B5EF4-FFF2-40B4-BE49-F238E27FC236}">
                <a16:creationId xmlns:a16="http://schemas.microsoft.com/office/drawing/2014/main" id="{5D4D73FA-B084-0941-A3EB-8C904542ABE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9B658F84-F46E-A097-4318-89EC55904536}"/>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1048366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18DDC9-536C-0AD1-D7DC-33AFCA516362}"/>
              </a:ext>
            </a:extLst>
          </p:cNvPr>
          <p:cNvSpPr>
            <a:spLocks noGrp="1"/>
          </p:cNvSpPr>
          <p:nvPr>
            <p:ph type="dt" sz="half" idx="10"/>
          </p:nvPr>
        </p:nvSpPr>
        <p:spPr/>
        <p:txBody>
          <a:bodyPr/>
          <a:lstStyle/>
          <a:p>
            <a:fld id="{5E3FAA4F-2C21-4120-BEE3-E8676BE3D930}" type="datetimeFigureOut">
              <a:rPr lang="en-IN" smtClean="0"/>
              <a:t>02-04-2024</a:t>
            </a:fld>
            <a:endParaRPr lang="en-IN" dirty="0"/>
          </a:p>
        </p:txBody>
      </p:sp>
      <p:sp>
        <p:nvSpPr>
          <p:cNvPr id="3" name="Footer Placeholder 2">
            <a:extLst>
              <a:ext uri="{FF2B5EF4-FFF2-40B4-BE49-F238E27FC236}">
                <a16:creationId xmlns:a16="http://schemas.microsoft.com/office/drawing/2014/main" id="{C5EC611E-6624-065A-DB77-9E6BDCE485C0}"/>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D7F1A2D3-389E-D400-C05E-837FB42C28DA}"/>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4222588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E4831-6FE1-1E32-4CAD-CAF0AD6CCA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68BAD2-758E-4C9A-962F-7596BB70C6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A010D8-E6C1-AB4C-2A9A-4BA1ADD8F2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DD150-A8A1-2F2A-821E-49DC1406E6EB}"/>
              </a:ext>
            </a:extLst>
          </p:cNvPr>
          <p:cNvSpPr>
            <a:spLocks noGrp="1"/>
          </p:cNvSpPr>
          <p:nvPr>
            <p:ph type="dt" sz="half" idx="10"/>
          </p:nvPr>
        </p:nvSpPr>
        <p:spPr/>
        <p:txBody>
          <a:bodyPr/>
          <a:lstStyle/>
          <a:p>
            <a:fld id="{5E3FAA4F-2C21-4120-BEE3-E8676BE3D930}" type="datetimeFigureOut">
              <a:rPr lang="en-IN" smtClean="0"/>
              <a:t>02-04-2024</a:t>
            </a:fld>
            <a:endParaRPr lang="en-IN" dirty="0"/>
          </a:p>
        </p:txBody>
      </p:sp>
      <p:sp>
        <p:nvSpPr>
          <p:cNvPr id="6" name="Footer Placeholder 5">
            <a:extLst>
              <a:ext uri="{FF2B5EF4-FFF2-40B4-BE49-F238E27FC236}">
                <a16:creationId xmlns:a16="http://schemas.microsoft.com/office/drawing/2014/main" id="{16734944-6409-154A-63EE-FB23B9BE096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7F6B65B-7263-64D8-9F9A-D39F5899C750}"/>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709304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70D6-3EF3-4EA4-9FF9-8419EADE71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81691E-1046-D471-E28B-41CE74687A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72EE3B8-B757-32E4-A259-A20AD40C3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A318CD-4E79-CF34-BF4C-FEEE9CCB11A8}"/>
              </a:ext>
            </a:extLst>
          </p:cNvPr>
          <p:cNvSpPr>
            <a:spLocks noGrp="1"/>
          </p:cNvSpPr>
          <p:nvPr>
            <p:ph type="dt" sz="half" idx="10"/>
          </p:nvPr>
        </p:nvSpPr>
        <p:spPr/>
        <p:txBody>
          <a:bodyPr/>
          <a:lstStyle/>
          <a:p>
            <a:fld id="{5E3FAA4F-2C21-4120-BEE3-E8676BE3D930}" type="datetimeFigureOut">
              <a:rPr lang="en-IN" smtClean="0"/>
              <a:t>02-04-2024</a:t>
            </a:fld>
            <a:endParaRPr lang="en-IN" dirty="0"/>
          </a:p>
        </p:txBody>
      </p:sp>
      <p:sp>
        <p:nvSpPr>
          <p:cNvPr id="6" name="Footer Placeholder 5">
            <a:extLst>
              <a:ext uri="{FF2B5EF4-FFF2-40B4-BE49-F238E27FC236}">
                <a16:creationId xmlns:a16="http://schemas.microsoft.com/office/drawing/2014/main" id="{B7EF10E7-21B7-9220-EE43-9560F955920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72837B1-3391-9C42-D677-9C42EE70FBC3}"/>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1220298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D2717C-9F57-58BC-BA21-B1B7EB958C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1F741B-4658-DF77-D3B6-944BD6BD77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3BB1E5-4AFE-E96D-6E44-1EA3DFEDF3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3FAA4F-2C21-4120-BEE3-E8676BE3D930}" type="datetimeFigureOut">
              <a:rPr lang="en-IN" smtClean="0"/>
              <a:t>02-04-2024</a:t>
            </a:fld>
            <a:endParaRPr lang="en-IN" dirty="0"/>
          </a:p>
        </p:txBody>
      </p:sp>
      <p:sp>
        <p:nvSpPr>
          <p:cNvPr id="5" name="Footer Placeholder 4">
            <a:extLst>
              <a:ext uri="{FF2B5EF4-FFF2-40B4-BE49-F238E27FC236}">
                <a16:creationId xmlns:a16="http://schemas.microsoft.com/office/drawing/2014/main" id="{C8BDCB96-D809-302B-3049-2FF10E1422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B1EAA5F5-C621-BCAD-E9ED-A89742E50E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9E04A-6113-42B2-B0A5-00826145FA19}" type="slidenum">
              <a:rPr lang="en-IN" smtClean="0"/>
              <a:t>‹#›</a:t>
            </a:fld>
            <a:endParaRPr lang="en-IN" dirty="0"/>
          </a:p>
        </p:txBody>
      </p:sp>
    </p:spTree>
    <p:extLst>
      <p:ext uri="{BB962C8B-B14F-4D97-AF65-F5344CB8AC3E}">
        <p14:creationId xmlns:p14="http://schemas.microsoft.com/office/powerpoint/2010/main" val="162716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lowchart: Document 2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6E4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4B5CB7-8DDA-7DB1-1C89-78A7D8FF29CA}"/>
              </a:ext>
            </a:extLst>
          </p:cNvPr>
          <p:cNvSpPr>
            <a:spLocks noGrp="1"/>
          </p:cNvSpPr>
          <p:nvPr>
            <p:ph type="ctrTitle"/>
          </p:nvPr>
        </p:nvSpPr>
        <p:spPr>
          <a:xfrm>
            <a:off x="838200" y="171162"/>
            <a:ext cx="2840182" cy="2371148"/>
          </a:xfrm>
        </p:spPr>
        <p:txBody>
          <a:bodyPr vert="horz" lIns="91440" tIns="45720" rIns="91440" bIns="45720" rtlCol="0" anchor="ctr">
            <a:normAutofit/>
          </a:bodyPr>
          <a:lstStyle/>
          <a:p>
            <a:pPr algn="l"/>
            <a:r>
              <a:rPr lang="en-US" sz="3200" kern="1200">
                <a:solidFill>
                  <a:srgbClr val="FFFFFF"/>
                </a:solidFill>
                <a:latin typeface="+mj-lt"/>
                <a:ea typeface="+mj-ea"/>
                <a:cs typeface="+mj-cs"/>
              </a:rPr>
              <a:t>C# Programming Language</a:t>
            </a:r>
            <a:br>
              <a:rPr lang="en-US" sz="3200" kern="1200">
                <a:solidFill>
                  <a:srgbClr val="FFFFFF"/>
                </a:solidFill>
                <a:latin typeface="+mj-lt"/>
                <a:ea typeface="+mj-ea"/>
                <a:cs typeface="+mj-cs"/>
              </a:rPr>
            </a:br>
            <a:r>
              <a:rPr lang="en-US" sz="3200" kern="1200">
                <a:solidFill>
                  <a:srgbClr val="FFFFFF"/>
                </a:solidFill>
                <a:latin typeface="+mj-lt"/>
                <a:ea typeface="+mj-ea"/>
                <a:cs typeface="+mj-cs"/>
              </a:rPr>
              <a:t>Fundamentals</a:t>
            </a:r>
          </a:p>
        </p:txBody>
      </p:sp>
      <p:pic>
        <p:nvPicPr>
          <p:cNvPr id="3" name="Picture 2" descr="A hexagon with a letter c and a hashtag&#10;&#10;Description automatically generated">
            <a:extLst>
              <a:ext uri="{FF2B5EF4-FFF2-40B4-BE49-F238E27FC236}">
                <a16:creationId xmlns:a16="http://schemas.microsoft.com/office/drawing/2014/main" id="{223968C5-E4AE-8A24-2D95-AD5FEDA59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7552" y="640080"/>
            <a:ext cx="5188298" cy="5578816"/>
          </a:xfrm>
          <a:prstGeom prst="rect">
            <a:avLst/>
          </a:prstGeom>
        </p:spPr>
      </p:pic>
    </p:spTree>
    <p:extLst>
      <p:ext uri="{BB962C8B-B14F-4D97-AF65-F5344CB8AC3E}">
        <p14:creationId xmlns:p14="http://schemas.microsoft.com/office/powerpoint/2010/main" val="23188690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EC9-4138-01EF-E845-1A810BB7467B}"/>
              </a:ext>
            </a:extLst>
          </p:cNvPr>
          <p:cNvSpPr>
            <a:spLocks noGrp="1"/>
          </p:cNvSpPr>
          <p:nvPr>
            <p:ph type="title"/>
          </p:nvPr>
        </p:nvSpPr>
        <p:spPr>
          <a:xfrm>
            <a:off x="145026" y="143900"/>
            <a:ext cx="10515600" cy="732154"/>
          </a:xfrm>
        </p:spPr>
        <p:txBody>
          <a:bodyPr/>
          <a:lstStyle/>
          <a:p>
            <a:r>
              <a:rPr lang="en-IN" sz="4400" dirty="0">
                <a:solidFill>
                  <a:srgbClr val="512BD4"/>
                </a:solidFill>
                <a:latin typeface="+mn-lt"/>
              </a:rPr>
              <a:t>C#</a:t>
            </a:r>
            <a:endParaRPr lang="en-IN" dirty="0">
              <a:latin typeface="+mn-lt"/>
            </a:endParaRPr>
          </a:p>
        </p:txBody>
      </p:sp>
      <p:sp>
        <p:nvSpPr>
          <p:cNvPr id="3" name="Content Placeholder 2">
            <a:extLst>
              <a:ext uri="{FF2B5EF4-FFF2-40B4-BE49-F238E27FC236}">
                <a16:creationId xmlns:a16="http://schemas.microsoft.com/office/drawing/2014/main" id="{C71DF20C-9625-5097-A72B-203521732D5B}"/>
              </a:ext>
            </a:extLst>
          </p:cNvPr>
          <p:cNvSpPr>
            <a:spLocks noGrp="1"/>
          </p:cNvSpPr>
          <p:nvPr>
            <p:ph idx="1"/>
          </p:nvPr>
        </p:nvSpPr>
        <p:spPr>
          <a:xfrm>
            <a:off x="410497" y="1151296"/>
            <a:ext cx="4415444" cy="4833937"/>
          </a:xfrm>
        </p:spPr>
        <p:txBody>
          <a:bodyPr>
            <a:normAutofit/>
          </a:bodyPr>
          <a:lstStyle/>
          <a:p>
            <a:r>
              <a:rPr lang="en-IN" sz="3200" dirty="0">
                <a:solidFill>
                  <a:srgbClr val="512BD4"/>
                </a:solidFill>
              </a:rPr>
              <a:t>Open Source</a:t>
            </a:r>
          </a:p>
          <a:p>
            <a:r>
              <a:rPr lang="en-IN" sz="3200" dirty="0">
                <a:solidFill>
                  <a:srgbClr val="512BD4"/>
                </a:solidFill>
              </a:rPr>
              <a:t>Cross Platform</a:t>
            </a:r>
          </a:p>
          <a:p>
            <a:r>
              <a:rPr lang="en-IN" sz="3200" dirty="0">
                <a:solidFill>
                  <a:srgbClr val="512BD4"/>
                </a:solidFill>
              </a:rPr>
              <a:t>Strongly Typed</a:t>
            </a:r>
          </a:p>
          <a:p>
            <a:r>
              <a:rPr lang="en-IN" sz="3200" dirty="0">
                <a:solidFill>
                  <a:srgbClr val="512BD4"/>
                </a:solidFill>
              </a:rPr>
              <a:t>Case Sensitive</a:t>
            </a:r>
          </a:p>
          <a:p>
            <a:r>
              <a:rPr lang="en-IN" sz="3200" dirty="0">
                <a:solidFill>
                  <a:srgbClr val="512BD4"/>
                </a:solidFill>
              </a:rPr>
              <a:t>Memory Management</a:t>
            </a:r>
          </a:p>
          <a:p>
            <a:r>
              <a:rPr lang="en-IN" sz="3200" dirty="0">
                <a:solidFill>
                  <a:srgbClr val="512BD4"/>
                </a:solidFill>
              </a:rPr>
              <a:t>Object Oriented</a:t>
            </a:r>
          </a:p>
        </p:txBody>
      </p:sp>
      <p:sp>
        <p:nvSpPr>
          <p:cNvPr id="4" name="Content Placeholder 2">
            <a:extLst>
              <a:ext uri="{FF2B5EF4-FFF2-40B4-BE49-F238E27FC236}">
                <a16:creationId xmlns:a16="http://schemas.microsoft.com/office/drawing/2014/main" id="{123C4DB8-0EF3-998D-0032-62E0561A2B37}"/>
              </a:ext>
            </a:extLst>
          </p:cNvPr>
          <p:cNvSpPr txBox="1">
            <a:spLocks/>
          </p:cNvSpPr>
          <p:nvPr/>
        </p:nvSpPr>
        <p:spPr>
          <a:xfrm>
            <a:off x="6493626" y="1358785"/>
            <a:ext cx="4415444" cy="48339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3200" dirty="0">
                <a:solidFill>
                  <a:srgbClr val="512BD4"/>
                </a:solidFill>
              </a:rPr>
              <a:t>Usage</a:t>
            </a:r>
          </a:p>
          <a:p>
            <a:pPr lvl="1"/>
            <a:r>
              <a:rPr lang="en-IN" sz="3200" dirty="0">
                <a:solidFill>
                  <a:srgbClr val="512BD4"/>
                </a:solidFill>
              </a:rPr>
              <a:t>Desktop Applications</a:t>
            </a:r>
          </a:p>
          <a:p>
            <a:pPr lvl="1"/>
            <a:r>
              <a:rPr lang="en-IN" sz="3200" dirty="0">
                <a:solidFill>
                  <a:srgbClr val="512BD4"/>
                </a:solidFill>
              </a:rPr>
              <a:t>Web Applications</a:t>
            </a:r>
          </a:p>
          <a:p>
            <a:pPr lvl="1"/>
            <a:r>
              <a:rPr lang="en-IN" sz="3200" dirty="0">
                <a:solidFill>
                  <a:srgbClr val="512BD4"/>
                </a:solidFill>
              </a:rPr>
              <a:t>Mobile Applications</a:t>
            </a:r>
          </a:p>
          <a:p>
            <a:pPr lvl="1"/>
            <a:r>
              <a:rPr lang="en-IN" sz="3200" dirty="0">
                <a:solidFill>
                  <a:srgbClr val="512BD4"/>
                </a:solidFill>
              </a:rPr>
              <a:t>Cloud Applications</a:t>
            </a:r>
          </a:p>
          <a:p>
            <a:pPr lvl="1"/>
            <a:r>
              <a:rPr lang="en-IN" sz="3200" dirty="0">
                <a:solidFill>
                  <a:srgbClr val="512BD4"/>
                </a:solidFill>
              </a:rPr>
              <a:t>Web APIs</a:t>
            </a:r>
          </a:p>
          <a:p>
            <a:pPr lvl="1"/>
            <a:r>
              <a:rPr lang="en-IN" sz="3200" dirty="0">
                <a:solidFill>
                  <a:srgbClr val="512BD4"/>
                </a:solidFill>
              </a:rPr>
              <a:t>SSIS Packages</a:t>
            </a:r>
          </a:p>
          <a:p>
            <a:pPr lvl="1"/>
            <a:r>
              <a:rPr lang="en-IN" sz="3200" dirty="0">
                <a:solidFill>
                  <a:srgbClr val="512BD4"/>
                </a:solidFill>
              </a:rPr>
              <a:t>Many More…</a:t>
            </a:r>
          </a:p>
          <a:p>
            <a:pPr lvl="1"/>
            <a:endParaRPr lang="en-IN" dirty="0"/>
          </a:p>
        </p:txBody>
      </p:sp>
    </p:spTree>
    <p:extLst>
      <p:ext uri="{BB962C8B-B14F-4D97-AF65-F5344CB8AC3E}">
        <p14:creationId xmlns:p14="http://schemas.microsoft.com/office/powerpoint/2010/main" val="239428991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C7C7E-60EC-4E3D-CDB1-33C61EFF99D5}"/>
              </a:ext>
            </a:extLst>
          </p:cNvPr>
          <p:cNvSpPr>
            <a:spLocks noGrp="1"/>
          </p:cNvSpPr>
          <p:nvPr>
            <p:ph type="title"/>
          </p:nvPr>
        </p:nvSpPr>
        <p:spPr>
          <a:xfrm>
            <a:off x="128588" y="222886"/>
            <a:ext cx="11530013" cy="591501"/>
          </a:xfrm>
        </p:spPr>
        <p:txBody>
          <a:bodyPr>
            <a:normAutofit fontScale="90000"/>
          </a:bodyPr>
          <a:lstStyle/>
          <a:p>
            <a:r>
              <a:rPr lang="en-IN" sz="4900" dirty="0">
                <a:solidFill>
                  <a:srgbClr val="512BD4"/>
                </a:solidFill>
                <a:latin typeface="+mn-lt"/>
              </a:rPr>
              <a:t>Version</a:t>
            </a:r>
            <a:r>
              <a:rPr lang="en-IN" dirty="0"/>
              <a:t> </a:t>
            </a:r>
            <a:r>
              <a:rPr lang="en-IN" sz="4900" dirty="0">
                <a:solidFill>
                  <a:srgbClr val="512BD4"/>
                </a:solidFill>
                <a:latin typeface="+mn-lt"/>
              </a:rPr>
              <a:t>History</a:t>
            </a:r>
          </a:p>
        </p:txBody>
      </p:sp>
      <p:graphicFrame>
        <p:nvGraphicFramePr>
          <p:cNvPr id="15" name="Content Placeholder 14">
            <a:extLst>
              <a:ext uri="{FF2B5EF4-FFF2-40B4-BE49-F238E27FC236}">
                <a16:creationId xmlns:a16="http://schemas.microsoft.com/office/drawing/2014/main" id="{60482D2E-74AD-FD67-4159-F89FDC6C5AA2}"/>
              </a:ext>
            </a:extLst>
          </p:cNvPr>
          <p:cNvGraphicFramePr>
            <a:graphicFrameLocks noGrp="1"/>
          </p:cNvGraphicFramePr>
          <p:nvPr>
            <p:ph idx="1"/>
            <p:extLst>
              <p:ext uri="{D42A27DB-BD31-4B8C-83A1-F6EECF244321}">
                <p14:modId xmlns:p14="http://schemas.microsoft.com/office/powerpoint/2010/main" val="1533698560"/>
              </p:ext>
            </p:extLst>
          </p:nvPr>
        </p:nvGraphicFramePr>
        <p:xfrm>
          <a:off x="388143" y="1042988"/>
          <a:ext cx="11415713" cy="5592125"/>
        </p:xfrm>
        <a:graphic>
          <a:graphicData uri="http://schemas.openxmlformats.org/drawingml/2006/table">
            <a:tbl>
              <a:tblPr>
                <a:tableStyleId>{10A1B5D5-9B99-4C35-A422-299274C87663}</a:tableStyleId>
              </a:tblPr>
              <a:tblGrid>
                <a:gridCol w="3667949">
                  <a:extLst>
                    <a:ext uri="{9D8B030D-6E8A-4147-A177-3AD203B41FA5}">
                      <a16:colId xmlns:a16="http://schemas.microsoft.com/office/drawing/2014/main" val="668078435"/>
                    </a:ext>
                  </a:extLst>
                </a:gridCol>
                <a:gridCol w="2494516">
                  <a:extLst>
                    <a:ext uri="{9D8B030D-6E8A-4147-A177-3AD203B41FA5}">
                      <a16:colId xmlns:a16="http://schemas.microsoft.com/office/drawing/2014/main" val="1207351717"/>
                    </a:ext>
                  </a:extLst>
                </a:gridCol>
                <a:gridCol w="5253248">
                  <a:extLst>
                    <a:ext uri="{9D8B030D-6E8A-4147-A177-3AD203B41FA5}">
                      <a16:colId xmlns:a16="http://schemas.microsoft.com/office/drawing/2014/main" val="4144990485"/>
                    </a:ext>
                  </a:extLst>
                </a:gridCol>
              </a:tblGrid>
              <a:tr h="508375">
                <a:tc>
                  <a:txBody>
                    <a:bodyPr/>
                    <a:lstStyle/>
                    <a:p>
                      <a:pPr algn="l" fontAlgn="t"/>
                      <a:r>
                        <a:rPr lang="en-IN" sz="2400" b="1" i="0" u="none" strike="noStrike" kern="1200" dirty="0">
                          <a:solidFill>
                            <a:srgbClr val="512BD4"/>
                          </a:solidFill>
                          <a:effectLst/>
                          <a:latin typeface="+mn-lt"/>
                          <a:ea typeface="+mn-ea"/>
                          <a:cs typeface="+mn-cs"/>
                        </a:rPr>
                        <a:t> Target</a:t>
                      </a:r>
                    </a:p>
                  </a:txBody>
                  <a:tcPr marL="9525" marR="9525" marT="9525" marB="0"/>
                </a:tc>
                <a:tc>
                  <a:txBody>
                    <a:bodyPr/>
                    <a:lstStyle/>
                    <a:p>
                      <a:pPr algn="l" fontAlgn="t"/>
                      <a:r>
                        <a:rPr lang="en-IN" sz="2400" b="1" i="0" u="none" strike="noStrike" kern="1200">
                          <a:solidFill>
                            <a:srgbClr val="512BD4"/>
                          </a:solidFill>
                          <a:effectLst/>
                          <a:latin typeface="+mn-lt"/>
                          <a:ea typeface="+mn-ea"/>
                          <a:cs typeface="+mn-cs"/>
                        </a:rPr>
                        <a:t>Version</a:t>
                      </a:r>
                    </a:p>
                  </a:txBody>
                  <a:tcPr marL="9525" marR="9525" marT="9525" marB="0"/>
                </a:tc>
                <a:tc>
                  <a:txBody>
                    <a:bodyPr/>
                    <a:lstStyle/>
                    <a:p>
                      <a:pPr algn="l" fontAlgn="t"/>
                      <a:r>
                        <a:rPr lang="en-IN" sz="2400" b="1" i="0" u="none" strike="noStrike" kern="1200" dirty="0">
                          <a:solidFill>
                            <a:srgbClr val="512BD4"/>
                          </a:solidFill>
                          <a:effectLst/>
                          <a:latin typeface="+mn-lt"/>
                          <a:ea typeface="+mn-ea"/>
                          <a:cs typeface="+mn-cs"/>
                        </a:rPr>
                        <a:t>C# language version default</a:t>
                      </a:r>
                    </a:p>
                  </a:txBody>
                  <a:tcPr marL="9525" marR="9525" marT="9525" marB="0"/>
                </a:tc>
                <a:extLst>
                  <a:ext uri="{0D108BD9-81ED-4DB2-BD59-A6C34878D82A}">
                    <a16:rowId xmlns:a16="http://schemas.microsoft.com/office/drawing/2014/main" val="3714011587"/>
                  </a:ext>
                </a:extLst>
              </a:tr>
              <a:tr h="508375">
                <a:tc>
                  <a:txBody>
                    <a:bodyPr/>
                    <a:lstStyle/>
                    <a:p>
                      <a:pPr algn="l" fontAlgn="t"/>
                      <a:r>
                        <a:rPr lang="en-IN" sz="2400" b="0" i="0" u="none" strike="noStrike" kern="1200" dirty="0">
                          <a:solidFill>
                            <a:srgbClr val="512BD4"/>
                          </a:solidFill>
                          <a:effectLst/>
                          <a:latin typeface="+mn-lt"/>
                          <a:ea typeface="+mn-ea"/>
                          <a:cs typeface="+mn-cs"/>
                        </a:rPr>
                        <a:t> .NET</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8.x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12</a:t>
                      </a:r>
                    </a:p>
                  </a:txBody>
                  <a:tcPr marL="9525" marR="9525" marT="9525" marB="0"/>
                </a:tc>
                <a:extLst>
                  <a:ext uri="{0D108BD9-81ED-4DB2-BD59-A6C34878D82A}">
                    <a16:rowId xmlns:a16="http://schemas.microsoft.com/office/drawing/2014/main" val="1931080654"/>
                  </a:ext>
                </a:extLst>
              </a:tr>
              <a:tr h="508375">
                <a:tc>
                  <a:txBody>
                    <a:bodyPr/>
                    <a:lstStyle/>
                    <a:p>
                      <a:pPr algn="l" fontAlgn="t"/>
                      <a:r>
                        <a:rPr lang="en-IN" sz="2400" b="0" i="0" u="none" strike="noStrike" kern="1200" dirty="0">
                          <a:solidFill>
                            <a:srgbClr val="512BD4"/>
                          </a:solidFill>
                          <a:effectLst/>
                          <a:latin typeface="+mn-lt"/>
                          <a:ea typeface="+mn-ea"/>
                          <a:cs typeface="+mn-cs"/>
                        </a:rPr>
                        <a:t> .NET</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7.x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11</a:t>
                      </a:r>
                    </a:p>
                  </a:txBody>
                  <a:tcPr marL="9525" marR="9525" marT="9525" marB="0"/>
                </a:tc>
                <a:extLst>
                  <a:ext uri="{0D108BD9-81ED-4DB2-BD59-A6C34878D82A}">
                    <a16:rowId xmlns:a16="http://schemas.microsoft.com/office/drawing/2014/main" val="2564327795"/>
                  </a:ext>
                </a:extLst>
              </a:tr>
              <a:tr h="508375">
                <a:tc>
                  <a:txBody>
                    <a:bodyPr/>
                    <a:lstStyle/>
                    <a:p>
                      <a:pPr algn="l" fontAlgn="t"/>
                      <a:r>
                        <a:rPr lang="en-IN" sz="2400" b="0" i="0" u="none" strike="noStrike" kern="1200" dirty="0">
                          <a:solidFill>
                            <a:srgbClr val="512BD4"/>
                          </a:solidFill>
                          <a:effectLst/>
                          <a:latin typeface="+mn-lt"/>
                          <a:ea typeface="+mn-ea"/>
                          <a:cs typeface="+mn-cs"/>
                        </a:rPr>
                        <a:t> .NET</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6.x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10</a:t>
                      </a:r>
                    </a:p>
                  </a:txBody>
                  <a:tcPr marL="9525" marR="9525" marT="9525" marB="0"/>
                </a:tc>
                <a:extLst>
                  <a:ext uri="{0D108BD9-81ED-4DB2-BD59-A6C34878D82A}">
                    <a16:rowId xmlns:a16="http://schemas.microsoft.com/office/drawing/2014/main" val="3122547492"/>
                  </a:ext>
                </a:extLst>
              </a:tr>
              <a:tr h="508375">
                <a:tc>
                  <a:txBody>
                    <a:bodyPr/>
                    <a:lstStyle/>
                    <a:p>
                      <a:pPr algn="l" fontAlgn="t"/>
                      <a:r>
                        <a:rPr lang="en-IN" sz="2400" b="0" i="0" u="none" strike="noStrike" kern="1200" dirty="0">
                          <a:solidFill>
                            <a:srgbClr val="512BD4"/>
                          </a:solidFill>
                          <a:effectLst/>
                          <a:latin typeface="+mn-lt"/>
                          <a:ea typeface="+mn-ea"/>
                          <a:cs typeface="+mn-cs"/>
                        </a:rPr>
                        <a:t> .NET</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5.x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9.0</a:t>
                      </a:r>
                    </a:p>
                  </a:txBody>
                  <a:tcPr marL="9525" marR="9525" marT="9525" marB="0"/>
                </a:tc>
                <a:extLst>
                  <a:ext uri="{0D108BD9-81ED-4DB2-BD59-A6C34878D82A}">
                    <a16:rowId xmlns:a16="http://schemas.microsoft.com/office/drawing/2014/main" val="195026154"/>
                  </a:ext>
                </a:extLst>
              </a:tr>
              <a:tr h="508375">
                <a:tc>
                  <a:txBody>
                    <a:bodyPr/>
                    <a:lstStyle/>
                    <a:p>
                      <a:pPr algn="l" fontAlgn="t"/>
                      <a:r>
                        <a:rPr lang="en-IN" sz="2400" b="0" i="0" u="none" strike="noStrike" kern="1200" dirty="0">
                          <a:solidFill>
                            <a:srgbClr val="512BD4"/>
                          </a:solidFill>
                          <a:effectLst/>
                          <a:latin typeface="+mn-lt"/>
                          <a:ea typeface="+mn-ea"/>
                          <a:cs typeface="+mn-cs"/>
                        </a:rPr>
                        <a:t> .NET Core</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3.x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8.0</a:t>
                      </a:r>
                    </a:p>
                  </a:txBody>
                  <a:tcPr marL="9525" marR="9525" marT="9525" marB="0"/>
                </a:tc>
                <a:extLst>
                  <a:ext uri="{0D108BD9-81ED-4DB2-BD59-A6C34878D82A}">
                    <a16:rowId xmlns:a16="http://schemas.microsoft.com/office/drawing/2014/main" val="3812270186"/>
                  </a:ext>
                </a:extLst>
              </a:tr>
              <a:tr h="508375">
                <a:tc>
                  <a:txBody>
                    <a:bodyPr/>
                    <a:lstStyle/>
                    <a:p>
                      <a:pPr algn="l" fontAlgn="t"/>
                      <a:r>
                        <a:rPr lang="en-IN" sz="2400" b="0" i="0" u="none" strike="noStrike" kern="1200" dirty="0">
                          <a:solidFill>
                            <a:srgbClr val="512BD4"/>
                          </a:solidFill>
                          <a:effectLst/>
                          <a:latin typeface="+mn-lt"/>
                          <a:ea typeface="+mn-ea"/>
                          <a:cs typeface="+mn-cs"/>
                        </a:rPr>
                        <a:t> .NET Core</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2.x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7.3</a:t>
                      </a:r>
                    </a:p>
                  </a:txBody>
                  <a:tcPr marL="9525" marR="9525" marT="9525" marB="0"/>
                </a:tc>
                <a:extLst>
                  <a:ext uri="{0D108BD9-81ED-4DB2-BD59-A6C34878D82A}">
                    <a16:rowId xmlns:a16="http://schemas.microsoft.com/office/drawing/2014/main" val="3840994466"/>
                  </a:ext>
                </a:extLst>
              </a:tr>
              <a:tr h="508375">
                <a:tc>
                  <a:txBody>
                    <a:bodyPr/>
                    <a:lstStyle/>
                    <a:p>
                      <a:pPr algn="l" fontAlgn="t"/>
                      <a:r>
                        <a:rPr lang="en-IN" sz="2400" b="0" i="0" u="none" strike="noStrike" kern="1200" dirty="0">
                          <a:solidFill>
                            <a:srgbClr val="512BD4"/>
                          </a:solidFill>
                          <a:effectLst/>
                          <a:latin typeface="+mn-lt"/>
                          <a:ea typeface="+mn-ea"/>
                          <a:cs typeface="+mn-cs"/>
                        </a:rPr>
                        <a:t> .NET Standard</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2.1</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8.0</a:t>
                      </a:r>
                    </a:p>
                  </a:txBody>
                  <a:tcPr marL="9525" marR="9525" marT="9525" marB="0"/>
                </a:tc>
                <a:extLst>
                  <a:ext uri="{0D108BD9-81ED-4DB2-BD59-A6C34878D82A}">
                    <a16:rowId xmlns:a16="http://schemas.microsoft.com/office/drawing/2014/main" val="2564808944"/>
                  </a:ext>
                </a:extLst>
              </a:tr>
              <a:tr h="508375">
                <a:tc>
                  <a:txBody>
                    <a:bodyPr/>
                    <a:lstStyle/>
                    <a:p>
                      <a:pPr algn="l" fontAlgn="t"/>
                      <a:r>
                        <a:rPr lang="en-IN" sz="2400" b="0" i="0" u="none" strike="noStrike" kern="1200" dirty="0">
                          <a:solidFill>
                            <a:srgbClr val="512BD4"/>
                          </a:solidFill>
                          <a:effectLst/>
                          <a:latin typeface="+mn-lt"/>
                          <a:ea typeface="+mn-ea"/>
                          <a:cs typeface="+mn-cs"/>
                        </a:rPr>
                        <a:t> .NET Standard</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2</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7.3</a:t>
                      </a:r>
                    </a:p>
                  </a:txBody>
                  <a:tcPr marL="9525" marR="9525" marT="9525" marB="0"/>
                </a:tc>
                <a:extLst>
                  <a:ext uri="{0D108BD9-81ED-4DB2-BD59-A6C34878D82A}">
                    <a16:rowId xmlns:a16="http://schemas.microsoft.com/office/drawing/2014/main" val="3425489790"/>
                  </a:ext>
                </a:extLst>
              </a:tr>
              <a:tr h="508375">
                <a:tc>
                  <a:txBody>
                    <a:bodyPr/>
                    <a:lstStyle/>
                    <a:p>
                      <a:pPr algn="l" fontAlgn="t"/>
                      <a:r>
                        <a:rPr lang="en-IN" sz="2400" b="0" i="0" u="none" strike="noStrike" kern="1200" dirty="0">
                          <a:solidFill>
                            <a:srgbClr val="512BD4"/>
                          </a:solidFill>
                          <a:effectLst/>
                          <a:latin typeface="+mn-lt"/>
                          <a:ea typeface="+mn-ea"/>
                          <a:cs typeface="+mn-cs"/>
                        </a:rPr>
                        <a:t> .NET Standard</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1.x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7.3</a:t>
                      </a:r>
                    </a:p>
                  </a:txBody>
                  <a:tcPr marL="9525" marR="9525" marT="9525" marB="0"/>
                </a:tc>
                <a:extLst>
                  <a:ext uri="{0D108BD9-81ED-4DB2-BD59-A6C34878D82A}">
                    <a16:rowId xmlns:a16="http://schemas.microsoft.com/office/drawing/2014/main" val="1938207946"/>
                  </a:ext>
                </a:extLst>
              </a:tr>
              <a:tr h="508375">
                <a:tc>
                  <a:txBody>
                    <a:bodyPr/>
                    <a:lstStyle/>
                    <a:p>
                      <a:pPr algn="l" fontAlgn="t"/>
                      <a:r>
                        <a:rPr lang="en-IN" sz="2400" b="0" i="0" u="none" strike="noStrike" kern="1200" dirty="0">
                          <a:solidFill>
                            <a:srgbClr val="512BD4"/>
                          </a:solidFill>
                          <a:effectLst/>
                          <a:latin typeface="+mn-lt"/>
                          <a:ea typeface="+mn-ea"/>
                          <a:cs typeface="+mn-cs"/>
                        </a:rPr>
                        <a:t> .NET Framework</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all</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7.3</a:t>
                      </a:r>
                    </a:p>
                  </a:txBody>
                  <a:tcPr marL="9525" marR="9525" marT="9525" marB="0"/>
                </a:tc>
                <a:extLst>
                  <a:ext uri="{0D108BD9-81ED-4DB2-BD59-A6C34878D82A}">
                    <a16:rowId xmlns:a16="http://schemas.microsoft.com/office/drawing/2014/main" val="2865779591"/>
                  </a:ext>
                </a:extLst>
              </a:tr>
            </a:tbl>
          </a:graphicData>
        </a:graphic>
      </p:graphicFrame>
    </p:spTree>
    <p:extLst>
      <p:ext uri="{BB962C8B-B14F-4D97-AF65-F5344CB8AC3E}">
        <p14:creationId xmlns:p14="http://schemas.microsoft.com/office/powerpoint/2010/main" val="236419332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43" name="Cylinder 42">
            <a:extLst>
              <a:ext uri="{FF2B5EF4-FFF2-40B4-BE49-F238E27FC236}">
                <a16:creationId xmlns:a16="http://schemas.microsoft.com/office/drawing/2014/main" id="{EA18C8B1-C90A-880B-C2A5-BFD7A7273A9C}"/>
              </a:ext>
            </a:extLst>
          </p:cNvPr>
          <p:cNvSpPr/>
          <p:nvPr/>
        </p:nvSpPr>
        <p:spPr>
          <a:xfrm>
            <a:off x="6910387" y="828675"/>
            <a:ext cx="4743449" cy="5214938"/>
          </a:xfrm>
          <a:prstGeom prst="can">
            <a:avLst>
              <a:gd name="adj" fmla="val 753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endParaRPr lang="en-IN" sz="2400" b="1">
              <a:solidFill>
                <a:schemeClr val="bg1"/>
              </a:solidFill>
              <a:highlight>
                <a:srgbClr val="512BD4"/>
              </a:highlight>
            </a:endParaRPr>
          </a:p>
        </p:txBody>
      </p:sp>
      <p:sp>
        <p:nvSpPr>
          <p:cNvPr id="4" name="Rectangle: Single Corner Snipped 3">
            <a:extLst>
              <a:ext uri="{FF2B5EF4-FFF2-40B4-BE49-F238E27FC236}">
                <a16:creationId xmlns:a16="http://schemas.microsoft.com/office/drawing/2014/main" id="{427CB683-2BF5-F84E-4395-BBC1ADB00FF7}"/>
              </a:ext>
            </a:extLst>
          </p:cNvPr>
          <p:cNvSpPr/>
          <p:nvPr/>
        </p:nvSpPr>
        <p:spPr>
          <a:xfrm>
            <a:off x="857250" y="828675"/>
            <a:ext cx="4743450" cy="5214938"/>
          </a:xfrm>
          <a:prstGeom prst="snip1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0BACDE32-9927-C0B9-622F-33CA3D3353F2}"/>
              </a:ext>
            </a:extLst>
          </p:cNvPr>
          <p:cNvSpPr/>
          <p:nvPr/>
        </p:nvSpPr>
        <p:spPr>
          <a:xfrm>
            <a:off x="1185863" y="1185863"/>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endParaRPr lang="en-IN" sz="3200" b="1" dirty="0">
              <a:solidFill>
                <a:schemeClr val="bg1"/>
              </a:solidFill>
              <a:highlight>
                <a:srgbClr val="512BD4"/>
              </a:highlight>
            </a:endParaRPr>
          </a:p>
        </p:txBody>
      </p:sp>
      <p:sp>
        <p:nvSpPr>
          <p:cNvPr id="10" name="Rectangle: Rounded Corners 9">
            <a:extLst>
              <a:ext uri="{FF2B5EF4-FFF2-40B4-BE49-F238E27FC236}">
                <a16:creationId xmlns:a16="http://schemas.microsoft.com/office/drawing/2014/main" id="{E0C9AFFA-A94E-AE02-AF32-86A6E6DC6A4F}"/>
              </a:ext>
            </a:extLst>
          </p:cNvPr>
          <p:cNvSpPr/>
          <p:nvPr/>
        </p:nvSpPr>
        <p:spPr>
          <a:xfrm>
            <a:off x="2705099" y="1185863"/>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1" name="Rectangle: Rounded Corners 10">
            <a:extLst>
              <a:ext uri="{FF2B5EF4-FFF2-40B4-BE49-F238E27FC236}">
                <a16:creationId xmlns:a16="http://schemas.microsoft.com/office/drawing/2014/main" id="{33576155-2075-4B2C-0130-2FB1353B4516}"/>
              </a:ext>
            </a:extLst>
          </p:cNvPr>
          <p:cNvSpPr/>
          <p:nvPr/>
        </p:nvSpPr>
        <p:spPr>
          <a:xfrm>
            <a:off x="1185863" y="20574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2" name="Rectangle: Rounded Corners 11">
            <a:extLst>
              <a:ext uri="{FF2B5EF4-FFF2-40B4-BE49-F238E27FC236}">
                <a16:creationId xmlns:a16="http://schemas.microsoft.com/office/drawing/2014/main" id="{BA4A8DD4-4118-6F8E-4DDC-C5073F92BD4B}"/>
              </a:ext>
            </a:extLst>
          </p:cNvPr>
          <p:cNvSpPr/>
          <p:nvPr/>
        </p:nvSpPr>
        <p:spPr>
          <a:xfrm>
            <a:off x="2690812" y="20574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3" name="Rectangle: Rounded Corners 12">
            <a:extLst>
              <a:ext uri="{FF2B5EF4-FFF2-40B4-BE49-F238E27FC236}">
                <a16:creationId xmlns:a16="http://schemas.microsoft.com/office/drawing/2014/main" id="{91AD0E41-AEB5-9CFD-F63F-B6267B2FCBED}"/>
              </a:ext>
            </a:extLst>
          </p:cNvPr>
          <p:cNvSpPr/>
          <p:nvPr/>
        </p:nvSpPr>
        <p:spPr>
          <a:xfrm>
            <a:off x="4195762" y="20574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4" name="Rectangle: Rounded Corners 13">
            <a:extLst>
              <a:ext uri="{FF2B5EF4-FFF2-40B4-BE49-F238E27FC236}">
                <a16:creationId xmlns:a16="http://schemas.microsoft.com/office/drawing/2014/main" id="{32F5E458-260F-D4A7-E290-E47190C805B6}"/>
              </a:ext>
            </a:extLst>
          </p:cNvPr>
          <p:cNvSpPr/>
          <p:nvPr/>
        </p:nvSpPr>
        <p:spPr>
          <a:xfrm>
            <a:off x="1185863" y="291465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5" name="Rectangle: Rounded Corners 14">
            <a:extLst>
              <a:ext uri="{FF2B5EF4-FFF2-40B4-BE49-F238E27FC236}">
                <a16:creationId xmlns:a16="http://schemas.microsoft.com/office/drawing/2014/main" id="{8D1734A3-CF67-8137-67DA-039D5D51275C}"/>
              </a:ext>
            </a:extLst>
          </p:cNvPr>
          <p:cNvSpPr/>
          <p:nvPr/>
        </p:nvSpPr>
        <p:spPr>
          <a:xfrm>
            <a:off x="2690812" y="291465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6" name="Rectangle: Rounded Corners 15">
            <a:extLst>
              <a:ext uri="{FF2B5EF4-FFF2-40B4-BE49-F238E27FC236}">
                <a16:creationId xmlns:a16="http://schemas.microsoft.com/office/drawing/2014/main" id="{934473DE-6E95-C34E-502C-95B0822C78BC}"/>
              </a:ext>
            </a:extLst>
          </p:cNvPr>
          <p:cNvSpPr/>
          <p:nvPr/>
        </p:nvSpPr>
        <p:spPr>
          <a:xfrm>
            <a:off x="4195762" y="291465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7" name="Rectangle: Rounded Corners 16">
            <a:extLst>
              <a:ext uri="{FF2B5EF4-FFF2-40B4-BE49-F238E27FC236}">
                <a16:creationId xmlns:a16="http://schemas.microsoft.com/office/drawing/2014/main" id="{994475D6-E677-B9D6-FCD1-CA0FF7773CC9}"/>
              </a:ext>
            </a:extLst>
          </p:cNvPr>
          <p:cNvSpPr/>
          <p:nvPr/>
        </p:nvSpPr>
        <p:spPr>
          <a:xfrm>
            <a:off x="1185863" y="377189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8" name="Rectangle: Rounded Corners 17">
            <a:extLst>
              <a:ext uri="{FF2B5EF4-FFF2-40B4-BE49-F238E27FC236}">
                <a16:creationId xmlns:a16="http://schemas.microsoft.com/office/drawing/2014/main" id="{A51A403A-B7C1-292A-A3DE-81B5810C2166}"/>
              </a:ext>
            </a:extLst>
          </p:cNvPr>
          <p:cNvSpPr/>
          <p:nvPr/>
        </p:nvSpPr>
        <p:spPr>
          <a:xfrm>
            <a:off x="2690812" y="377189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9" name="Rectangle: Rounded Corners 18">
            <a:extLst>
              <a:ext uri="{FF2B5EF4-FFF2-40B4-BE49-F238E27FC236}">
                <a16:creationId xmlns:a16="http://schemas.microsoft.com/office/drawing/2014/main" id="{E3C1C27F-04AF-7D5D-7A44-E2C5B24FEC1C}"/>
              </a:ext>
            </a:extLst>
          </p:cNvPr>
          <p:cNvSpPr/>
          <p:nvPr/>
        </p:nvSpPr>
        <p:spPr>
          <a:xfrm>
            <a:off x="4195762" y="377189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0" name="Rectangle: Rounded Corners 19">
            <a:extLst>
              <a:ext uri="{FF2B5EF4-FFF2-40B4-BE49-F238E27FC236}">
                <a16:creationId xmlns:a16="http://schemas.microsoft.com/office/drawing/2014/main" id="{BA96D807-1896-D254-ACB0-D771FBB72F22}"/>
              </a:ext>
            </a:extLst>
          </p:cNvPr>
          <p:cNvSpPr/>
          <p:nvPr/>
        </p:nvSpPr>
        <p:spPr>
          <a:xfrm>
            <a:off x="1185863" y="4629148"/>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1" name="Rectangle: Rounded Corners 20">
            <a:extLst>
              <a:ext uri="{FF2B5EF4-FFF2-40B4-BE49-F238E27FC236}">
                <a16:creationId xmlns:a16="http://schemas.microsoft.com/office/drawing/2014/main" id="{5E523122-CB67-5B19-3D5D-4DC11D69A677}"/>
              </a:ext>
            </a:extLst>
          </p:cNvPr>
          <p:cNvSpPr/>
          <p:nvPr/>
        </p:nvSpPr>
        <p:spPr>
          <a:xfrm>
            <a:off x="2690812" y="4629148"/>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2" name="Rectangle: Rounded Corners 21">
            <a:extLst>
              <a:ext uri="{FF2B5EF4-FFF2-40B4-BE49-F238E27FC236}">
                <a16:creationId xmlns:a16="http://schemas.microsoft.com/office/drawing/2014/main" id="{B5200318-6994-51DB-9379-B0D7DA5DC40E}"/>
              </a:ext>
            </a:extLst>
          </p:cNvPr>
          <p:cNvSpPr/>
          <p:nvPr/>
        </p:nvSpPr>
        <p:spPr>
          <a:xfrm>
            <a:off x="4195762" y="4629148"/>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3" name="Rectangle: Rounded Corners 22">
            <a:extLst>
              <a:ext uri="{FF2B5EF4-FFF2-40B4-BE49-F238E27FC236}">
                <a16:creationId xmlns:a16="http://schemas.microsoft.com/office/drawing/2014/main" id="{E89B6C52-3FD5-125F-FECC-40CCB09D588B}"/>
              </a:ext>
            </a:extLst>
          </p:cNvPr>
          <p:cNvSpPr/>
          <p:nvPr/>
        </p:nvSpPr>
        <p:spPr>
          <a:xfrm>
            <a:off x="1185863" y="5429247"/>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4" name="Rectangle: Rounded Corners 23">
            <a:extLst>
              <a:ext uri="{FF2B5EF4-FFF2-40B4-BE49-F238E27FC236}">
                <a16:creationId xmlns:a16="http://schemas.microsoft.com/office/drawing/2014/main" id="{00E4DAC4-3478-EEB4-5CE0-1F2B071ED770}"/>
              </a:ext>
            </a:extLst>
          </p:cNvPr>
          <p:cNvSpPr/>
          <p:nvPr/>
        </p:nvSpPr>
        <p:spPr>
          <a:xfrm>
            <a:off x="2690812" y="5429247"/>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5" name="Rectangle: Rounded Corners 24">
            <a:extLst>
              <a:ext uri="{FF2B5EF4-FFF2-40B4-BE49-F238E27FC236}">
                <a16:creationId xmlns:a16="http://schemas.microsoft.com/office/drawing/2014/main" id="{5476B99B-8C99-96BB-CF67-7E834F2482D7}"/>
              </a:ext>
            </a:extLst>
          </p:cNvPr>
          <p:cNvSpPr/>
          <p:nvPr/>
        </p:nvSpPr>
        <p:spPr>
          <a:xfrm>
            <a:off x="4195762" y="5429247"/>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8" name="Rectangle: Rounded Corners 27">
            <a:extLst>
              <a:ext uri="{FF2B5EF4-FFF2-40B4-BE49-F238E27FC236}">
                <a16:creationId xmlns:a16="http://schemas.microsoft.com/office/drawing/2014/main" id="{29D5756C-A6CB-6938-1B6B-92EA6361E345}"/>
              </a:ext>
            </a:extLst>
          </p:cNvPr>
          <p:cNvSpPr/>
          <p:nvPr/>
        </p:nvSpPr>
        <p:spPr>
          <a:xfrm>
            <a:off x="7196138" y="1700213"/>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29" name="Rectangle: Rounded Corners 28">
            <a:extLst>
              <a:ext uri="{FF2B5EF4-FFF2-40B4-BE49-F238E27FC236}">
                <a16:creationId xmlns:a16="http://schemas.microsoft.com/office/drawing/2014/main" id="{DEFA34A0-ED45-BC80-910D-0C5504F1F9B3}"/>
              </a:ext>
            </a:extLst>
          </p:cNvPr>
          <p:cNvSpPr/>
          <p:nvPr/>
        </p:nvSpPr>
        <p:spPr>
          <a:xfrm>
            <a:off x="8701087" y="1700213"/>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0" name="Rectangle: Rounded Corners 29">
            <a:extLst>
              <a:ext uri="{FF2B5EF4-FFF2-40B4-BE49-F238E27FC236}">
                <a16:creationId xmlns:a16="http://schemas.microsoft.com/office/drawing/2014/main" id="{E73AD7F1-59E5-0362-D31D-9F703D68F59B}"/>
              </a:ext>
            </a:extLst>
          </p:cNvPr>
          <p:cNvSpPr/>
          <p:nvPr/>
        </p:nvSpPr>
        <p:spPr>
          <a:xfrm>
            <a:off x="10206037" y="1700213"/>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1" name="Rectangle: Rounded Corners 30">
            <a:extLst>
              <a:ext uri="{FF2B5EF4-FFF2-40B4-BE49-F238E27FC236}">
                <a16:creationId xmlns:a16="http://schemas.microsoft.com/office/drawing/2014/main" id="{4C8DE026-D268-41A2-F2AF-3714C2AE694D}"/>
              </a:ext>
            </a:extLst>
          </p:cNvPr>
          <p:cNvSpPr/>
          <p:nvPr/>
        </p:nvSpPr>
        <p:spPr>
          <a:xfrm>
            <a:off x="7196138" y="2557462"/>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2" name="Rectangle: Rounded Corners 31">
            <a:extLst>
              <a:ext uri="{FF2B5EF4-FFF2-40B4-BE49-F238E27FC236}">
                <a16:creationId xmlns:a16="http://schemas.microsoft.com/office/drawing/2014/main" id="{A2034857-1706-7CFF-F048-856C07159B71}"/>
              </a:ext>
            </a:extLst>
          </p:cNvPr>
          <p:cNvSpPr/>
          <p:nvPr/>
        </p:nvSpPr>
        <p:spPr>
          <a:xfrm>
            <a:off x="8701087" y="2557462"/>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3" name="Rectangle: Rounded Corners 32">
            <a:extLst>
              <a:ext uri="{FF2B5EF4-FFF2-40B4-BE49-F238E27FC236}">
                <a16:creationId xmlns:a16="http://schemas.microsoft.com/office/drawing/2014/main" id="{B3731AE6-D463-6043-1E67-BB0F2B470262}"/>
              </a:ext>
            </a:extLst>
          </p:cNvPr>
          <p:cNvSpPr/>
          <p:nvPr/>
        </p:nvSpPr>
        <p:spPr>
          <a:xfrm>
            <a:off x="10206037" y="2557462"/>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4" name="Rectangle: Rounded Corners 33">
            <a:extLst>
              <a:ext uri="{FF2B5EF4-FFF2-40B4-BE49-F238E27FC236}">
                <a16:creationId xmlns:a16="http://schemas.microsoft.com/office/drawing/2014/main" id="{AC9354A7-7D76-2304-DF7D-ED885669E84D}"/>
              </a:ext>
            </a:extLst>
          </p:cNvPr>
          <p:cNvSpPr/>
          <p:nvPr/>
        </p:nvSpPr>
        <p:spPr>
          <a:xfrm>
            <a:off x="7196138" y="341471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5" name="Rectangle: Rounded Corners 34">
            <a:extLst>
              <a:ext uri="{FF2B5EF4-FFF2-40B4-BE49-F238E27FC236}">
                <a16:creationId xmlns:a16="http://schemas.microsoft.com/office/drawing/2014/main" id="{1D5F24D0-ACE0-DFEE-3C42-6DB14915D65A}"/>
              </a:ext>
            </a:extLst>
          </p:cNvPr>
          <p:cNvSpPr/>
          <p:nvPr/>
        </p:nvSpPr>
        <p:spPr>
          <a:xfrm>
            <a:off x="8701087" y="341471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6" name="Rectangle: Rounded Corners 35">
            <a:extLst>
              <a:ext uri="{FF2B5EF4-FFF2-40B4-BE49-F238E27FC236}">
                <a16:creationId xmlns:a16="http://schemas.microsoft.com/office/drawing/2014/main" id="{31F5CA4B-97A0-D0EA-02C3-3B9DEBAD2E60}"/>
              </a:ext>
            </a:extLst>
          </p:cNvPr>
          <p:cNvSpPr/>
          <p:nvPr/>
        </p:nvSpPr>
        <p:spPr>
          <a:xfrm>
            <a:off x="10206037" y="341471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7" name="Rectangle: Rounded Corners 36">
            <a:extLst>
              <a:ext uri="{FF2B5EF4-FFF2-40B4-BE49-F238E27FC236}">
                <a16:creationId xmlns:a16="http://schemas.microsoft.com/office/drawing/2014/main" id="{4DF602EE-880C-DA90-2B4A-006975E985C5}"/>
              </a:ext>
            </a:extLst>
          </p:cNvPr>
          <p:cNvSpPr/>
          <p:nvPr/>
        </p:nvSpPr>
        <p:spPr>
          <a:xfrm>
            <a:off x="7196138" y="4271960"/>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8" name="Rectangle: Rounded Corners 37">
            <a:extLst>
              <a:ext uri="{FF2B5EF4-FFF2-40B4-BE49-F238E27FC236}">
                <a16:creationId xmlns:a16="http://schemas.microsoft.com/office/drawing/2014/main" id="{907D6EE3-A4C9-DC37-4756-14D425D7B4D8}"/>
              </a:ext>
            </a:extLst>
          </p:cNvPr>
          <p:cNvSpPr/>
          <p:nvPr/>
        </p:nvSpPr>
        <p:spPr>
          <a:xfrm>
            <a:off x="8701087" y="4271960"/>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9" name="Rectangle: Rounded Corners 38">
            <a:extLst>
              <a:ext uri="{FF2B5EF4-FFF2-40B4-BE49-F238E27FC236}">
                <a16:creationId xmlns:a16="http://schemas.microsoft.com/office/drawing/2014/main" id="{98E38B9E-C5A7-3746-6986-FE246E3980CD}"/>
              </a:ext>
            </a:extLst>
          </p:cNvPr>
          <p:cNvSpPr/>
          <p:nvPr/>
        </p:nvSpPr>
        <p:spPr>
          <a:xfrm>
            <a:off x="10206037" y="4271960"/>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0" name="Rectangle: Rounded Corners 39">
            <a:extLst>
              <a:ext uri="{FF2B5EF4-FFF2-40B4-BE49-F238E27FC236}">
                <a16:creationId xmlns:a16="http://schemas.microsoft.com/office/drawing/2014/main" id="{324B6898-E057-3083-E1FD-D142E0896248}"/>
              </a:ext>
            </a:extLst>
          </p:cNvPr>
          <p:cNvSpPr/>
          <p:nvPr/>
        </p:nvSpPr>
        <p:spPr>
          <a:xfrm>
            <a:off x="7196138" y="5072059"/>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1" name="Rectangle: Rounded Corners 40">
            <a:extLst>
              <a:ext uri="{FF2B5EF4-FFF2-40B4-BE49-F238E27FC236}">
                <a16:creationId xmlns:a16="http://schemas.microsoft.com/office/drawing/2014/main" id="{5328550D-500D-1F4F-086A-7E0EE268BE67}"/>
              </a:ext>
            </a:extLst>
          </p:cNvPr>
          <p:cNvSpPr/>
          <p:nvPr/>
        </p:nvSpPr>
        <p:spPr>
          <a:xfrm>
            <a:off x="8701087" y="5072059"/>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2" name="Rectangle: Rounded Corners 41">
            <a:extLst>
              <a:ext uri="{FF2B5EF4-FFF2-40B4-BE49-F238E27FC236}">
                <a16:creationId xmlns:a16="http://schemas.microsoft.com/office/drawing/2014/main" id="{9FA37734-4950-AD5F-F38D-BB293BE70DB1}"/>
              </a:ext>
            </a:extLst>
          </p:cNvPr>
          <p:cNvSpPr/>
          <p:nvPr/>
        </p:nvSpPr>
        <p:spPr>
          <a:xfrm>
            <a:off x="10206037" y="5072059"/>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4" name="TextBox 43">
            <a:extLst>
              <a:ext uri="{FF2B5EF4-FFF2-40B4-BE49-F238E27FC236}">
                <a16:creationId xmlns:a16="http://schemas.microsoft.com/office/drawing/2014/main" id="{A7906214-637E-68A9-9B9A-267F6469B27D}"/>
              </a:ext>
            </a:extLst>
          </p:cNvPr>
          <p:cNvSpPr txBox="1"/>
          <p:nvPr/>
        </p:nvSpPr>
        <p:spPr>
          <a:xfrm>
            <a:off x="1702595" y="193388"/>
            <a:ext cx="2493167" cy="584775"/>
          </a:xfrm>
          <a:prstGeom prst="rect">
            <a:avLst/>
          </a:prstGeom>
          <a:noFill/>
        </p:spPr>
        <p:txBody>
          <a:bodyPr wrap="square" rtlCol="0">
            <a:spAutoFit/>
          </a:bodyPr>
          <a:lstStyle/>
          <a:p>
            <a:r>
              <a:rPr lang="en-IN" sz="3200" dirty="0">
                <a:solidFill>
                  <a:srgbClr val="512BD4"/>
                </a:solidFill>
                <a:ea typeface="+mj-ea"/>
                <a:cs typeface="+mj-cs"/>
              </a:rPr>
              <a:t>C# Assembly</a:t>
            </a:r>
          </a:p>
        </p:txBody>
      </p:sp>
      <p:sp>
        <p:nvSpPr>
          <p:cNvPr id="45" name="TextBox 44">
            <a:extLst>
              <a:ext uri="{FF2B5EF4-FFF2-40B4-BE49-F238E27FC236}">
                <a16:creationId xmlns:a16="http://schemas.microsoft.com/office/drawing/2014/main" id="{1253B8DA-A68E-AF62-8F29-C328EDFB2E10}"/>
              </a:ext>
            </a:extLst>
          </p:cNvPr>
          <p:cNvSpPr txBox="1"/>
          <p:nvPr/>
        </p:nvSpPr>
        <p:spPr>
          <a:xfrm>
            <a:off x="7069929" y="193388"/>
            <a:ext cx="4424363" cy="584775"/>
          </a:xfrm>
          <a:prstGeom prst="rect">
            <a:avLst/>
          </a:prstGeom>
          <a:noFill/>
        </p:spPr>
        <p:txBody>
          <a:bodyPr wrap="square" rtlCol="0">
            <a:spAutoFit/>
          </a:bodyPr>
          <a:lstStyle>
            <a:defPPr>
              <a:defRPr lang="en-US"/>
            </a:defPPr>
            <a:lvl1pPr>
              <a:defRPr sz="3200">
                <a:solidFill>
                  <a:srgbClr val="512BD4"/>
                </a:solidFill>
                <a:ea typeface="+mj-ea"/>
                <a:cs typeface="+mj-cs"/>
              </a:defRPr>
            </a:lvl1pPr>
          </a:lstStyle>
          <a:p>
            <a:r>
              <a:rPr lang="en-IN" dirty="0"/>
              <a:t>MS SQL Server Database</a:t>
            </a:r>
          </a:p>
        </p:txBody>
      </p:sp>
    </p:spTree>
    <p:extLst>
      <p:ext uri="{BB962C8B-B14F-4D97-AF65-F5344CB8AC3E}">
        <p14:creationId xmlns:p14="http://schemas.microsoft.com/office/powerpoint/2010/main" val="39872775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a:extLst>
            <a:ext uri="{FF2B5EF4-FFF2-40B4-BE49-F238E27FC236}">
              <a16:creationId xmlns:a16="http://schemas.microsoft.com/office/drawing/2014/main" id="{89D4A065-E3DB-D862-FA90-7AA8B3234F87}"/>
            </a:ext>
          </a:extLst>
        </p:cNvPr>
        <p:cNvGrpSpPr/>
        <p:nvPr/>
      </p:nvGrpSpPr>
      <p:grpSpPr>
        <a:xfrm>
          <a:off x="0" y="0"/>
          <a:ext cx="0" cy="0"/>
          <a:chOff x="0" y="0"/>
          <a:chExt cx="0" cy="0"/>
        </a:xfrm>
      </p:grpSpPr>
      <p:sp>
        <p:nvSpPr>
          <p:cNvPr id="43" name="Cylinder 42">
            <a:extLst>
              <a:ext uri="{FF2B5EF4-FFF2-40B4-BE49-F238E27FC236}">
                <a16:creationId xmlns:a16="http://schemas.microsoft.com/office/drawing/2014/main" id="{7297D5DC-71EB-9D9B-0DE6-C41ED6A06390}"/>
              </a:ext>
            </a:extLst>
          </p:cNvPr>
          <p:cNvSpPr/>
          <p:nvPr/>
        </p:nvSpPr>
        <p:spPr>
          <a:xfrm>
            <a:off x="6910387" y="828675"/>
            <a:ext cx="4743449" cy="5214938"/>
          </a:xfrm>
          <a:prstGeom prst="can">
            <a:avLst>
              <a:gd name="adj" fmla="val 753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endParaRPr lang="en-IN" sz="2400" b="1">
              <a:solidFill>
                <a:schemeClr val="bg1"/>
              </a:solidFill>
              <a:highlight>
                <a:srgbClr val="512BD4"/>
              </a:highlight>
            </a:endParaRPr>
          </a:p>
        </p:txBody>
      </p:sp>
      <p:sp>
        <p:nvSpPr>
          <p:cNvPr id="57" name="Rectangle 56">
            <a:extLst>
              <a:ext uri="{FF2B5EF4-FFF2-40B4-BE49-F238E27FC236}">
                <a16:creationId xmlns:a16="http://schemas.microsoft.com/office/drawing/2014/main" id="{CD33B39D-AD87-3373-8D78-F93142293543}"/>
              </a:ext>
            </a:extLst>
          </p:cNvPr>
          <p:cNvSpPr/>
          <p:nvPr/>
        </p:nvSpPr>
        <p:spPr>
          <a:xfrm>
            <a:off x="7196138" y="3857625"/>
            <a:ext cx="4310061" cy="1871661"/>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p>
        </p:txBody>
      </p:sp>
      <p:sp>
        <p:nvSpPr>
          <p:cNvPr id="56" name="Rectangle 55">
            <a:extLst>
              <a:ext uri="{FF2B5EF4-FFF2-40B4-BE49-F238E27FC236}">
                <a16:creationId xmlns:a16="http://schemas.microsoft.com/office/drawing/2014/main" id="{53FFB9D0-DF03-1524-47FE-37856F2F0E26}"/>
              </a:ext>
            </a:extLst>
          </p:cNvPr>
          <p:cNvSpPr/>
          <p:nvPr/>
        </p:nvSpPr>
        <p:spPr>
          <a:xfrm>
            <a:off x="7196138" y="1557338"/>
            <a:ext cx="4310061" cy="1985960"/>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solidFill>
                <a:schemeClr val="dk1"/>
              </a:solidFill>
            </a:endParaRPr>
          </a:p>
        </p:txBody>
      </p:sp>
      <p:sp>
        <p:nvSpPr>
          <p:cNvPr id="4" name="Rectangle: Single Corner Snipped 3">
            <a:extLst>
              <a:ext uri="{FF2B5EF4-FFF2-40B4-BE49-F238E27FC236}">
                <a16:creationId xmlns:a16="http://schemas.microsoft.com/office/drawing/2014/main" id="{8E483BE0-304D-FF92-300C-24F79B293F3A}"/>
              </a:ext>
            </a:extLst>
          </p:cNvPr>
          <p:cNvSpPr/>
          <p:nvPr/>
        </p:nvSpPr>
        <p:spPr>
          <a:xfrm>
            <a:off x="857250" y="828675"/>
            <a:ext cx="4743450" cy="5214938"/>
          </a:xfrm>
          <a:prstGeom prst="snip1Rect">
            <a:avLst/>
          </a:prstGeom>
          <a:solidFill>
            <a:schemeClr val="bg1"/>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7BED9042-FD7E-DDEC-9F86-D0FA666F67CA}"/>
              </a:ext>
            </a:extLst>
          </p:cNvPr>
          <p:cNvSpPr/>
          <p:nvPr/>
        </p:nvSpPr>
        <p:spPr>
          <a:xfrm>
            <a:off x="7269958" y="2278859"/>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29" name="Rectangle: Rounded Corners 28">
            <a:extLst>
              <a:ext uri="{FF2B5EF4-FFF2-40B4-BE49-F238E27FC236}">
                <a16:creationId xmlns:a16="http://schemas.microsoft.com/office/drawing/2014/main" id="{763499BC-F796-2BD3-86E0-094A1C03A9F5}"/>
              </a:ext>
            </a:extLst>
          </p:cNvPr>
          <p:cNvSpPr/>
          <p:nvPr/>
        </p:nvSpPr>
        <p:spPr>
          <a:xfrm>
            <a:off x="8701088" y="226457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0" name="Rectangle: Rounded Corners 29">
            <a:extLst>
              <a:ext uri="{FF2B5EF4-FFF2-40B4-BE49-F238E27FC236}">
                <a16:creationId xmlns:a16="http://schemas.microsoft.com/office/drawing/2014/main" id="{1587DFCA-F027-65D1-590B-810A09A10380}"/>
              </a:ext>
            </a:extLst>
          </p:cNvPr>
          <p:cNvSpPr/>
          <p:nvPr/>
        </p:nvSpPr>
        <p:spPr>
          <a:xfrm>
            <a:off x="10132218" y="226457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1" name="Rectangle: Rounded Corners 30">
            <a:extLst>
              <a:ext uri="{FF2B5EF4-FFF2-40B4-BE49-F238E27FC236}">
                <a16:creationId xmlns:a16="http://schemas.microsoft.com/office/drawing/2014/main" id="{D4D4BF39-CD42-ADBA-59BB-B3755649F353}"/>
              </a:ext>
            </a:extLst>
          </p:cNvPr>
          <p:cNvSpPr/>
          <p:nvPr/>
        </p:nvSpPr>
        <p:spPr>
          <a:xfrm>
            <a:off x="7269958" y="289322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2" name="Rectangle: Rounded Corners 31">
            <a:extLst>
              <a:ext uri="{FF2B5EF4-FFF2-40B4-BE49-F238E27FC236}">
                <a16:creationId xmlns:a16="http://schemas.microsoft.com/office/drawing/2014/main" id="{60B0E255-CE04-F542-7A7D-820A859A09AA}"/>
              </a:ext>
            </a:extLst>
          </p:cNvPr>
          <p:cNvSpPr/>
          <p:nvPr/>
        </p:nvSpPr>
        <p:spPr>
          <a:xfrm>
            <a:off x="8701088" y="2864645"/>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3" name="Rectangle: Rounded Corners 32">
            <a:extLst>
              <a:ext uri="{FF2B5EF4-FFF2-40B4-BE49-F238E27FC236}">
                <a16:creationId xmlns:a16="http://schemas.microsoft.com/office/drawing/2014/main" id="{1C69F86A-AD43-281D-DE4D-D4C5C2691F4E}"/>
              </a:ext>
            </a:extLst>
          </p:cNvPr>
          <p:cNvSpPr/>
          <p:nvPr/>
        </p:nvSpPr>
        <p:spPr>
          <a:xfrm>
            <a:off x="10132218" y="2850356"/>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4" name="Rectangle: Rounded Corners 33">
            <a:extLst>
              <a:ext uri="{FF2B5EF4-FFF2-40B4-BE49-F238E27FC236}">
                <a16:creationId xmlns:a16="http://schemas.microsoft.com/office/drawing/2014/main" id="{7443DFF2-FEE6-FE4A-4685-FE9F5FF3AA4A}"/>
              </a:ext>
            </a:extLst>
          </p:cNvPr>
          <p:cNvSpPr/>
          <p:nvPr/>
        </p:nvSpPr>
        <p:spPr>
          <a:xfrm>
            <a:off x="7253288" y="4471987"/>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5" name="Rectangle: Rounded Corners 34">
            <a:extLst>
              <a:ext uri="{FF2B5EF4-FFF2-40B4-BE49-F238E27FC236}">
                <a16:creationId xmlns:a16="http://schemas.microsoft.com/office/drawing/2014/main" id="{02342B69-B4D2-E305-72D3-1916C7E6F011}"/>
              </a:ext>
            </a:extLst>
          </p:cNvPr>
          <p:cNvSpPr/>
          <p:nvPr/>
        </p:nvSpPr>
        <p:spPr>
          <a:xfrm>
            <a:off x="8701088" y="4471987"/>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6" name="Rectangle: Rounded Corners 35">
            <a:extLst>
              <a:ext uri="{FF2B5EF4-FFF2-40B4-BE49-F238E27FC236}">
                <a16:creationId xmlns:a16="http://schemas.microsoft.com/office/drawing/2014/main" id="{B21CFD5C-504C-111F-DBD8-ABB88113FDEC}"/>
              </a:ext>
            </a:extLst>
          </p:cNvPr>
          <p:cNvSpPr/>
          <p:nvPr/>
        </p:nvSpPr>
        <p:spPr>
          <a:xfrm>
            <a:off x="10132218" y="4471984"/>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7" name="Rectangle: Rounded Corners 36">
            <a:extLst>
              <a:ext uri="{FF2B5EF4-FFF2-40B4-BE49-F238E27FC236}">
                <a16:creationId xmlns:a16="http://schemas.microsoft.com/office/drawing/2014/main" id="{4ED2637A-D76A-F383-9B23-04575E42658B}"/>
              </a:ext>
            </a:extLst>
          </p:cNvPr>
          <p:cNvSpPr/>
          <p:nvPr/>
        </p:nvSpPr>
        <p:spPr>
          <a:xfrm>
            <a:off x="7253288" y="5100635"/>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8" name="Rectangle: Rounded Corners 37">
            <a:extLst>
              <a:ext uri="{FF2B5EF4-FFF2-40B4-BE49-F238E27FC236}">
                <a16:creationId xmlns:a16="http://schemas.microsoft.com/office/drawing/2014/main" id="{6F85AA8D-8803-A3D9-3ACA-08C687F17079}"/>
              </a:ext>
            </a:extLst>
          </p:cNvPr>
          <p:cNvSpPr/>
          <p:nvPr/>
        </p:nvSpPr>
        <p:spPr>
          <a:xfrm>
            <a:off x="8701088" y="5100635"/>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9" name="Rectangle: Rounded Corners 38">
            <a:extLst>
              <a:ext uri="{FF2B5EF4-FFF2-40B4-BE49-F238E27FC236}">
                <a16:creationId xmlns:a16="http://schemas.microsoft.com/office/drawing/2014/main" id="{51330E1C-1520-5957-0040-3876EEA23F79}"/>
              </a:ext>
            </a:extLst>
          </p:cNvPr>
          <p:cNvSpPr/>
          <p:nvPr/>
        </p:nvSpPr>
        <p:spPr>
          <a:xfrm>
            <a:off x="10148888" y="5100635"/>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4" name="TextBox 43">
            <a:extLst>
              <a:ext uri="{FF2B5EF4-FFF2-40B4-BE49-F238E27FC236}">
                <a16:creationId xmlns:a16="http://schemas.microsoft.com/office/drawing/2014/main" id="{B95D06FF-4933-6AE1-4833-958A9BFEAD0B}"/>
              </a:ext>
            </a:extLst>
          </p:cNvPr>
          <p:cNvSpPr txBox="1"/>
          <p:nvPr/>
        </p:nvSpPr>
        <p:spPr>
          <a:xfrm>
            <a:off x="1831181" y="208952"/>
            <a:ext cx="2476500" cy="584775"/>
          </a:xfrm>
          <a:prstGeom prst="rect">
            <a:avLst/>
          </a:prstGeom>
          <a:noFill/>
        </p:spPr>
        <p:txBody>
          <a:bodyPr wrap="square" rtlCol="0">
            <a:spAutoFit/>
          </a:bodyPr>
          <a:lstStyle>
            <a:defPPr>
              <a:defRPr lang="en-US"/>
            </a:defPPr>
            <a:lvl1pPr>
              <a:defRPr sz="3200">
                <a:solidFill>
                  <a:srgbClr val="512BD4"/>
                </a:solidFill>
                <a:ea typeface="+mj-ea"/>
                <a:cs typeface="+mj-cs"/>
              </a:defRPr>
            </a:lvl1pPr>
          </a:lstStyle>
          <a:p>
            <a:r>
              <a:rPr lang="en-IN" dirty="0"/>
              <a:t>C# Assembly</a:t>
            </a:r>
          </a:p>
        </p:txBody>
      </p:sp>
      <p:sp>
        <p:nvSpPr>
          <p:cNvPr id="45" name="TextBox 44">
            <a:extLst>
              <a:ext uri="{FF2B5EF4-FFF2-40B4-BE49-F238E27FC236}">
                <a16:creationId xmlns:a16="http://schemas.microsoft.com/office/drawing/2014/main" id="{CF044880-0DFE-60AF-F9AB-B1A47EA6C8C3}"/>
              </a:ext>
            </a:extLst>
          </p:cNvPr>
          <p:cNvSpPr txBox="1"/>
          <p:nvPr/>
        </p:nvSpPr>
        <p:spPr>
          <a:xfrm>
            <a:off x="7153274" y="257657"/>
            <a:ext cx="4295776" cy="584775"/>
          </a:xfrm>
          <a:prstGeom prst="rect">
            <a:avLst/>
          </a:prstGeom>
          <a:noFill/>
        </p:spPr>
        <p:txBody>
          <a:bodyPr wrap="square" rtlCol="0">
            <a:spAutoFit/>
          </a:bodyPr>
          <a:lstStyle/>
          <a:p>
            <a:r>
              <a:rPr lang="en-IN" sz="3200" dirty="0">
                <a:solidFill>
                  <a:srgbClr val="512BD4"/>
                </a:solidFill>
                <a:ea typeface="+mj-ea"/>
                <a:cs typeface="+mj-cs"/>
              </a:rPr>
              <a:t>MS SQL Server Database</a:t>
            </a:r>
          </a:p>
        </p:txBody>
      </p:sp>
      <p:sp>
        <p:nvSpPr>
          <p:cNvPr id="5" name="Rectangle 4">
            <a:extLst>
              <a:ext uri="{FF2B5EF4-FFF2-40B4-BE49-F238E27FC236}">
                <a16:creationId xmlns:a16="http://schemas.microsoft.com/office/drawing/2014/main" id="{E6A1EF7F-7697-A758-937B-4503BEDC31A3}"/>
              </a:ext>
            </a:extLst>
          </p:cNvPr>
          <p:cNvSpPr/>
          <p:nvPr/>
        </p:nvSpPr>
        <p:spPr>
          <a:xfrm>
            <a:off x="1003999" y="1599757"/>
            <a:ext cx="4357687" cy="1943541"/>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03355E59-B11F-59EB-F83C-83CE8B0FD012}"/>
              </a:ext>
            </a:extLst>
          </p:cNvPr>
          <p:cNvSpPr/>
          <p:nvPr/>
        </p:nvSpPr>
        <p:spPr>
          <a:xfrm>
            <a:off x="1147767" y="22559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7" name="Rectangle: Rounded Corners 6">
            <a:extLst>
              <a:ext uri="{FF2B5EF4-FFF2-40B4-BE49-F238E27FC236}">
                <a16:creationId xmlns:a16="http://schemas.microsoft.com/office/drawing/2014/main" id="{95058AA3-0E7A-5695-C164-F83D43736EAF}"/>
              </a:ext>
            </a:extLst>
          </p:cNvPr>
          <p:cNvSpPr/>
          <p:nvPr/>
        </p:nvSpPr>
        <p:spPr>
          <a:xfrm>
            <a:off x="1147767" y="287026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9" name="Rectangle: Rounded Corners 8">
            <a:extLst>
              <a:ext uri="{FF2B5EF4-FFF2-40B4-BE49-F238E27FC236}">
                <a16:creationId xmlns:a16="http://schemas.microsoft.com/office/drawing/2014/main" id="{4D4D266D-1AC6-E504-FA5B-6AC5CEB0AC78}"/>
              </a:ext>
            </a:extLst>
          </p:cNvPr>
          <p:cNvSpPr/>
          <p:nvPr/>
        </p:nvSpPr>
        <p:spPr>
          <a:xfrm>
            <a:off x="2605091" y="22559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6" name="Rectangle: Rounded Corners 25">
            <a:extLst>
              <a:ext uri="{FF2B5EF4-FFF2-40B4-BE49-F238E27FC236}">
                <a16:creationId xmlns:a16="http://schemas.microsoft.com/office/drawing/2014/main" id="{5AAA08ED-92BF-3CC1-9D21-98F2C456101E}"/>
              </a:ext>
            </a:extLst>
          </p:cNvPr>
          <p:cNvSpPr/>
          <p:nvPr/>
        </p:nvSpPr>
        <p:spPr>
          <a:xfrm>
            <a:off x="2605091" y="2870262"/>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7" name="Rectangle: Rounded Corners 26">
            <a:extLst>
              <a:ext uri="{FF2B5EF4-FFF2-40B4-BE49-F238E27FC236}">
                <a16:creationId xmlns:a16="http://schemas.microsoft.com/office/drawing/2014/main" id="{BBC8E515-0815-AA2A-E2F5-B0C9EF7B076C}"/>
              </a:ext>
            </a:extLst>
          </p:cNvPr>
          <p:cNvSpPr/>
          <p:nvPr/>
        </p:nvSpPr>
        <p:spPr>
          <a:xfrm>
            <a:off x="3983834" y="22559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46" name="Rectangle: Rounded Corners 45">
            <a:extLst>
              <a:ext uri="{FF2B5EF4-FFF2-40B4-BE49-F238E27FC236}">
                <a16:creationId xmlns:a16="http://schemas.microsoft.com/office/drawing/2014/main" id="{D39D8554-4B5C-3257-1143-B6FA5D27F20B}"/>
              </a:ext>
            </a:extLst>
          </p:cNvPr>
          <p:cNvSpPr/>
          <p:nvPr/>
        </p:nvSpPr>
        <p:spPr>
          <a:xfrm>
            <a:off x="3995739" y="287026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47" name="Rectangle 46">
            <a:extLst>
              <a:ext uri="{FF2B5EF4-FFF2-40B4-BE49-F238E27FC236}">
                <a16:creationId xmlns:a16="http://schemas.microsoft.com/office/drawing/2014/main" id="{9A86CA83-25ED-5428-57CE-51E58DF97866}"/>
              </a:ext>
            </a:extLst>
          </p:cNvPr>
          <p:cNvSpPr/>
          <p:nvPr/>
        </p:nvSpPr>
        <p:spPr>
          <a:xfrm>
            <a:off x="1019174" y="3921317"/>
            <a:ext cx="4357687" cy="2043712"/>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dirty="0"/>
          </a:p>
        </p:txBody>
      </p:sp>
      <p:sp>
        <p:nvSpPr>
          <p:cNvPr id="48" name="Rectangle: Rounded Corners 47">
            <a:extLst>
              <a:ext uri="{FF2B5EF4-FFF2-40B4-BE49-F238E27FC236}">
                <a16:creationId xmlns:a16="http://schemas.microsoft.com/office/drawing/2014/main" id="{783D1FCD-1B7A-13B5-7855-A65523FC6F26}"/>
              </a:ext>
            </a:extLst>
          </p:cNvPr>
          <p:cNvSpPr/>
          <p:nvPr/>
        </p:nvSpPr>
        <p:spPr>
          <a:xfrm>
            <a:off x="1181100" y="477201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49" name="Rectangle: Rounded Corners 48">
            <a:extLst>
              <a:ext uri="{FF2B5EF4-FFF2-40B4-BE49-F238E27FC236}">
                <a16:creationId xmlns:a16="http://schemas.microsoft.com/office/drawing/2014/main" id="{C1DDB004-1D14-8330-3B09-FBDF85E1DEBC}"/>
              </a:ext>
            </a:extLst>
          </p:cNvPr>
          <p:cNvSpPr/>
          <p:nvPr/>
        </p:nvSpPr>
        <p:spPr>
          <a:xfrm>
            <a:off x="1181100" y="535781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0" name="Rectangle: Rounded Corners 49">
            <a:extLst>
              <a:ext uri="{FF2B5EF4-FFF2-40B4-BE49-F238E27FC236}">
                <a16:creationId xmlns:a16="http://schemas.microsoft.com/office/drawing/2014/main" id="{D1DD5A7B-E57D-B85F-F9D4-BAB05DB47A50}"/>
              </a:ext>
            </a:extLst>
          </p:cNvPr>
          <p:cNvSpPr/>
          <p:nvPr/>
        </p:nvSpPr>
        <p:spPr>
          <a:xfrm>
            <a:off x="2643187" y="477201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1" name="Rectangle: Rounded Corners 50">
            <a:extLst>
              <a:ext uri="{FF2B5EF4-FFF2-40B4-BE49-F238E27FC236}">
                <a16:creationId xmlns:a16="http://schemas.microsoft.com/office/drawing/2014/main" id="{A77774F4-5B53-DC8B-C9A4-228E94BDC3AD}"/>
              </a:ext>
            </a:extLst>
          </p:cNvPr>
          <p:cNvSpPr/>
          <p:nvPr/>
        </p:nvSpPr>
        <p:spPr>
          <a:xfrm>
            <a:off x="2643187" y="5379234"/>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2" name="Rectangle: Rounded Corners 51">
            <a:extLst>
              <a:ext uri="{FF2B5EF4-FFF2-40B4-BE49-F238E27FC236}">
                <a16:creationId xmlns:a16="http://schemas.microsoft.com/office/drawing/2014/main" id="{DC204C5A-DAE2-95EB-DFA6-C5E6DF79CC07}"/>
              </a:ext>
            </a:extLst>
          </p:cNvPr>
          <p:cNvSpPr/>
          <p:nvPr/>
        </p:nvSpPr>
        <p:spPr>
          <a:xfrm>
            <a:off x="4033835" y="4747904"/>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3" name="Rectangle: Rounded Corners 52">
            <a:extLst>
              <a:ext uri="{FF2B5EF4-FFF2-40B4-BE49-F238E27FC236}">
                <a16:creationId xmlns:a16="http://schemas.microsoft.com/office/drawing/2014/main" id="{30F00350-444A-DD5D-56A1-EC6F4FF569FA}"/>
              </a:ext>
            </a:extLst>
          </p:cNvPr>
          <p:cNvSpPr/>
          <p:nvPr/>
        </p:nvSpPr>
        <p:spPr>
          <a:xfrm>
            <a:off x="4021930" y="535781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4" name="TextBox 53">
            <a:extLst>
              <a:ext uri="{FF2B5EF4-FFF2-40B4-BE49-F238E27FC236}">
                <a16:creationId xmlns:a16="http://schemas.microsoft.com/office/drawing/2014/main" id="{C788F9D9-7573-71DC-E2C5-650797F570BF}"/>
              </a:ext>
            </a:extLst>
          </p:cNvPr>
          <p:cNvSpPr txBox="1"/>
          <p:nvPr/>
        </p:nvSpPr>
        <p:spPr>
          <a:xfrm>
            <a:off x="1019174" y="1626542"/>
            <a:ext cx="3385222" cy="461665"/>
          </a:xfrm>
          <a:prstGeom prst="rect">
            <a:avLst/>
          </a:prstGeom>
          <a:noFill/>
        </p:spPr>
        <p:txBody>
          <a:bodyPr wrap="none" rtlCol="0">
            <a:spAutoFit/>
          </a:bodyPr>
          <a:lstStyle/>
          <a:p>
            <a:r>
              <a:rPr lang="en-IN" sz="2400" b="1" dirty="0">
                <a:solidFill>
                  <a:srgbClr val="512BD4"/>
                </a:solidFill>
                <a:ea typeface="+mj-ea"/>
                <a:cs typeface="+mj-cs"/>
              </a:rPr>
              <a:t>namespace: MyApp.User</a:t>
            </a:r>
          </a:p>
        </p:txBody>
      </p:sp>
      <p:sp>
        <p:nvSpPr>
          <p:cNvPr id="59" name="TextBox 58">
            <a:extLst>
              <a:ext uri="{FF2B5EF4-FFF2-40B4-BE49-F238E27FC236}">
                <a16:creationId xmlns:a16="http://schemas.microsoft.com/office/drawing/2014/main" id="{873A564C-299E-8EC7-32D2-6FEBBA98A65E}"/>
              </a:ext>
            </a:extLst>
          </p:cNvPr>
          <p:cNvSpPr txBox="1"/>
          <p:nvPr/>
        </p:nvSpPr>
        <p:spPr>
          <a:xfrm>
            <a:off x="7226741" y="3924064"/>
            <a:ext cx="2177199" cy="461665"/>
          </a:xfrm>
          <a:prstGeom prst="rect">
            <a:avLst/>
          </a:prstGeom>
          <a:noFill/>
        </p:spPr>
        <p:txBody>
          <a:bodyPr wrap="none" rtlCol="0">
            <a:spAutoFit/>
          </a:bodyPr>
          <a:lstStyle/>
          <a:p>
            <a:r>
              <a:rPr lang="en-IN" sz="2400" b="1" dirty="0">
                <a:solidFill>
                  <a:srgbClr val="512BD4"/>
                </a:solidFill>
                <a:ea typeface="+mj-ea"/>
                <a:cs typeface="+mj-cs"/>
              </a:rPr>
              <a:t>Schema: Admin</a:t>
            </a:r>
          </a:p>
        </p:txBody>
      </p:sp>
      <p:sp>
        <p:nvSpPr>
          <p:cNvPr id="60" name="TextBox 59">
            <a:extLst>
              <a:ext uri="{FF2B5EF4-FFF2-40B4-BE49-F238E27FC236}">
                <a16:creationId xmlns:a16="http://schemas.microsoft.com/office/drawing/2014/main" id="{FF22FFC7-CCEE-B163-4A54-7F0AE2048C1C}"/>
              </a:ext>
            </a:extLst>
          </p:cNvPr>
          <p:cNvSpPr txBox="1"/>
          <p:nvPr/>
        </p:nvSpPr>
        <p:spPr>
          <a:xfrm>
            <a:off x="7186614" y="1626543"/>
            <a:ext cx="2488182" cy="461665"/>
          </a:xfrm>
          <a:prstGeom prst="rect">
            <a:avLst/>
          </a:prstGeom>
          <a:noFill/>
        </p:spPr>
        <p:txBody>
          <a:bodyPr wrap="none" rtlCol="0">
            <a:spAutoFit/>
          </a:bodyPr>
          <a:lstStyle/>
          <a:p>
            <a:r>
              <a:rPr lang="en-IN" sz="2400" b="1" dirty="0">
                <a:solidFill>
                  <a:srgbClr val="512BD4"/>
                </a:solidFill>
                <a:ea typeface="+mj-ea"/>
                <a:cs typeface="+mj-cs"/>
              </a:rPr>
              <a:t>Schema: </a:t>
            </a:r>
            <a:r>
              <a:rPr lang="en-IN" sz="2400" b="1" dirty="0" err="1">
                <a:solidFill>
                  <a:srgbClr val="512BD4"/>
                </a:solidFill>
                <a:ea typeface="+mj-ea"/>
                <a:cs typeface="+mj-cs"/>
              </a:rPr>
              <a:t>dbo</a:t>
            </a:r>
            <a:r>
              <a:rPr lang="en-IN" sz="2400" b="1" dirty="0">
                <a:solidFill>
                  <a:srgbClr val="512BD4"/>
                </a:solidFill>
                <a:ea typeface="+mj-ea"/>
                <a:cs typeface="+mj-cs"/>
              </a:rPr>
              <a:t> User</a:t>
            </a:r>
          </a:p>
        </p:txBody>
      </p:sp>
      <p:sp>
        <p:nvSpPr>
          <p:cNvPr id="62" name="TextBox 61">
            <a:extLst>
              <a:ext uri="{FF2B5EF4-FFF2-40B4-BE49-F238E27FC236}">
                <a16:creationId xmlns:a16="http://schemas.microsoft.com/office/drawing/2014/main" id="{5E932DFB-EB31-C5FE-C5A3-D34024493174}"/>
              </a:ext>
            </a:extLst>
          </p:cNvPr>
          <p:cNvSpPr txBox="1"/>
          <p:nvPr/>
        </p:nvSpPr>
        <p:spPr>
          <a:xfrm>
            <a:off x="1019174" y="4033089"/>
            <a:ext cx="3642985" cy="461665"/>
          </a:xfrm>
          <a:prstGeom prst="rect">
            <a:avLst/>
          </a:prstGeom>
          <a:noFill/>
        </p:spPr>
        <p:txBody>
          <a:bodyPr wrap="none" rtlCol="0">
            <a:spAutoFit/>
          </a:bodyPr>
          <a:lstStyle/>
          <a:p>
            <a:r>
              <a:rPr lang="en-IN" sz="2400" b="1" dirty="0">
                <a:solidFill>
                  <a:srgbClr val="512BD4"/>
                </a:solidFill>
                <a:ea typeface="+mj-ea"/>
                <a:cs typeface="+mj-cs"/>
              </a:rPr>
              <a:t>namespace: </a:t>
            </a:r>
            <a:r>
              <a:rPr lang="en-IN" sz="2400" b="1" dirty="0" err="1">
                <a:solidFill>
                  <a:srgbClr val="512BD4"/>
                </a:solidFill>
                <a:ea typeface="+mj-ea"/>
                <a:cs typeface="+mj-cs"/>
              </a:rPr>
              <a:t>MyApp.Admin</a:t>
            </a:r>
            <a:endParaRPr lang="en-IN" sz="2400" b="1" dirty="0">
              <a:solidFill>
                <a:srgbClr val="512BD4"/>
              </a:solidFill>
              <a:ea typeface="+mj-ea"/>
              <a:cs typeface="+mj-cs"/>
            </a:endParaRPr>
          </a:p>
        </p:txBody>
      </p:sp>
    </p:spTree>
    <p:extLst>
      <p:ext uri="{BB962C8B-B14F-4D97-AF65-F5344CB8AC3E}">
        <p14:creationId xmlns:p14="http://schemas.microsoft.com/office/powerpoint/2010/main" val="331333597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a:extLst>
            <a:ext uri="{FF2B5EF4-FFF2-40B4-BE49-F238E27FC236}">
              <a16:creationId xmlns:a16="http://schemas.microsoft.com/office/drawing/2014/main" id="{32651321-CB2E-B05E-121B-3411258EAA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4F1933-0588-A481-FBD4-FE6B27855035}"/>
              </a:ext>
            </a:extLst>
          </p:cNvPr>
          <p:cNvSpPr>
            <a:spLocks noGrp="1"/>
          </p:cNvSpPr>
          <p:nvPr>
            <p:ph type="title"/>
          </p:nvPr>
        </p:nvSpPr>
        <p:spPr>
          <a:xfrm>
            <a:off x="114301" y="257180"/>
            <a:ext cx="11672888" cy="463550"/>
          </a:xfrm>
        </p:spPr>
        <p:txBody>
          <a:bodyPr>
            <a:noAutofit/>
          </a:bodyPr>
          <a:lstStyle/>
          <a:p>
            <a:r>
              <a:rPr lang="en-IN" dirty="0">
                <a:solidFill>
                  <a:srgbClr val="512BD4"/>
                </a:solidFill>
                <a:latin typeface="+mn-lt"/>
              </a:rPr>
              <a:t>Keywords</a:t>
            </a:r>
          </a:p>
        </p:txBody>
      </p:sp>
      <p:graphicFrame>
        <p:nvGraphicFramePr>
          <p:cNvPr id="12" name="Content Placeholder 11">
            <a:extLst>
              <a:ext uri="{FF2B5EF4-FFF2-40B4-BE49-F238E27FC236}">
                <a16:creationId xmlns:a16="http://schemas.microsoft.com/office/drawing/2014/main" id="{BA4D0242-9091-7971-18F0-36E8D7652017}"/>
              </a:ext>
            </a:extLst>
          </p:cNvPr>
          <p:cNvGraphicFramePr>
            <a:graphicFrameLocks noGrp="1"/>
          </p:cNvGraphicFramePr>
          <p:nvPr>
            <p:ph idx="1"/>
            <p:extLst>
              <p:ext uri="{D42A27DB-BD31-4B8C-83A1-F6EECF244321}">
                <p14:modId xmlns:p14="http://schemas.microsoft.com/office/powerpoint/2010/main" val="424708139"/>
              </p:ext>
            </p:extLst>
          </p:nvPr>
        </p:nvGraphicFramePr>
        <p:xfrm>
          <a:off x="257175" y="985840"/>
          <a:ext cx="11530014" cy="5614980"/>
        </p:xfrm>
        <a:graphic>
          <a:graphicData uri="http://schemas.openxmlformats.org/drawingml/2006/table">
            <a:tbl>
              <a:tblPr>
                <a:tableStyleId>{10A1B5D5-9B99-4C35-A422-299274C87663}</a:tableStyleId>
              </a:tblPr>
              <a:tblGrid>
                <a:gridCol w="1921669">
                  <a:extLst>
                    <a:ext uri="{9D8B030D-6E8A-4147-A177-3AD203B41FA5}">
                      <a16:colId xmlns:a16="http://schemas.microsoft.com/office/drawing/2014/main" val="675684145"/>
                    </a:ext>
                  </a:extLst>
                </a:gridCol>
                <a:gridCol w="1921669">
                  <a:extLst>
                    <a:ext uri="{9D8B030D-6E8A-4147-A177-3AD203B41FA5}">
                      <a16:colId xmlns:a16="http://schemas.microsoft.com/office/drawing/2014/main" val="4195727627"/>
                    </a:ext>
                  </a:extLst>
                </a:gridCol>
                <a:gridCol w="1921669">
                  <a:extLst>
                    <a:ext uri="{9D8B030D-6E8A-4147-A177-3AD203B41FA5}">
                      <a16:colId xmlns:a16="http://schemas.microsoft.com/office/drawing/2014/main" val="549569752"/>
                    </a:ext>
                  </a:extLst>
                </a:gridCol>
                <a:gridCol w="1921669">
                  <a:extLst>
                    <a:ext uri="{9D8B030D-6E8A-4147-A177-3AD203B41FA5}">
                      <a16:colId xmlns:a16="http://schemas.microsoft.com/office/drawing/2014/main" val="3491045559"/>
                    </a:ext>
                  </a:extLst>
                </a:gridCol>
                <a:gridCol w="1921669">
                  <a:extLst>
                    <a:ext uri="{9D8B030D-6E8A-4147-A177-3AD203B41FA5}">
                      <a16:colId xmlns:a16="http://schemas.microsoft.com/office/drawing/2014/main" val="2147777681"/>
                    </a:ext>
                  </a:extLst>
                </a:gridCol>
                <a:gridCol w="1921669">
                  <a:extLst>
                    <a:ext uri="{9D8B030D-6E8A-4147-A177-3AD203B41FA5}">
                      <a16:colId xmlns:a16="http://schemas.microsoft.com/office/drawing/2014/main" val="3915759264"/>
                    </a:ext>
                  </a:extLst>
                </a:gridCol>
              </a:tblGrid>
              <a:tr h="374332">
                <a:tc>
                  <a:txBody>
                    <a:bodyPr/>
                    <a:lstStyle/>
                    <a:p>
                      <a:pPr algn="l" fontAlgn="b"/>
                      <a:r>
                        <a:rPr lang="en-IN" sz="2000" b="0" i="0" u="none" strike="noStrike" kern="1200" dirty="0">
                          <a:solidFill>
                            <a:srgbClr val="512BD4"/>
                          </a:solidFill>
                          <a:effectLst/>
                          <a:latin typeface="+mn-lt"/>
                          <a:ea typeface="+mn-ea"/>
                          <a:cs typeface="+mn-cs"/>
                        </a:rPr>
                        <a:t> abstract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delegate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if</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override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struct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volatile</a:t>
                      </a:r>
                    </a:p>
                  </a:txBody>
                  <a:tcPr marL="9525" marR="9525" marT="9525" marB="0" anchor="b"/>
                </a:tc>
                <a:extLst>
                  <a:ext uri="{0D108BD9-81ED-4DB2-BD59-A6C34878D82A}">
                    <a16:rowId xmlns:a16="http://schemas.microsoft.com/office/drawing/2014/main" val="528343753"/>
                  </a:ext>
                </a:extLst>
              </a:tr>
              <a:tr h="374332">
                <a:tc>
                  <a:txBody>
                    <a:bodyPr/>
                    <a:lstStyle/>
                    <a:p>
                      <a:pPr algn="l" fontAlgn="b"/>
                      <a:r>
                        <a:rPr lang="en-IN" sz="2000" b="0" i="0" u="none" strike="noStrike" kern="1200" dirty="0">
                          <a:solidFill>
                            <a:srgbClr val="512BD4"/>
                          </a:solidFill>
                          <a:effectLst/>
                          <a:latin typeface="+mn-lt"/>
                          <a:ea typeface="+mn-ea"/>
                          <a:cs typeface="+mn-cs"/>
                        </a:rPr>
                        <a:t> as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do</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implicit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params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switch</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while</a:t>
                      </a:r>
                    </a:p>
                  </a:txBody>
                  <a:tcPr marL="9525" marR="9525" marT="9525" marB="0" anchor="b"/>
                </a:tc>
                <a:extLst>
                  <a:ext uri="{0D108BD9-81ED-4DB2-BD59-A6C34878D82A}">
                    <a16:rowId xmlns:a16="http://schemas.microsoft.com/office/drawing/2014/main" val="3613772328"/>
                  </a:ext>
                </a:extLst>
              </a:tr>
              <a:tr h="374332">
                <a:tc>
                  <a:txBody>
                    <a:bodyPr/>
                    <a:lstStyle/>
                    <a:p>
                      <a:pPr algn="l" fontAlgn="b"/>
                      <a:r>
                        <a:rPr lang="en-IN" sz="2000" b="0" i="0" u="none" strike="noStrike" kern="1200" dirty="0">
                          <a:solidFill>
                            <a:srgbClr val="512BD4"/>
                          </a:solidFill>
                          <a:effectLst/>
                          <a:latin typeface="+mn-lt"/>
                          <a:ea typeface="+mn-ea"/>
                          <a:cs typeface="+mn-cs"/>
                        </a:rPr>
                        <a:t> base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double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private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this</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1004641557"/>
                  </a:ext>
                </a:extLst>
              </a:tr>
              <a:tr h="374332">
                <a:tc>
                  <a:txBody>
                    <a:bodyPr/>
                    <a:lstStyle/>
                    <a:p>
                      <a:pPr algn="l" fontAlgn="b"/>
                      <a:r>
                        <a:rPr lang="en-IN" sz="2000" b="0" i="0" u="none" strike="noStrike" kern="1200" dirty="0">
                          <a:solidFill>
                            <a:srgbClr val="512BD4"/>
                          </a:solidFill>
                          <a:effectLst/>
                          <a:latin typeface="+mn-lt"/>
                          <a:ea typeface="+mn-ea"/>
                          <a:cs typeface="+mn-cs"/>
                        </a:rPr>
                        <a:t> bool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else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protected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throw</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1879227793"/>
                  </a:ext>
                </a:extLst>
              </a:tr>
              <a:tr h="374332">
                <a:tc>
                  <a:txBody>
                    <a:bodyPr/>
                    <a:lstStyle/>
                    <a:p>
                      <a:pPr algn="l" fontAlgn="b"/>
                      <a:r>
                        <a:rPr lang="en-IN" sz="2000" b="0" i="0" u="none" strike="noStrike" kern="1200" dirty="0">
                          <a:solidFill>
                            <a:srgbClr val="512BD4"/>
                          </a:solidFill>
                          <a:effectLst/>
                          <a:latin typeface="+mn-lt"/>
                          <a:ea typeface="+mn-ea"/>
                          <a:cs typeface="+mn-cs"/>
                        </a:rPr>
                        <a:t> break</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enum</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interface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public</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true</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3349959476"/>
                  </a:ext>
                </a:extLst>
              </a:tr>
              <a:tr h="374332">
                <a:tc>
                  <a:txBody>
                    <a:bodyPr/>
                    <a:lstStyle/>
                    <a:p>
                      <a:pPr algn="l" fontAlgn="b"/>
                      <a:r>
                        <a:rPr lang="en-IN" sz="2000" b="0" i="0" u="none" strike="noStrike" kern="1200" dirty="0">
                          <a:solidFill>
                            <a:srgbClr val="512BD4"/>
                          </a:solidFill>
                          <a:effectLst/>
                          <a:latin typeface="+mn-lt"/>
                          <a:ea typeface="+mn-ea"/>
                          <a:cs typeface="+mn-cs"/>
                        </a:rPr>
                        <a:t> byte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event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internal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readonly</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try</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176742646"/>
                  </a:ext>
                </a:extLst>
              </a:tr>
              <a:tr h="374332">
                <a:tc>
                  <a:txBody>
                    <a:bodyPr/>
                    <a:lstStyle/>
                    <a:p>
                      <a:pPr algn="l" fontAlgn="b"/>
                      <a:r>
                        <a:rPr lang="en-IN" sz="2000" b="0" i="0" u="none" strike="noStrike" kern="1200" dirty="0">
                          <a:solidFill>
                            <a:srgbClr val="512BD4"/>
                          </a:solidFill>
                          <a:effectLst/>
                          <a:latin typeface="+mn-lt"/>
                          <a:ea typeface="+mn-ea"/>
                          <a:cs typeface="+mn-cs"/>
                        </a:rPr>
                        <a:t> case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explicit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ref</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typeof</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887327059"/>
                  </a:ext>
                </a:extLst>
              </a:tr>
              <a:tr h="374332">
                <a:tc>
                  <a:txBody>
                    <a:bodyPr/>
                    <a:lstStyle/>
                    <a:p>
                      <a:pPr algn="l" fontAlgn="b"/>
                      <a:r>
                        <a:rPr lang="en-IN" sz="2000" b="0" i="0" u="none" strike="noStrike" kern="1200" dirty="0">
                          <a:solidFill>
                            <a:srgbClr val="512BD4"/>
                          </a:solidFill>
                          <a:effectLst/>
                          <a:latin typeface="+mn-lt"/>
                          <a:ea typeface="+mn-ea"/>
                          <a:cs typeface="+mn-cs"/>
                        </a:rPr>
                        <a:t> catch</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extern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lock</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return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uint</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2100428551"/>
                  </a:ext>
                </a:extLst>
              </a:tr>
              <a:tr h="374332">
                <a:tc>
                  <a:txBody>
                    <a:bodyPr/>
                    <a:lstStyle/>
                    <a:p>
                      <a:pPr algn="l" fontAlgn="b"/>
                      <a:r>
                        <a:rPr lang="en-IN" sz="2000" b="0" i="0" u="none" strike="noStrike" kern="1200" dirty="0">
                          <a:solidFill>
                            <a:srgbClr val="512BD4"/>
                          </a:solidFill>
                          <a:effectLst/>
                          <a:latin typeface="+mn-lt"/>
                          <a:ea typeface="+mn-ea"/>
                          <a:cs typeface="+mn-cs"/>
                        </a:rPr>
                        <a:t> char</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false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long</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sbyte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ulong</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2245790523"/>
                  </a:ext>
                </a:extLst>
              </a:tr>
              <a:tr h="374332">
                <a:tc>
                  <a:txBody>
                    <a:bodyPr/>
                    <a:lstStyle/>
                    <a:p>
                      <a:pPr algn="l" fontAlgn="b"/>
                      <a:r>
                        <a:rPr lang="en-IN" sz="2000" b="0" i="0" u="none" strike="noStrike" kern="1200" dirty="0">
                          <a:solidFill>
                            <a:srgbClr val="512BD4"/>
                          </a:solidFill>
                          <a:effectLst/>
                          <a:latin typeface="+mn-lt"/>
                          <a:ea typeface="+mn-ea"/>
                          <a:cs typeface="+mn-cs"/>
                        </a:rPr>
                        <a:t> checked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finally</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namespace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sealed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unchecked</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2440531299"/>
                  </a:ext>
                </a:extLst>
              </a:tr>
              <a:tr h="374332">
                <a:tc>
                  <a:txBody>
                    <a:bodyPr/>
                    <a:lstStyle/>
                    <a:p>
                      <a:pPr algn="l" fontAlgn="b"/>
                      <a:r>
                        <a:rPr lang="en-IN" sz="2000" b="0" i="0" u="none" strike="noStrike" kern="1200" dirty="0">
                          <a:solidFill>
                            <a:srgbClr val="512BD4"/>
                          </a:solidFill>
                          <a:effectLst/>
                          <a:latin typeface="+mn-lt"/>
                          <a:ea typeface="+mn-ea"/>
                          <a:cs typeface="+mn-cs"/>
                        </a:rPr>
                        <a:t> class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fixed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new</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short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unsafe</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319944480"/>
                  </a:ext>
                </a:extLst>
              </a:tr>
              <a:tr h="374332">
                <a:tc>
                  <a:txBody>
                    <a:bodyPr/>
                    <a:lstStyle/>
                    <a:p>
                      <a:pPr algn="l" fontAlgn="b"/>
                      <a:r>
                        <a:rPr lang="en-IN" sz="2000" b="0" i="0" u="none" strike="noStrike" kern="1200" dirty="0">
                          <a:solidFill>
                            <a:srgbClr val="512BD4"/>
                          </a:solidFill>
                          <a:effectLst/>
                          <a:latin typeface="+mn-lt"/>
                          <a:ea typeface="+mn-ea"/>
                          <a:cs typeface="+mn-cs"/>
                        </a:rPr>
                        <a:t> </a:t>
                      </a:r>
                      <a:r>
                        <a:rPr lang="en-IN" sz="2000" b="0" i="0" u="none" strike="noStrike" kern="1200" dirty="0" err="1">
                          <a:solidFill>
                            <a:srgbClr val="512BD4"/>
                          </a:solidFill>
                          <a:effectLst/>
                          <a:latin typeface="+mn-lt"/>
                          <a:ea typeface="+mn-ea"/>
                          <a:cs typeface="+mn-cs"/>
                        </a:rPr>
                        <a:t>const</a:t>
                      </a:r>
                      <a:endParaRPr lang="en-IN" sz="2000" b="0" i="0" u="none" strike="noStrike" kern="1200" dirty="0">
                        <a:solidFill>
                          <a:srgbClr val="512BD4"/>
                        </a:solidFill>
                        <a:effectLst/>
                        <a:latin typeface="+mn-lt"/>
                        <a:ea typeface="+mn-ea"/>
                        <a:cs typeface="+mn-cs"/>
                      </a:endParaRP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float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null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sizeof</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ushort</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116524590"/>
                  </a:ext>
                </a:extLst>
              </a:tr>
              <a:tr h="374332">
                <a:tc>
                  <a:txBody>
                    <a:bodyPr/>
                    <a:lstStyle/>
                    <a:p>
                      <a:pPr algn="l" fontAlgn="b"/>
                      <a:r>
                        <a:rPr lang="en-IN" sz="2000" b="0" i="0" u="none" strike="noStrike" kern="1200" dirty="0">
                          <a:solidFill>
                            <a:srgbClr val="512BD4"/>
                          </a:solidFill>
                          <a:effectLst/>
                          <a:latin typeface="+mn-lt"/>
                          <a:ea typeface="+mn-ea"/>
                          <a:cs typeface="+mn-cs"/>
                        </a:rPr>
                        <a:t> continue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for</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object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stackalloc</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using</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2760898861"/>
                  </a:ext>
                </a:extLst>
              </a:tr>
              <a:tr h="374332">
                <a:tc>
                  <a:txBody>
                    <a:bodyPr/>
                    <a:lstStyle/>
                    <a:p>
                      <a:pPr algn="l" fontAlgn="b"/>
                      <a:r>
                        <a:rPr lang="en-IN" sz="2000" b="0" i="0" u="none" strike="noStrike" kern="1200" dirty="0">
                          <a:solidFill>
                            <a:srgbClr val="512BD4"/>
                          </a:solidFill>
                          <a:effectLst/>
                          <a:latin typeface="+mn-lt"/>
                          <a:ea typeface="+mn-ea"/>
                          <a:cs typeface="+mn-cs"/>
                        </a:rPr>
                        <a:t> decimal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foreach</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operator</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static</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virtual</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4214033708"/>
                  </a:ext>
                </a:extLst>
              </a:tr>
              <a:tr h="374332">
                <a:tc>
                  <a:txBody>
                    <a:bodyPr/>
                    <a:lstStyle/>
                    <a:p>
                      <a:pPr algn="l" fontAlgn="b"/>
                      <a:r>
                        <a:rPr lang="en-IN" sz="2000" b="0" i="0" u="none" strike="noStrike" kern="1200" dirty="0">
                          <a:solidFill>
                            <a:srgbClr val="512BD4"/>
                          </a:solidFill>
                          <a:effectLst/>
                          <a:latin typeface="+mn-lt"/>
                          <a:ea typeface="+mn-ea"/>
                          <a:cs typeface="+mn-cs"/>
                        </a:rPr>
                        <a:t> default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goto</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out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string</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void</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831587407"/>
                  </a:ext>
                </a:extLst>
              </a:tr>
            </a:tbl>
          </a:graphicData>
        </a:graphic>
      </p:graphicFrame>
    </p:spTree>
    <p:extLst>
      <p:ext uri="{BB962C8B-B14F-4D97-AF65-F5344CB8AC3E}">
        <p14:creationId xmlns:p14="http://schemas.microsoft.com/office/powerpoint/2010/main" val="670654624"/>
      </p:ext>
    </p:extLst>
  </p:cSld>
  <p:clrMapOvr>
    <a:overrideClrMapping bg1="lt1" tx1="dk1" bg2="lt2" tx2="dk2" accent1="accent1" accent2="accent2" accent3="accent3" accent4="accent4" accent5="accent5" accent6="accent6" hlink="hlink" folHlink="folHlink"/>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a:extLst>
            <a:ext uri="{FF2B5EF4-FFF2-40B4-BE49-F238E27FC236}">
              <a16:creationId xmlns:a16="http://schemas.microsoft.com/office/drawing/2014/main" id="{172E1985-E7B1-2392-F0CD-89318D25C6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CE457E-58CD-023C-AB8F-0A1629C3D138}"/>
              </a:ext>
            </a:extLst>
          </p:cNvPr>
          <p:cNvSpPr>
            <a:spLocks noGrp="1"/>
          </p:cNvSpPr>
          <p:nvPr>
            <p:ph type="title"/>
          </p:nvPr>
        </p:nvSpPr>
        <p:spPr>
          <a:xfrm>
            <a:off x="114301" y="257180"/>
            <a:ext cx="11672888" cy="463550"/>
          </a:xfrm>
        </p:spPr>
        <p:txBody>
          <a:bodyPr>
            <a:normAutofit fontScale="90000"/>
          </a:bodyPr>
          <a:lstStyle/>
          <a:p>
            <a:r>
              <a:rPr lang="en-IN" sz="4900" dirty="0">
                <a:solidFill>
                  <a:srgbClr val="512BD4"/>
                </a:solidFill>
                <a:latin typeface="+mn-lt"/>
              </a:rPr>
              <a:t>Contextual</a:t>
            </a:r>
            <a:r>
              <a:rPr lang="en-IN" dirty="0"/>
              <a:t> </a:t>
            </a:r>
            <a:r>
              <a:rPr lang="en-IN" sz="4900" dirty="0">
                <a:solidFill>
                  <a:srgbClr val="512BD4"/>
                </a:solidFill>
                <a:latin typeface="+mn-lt"/>
              </a:rPr>
              <a:t>Keywords</a:t>
            </a:r>
          </a:p>
        </p:txBody>
      </p:sp>
      <p:graphicFrame>
        <p:nvGraphicFramePr>
          <p:cNvPr id="12" name="Content Placeholder 11">
            <a:extLst>
              <a:ext uri="{FF2B5EF4-FFF2-40B4-BE49-F238E27FC236}">
                <a16:creationId xmlns:a16="http://schemas.microsoft.com/office/drawing/2014/main" id="{0771D8F7-8255-C9AF-F917-A80E6B52D3E7}"/>
              </a:ext>
            </a:extLst>
          </p:cNvPr>
          <p:cNvGraphicFramePr>
            <a:graphicFrameLocks noGrp="1"/>
          </p:cNvGraphicFramePr>
          <p:nvPr>
            <p:ph idx="1"/>
            <p:extLst>
              <p:ext uri="{D42A27DB-BD31-4B8C-83A1-F6EECF244321}">
                <p14:modId xmlns:p14="http://schemas.microsoft.com/office/powerpoint/2010/main" val="773899420"/>
              </p:ext>
            </p:extLst>
          </p:nvPr>
        </p:nvGraphicFramePr>
        <p:xfrm>
          <a:off x="242887" y="985840"/>
          <a:ext cx="11530014" cy="5614980"/>
        </p:xfrm>
        <a:graphic>
          <a:graphicData uri="http://schemas.openxmlformats.org/drawingml/2006/table">
            <a:tbl>
              <a:tblPr>
                <a:tableStyleId>{10A1B5D5-9B99-4C35-A422-299274C87663}</a:tableStyleId>
              </a:tblPr>
              <a:tblGrid>
                <a:gridCol w="3843338">
                  <a:extLst>
                    <a:ext uri="{9D8B030D-6E8A-4147-A177-3AD203B41FA5}">
                      <a16:colId xmlns:a16="http://schemas.microsoft.com/office/drawing/2014/main" val="675684145"/>
                    </a:ext>
                  </a:extLst>
                </a:gridCol>
                <a:gridCol w="3843338">
                  <a:extLst>
                    <a:ext uri="{9D8B030D-6E8A-4147-A177-3AD203B41FA5}">
                      <a16:colId xmlns:a16="http://schemas.microsoft.com/office/drawing/2014/main" val="4195727627"/>
                    </a:ext>
                  </a:extLst>
                </a:gridCol>
                <a:gridCol w="3843338">
                  <a:extLst>
                    <a:ext uri="{9D8B030D-6E8A-4147-A177-3AD203B41FA5}">
                      <a16:colId xmlns:a16="http://schemas.microsoft.com/office/drawing/2014/main" val="549569752"/>
                    </a:ext>
                  </a:extLst>
                </a:gridCol>
              </a:tblGrid>
              <a:tr h="374332">
                <a:tc>
                  <a:txBody>
                    <a:bodyPr/>
                    <a:lstStyle/>
                    <a:p>
                      <a:pPr algn="l" fontAlgn="b"/>
                      <a:r>
                        <a:rPr lang="en-IN" sz="2000" b="0" i="0" u="none" strike="noStrike" kern="1200" dirty="0">
                          <a:solidFill>
                            <a:srgbClr val="512BD4"/>
                          </a:solidFill>
                          <a:effectLst/>
                          <a:latin typeface="+mn-lt"/>
                          <a:ea typeface="+mn-ea"/>
                          <a:cs typeface="+mn-cs"/>
                        </a:rPr>
                        <a:t> add</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group</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record</a:t>
                      </a:r>
                    </a:p>
                  </a:txBody>
                  <a:tcPr marL="9525" marR="9525" marT="9525" marB="0" anchor="b"/>
                </a:tc>
                <a:extLst>
                  <a:ext uri="{0D108BD9-81ED-4DB2-BD59-A6C34878D82A}">
                    <a16:rowId xmlns:a16="http://schemas.microsoft.com/office/drawing/2014/main" val="528343753"/>
                  </a:ext>
                </a:extLst>
              </a:tr>
              <a:tr h="374332">
                <a:tc>
                  <a:txBody>
                    <a:bodyPr/>
                    <a:lstStyle/>
                    <a:p>
                      <a:pPr algn="l" fontAlgn="b"/>
                      <a:r>
                        <a:rPr lang="en-IN" sz="2000" b="0" i="0" u="none" strike="noStrike" kern="1200" dirty="0">
                          <a:solidFill>
                            <a:srgbClr val="512BD4"/>
                          </a:solidFill>
                          <a:effectLst/>
                          <a:latin typeface="+mn-lt"/>
                          <a:ea typeface="+mn-ea"/>
                          <a:cs typeface="+mn-cs"/>
                        </a:rPr>
                        <a:t> and</a:t>
                      </a:r>
                    </a:p>
                  </a:txBody>
                  <a:tcPr marL="9525" marR="9525" marT="9525" marB="0" anchor="b"/>
                </a:tc>
                <a:tc>
                  <a:txBody>
                    <a:bodyPr/>
                    <a:lstStyle/>
                    <a:p>
                      <a:pPr algn="l" fontAlgn="b"/>
                      <a:r>
                        <a:rPr lang="en-IN" sz="2000" b="0" i="0" u="none" strike="noStrike" kern="1200" dirty="0" err="1">
                          <a:solidFill>
                            <a:srgbClr val="512BD4"/>
                          </a:solidFill>
                          <a:effectLst/>
                          <a:latin typeface="+mn-lt"/>
                          <a:ea typeface="+mn-ea"/>
                          <a:cs typeface="+mn-cs"/>
                        </a:rPr>
                        <a:t>init</a:t>
                      </a:r>
                      <a:endParaRPr lang="en-IN" sz="2000" b="0" i="0" u="none" strike="noStrike" kern="1200" dirty="0">
                        <a:solidFill>
                          <a:srgbClr val="512BD4"/>
                        </a:solidFill>
                        <a:effectLst/>
                        <a:latin typeface="+mn-lt"/>
                        <a:ea typeface="+mn-ea"/>
                        <a:cs typeface="+mn-cs"/>
                      </a:endParaRP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remove</a:t>
                      </a:r>
                    </a:p>
                  </a:txBody>
                  <a:tcPr marL="9525" marR="9525" marT="9525" marB="0" anchor="b"/>
                </a:tc>
                <a:extLst>
                  <a:ext uri="{0D108BD9-81ED-4DB2-BD59-A6C34878D82A}">
                    <a16:rowId xmlns:a16="http://schemas.microsoft.com/office/drawing/2014/main" val="3613772328"/>
                  </a:ext>
                </a:extLst>
              </a:tr>
              <a:tr h="374332">
                <a:tc>
                  <a:txBody>
                    <a:bodyPr/>
                    <a:lstStyle/>
                    <a:p>
                      <a:pPr algn="l" fontAlgn="b"/>
                      <a:r>
                        <a:rPr lang="en-IN" sz="2000" b="0" i="0" u="none" strike="noStrike" kern="1200" dirty="0">
                          <a:solidFill>
                            <a:srgbClr val="512BD4"/>
                          </a:solidFill>
                          <a:effectLst/>
                          <a:latin typeface="+mn-lt"/>
                          <a:ea typeface="+mn-ea"/>
                          <a:cs typeface="+mn-cs"/>
                        </a:rPr>
                        <a:t> alias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into</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required</a:t>
                      </a:r>
                    </a:p>
                  </a:txBody>
                  <a:tcPr marL="9525" marR="9525" marT="9525" marB="0" anchor="b"/>
                </a:tc>
                <a:extLst>
                  <a:ext uri="{0D108BD9-81ED-4DB2-BD59-A6C34878D82A}">
                    <a16:rowId xmlns:a16="http://schemas.microsoft.com/office/drawing/2014/main" val="1004641557"/>
                  </a:ext>
                </a:extLst>
              </a:tr>
              <a:tr h="374332">
                <a:tc>
                  <a:txBody>
                    <a:bodyPr/>
                    <a:lstStyle/>
                    <a:p>
                      <a:pPr algn="l" fontAlgn="b"/>
                      <a:r>
                        <a:rPr lang="en-IN" sz="2000" b="0" i="0" u="none" strike="noStrike" kern="1200" dirty="0">
                          <a:solidFill>
                            <a:srgbClr val="512BD4"/>
                          </a:solidFill>
                          <a:effectLst/>
                          <a:latin typeface="+mn-lt"/>
                          <a:ea typeface="+mn-ea"/>
                          <a:cs typeface="+mn-cs"/>
                        </a:rPr>
                        <a:t> ascending</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join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scoped</a:t>
                      </a:r>
                    </a:p>
                  </a:txBody>
                  <a:tcPr marL="9525" marR="9525" marT="9525" marB="0" anchor="b"/>
                </a:tc>
                <a:extLst>
                  <a:ext uri="{0D108BD9-81ED-4DB2-BD59-A6C34878D82A}">
                    <a16:rowId xmlns:a16="http://schemas.microsoft.com/office/drawing/2014/main" val="1879227793"/>
                  </a:ext>
                </a:extLst>
              </a:tr>
              <a:tr h="374332">
                <a:tc>
                  <a:txBody>
                    <a:bodyPr/>
                    <a:lstStyle/>
                    <a:p>
                      <a:pPr algn="l" fontAlgn="b"/>
                      <a:r>
                        <a:rPr lang="en-IN" sz="2000" b="0" i="0" u="none" strike="noStrike" kern="1200" dirty="0">
                          <a:solidFill>
                            <a:srgbClr val="512BD4"/>
                          </a:solidFill>
                          <a:effectLst/>
                          <a:latin typeface="+mn-lt"/>
                          <a:ea typeface="+mn-ea"/>
                          <a:cs typeface="+mn-cs"/>
                        </a:rPr>
                        <a:t> </a:t>
                      </a:r>
                      <a:r>
                        <a:rPr lang="en-IN" sz="2000" b="0" i="0" u="none" strike="noStrike" kern="1200" dirty="0" err="1">
                          <a:solidFill>
                            <a:srgbClr val="512BD4"/>
                          </a:solidFill>
                          <a:effectLst/>
                          <a:latin typeface="+mn-lt"/>
                          <a:ea typeface="+mn-ea"/>
                          <a:cs typeface="+mn-cs"/>
                        </a:rPr>
                        <a:t>args</a:t>
                      </a:r>
                      <a:endParaRPr lang="en-IN" sz="2000" b="0" i="0" u="none" strike="noStrike" kern="1200" dirty="0">
                        <a:solidFill>
                          <a:srgbClr val="512BD4"/>
                        </a:solidFill>
                        <a:effectLst/>
                        <a:latin typeface="+mn-lt"/>
                        <a:ea typeface="+mn-ea"/>
                        <a:cs typeface="+mn-cs"/>
                      </a:endParaRP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let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select</a:t>
                      </a:r>
                    </a:p>
                  </a:txBody>
                  <a:tcPr marL="9525" marR="9525" marT="9525" marB="0" anchor="b"/>
                </a:tc>
                <a:extLst>
                  <a:ext uri="{0D108BD9-81ED-4DB2-BD59-A6C34878D82A}">
                    <a16:rowId xmlns:a16="http://schemas.microsoft.com/office/drawing/2014/main" val="3349959476"/>
                  </a:ext>
                </a:extLst>
              </a:tr>
              <a:tr h="374332">
                <a:tc>
                  <a:txBody>
                    <a:bodyPr/>
                    <a:lstStyle/>
                    <a:p>
                      <a:pPr algn="l" fontAlgn="b"/>
                      <a:r>
                        <a:rPr lang="en-IN" sz="2000" b="0" i="0" u="none" strike="noStrike" kern="1200" dirty="0">
                          <a:solidFill>
                            <a:srgbClr val="512BD4"/>
                          </a:solidFill>
                          <a:effectLst/>
                          <a:latin typeface="+mn-lt"/>
                          <a:ea typeface="+mn-ea"/>
                          <a:cs typeface="+mn-cs"/>
                        </a:rPr>
                        <a:t> async</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managed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set</a:t>
                      </a:r>
                    </a:p>
                  </a:txBody>
                  <a:tcPr marL="9525" marR="9525" marT="9525" marB="0" anchor="b"/>
                </a:tc>
                <a:extLst>
                  <a:ext uri="{0D108BD9-81ED-4DB2-BD59-A6C34878D82A}">
                    <a16:rowId xmlns:a16="http://schemas.microsoft.com/office/drawing/2014/main" val="176742646"/>
                  </a:ext>
                </a:extLst>
              </a:tr>
              <a:tr h="374332">
                <a:tc>
                  <a:txBody>
                    <a:bodyPr/>
                    <a:lstStyle/>
                    <a:p>
                      <a:pPr algn="l" fontAlgn="b"/>
                      <a:r>
                        <a:rPr lang="en-IN" sz="2000" b="0" i="0" u="none" strike="noStrike" kern="1200" dirty="0">
                          <a:solidFill>
                            <a:srgbClr val="512BD4"/>
                          </a:solidFill>
                          <a:effectLst/>
                          <a:latin typeface="+mn-lt"/>
                          <a:ea typeface="+mn-ea"/>
                          <a:cs typeface="+mn-cs"/>
                        </a:rPr>
                        <a:t> await</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nameof</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unmanaged</a:t>
                      </a:r>
                    </a:p>
                  </a:txBody>
                  <a:tcPr marL="9525" marR="9525" marT="9525" marB="0" anchor="b"/>
                </a:tc>
                <a:extLst>
                  <a:ext uri="{0D108BD9-81ED-4DB2-BD59-A6C34878D82A}">
                    <a16:rowId xmlns:a16="http://schemas.microsoft.com/office/drawing/2014/main" val="887327059"/>
                  </a:ext>
                </a:extLst>
              </a:tr>
              <a:tr h="374332">
                <a:tc>
                  <a:txBody>
                    <a:bodyPr/>
                    <a:lstStyle/>
                    <a:p>
                      <a:pPr algn="l" fontAlgn="b"/>
                      <a:r>
                        <a:rPr lang="en-IN" sz="2000" b="0" i="0" u="none" strike="noStrike" kern="1200" dirty="0">
                          <a:solidFill>
                            <a:srgbClr val="512BD4"/>
                          </a:solidFill>
                          <a:effectLst/>
                          <a:latin typeface="+mn-lt"/>
                          <a:ea typeface="+mn-ea"/>
                          <a:cs typeface="+mn-cs"/>
                        </a:rPr>
                        <a:t> by</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nint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value</a:t>
                      </a:r>
                    </a:p>
                  </a:txBody>
                  <a:tcPr marL="9525" marR="9525" marT="9525" marB="0" anchor="b"/>
                </a:tc>
                <a:extLst>
                  <a:ext uri="{0D108BD9-81ED-4DB2-BD59-A6C34878D82A}">
                    <a16:rowId xmlns:a16="http://schemas.microsoft.com/office/drawing/2014/main" val="2100428551"/>
                  </a:ext>
                </a:extLst>
              </a:tr>
              <a:tr h="374332">
                <a:tc>
                  <a:txBody>
                    <a:bodyPr/>
                    <a:lstStyle/>
                    <a:p>
                      <a:pPr algn="l" fontAlgn="b"/>
                      <a:r>
                        <a:rPr lang="en-IN" sz="2000" b="0" i="0" u="none" strike="noStrike" kern="1200" dirty="0">
                          <a:solidFill>
                            <a:srgbClr val="512BD4"/>
                          </a:solidFill>
                          <a:effectLst/>
                          <a:latin typeface="+mn-lt"/>
                          <a:ea typeface="+mn-ea"/>
                          <a:cs typeface="+mn-cs"/>
                        </a:rPr>
                        <a:t> descending</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not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var</a:t>
                      </a:r>
                    </a:p>
                  </a:txBody>
                  <a:tcPr marL="9525" marR="9525" marT="9525" marB="0" anchor="b"/>
                </a:tc>
                <a:extLst>
                  <a:ext uri="{0D108BD9-81ED-4DB2-BD59-A6C34878D82A}">
                    <a16:rowId xmlns:a16="http://schemas.microsoft.com/office/drawing/2014/main" val="2245790523"/>
                  </a:ext>
                </a:extLst>
              </a:tr>
              <a:tr h="374332">
                <a:tc>
                  <a:txBody>
                    <a:bodyPr/>
                    <a:lstStyle/>
                    <a:p>
                      <a:pPr algn="l" fontAlgn="b"/>
                      <a:r>
                        <a:rPr lang="en-IN" sz="2000" b="0" i="0" u="none" strike="noStrike" kern="1200" dirty="0">
                          <a:solidFill>
                            <a:srgbClr val="512BD4"/>
                          </a:solidFill>
                          <a:effectLst/>
                          <a:latin typeface="+mn-lt"/>
                          <a:ea typeface="+mn-ea"/>
                          <a:cs typeface="+mn-cs"/>
                        </a:rPr>
                        <a:t> dynamic</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notnull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when</a:t>
                      </a:r>
                    </a:p>
                  </a:txBody>
                  <a:tcPr marL="9525" marR="9525" marT="9525" marB="0" anchor="b"/>
                </a:tc>
                <a:extLst>
                  <a:ext uri="{0D108BD9-81ED-4DB2-BD59-A6C34878D82A}">
                    <a16:rowId xmlns:a16="http://schemas.microsoft.com/office/drawing/2014/main" val="2440531299"/>
                  </a:ext>
                </a:extLst>
              </a:tr>
              <a:tr h="374332">
                <a:tc>
                  <a:txBody>
                    <a:bodyPr/>
                    <a:lstStyle/>
                    <a:p>
                      <a:pPr algn="l" fontAlgn="b"/>
                      <a:r>
                        <a:rPr lang="en-IN" sz="2000" b="0" i="0" u="none" strike="noStrike" kern="1200" dirty="0">
                          <a:solidFill>
                            <a:srgbClr val="512BD4"/>
                          </a:solidFill>
                          <a:effectLst/>
                          <a:latin typeface="+mn-lt"/>
                          <a:ea typeface="+mn-ea"/>
                          <a:cs typeface="+mn-cs"/>
                        </a:rPr>
                        <a:t> equals</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nuint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where</a:t>
                      </a:r>
                    </a:p>
                  </a:txBody>
                  <a:tcPr marL="9525" marR="9525" marT="9525" marB="0" anchor="b"/>
                </a:tc>
                <a:extLst>
                  <a:ext uri="{0D108BD9-81ED-4DB2-BD59-A6C34878D82A}">
                    <a16:rowId xmlns:a16="http://schemas.microsoft.com/office/drawing/2014/main" val="319944480"/>
                  </a:ext>
                </a:extLst>
              </a:tr>
              <a:tr h="374332">
                <a:tc>
                  <a:txBody>
                    <a:bodyPr/>
                    <a:lstStyle/>
                    <a:p>
                      <a:pPr algn="l" fontAlgn="b"/>
                      <a:r>
                        <a:rPr lang="en-IN" sz="2000" b="0" i="0" u="none" strike="noStrike" kern="1200" dirty="0">
                          <a:solidFill>
                            <a:srgbClr val="512BD4"/>
                          </a:solidFill>
                          <a:effectLst/>
                          <a:latin typeface="+mn-lt"/>
                          <a:ea typeface="+mn-ea"/>
                          <a:cs typeface="+mn-cs"/>
                        </a:rPr>
                        <a:t> File</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on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with</a:t>
                      </a:r>
                    </a:p>
                  </a:txBody>
                  <a:tcPr marL="9525" marR="9525" marT="9525" marB="0" anchor="b"/>
                </a:tc>
                <a:extLst>
                  <a:ext uri="{0D108BD9-81ED-4DB2-BD59-A6C34878D82A}">
                    <a16:rowId xmlns:a16="http://schemas.microsoft.com/office/drawing/2014/main" val="116524590"/>
                  </a:ext>
                </a:extLst>
              </a:tr>
              <a:tr h="374332">
                <a:tc>
                  <a:txBody>
                    <a:bodyPr/>
                    <a:lstStyle/>
                    <a:p>
                      <a:pPr algn="l" fontAlgn="b"/>
                      <a:r>
                        <a:rPr lang="en-IN" sz="2000" b="0" i="0" u="none" strike="noStrike" kern="1200" dirty="0">
                          <a:solidFill>
                            <a:srgbClr val="512BD4"/>
                          </a:solidFill>
                          <a:effectLst/>
                          <a:latin typeface="+mn-lt"/>
                          <a:ea typeface="+mn-ea"/>
                          <a:cs typeface="+mn-cs"/>
                        </a:rPr>
                        <a:t> from</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or</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yield </a:t>
                      </a:r>
                    </a:p>
                  </a:txBody>
                  <a:tcPr marL="9525" marR="9525" marT="9525" marB="0" anchor="b"/>
                </a:tc>
                <a:extLst>
                  <a:ext uri="{0D108BD9-81ED-4DB2-BD59-A6C34878D82A}">
                    <a16:rowId xmlns:a16="http://schemas.microsoft.com/office/drawing/2014/main" val="2760898861"/>
                  </a:ext>
                </a:extLst>
              </a:tr>
              <a:tr h="374332">
                <a:tc>
                  <a:txBody>
                    <a:bodyPr/>
                    <a:lstStyle/>
                    <a:p>
                      <a:pPr algn="l" fontAlgn="b"/>
                      <a:r>
                        <a:rPr lang="en-IN" sz="2000" b="0" i="0" u="none" strike="noStrike" kern="1200" dirty="0">
                          <a:solidFill>
                            <a:srgbClr val="512BD4"/>
                          </a:solidFill>
                          <a:effectLst/>
                          <a:latin typeface="+mn-lt"/>
                          <a:ea typeface="+mn-ea"/>
                          <a:cs typeface="+mn-cs"/>
                        </a:rPr>
                        <a:t> get</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orderby</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4214033708"/>
                  </a:ext>
                </a:extLst>
              </a:tr>
              <a:tr h="374332">
                <a:tc>
                  <a:txBody>
                    <a:bodyPr/>
                    <a:lstStyle/>
                    <a:p>
                      <a:pPr algn="l" fontAlgn="b"/>
                      <a:r>
                        <a:rPr lang="en-IN" sz="2000" b="0" i="0" u="none" strike="noStrike" kern="1200" dirty="0">
                          <a:solidFill>
                            <a:srgbClr val="512BD4"/>
                          </a:solidFill>
                          <a:effectLst/>
                          <a:latin typeface="+mn-lt"/>
                          <a:ea typeface="+mn-ea"/>
                          <a:cs typeface="+mn-cs"/>
                        </a:rPr>
                        <a:t> global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partial</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831587407"/>
                  </a:ext>
                </a:extLst>
              </a:tr>
            </a:tbl>
          </a:graphicData>
        </a:graphic>
      </p:graphicFrame>
    </p:spTree>
    <p:extLst>
      <p:ext uri="{BB962C8B-B14F-4D97-AF65-F5344CB8AC3E}">
        <p14:creationId xmlns:p14="http://schemas.microsoft.com/office/powerpoint/2010/main" val="101686380"/>
      </p:ext>
    </p:extLst>
  </p:cSld>
  <p:clrMapOvr>
    <a:overrideClrMapping bg1="lt1" tx1="dk1" bg2="lt2" tx2="dk2" accent1="accent1" accent2="accent2" accent3="accent3" accent4="accent4" accent5="accent5" accent6="accent6" hlink="hlink" folHlink="folHlink"/>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9F17FF53-435F-1171-5348-E6AE911660E6}"/>
              </a:ext>
            </a:extLst>
          </p:cNvPr>
          <p:cNvGraphicFramePr/>
          <p:nvPr>
            <p:extLst>
              <p:ext uri="{D42A27DB-BD31-4B8C-83A1-F6EECF244321}">
                <p14:modId xmlns:p14="http://schemas.microsoft.com/office/powerpoint/2010/main" val="3139406354"/>
              </p:ext>
            </p:extLst>
          </p:nvPr>
        </p:nvGraphicFramePr>
        <p:xfrm>
          <a:off x="314325" y="228600"/>
          <a:ext cx="11558589" cy="6129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Rounded Corners 4">
            <a:extLst>
              <a:ext uri="{FF2B5EF4-FFF2-40B4-BE49-F238E27FC236}">
                <a16:creationId xmlns:a16="http://schemas.microsoft.com/office/drawing/2014/main" id="{E688F477-CB78-A766-8C30-271843476D90}"/>
              </a:ext>
            </a:extLst>
          </p:cNvPr>
          <p:cNvSpPr/>
          <p:nvPr/>
        </p:nvSpPr>
        <p:spPr>
          <a:xfrm>
            <a:off x="1359694" y="4000501"/>
            <a:ext cx="2085976" cy="1700212"/>
          </a:xfrm>
          <a:prstGeom prst="roundRect">
            <a:avLst/>
          </a:prstGeom>
          <a:solidFill>
            <a:srgbClr val="8066E0"/>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t" anchorCtr="0">
            <a:noAutofit/>
          </a:bodyPr>
          <a:lstStyle/>
          <a:p>
            <a:pPr marL="285750" indent="-285750">
              <a:buFont typeface="Arial" panose="020B0604020202020204" pitchFamily="34" charset="0"/>
              <a:buChar char="•"/>
            </a:pPr>
            <a:r>
              <a:rPr lang="en-IN" b="1" dirty="0">
                <a:solidFill>
                  <a:schemeClr val="bg1"/>
                </a:solidFill>
              </a:rPr>
              <a:t>integer</a:t>
            </a:r>
          </a:p>
          <a:p>
            <a:pPr marL="285750" indent="-285750">
              <a:buFont typeface="Arial" panose="020B0604020202020204" pitchFamily="34" charset="0"/>
              <a:buChar char="•"/>
            </a:pPr>
            <a:r>
              <a:rPr lang="en-IN" b="1" dirty="0">
                <a:solidFill>
                  <a:schemeClr val="bg1"/>
                </a:solidFill>
              </a:rPr>
              <a:t>float</a:t>
            </a:r>
          </a:p>
          <a:p>
            <a:pPr marL="285750" indent="-285750">
              <a:buFont typeface="Arial" panose="020B0604020202020204" pitchFamily="34" charset="0"/>
              <a:buChar char="•"/>
            </a:pPr>
            <a:r>
              <a:rPr lang="en-IN" b="1" dirty="0">
                <a:solidFill>
                  <a:schemeClr val="bg1"/>
                </a:solidFill>
              </a:rPr>
              <a:t>double</a:t>
            </a:r>
          </a:p>
          <a:p>
            <a:pPr marL="285750" indent="-285750">
              <a:buFont typeface="Arial" panose="020B0604020202020204" pitchFamily="34" charset="0"/>
              <a:buChar char="•"/>
            </a:pPr>
            <a:r>
              <a:rPr lang="en-IN" b="1" dirty="0">
                <a:solidFill>
                  <a:schemeClr val="bg1"/>
                </a:solidFill>
              </a:rPr>
              <a:t>decimal</a:t>
            </a:r>
          </a:p>
          <a:p>
            <a:pPr marL="285750" indent="-285750">
              <a:buFont typeface="Arial" panose="020B0604020202020204" pitchFamily="34" charset="0"/>
              <a:buChar char="•"/>
            </a:pPr>
            <a:r>
              <a:rPr lang="en-IN" b="1" dirty="0">
                <a:solidFill>
                  <a:schemeClr val="bg1"/>
                </a:solidFill>
              </a:rPr>
              <a:t>bool	</a:t>
            </a:r>
          </a:p>
          <a:p>
            <a:endParaRPr lang="en-IN" b="1" dirty="0">
              <a:solidFill>
                <a:schemeClr val="bg1"/>
              </a:solidFill>
            </a:endParaRPr>
          </a:p>
        </p:txBody>
      </p:sp>
      <p:sp>
        <p:nvSpPr>
          <p:cNvPr id="2" name="Rectangle: Rounded Corners 1">
            <a:extLst>
              <a:ext uri="{FF2B5EF4-FFF2-40B4-BE49-F238E27FC236}">
                <a16:creationId xmlns:a16="http://schemas.microsoft.com/office/drawing/2014/main" id="{A15799DB-7C19-903E-BEE4-91C91C3E5643}"/>
              </a:ext>
            </a:extLst>
          </p:cNvPr>
          <p:cNvSpPr/>
          <p:nvPr/>
        </p:nvSpPr>
        <p:spPr>
          <a:xfrm>
            <a:off x="4148138" y="4000501"/>
            <a:ext cx="1947862" cy="1700212"/>
          </a:xfrm>
          <a:prstGeom prst="roundRect">
            <a:avLst/>
          </a:prstGeom>
          <a:solidFill>
            <a:srgbClr val="8066E0"/>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t" anchorCtr="0">
            <a:noAutofit/>
          </a:bodyPr>
          <a:lstStyle/>
          <a:p>
            <a:pPr marL="285750" indent="-285750">
              <a:buFont typeface="Arial" panose="020B0604020202020204" pitchFamily="34" charset="0"/>
              <a:buChar char="•"/>
            </a:pPr>
            <a:r>
              <a:rPr lang="en-IN" b="1" dirty="0" err="1">
                <a:solidFill>
                  <a:schemeClr val="bg1"/>
                </a:solidFill>
              </a:rPr>
              <a:t>enum</a:t>
            </a:r>
            <a:endParaRPr lang="en-IN" b="1" dirty="0">
              <a:solidFill>
                <a:schemeClr val="bg1"/>
              </a:solidFill>
            </a:endParaRPr>
          </a:p>
          <a:p>
            <a:pPr marL="285750" indent="-285750">
              <a:buFont typeface="Arial" panose="020B0604020202020204" pitchFamily="34" charset="0"/>
              <a:buChar char="•"/>
            </a:pPr>
            <a:r>
              <a:rPr lang="en-IN" b="1" dirty="0">
                <a:solidFill>
                  <a:schemeClr val="bg1"/>
                </a:solidFill>
              </a:rPr>
              <a:t>struct</a:t>
            </a:r>
          </a:p>
        </p:txBody>
      </p:sp>
      <p:sp>
        <p:nvSpPr>
          <p:cNvPr id="8" name="Rectangle: Rounded Corners 7">
            <a:extLst>
              <a:ext uri="{FF2B5EF4-FFF2-40B4-BE49-F238E27FC236}">
                <a16:creationId xmlns:a16="http://schemas.microsoft.com/office/drawing/2014/main" id="{2C1A34F1-1B9A-0F9A-B5F3-0C8115A1AC64}"/>
              </a:ext>
            </a:extLst>
          </p:cNvPr>
          <p:cNvSpPr/>
          <p:nvPr/>
        </p:nvSpPr>
        <p:spPr>
          <a:xfrm>
            <a:off x="6484145" y="4000501"/>
            <a:ext cx="1947862" cy="1700212"/>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t" anchorCtr="0">
            <a:noAutofit/>
          </a:bodyPr>
          <a:lstStyle/>
          <a:p>
            <a:pPr marL="285750" indent="-285750">
              <a:buFont typeface="Arial" panose="020B0604020202020204" pitchFamily="34" charset="0"/>
              <a:buChar char="•"/>
            </a:pPr>
            <a:r>
              <a:rPr lang="en-IN" b="1" dirty="0">
                <a:solidFill>
                  <a:schemeClr val="bg1"/>
                </a:solidFill>
                <a:highlight>
                  <a:srgbClr val="512BD4"/>
                </a:highlight>
              </a:rPr>
              <a:t>string</a:t>
            </a:r>
          </a:p>
          <a:p>
            <a:pPr marL="285750" indent="-285750">
              <a:buFont typeface="Arial" panose="020B0604020202020204" pitchFamily="34" charset="0"/>
              <a:buChar char="•"/>
            </a:pPr>
            <a:r>
              <a:rPr lang="en-IN" b="1" dirty="0">
                <a:solidFill>
                  <a:schemeClr val="bg1"/>
                </a:solidFill>
                <a:highlight>
                  <a:srgbClr val="512BD4"/>
                </a:highlight>
              </a:rPr>
              <a:t>object</a:t>
            </a:r>
          </a:p>
        </p:txBody>
      </p:sp>
      <p:sp>
        <p:nvSpPr>
          <p:cNvPr id="9" name="Rectangle: Rounded Corners 8">
            <a:extLst>
              <a:ext uri="{FF2B5EF4-FFF2-40B4-BE49-F238E27FC236}">
                <a16:creationId xmlns:a16="http://schemas.microsoft.com/office/drawing/2014/main" id="{8965AA87-D5A7-F156-209E-B2482895D4AB}"/>
              </a:ext>
            </a:extLst>
          </p:cNvPr>
          <p:cNvSpPr/>
          <p:nvPr/>
        </p:nvSpPr>
        <p:spPr>
          <a:xfrm>
            <a:off x="8679657" y="4000501"/>
            <a:ext cx="1947862" cy="1700212"/>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t" anchorCtr="0">
            <a:noAutofit/>
          </a:bodyPr>
          <a:lstStyle/>
          <a:p>
            <a:pPr marL="285750" indent="-285750">
              <a:buFont typeface="Arial" panose="020B0604020202020204" pitchFamily="34" charset="0"/>
              <a:buChar char="•"/>
            </a:pPr>
            <a:r>
              <a:rPr lang="en-IN" b="1" dirty="0">
                <a:solidFill>
                  <a:schemeClr val="bg1"/>
                </a:solidFill>
                <a:highlight>
                  <a:srgbClr val="512BD4"/>
                </a:highlight>
              </a:rPr>
              <a:t>class</a:t>
            </a:r>
          </a:p>
          <a:p>
            <a:pPr marL="285750" indent="-285750">
              <a:buFont typeface="Arial" panose="020B0604020202020204" pitchFamily="34" charset="0"/>
              <a:buChar char="•"/>
            </a:pPr>
            <a:r>
              <a:rPr lang="en-IN" b="1" dirty="0">
                <a:solidFill>
                  <a:schemeClr val="bg1"/>
                </a:solidFill>
                <a:highlight>
                  <a:srgbClr val="512BD4"/>
                </a:highlight>
              </a:rPr>
              <a:t>interface</a:t>
            </a:r>
          </a:p>
          <a:p>
            <a:pPr marL="285750" indent="-285750">
              <a:buFont typeface="Arial" panose="020B0604020202020204" pitchFamily="34" charset="0"/>
              <a:buChar char="•"/>
            </a:pPr>
            <a:r>
              <a:rPr lang="en-IN" b="1" dirty="0">
                <a:solidFill>
                  <a:schemeClr val="bg1"/>
                </a:solidFill>
                <a:highlight>
                  <a:srgbClr val="512BD4"/>
                </a:highlight>
              </a:rPr>
              <a:t>delegate</a:t>
            </a:r>
          </a:p>
        </p:txBody>
      </p:sp>
    </p:spTree>
    <p:extLst>
      <p:ext uri="{BB962C8B-B14F-4D97-AF65-F5344CB8AC3E}">
        <p14:creationId xmlns:p14="http://schemas.microsoft.com/office/powerpoint/2010/main" val="404579058"/>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a:extLst>
            <a:ext uri="{FF2B5EF4-FFF2-40B4-BE49-F238E27FC236}">
              <a16:creationId xmlns:a16="http://schemas.microsoft.com/office/drawing/2014/main" id="{D08584F5-A7B9-0A0F-836A-E0ADFAC553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515432-D1AE-6B5B-2A97-4BEC045C3A82}"/>
              </a:ext>
            </a:extLst>
          </p:cNvPr>
          <p:cNvSpPr>
            <a:spLocks noGrp="1"/>
          </p:cNvSpPr>
          <p:nvPr>
            <p:ph type="title"/>
          </p:nvPr>
        </p:nvSpPr>
        <p:spPr>
          <a:xfrm>
            <a:off x="114300" y="154944"/>
            <a:ext cx="11672888" cy="463550"/>
          </a:xfrm>
        </p:spPr>
        <p:txBody>
          <a:bodyPr>
            <a:normAutofit fontScale="90000"/>
          </a:bodyPr>
          <a:lstStyle/>
          <a:p>
            <a:r>
              <a:rPr lang="en-IN" sz="4900" dirty="0">
                <a:solidFill>
                  <a:srgbClr val="512BD4"/>
                </a:solidFill>
                <a:latin typeface="+mn-lt"/>
              </a:rPr>
              <a:t>Data</a:t>
            </a:r>
            <a:r>
              <a:rPr lang="en-IN" dirty="0"/>
              <a:t> </a:t>
            </a:r>
            <a:r>
              <a:rPr lang="en-IN" sz="4900" dirty="0">
                <a:solidFill>
                  <a:srgbClr val="512BD4"/>
                </a:solidFill>
                <a:latin typeface="+mn-lt"/>
              </a:rPr>
              <a:t>Types</a:t>
            </a:r>
          </a:p>
        </p:txBody>
      </p:sp>
      <p:graphicFrame>
        <p:nvGraphicFramePr>
          <p:cNvPr id="12" name="Content Placeholder 11">
            <a:extLst>
              <a:ext uri="{FF2B5EF4-FFF2-40B4-BE49-F238E27FC236}">
                <a16:creationId xmlns:a16="http://schemas.microsoft.com/office/drawing/2014/main" id="{557A33E1-25C7-3CE4-12EA-F27B276B66EA}"/>
              </a:ext>
            </a:extLst>
          </p:cNvPr>
          <p:cNvGraphicFramePr>
            <a:graphicFrameLocks noGrp="1"/>
          </p:cNvGraphicFramePr>
          <p:nvPr>
            <p:ph idx="1"/>
            <p:extLst>
              <p:ext uri="{D42A27DB-BD31-4B8C-83A1-F6EECF244321}">
                <p14:modId xmlns:p14="http://schemas.microsoft.com/office/powerpoint/2010/main" val="2848336165"/>
              </p:ext>
            </p:extLst>
          </p:nvPr>
        </p:nvGraphicFramePr>
        <p:xfrm>
          <a:off x="257175" y="985840"/>
          <a:ext cx="11530013" cy="5485441"/>
        </p:xfrm>
        <a:graphic>
          <a:graphicData uri="http://schemas.openxmlformats.org/drawingml/2006/table">
            <a:tbl>
              <a:tblPr>
                <a:tableStyleId>{10A1B5D5-9B99-4C35-A422-299274C87663}</a:tableStyleId>
              </a:tblPr>
              <a:tblGrid>
                <a:gridCol w="1257300">
                  <a:extLst>
                    <a:ext uri="{9D8B030D-6E8A-4147-A177-3AD203B41FA5}">
                      <a16:colId xmlns:a16="http://schemas.microsoft.com/office/drawing/2014/main" val="675684145"/>
                    </a:ext>
                  </a:extLst>
                </a:gridCol>
                <a:gridCol w="142875">
                  <a:extLst>
                    <a:ext uri="{9D8B030D-6E8A-4147-A177-3AD203B41FA5}">
                      <a16:colId xmlns:a16="http://schemas.microsoft.com/office/drawing/2014/main" val="4195727627"/>
                    </a:ext>
                  </a:extLst>
                </a:gridCol>
                <a:gridCol w="1957388">
                  <a:extLst>
                    <a:ext uri="{9D8B030D-6E8A-4147-A177-3AD203B41FA5}">
                      <a16:colId xmlns:a16="http://schemas.microsoft.com/office/drawing/2014/main" val="1633576180"/>
                    </a:ext>
                  </a:extLst>
                </a:gridCol>
                <a:gridCol w="8172450">
                  <a:extLst>
                    <a:ext uri="{9D8B030D-6E8A-4147-A177-3AD203B41FA5}">
                      <a16:colId xmlns:a16="http://schemas.microsoft.com/office/drawing/2014/main" val="549569752"/>
                    </a:ext>
                  </a:extLst>
                </a:gridCol>
              </a:tblGrid>
              <a:tr h="374332">
                <a:tc>
                  <a:txBody>
                    <a:bodyPr/>
                    <a:lstStyle/>
                    <a:p>
                      <a:pPr lvl="0" algn="l" fontAlgn="b"/>
                      <a:r>
                        <a:rPr lang="en-IN" sz="2000" b="1" i="0" u="none" strike="noStrike" dirty="0">
                          <a:solidFill>
                            <a:srgbClr val="512BD4"/>
                          </a:solidFill>
                          <a:effectLst/>
                          <a:latin typeface="+mn-lt"/>
                        </a:rPr>
                        <a:t> Data Type</a:t>
                      </a:r>
                    </a:p>
                  </a:txBody>
                  <a:tcPr marL="9525" marR="9525" marT="9525" marB="0" anchor="ctr"/>
                </a:tc>
                <a:tc gridSpan="2">
                  <a:txBody>
                    <a:bodyPr/>
                    <a:lstStyle/>
                    <a:p>
                      <a:pPr lvl="0" algn="l" fontAlgn="b"/>
                      <a:r>
                        <a:rPr lang="en-IN" sz="2000" b="1" i="0" kern="1200" dirty="0">
                          <a:solidFill>
                            <a:srgbClr val="512BD4"/>
                          </a:solidFill>
                          <a:effectLst/>
                          <a:latin typeface="+mn-lt"/>
                          <a:ea typeface="+mn-ea"/>
                          <a:cs typeface="+mn-cs"/>
                        </a:rPr>
                        <a:t>Size</a:t>
                      </a:r>
                      <a:endParaRPr lang="en-IN" sz="2000" b="0" i="0" u="none" strike="noStrike" dirty="0">
                        <a:solidFill>
                          <a:srgbClr val="512BD4"/>
                        </a:solidFill>
                        <a:effectLst/>
                        <a:latin typeface="+mn-lt"/>
                      </a:endParaRPr>
                    </a:p>
                  </a:txBody>
                  <a:tcPr marL="9525" marR="9525" marT="9525" marB="0" anchor="ctr"/>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1" i="0" u="none" strike="noStrike" kern="1200" dirty="0">
                          <a:solidFill>
                            <a:srgbClr val="512BD4"/>
                          </a:solidFill>
                          <a:effectLst/>
                          <a:latin typeface="+mn-lt"/>
                          <a:ea typeface="+mn-ea"/>
                          <a:cs typeface="+mn-cs"/>
                        </a:rPr>
                        <a:t>Description</a:t>
                      </a:r>
                      <a:endParaRPr lang="en-IN" sz="2000" b="0" i="0" u="none" strike="noStrike" dirty="0">
                        <a:solidFill>
                          <a:srgbClr val="512BD4"/>
                        </a:solidFill>
                        <a:effectLst/>
                        <a:latin typeface="+mn-lt"/>
                      </a:endParaRPr>
                    </a:p>
                  </a:txBody>
                  <a:tcPr marL="9525" marR="9525" marT="9525" marB="0" anchor="ctr"/>
                </a:tc>
                <a:extLst>
                  <a:ext uri="{0D108BD9-81ED-4DB2-BD59-A6C34878D82A}">
                    <a16:rowId xmlns:a16="http://schemas.microsoft.com/office/drawing/2014/main" val="528343753"/>
                  </a:ext>
                </a:extLst>
              </a:tr>
              <a:tr h="374332">
                <a:tc gridSpan="4">
                  <a:txBody>
                    <a:bodyPr/>
                    <a:lstStyle/>
                    <a:p>
                      <a:pPr lvl="0" algn="l" fontAlgn="b"/>
                      <a:r>
                        <a:rPr lang="en-IN" sz="2000" b="1" i="0" u="none" strike="noStrike" dirty="0">
                          <a:solidFill>
                            <a:srgbClr val="000000"/>
                          </a:solidFill>
                          <a:effectLst/>
                          <a:latin typeface="+mn-lt"/>
                        </a:rPr>
                        <a:t> </a:t>
                      </a:r>
                      <a:r>
                        <a:rPr lang="en-IN" sz="2000" b="1" i="0" u="none" strike="noStrike" dirty="0">
                          <a:solidFill>
                            <a:srgbClr val="512BD4"/>
                          </a:solidFill>
                          <a:effectLst/>
                          <a:latin typeface="+mn-lt"/>
                        </a:rPr>
                        <a:t>Integer</a:t>
                      </a:r>
                    </a:p>
                  </a:txBody>
                  <a:tcPr marL="9525" marR="9525" marT="9525" marB="0" anchor="b">
                    <a:solidFill>
                      <a:srgbClr val="DCD5F7"/>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tc hMerge="1">
                  <a:txBody>
                    <a:bodyPr/>
                    <a:lstStyle/>
                    <a:p>
                      <a:endParaRPr lang="en-IN"/>
                    </a:p>
                  </a:txBody>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459360457"/>
                  </a:ext>
                </a:extLst>
              </a:tr>
              <a:tr h="374332">
                <a:tc>
                  <a:txBody>
                    <a:bodyPr/>
                    <a:lstStyle/>
                    <a:p>
                      <a:pPr lvl="0" algn="l" fontAlgn="b"/>
                      <a:r>
                        <a:rPr lang="en-IN" sz="2000" b="0" i="0" u="none" strike="noStrike" dirty="0">
                          <a:solidFill>
                            <a:srgbClr val="512BD4"/>
                          </a:solidFill>
                          <a:effectLst/>
                          <a:latin typeface="+mn-lt"/>
                        </a:rPr>
                        <a:t> </a:t>
                      </a:r>
                      <a:r>
                        <a:rPr lang="en-IN" sz="2000" b="0" i="0" u="none" strike="noStrike" dirty="0" err="1">
                          <a:solidFill>
                            <a:srgbClr val="512BD4"/>
                          </a:solidFill>
                          <a:effectLst/>
                          <a:latin typeface="+mn-lt"/>
                        </a:rPr>
                        <a:t>sbyte</a:t>
                      </a:r>
                      <a:endParaRPr lang="en-IN" sz="2000" b="0" i="0" u="none" strike="noStrike" dirty="0">
                        <a:solidFill>
                          <a:srgbClr val="512BD4"/>
                        </a:solidFill>
                        <a:effectLst/>
                        <a:latin typeface="+mn-lt"/>
                      </a:endParaRPr>
                    </a:p>
                  </a:txBody>
                  <a:tcPr marL="9525" marR="9525" marT="9525" marB="0" anchor="b"/>
                </a:tc>
                <a:tc gridSpan="2">
                  <a:txBody>
                    <a:bodyPr/>
                    <a:lstStyle/>
                    <a:p>
                      <a:pPr lvl="0" algn="l" fontAlgn="b"/>
                      <a:r>
                        <a:rPr lang="en-IN" sz="2000" b="0" i="0" u="none" strike="noStrike" dirty="0">
                          <a:solidFill>
                            <a:srgbClr val="512BD4"/>
                          </a:solidFill>
                          <a:effectLst/>
                          <a:latin typeface="+mn-lt"/>
                        </a:rPr>
                        <a:t>8 bits</a:t>
                      </a:r>
                    </a:p>
                  </a:txBody>
                  <a:tcPr marL="9525" marR="9525" marT="9525" marB="0" anchor="b"/>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2</a:t>
                      </a:r>
                      <a:r>
                        <a:rPr lang="en-IN" sz="2000" b="0" i="0" u="none" strike="noStrike" kern="1200" baseline="30000" dirty="0">
                          <a:solidFill>
                            <a:srgbClr val="512BD4"/>
                          </a:solidFill>
                          <a:effectLst/>
                          <a:latin typeface="+mn-lt"/>
                          <a:ea typeface="+mn-ea"/>
                          <a:cs typeface="+mn-cs"/>
                        </a:rPr>
                        <a:t>7 </a:t>
                      </a:r>
                      <a:r>
                        <a:rPr lang="en-IN" sz="2000" b="0" i="0" u="none" strike="noStrike" kern="1200" dirty="0">
                          <a:solidFill>
                            <a:srgbClr val="512BD4"/>
                          </a:solidFill>
                          <a:effectLst/>
                          <a:latin typeface="+mn-lt"/>
                          <a:ea typeface="+mn-ea"/>
                          <a:cs typeface="+mn-cs"/>
                        </a:rPr>
                        <a:t>to 2</a:t>
                      </a:r>
                      <a:r>
                        <a:rPr lang="en-IN" sz="2000" b="0" i="0" u="none" strike="noStrike" kern="1200" baseline="30000" dirty="0">
                          <a:solidFill>
                            <a:srgbClr val="512BD4"/>
                          </a:solidFill>
                          <a:effectLst/>
                          <a:latin typeface="+mn-lt"/>
                          <a:ea typeface="+mn-ea"/>
                          <a:cs typeface="+mn-cs"/>
                        </a:rPr>
                        <a:t>7</a:t>
                      </a:r>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1</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3904635661"/>
                  </a:ext>
                </a:extLst>
              </a:tr>
              <a:tr h="374332">
                <a:tc>
                  <a:txBody>
                    <a:bodyPr/>
                    <a:lstStyle/>
                    <a:p>
                      <a:pPr lvl="0" algn="l" fontAlgn="b"/>
                      <a:r>
                        <a:rPr lang="en-IN" sz="2000" b="0" i="0" u="none" strike="noStrike" dirty="0">
                          <a:solidFill>
                            <a:srgbClr val="512BD4"/>
                          </a:solidFill>
                          <a:effectLst/>
                          <a:latin typeface="+mn-lt"/>
                        </a:rPr>
                        <a:t> int</a:t>
                      </a:r>
                    </a:p>
                  </a:txBody>
                  <a:tcPr marL="9525" marR="9525" marT="9525" marB="0" anchor="b"/>
                </a:tc>
                <a:tc gridSpan="2">
                  <a:txBody>
                    <a:bodyPr/>
                    <a:lstStyle/>
                    <a:p>
                      <a:pPr lvl="0" algn="l" fontAlgn="b"/>
                      <a:r>
                        <a:rPr lang="en-IN" sz="2000" b="0" i="0" u="none" strike="noStrike" dirty="0">
                          <a:solidFill>
                            <a:srgbClr val="512BD4"/>
                          </a:solidFill>
                          <a:effectLst/>
                          <a:latin typeface="+mn-lt"/>
                        </a:rPr>
                        <a:t>32 bits</a:t>
                      </a:r>
                    </a:p>
                  </a:txBody>
                  <a:tcPr marL="9525" marR="9525" marT="9525" marB="0" anchor="b"/>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2</a:t>
                      </a:r>
                      <a:r>
                        <a:rPr lang="en-IN" sz="2000" b="0" i="0" u="none" strike="noStrike" kern="1200" baseline="30000" dirty="0">
                          <a:solidFill>
                            <a:srgbClr val="512BD4"/>
                          </a:solidFill>
                          <a:effectLst/>
                          <a:latin typeface="+mn-lt"/>
                          <a:ea typeface="+mn-ea"/>
                          <a:cs typeface="+mn-cs"/>
                        </a:rPr>
                        <a:t>31 </a:t>
                      </a:r>
                      <a:r>
                        <a:rPr lang="en-IN" sz="2000" b="0" i="0" u="none" strike="noStrike" kern="1200" dirty="0">
                          <a:solidFill>
                            <a:srgbClr val="512BD4"/>
                          </a:solidFill>
                          <a:effectLst/>
                          <a:latin typeface="+mn-lt"/>
                          <a:ea typeface="+mn-ea"/>
                          <a:cs typeface="+mn-cs"/>
                        </a:rPr>
                        <a:t>to 2</a:t>
                      </a:r>
                      <a:r>
                        <a:rPr lang="en-IN" sz="2000" b="0" i="0" u="none" strike="noStrike" kern="1200" baseline="30000" dirty="0">
                          <a:solidFill>
                            <a:srgbClr val="512BD4"/>
                          </a:solidFill>
                          <a:effectLst/>
                          <a:latin typeface="+mn-lt"/>
                          <a:ea typeface="+mn-ea"/>
                          <a:cs typeface="+mn-cs"/>
                        </a:rPr>
                        <a:t>31</a:t>
                      </a:r>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1 (</a:t>
                      </a:r>
                      <a:r>
                        <a:rPr lang="en-IN" sz="2000" b="0" i="0" kern="1200" dirty="0">
                          <a:solidFill>
                            <a:srgbClr val="512BD4"/>
                          </a:solidFill>
                          <a:effectLst/>
                          <a:latin typeface="+mn-lt"/>
                          <a:ea typeface="+mn-ea"/>
                          <a:cs typeface="+mn-cs"/>
                        </a:rPr>
                        <a:t>-2,147,483,648 to 2,147,483,647)</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3613772328"/>
                  </a:ext>
                </a:extLst>
              </a:tr>
              <a:tr h="374332">
                <a:tc>
                  <a:txBody>
                    <a:bodyPr/>
                    <a:lstStyle/>
                    <a:p>
                      <a:pPr lvl="0" algn="l" fontAlgn="b"/>
                      <a:r>
                        <a:rPr lang="en-IN" sz="2000" b="0" i="0" u="none" strike="noStrike" dirty="0">
                          <a:solidFill>
                            <a:srgbClr val="512BD4"/>
                          </a:solidFill>
                          <a:effectLst/>
                          <a:latin typeface="+mn-lt"/>
                        </a:rPr>
                        <a:t> short</a:t>
                      </a:r>
                    </a:p>
                  </a:txBody>
                  <a:tcPr marL="9525" marR="9525" marT="9525" marB="0" anchor="b"/>
                </a:tc>
                <a:tc gridSpan="2">
                  <a:txBody>
                    <a:bodyPr/>
                    <a:lstStyle/>
                    <a:p>
                      <a:pPr lvl="0" algn="l" fontAlgn="b"/>
                      <a:r>
                        <a:rPr lang="en-IN" sz="2000" b="0" i="0" u="none" strike="noStrike" dirty="0">
                          <a:solidFill>
                            <a:srgbClr val="512BD4"/>
                          </a:solidFill>
                          <a:effectLst/>
                          <a:latin typeface="+mn-lt"/>
                        </a:rPr>
                        <a:t>16 bits</a:t>
                      </a:r>
                    </a:p>
                  </a:txBody>
                  <a:tcPr marL="9525" marR="9525" marT="9525" marB="0" anchor="b"/>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2</a:t>
                      </a:r>
                      <a:r>
                        <a:rPr lang="en-IN" sz="2000" b="0" i="0" u="none" strike="noStrike" kern="1200" baseline="30000" dirty="0">
                          <a:solidFill>
                            <a:srgbClr val="512BD4"/>
                          </a:solidFill>
                          <a:effectLst/>
                          <a:latin typeface="+mn-lt"/>
                          <a:ea typeface="+mn-ea"/>
                          <a:cs typeface="+mn-cs"/>
                        </a:rPr>
                        <a:t>15 </a:t>
                      </a:r>
                      <a:r>
                        <a:rPr lang="en-IN" sz="2000" b="0" i="0" u="none" strike="noStrike" kern="1200" dirty="0">
                          <a:solidFill>
                            <a:srgbClr val="512BD4"/>
                          </a:solidFill>
                          <a:effectLst/>
                          <a:latin typeface="+mn-lt"/>
                          <a:ea typeface="+mn-ea"/>
                          <a:cs typeface="+mn-cs"/>
                        </a:rPr>
                        <a:t>to 2</a:t>
                      </a:r>
                      <a:r>
                        <a:rPr lang="en-IN" sz="2000" b="0" i="0" u="none" strike="noStrike" kern="1200" baseline="30000" dirty="0">
                          <a:solidFill>
                            <a:srgbClr val="512BD4"/>
                          </a:solidFill>
                          <a:effectLst/>
                          <a:latin typeface="+mn-lt"/>
                          <a:ea typeface="+mn-ea"/>
                          <a:cs typeface="+mn-cs"/>
                        </a:rPr>
                        <a:t>15</a:t>
                      </a:r>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1</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1454173937"/>
                  </a:ext>
                </a:extLst>
              </a:tr>
              <a:tr h="374332">
                <a:tc>
                  <a:txBody>
                    <a:bodyPr/>
                    <a:lstStyle/>
                    <a:p>
                      <a:pPr lvl="0" algn="l" fontAlgn="b"/>
                      <a:r>
                        <a:rPr lang="en-IN" sz="2000" b="0" i="0" kern="1200" dirty="0">
                          <a:solidFill>
                            <a:srgbClr val="512BD4"/>
                          </a:solidFill>
                          <a:effectLst/>
                          <a:latin typeface="+mn-lt"/>
                          <a:ea typeface="+mn-ea"/>
                          <a:cs typeface="+mn-cs"/>
                        </a:rPr>
                        <a:t> long</a:t>
                      </a:r>
                      <a:endParaRPr lang="en-IN" sz="2000" b="0" i="0" u="none" strike="noStrike" dirty="0">
                        <a:solidFill>
                          <a:srgbClr val="512BD4"/>
                        </a:solidFill>
                        <a:effectLst/>
                        <a:latin typeface="+mn-lt"/>
                      </a:endParaRPr>
                    </a:p>
                  </a:txBody>
                  <a:tcPr marL="9525" marR="9525" marT="9525" marB="0" anchor="b"/>
                </a:tc>
                <a:tc gridSpan="2">
                  <a:txBody>
                    <a:bodyPr/>
                    <a:lstStyle/>
                    <a:p>
                      <a:pPr lvl="0" algn="l" fontAlgn="b"/>
                      <a:r>
                        <a:rPr lang="en-IN" sz="2000" b="0" i="0" kern="1200" dirty="0">
                          <a:solidFill>
                            <a:srgbClr val="512BD4"/>
                          </a:solidFill>
                          <a:effectLst/>
                          <a:latin typeface="+mn-lt"/>
                          <a:ea typeface="+mn-ea"/>
                          <a:cs typeface="+mn-cs"/>
                        </a:rPr>
                        <a:t>64 bits</a:t>
                      </a:r>
                      <a:endParaRPr lang="en-IN" sz="2000" b="0" i="0" u="none" strike="noStrike" dirty="0">
                        <a:solidFill>
                          <a:srgbClr val="512BD4"/>
                        </a:solidFill>
                        <a:effectLst/>
                        <a:latin typeface="+mn-lt"/>
                      </a:endParaRPr>
                    </a:p>
                  </a:txBody>
                  <a:tcPr marL="9525" marR="9525" marT="9525" marB="0" anchor="b"/>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2</a:t>
                      </a:r>
                      <a:r>
                        <a:rPr lang="en-IN" sz="2000" b="0" i="0" u="none" strike="noStrike" kern="1200" baseline="30000" dirty="0">
                          <a:solidFill>
                            <a:srgbClr val="512BD4"/>
                          </a:solidFill>
                          <a:effectLst/>
                          <a:latin typeface="+mn-lt"/>
                          <a:ea typeface="+mn-ea"/>
                          <a:cs typeface="+mn-cs"/>
                        </a:rPr>
                        <a:t>63 </a:t>
                      </a:r>
                      <a:r>
                        <a:rPr lang="en-IN" sz="2000" b="0" i="0" u="none" strike="noStrike" kern="1200" dirty="0">
                          <a:solidFill>
                            <a:srgbClr val="512BD4"/>
                          </a:solidFill>
                          <a:effectLst/>
                          <a:latin typeface="+mn-lt"/>
                          <a:ea typeface="+mn-ea"/>
                          <a:cs typeface="+mn-cs"/>
                        </a:rPr>
                        <a:t>to 2</a:t>
                      </a:r>
                      <a:r>
                        <a:rPr lang="en-IN" sz="2000" b="0" i="0" u="none" strike="noStrike" kern="1200" baseline="30000" dirty="0">
                          <a:solidFill>
                            <a:srgbClr val="512BD4"/>
                          </a:solidFill>
                          <a:effectLst/>
                          <a:latin typeface="+mn-lt"/>
                          <a:ea typeface="+mn-ea"/>
                          <a:cs typeface="+mn-cs"/>
                        </a:rPr>
                        <a:t>63</a:t>
                      </a:r>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1 (</a:t>
                      </a:r>
                      <a:r>
                        <a:rPr lang="en-IN" sz="2000" b="0" i="0" kern="1200" dirty="0">
                          <a:solidFill>
                            <a:srgbClr val="512BD4"/>
                          </a:solidFill>
                          <a:effectLst/>
                          <a:latin typeface="+mn-lt"/>
                          <a:ea typeface="+mn-ea"/>
                          <a:cs typeface="+mn-cs"/>
                        </a:rPr>
                        <a:t>-9,223,372,036,854,775,808 to 9,223,372,036,854,775,807)</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1004641557"/>
                  </a:ext>
                </a:extLst>
              </a:tr>
              <a:tr h="374332">
                <a:tc gridSpan="4">
                  <a:txBody>
                    <a:bodyPr/>
                    <a:lstStyle/>
                    <a:p>
                      <a:pPr lvl="0" algn="l" fontAlgn="b"/>
                      <a:r>
                        <a:rPr lang="en-IN" sz="2000" b="1" i="0" u="none" strike="noStrike" dirty="0">
                          <a:solidFill>
                            <a:srgbClr val="000000"/>
                          </a:solidFill>
                          <a:effectLst/>
                          <a:latin typeface="+mn-lt"/>
                        </a:rPr>
                        <a:t> </a:t>
                      </a:r>
                      <a:r>
                        <a:rPr lang="en-IN" sz="2000" b="1" i="0" u="none" strike="noStrike" kern="1200" dirty="0">
                          <a:solidFill>
                            <a:srgbClr val="512BD4"/>
                          </a:solidFill>
                          <a:effectLst/>
                          <a:latin typeface="+mn-lt"/>
                          <a:ea typeface="+mn-ea"/>
                          <a:cs typeface="+mn-cs"/>
                        </a:rPr>
                        <a:t>Real Or Floating Point</a:t>
                      </a:r>
                    </a:p>
                  </a:txBody>
                  <a:tcPr marL="9525" marR="9525" marT="9525" marB="0" anchor="b">
                    <a:solidFill>
                      <a:srgbClr val="DCD5F7"/>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tc hMerge="1">
                  <a:txBody>
                    <a:bodyPr/>
                    <a:lstStyle/>
                    <a:p>
                      <a:endParaRPr lang="en-IN"/>
                    </a:p>
                  </a:txBody>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809315424"/>
                  </a:ext>
                </a:extLst>
              </a:tr>
              <a:tr h="374332">
                <a:tc gridSpan="2">
                  <a:txBody>
                    <a:bodyPr/>
                    <a:lstStyle/>
                    <a:p>
                      <a:pPr lvl="0" algn="l" fontAlgn="b"/>
                      <a:r>
                        <a:rPr lang="en-IN" sz="2000" b="0" i="0" kern="1200" dirty="0">
                          <a:solidFill>
                            <a:srgbClr val="512BD4"/>
                          </a:solidFill>
                          <a:effectLst/>
                          <a:latin typeface="+mn-lt"/>
                          <a:ea typeface="+mn-ea"/>
                          <a:cs typeface="+mn-cs"/>
                        </a:rPr>
                        <a:t> float</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u="none" strike="noStrike" dirty="0">
                          <a:solidFill>
                            <a:srgbClr val="000000"/>
                          </a:solidFill>
                          <a:effectLst/>
                          <a:latin typeface="+mn-lt"/>
                        </a:rPr>
                        <a:t>32 bits</a:t>
                      </a:r>
                    </a:p>
                  </a:txBody>
                  <a:tcPr marL="9525" marR="9525" marT="9525" marB="0" anchor="b"/>
                </a:tc>
                <a:tc>
                  <a:txBody>
                    <a:bodyPr/>
                    <a:lstStyle/>
                    <a:p>
                      <a:pPr lvl="0" algn="l" fontAlgn="b"/>
                      <a:r>
                        <a:rPr lang="en-IN" sz="2000" b="0" i="0" u="none" strike="noStrike" dirty="0">
                          <a:solidFill>
                            <a:srgbClr val="512BD4"/>
                          </a:solidFill>
                          <a:effectLst/>
                          <a:latin typeface="+mn-lt"/>
                        </a:rPr>
                        <a:t>32 bits</a:t>
                      </a:r>
                    </a:p>
                  </a:txBody>
                  <a:tcPr marL="9525" marR="9525" marT="9525" marB="0" anchor="b"/>
                </a:tc>
                <a:tc>
                  <a:txBody>
                    <a:bodyPr/>
                    <a:lstStyle/>
                    <a:p>
                      <a:pPr algn="l" fontAlgn="b"/>
                      <a:r>
                        <a:rPr lang="en-IN" sz="2000" b="0" i="0" kern="1200" dirty="0">
                          <a:solidFill>
                            <a:srgbClr val="512BD4"/>
                          </a:solidFill>
                          <a:effectLst/>
                          <a:latin typeface="+mn-lt"/>
                          <a:ea typeface="+mn-ea"/>
                          <a:cs typeface="+mn-cs"/>
                        </a:rPr>
                        <a:t>±1.5 × 10</a:t>
                      </a:r>
                      <a:r>
                        <a:rPr lang="en-IN" sz="2000" b="0" i="0" kern="1200" baseline="30000" dirty="0">
                          <a:solidFill>
                            <a:srgbClr val="512BD4"/>
                          </a:solidFill>
                          <a:effectLst/>
                          <a:latin typeface="+mn-lt"/>
                          <a:ea typeface="+mn-ea"/>
                          <a:cs typeface="+mn-cs"/>
                        </a:rPr>
                        <a:t>-45</a:t>
                      </a:r>
                      <a:r>
                        <a:rPr lang="en-IN" sz="2000" b="0" i="0" kern="1200" dirty="0">
                          <a:solidFill>
                            <a:srgbClr val="512BD4"/>
                          </a:solidFill>
                          <a:effectLst/>
                          <a:latin typeface="+mn-lt"/>
                          <a:ea typeface="+mn-ea"/>
                          <a:cs typeface="+mn-cs"/>
                        </a:rPr>
                        <a:t> to ±3.4 × 10</a:t>
                      </a:r>
                      <a:r>
                        <a:rPr lang="en-IN" sz="2000" b="0" i="0" kern="1200" baseline="30000" dirty="0">
                          <a:solidFill>
                            <a:srgbClr val="512BD4"/>
                          </a:solidFill>
                          <a:effectLst/>
                          <a:latin typeface="+mn-lt"/>
                          <a:ea typeface="+mn-ea"/>
                          <a:cs typeface="+mn-cs"/>
                        </a:rPr>
                        <a:t>38 (</a:t>
                      </a:r>
                      <a:r>
                        <a:rPr lang="en-US" sz="2000" b="0" i="0" kern="1200" dirty="0">
                          <a:solidFill>
                            <a:srgbClr val="512BD4"/>
                          </a:solidFill>
                          <a:effectLst/>
                          <a:latin typeface="+mn-lt"/>
                          <a:ea typeface="+mn-ea"/>
                          <a:cs typeface="+mn-cs"/>
                        </a:rPr>
                        <a:t>7 decimal digits). Suffix: f</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1879227793"/>
                  </a:ext>
                </a:extLst>
              </a:tr>
              <a:tr h="374332">
                <a:tc gridSpan="2">
                  <a:txBody>
                    <a:bodyPr/>
                    <a:lstStyle/>
                    <a:p>
                      <a:pPr lvl="0" algn="l" fontAlgn="b"/>
                      <a:r>
                        <a:rPr lang="en-IN" sz="2000" b="0" i="0" kern="1200" dirty="0">
                          <a:solidFill>
                            <a:srgbClr val="512BD4"/>
                          </a:solidFill>
                          <a:effectLst/>
                          <a:latin typeface="+mn-lt"/>
                          <a:ea typeface="+mn-ea"/>
                          <a:cs typeface="+mn-cs"/>
                        </a:rPr>
                        <a:t> double</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kern="1200" dirty="0">
                          <a:solidFill>
                            <a:schemeClr val="dk1"/>
                          </a:solidFill>
                          <a:effectLst/>
                          <a:latin typeface="+mn-lt"/>
                          <a:ea typeface="+mn-ea"/>
                          <a:cs typeface="+mn-cs"/>
                        </a:rPr>
                        <a:t>64 bits</a:t>
                      </a:r>
                      <a:endParaRPr lang="en-IN" sz="2000" b="0" i="0" u="none" strike="noStrike" dirty="0">
                        <a:solidFill>
                          <a:srgbClr val="000000"/>
                        </a:solidFill>
                        <a:effectLst/>
                        <a:latin typeface="+mn-lt"/>
                      </a:endParaRPr>
                    </a:p>
                  </a:txBody>
                  <a:tcPr marL="9525" marR="9525" marT="9525" marB="0" anchor="b"/>
                </a:tc>
                <a:tc>
                  <a:txBody>
                    <a:bodyPr/>
                    <a:lstStyle/>
                    <a:p>
                      <a:pPr lvl="0" algn="l" fontAlgn="b"/>
                      <a:r>
                        <a:rPr lang="en-IN" sz="2000" b="0" i="0" kern="1200" dirty="0">
                          <a:solidFill>
                            <a:srgbClr val="512BD4"/>
                          </a:solidFill>
                          <a:effectLst/>
                          <a:latin typeface="+mn-lt"/>
                          <a:ea typeface="+mn-ea"/>
                          <a:cs typeface="+mn-cs"/>
                        </a:rPr>
                        <a:t>64 bits</a:t>
                      </a:r>
                      <a:endParaRPr lang="en-IN" sz="2000" b="0" i="0" u="none" strike="noStrike" dirty="0">
                        <a:solidFill>
                          <a:srgbClr val="512BD4"/>
                        </a:solidFill>
                        <a:effectLst/>
                        <a:latin typeface="+mn-lt"/>
                      </a:endParaRPr>
                    </a:p>
                  </a:txBody>
                  <a:tcPr marL="9525" marR="9525" marT="9525" marB="0" anchor="b"/>
                </a:tc>
                <a:tc>
                  <a:txBody>
                    <a:bodyPr/>
                    <a:lstStyle/>
                    <a:p>
                      <a:pPr algn="l" fontAlgn="b"/>
                      <a:r>
                        <a:rPr lang="en-IN" sz="2000" b="0" i="0" kern="1200" dirty="0">
                          <a:solidFill>
                            <a:srgbClr val="512BD4"/>
                          </a:solidFill>
                          <a:effectLst/>
                          <a:latin typeface="+mn-lt"/>
                          <a:ea typeface="+mn-ea"/>
                          <a:cs typeface="+mn-cs"/>
                        </a:rPr>
                        <a:t>±5.0 × 10</a:t>
                      </a:r>
                      <a:r>
                        <a:rPr lang="en-IN" sz="2000" b="0" i="0" kern="1200" baseline="30000" dirty="0">
                          <a:solidFill>
                            <a:srgbClr val="512BD4"/>
                          </a:solidFill>
                          <a:effectLst/>
                          <a:latin typeface="+mn-lt"/>
                          <a:ea typeface="+mn-ea"/>
                          <a:cs typeface="+mn-cs"/>
                        </a:rPr>
                        <a:t>-324</a:t>
                      </a:r>
                      <a:r>
                        <a:rPr lang="en-IN" sz="2000" b="0" i="0" kern="1200" dirty="0">
                          <a:solidFill>
                            <a:srgbClr val="512BD4"/>
                          </a:solidFill>
                          <a:effectLst/>
                          <a:latin typeface="+mn-lt"/>
                          <a:ea typeface="+mn-ea"/>
                          <a:cs typeface="+mn-cs"/>
                        </a:rPr>
                        <a:t> to ±1.7 × 10</a:t>
                      </a:r>
                      <a:r>
                        <a:rPr lang="en-IN" sz="2000" b="0" i="0" kern="1200" baseline="30000" dirty="0">
                          <a:solidFill>
                            <a:srgbClr val="512BD4"/>
                          </a:solidFill>
                          <a:effectLst/>
                          <a:latin typeface="+mn-lt"/>
                          <a:ea typeface="+mn-ea"/>
                          <a:cs typeface="+mn-cs"/>
                        </a:rPr>
                        <a:t>308</a:t>
                      </a:r>
                      <a:r>
                        <a:rPr lang="en-IN" sz="2000" b="0" i="0" kern="1200" dirty="0">
                          <a:solidFill>
                            <a:srgbClr val="512BD4"/>
                          </a:solidFill>
                          <a:effectLst/>
                          <a:latin typeface="+mn-lt"/>
                          <a:ea typeface="+mn-ea"/>
                          <a:cs typeface="+mn-cs"/>
                        </a:rPr>
                        <a:t> (15 decimal digits). Suffix: D</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2525171096"/>
                  </a:ext>
                </a:extLst>
              </a:tr>
              <a:tr h="374332">
                <a:tc gridSpan="2">
                  <a:txBody>
                    <a:bodyPr/>
                    <a:lstStyle/>
                    <a:p>
                      <a:pPr lvl="0" algn="l" fontAlgn="b"/>
                      <a:r>
                        <a:rPr lang="en-IN" sz="2000" b="0" i="0" kern="1200" dirty="0">
                          <a:solidFill>
                            <a:srgbClr val="512BD4"/>
                          </a:solidFill>
                          <a:effectLst/>
                          <a:latin typeface="+mn-lt"/>
                          <a:ea typeface="+mn-ea"/>
                          <a:cs typeface="+mn-cs"/>
                        </a:rPr>
                        <a:t> decimal</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kern="1200" dirty="0">
                          <a:solidFill>
                            <a:schemeClr val="dk1"/>
                          </a:solidFill>
                          <a:effectLst/>
                          <a:latin typeface="+mn-lt"/>
                          <a:ea typeface="+mn-ea"/>
                          <a:cs typeface="+mn-cs"/>
                        </a:rPr>
                        <a:t>128 bits</a:t>
                      </a:r>
                      <a:endParaRPr lang="en-IN" sz="2000" b="0" i="0" u="none" strike="noStrike" dirty="0">
                        <a:solidFill>
                          <a:srgbClr val="000000"/>
                        </a:solidFill>
                        <a:effectLst/>
                        <a:latin typeface="+mn-lt"/>
                      </a:endParaRPr>
                    </a:p>
                  </a:txBody>
                  <a:tcPr marL="9525" marR="9525" marT="9525" marB="0" anchor="b"/>
                </a:tc>
                <a:tc>
                  <a:txBody>
                    <a:bodyPr/>
                    <a:lstStyle/>
                    <a:p>
                      <a:pPr lvl="0" algn="l" fontAlgn="b"/>
                      <a:r>
                        <a:rPr lang="en-IN" sz="2000" b="0" i="0" kern="1200">
                          <a:solidFill>
                            <a:srgbClr val="512BD4"/>
                          </a:solidFill>
                          <a:effectLst/>
                          <a:latin typeface="+mn-lt"/>
                          <a:ea typeface="+mn-ea"/>
                          <a:cs typeface="+mn-cs"/>
                        </a:rPr>
                        <a:t>128 bits</a:t>
                      </a:r>
                      <a:endParaRPr lang="en-IN" sz="2000" b="0" i="0" u="none" strike="noStrike" dirty="0">
                        <a:solidFill>
                          <a:srgbClr val="512BD4"/>
                        </a:solidFill>
                        <a:effectLst/>
                        <a:latin typeface="+mn-lt"/>
                      </a:endParaRPr>
                    </a:p>
                  </a:txBody>
                  <a:tcPr marL="9525" marR="9525" marT="9525" marB="0" anchor="b"/>
                </a:tc>
                <a:tc>
                  <a:txBody>
                    <a:bodyPr/>
                    <a:lstStyle/>
                    <a:p>
                      <a:pPr algn="l" fontAlgn="b"/>
                      <a:r>
                        <a:rPr lang="en-IN" sz="2000" b="0" i="0" kern="1200" dirty="0">
                          <a:solidFill>
                            <a:srgbClr val="512BD4"/>
                          </a:solidFill>
                          <a:effectLst/>
                          <a:latin typeface="+mn-lt"/>
                          <a:ea typeface="+mn-ea"/>
                          <a:cs typeface="+mn-cs"/>
                        </a:rPr>
                        <a:t>±1.0 × 10</a:t>
                      </a:r>
                      <a:r>
                        <a:rPr lang="en-IN" sz="2000" b="0" i="0" kern="1200" baseline="30000" dirty="0">
                          <a:solidFill>
                            <a:srgbClr val="512BD4"/>
                          </a:solidFill>
                          <a:effectLst/>
                          <a:latin typeface="+mn-lt"/>
                          <a:ea typeface="+mn-ea"/>
                          <a:cs typeface="+mn-cs"/>
                        </a:rPr>
                        <a:t>-28</a:t>
                      </a:r>
                      <a:r>
                        <a:rPr lang="en-IN" sz="2000" b="0" i="0" kern="1200" dirty="0">
                          <a:solidFill>
                            <a:srgbClr val="512BD4"/>
                          </a:solidFill>
                          <a:effectLst/>
                          <a:latin typeface="+mn-lt"/>
                          <a:ea typeface="+mn-ea"/>
                          <a:cs typeface="+mn-cs"/>
                        </a:rPr>
                        <a:t> to ±7.9228 × 10</a:t>
                      </a:r>
                      <a:r>
                        <a:rPr lang="en-IN" sz="2000" b="0" i="0" kern="1200" baseline="30000" dirty="0">
                          <a:solidFill>
                            <a:srgbClr val="512BD4"/>
                          </a:solidFill>
                          <a:effectLst/>
                          <a:latin typeface="+mn-lt"/>
                          <a:ea typeface="+mn-ea"/>
                          <a:cs typeface="+mn-cs"/>
                        </a:rPr>
                        <a:t>28</a:t>
                      </a:r>
                      <a:r>
                        <a:rPr lang="en-IN" sz="2000" b="0" i="0" kern="1200" dirty="0">
                          <a:solidFill>
                            <a:srgbClr val="512BD4"/>
                          </a:solidFill>
                          <a:effectLst/>
                          <a:latin typeface="+mn-lt"/>
                          <a:ea typeface="+mn-ea"/>
                          <a:cs typeface="+mn-cs"/>
                        </a:rPr>
                        <a:t>. Suffix: M</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3349959476"/>
                  </a:ext>
                </a:extLst>
              </a:tr>
              <a:tr h="374332">
                <a:tc gridSpan="2">
                  <a:txBody>
                    <a:bodyPr/>
                    <a:lstStyle/>
                    <a:p>
                      <a:pPr lvl="0" algn="l" fontAlgn="b"/>
                      <a:r>
                        <a:rPr lang="en-IN" sz="2000" b="0" i="0" kern="1200" dirty="0">
                          <a:solidFill>
                            <a:srgbClr val="512BD4"/>
                          </a:solidFill>
                          <a:effectLst/>
                          <a:latin typeface="+mn-lt"/>
                          <a:ea typeface="+mn-ea"/>
                          <a:cs typeface="+mn-cs"/>
                        </a:rPr>
                        <a:t> bool</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u="none" strike="noStrike" dirty="0">
                          <a:solidFill>
                            <a:srgbClr val="000000"/>
                          </a:solidFill>
                          <a:effectLst/>
                          <a:latin typeface="+mn-lt"/>
                        </a:rPr>
                        <a:t>1 bit</a:t>
                      </a:r>
                    </a:p>
                  </a:txBody>
                  <a:tcPr marL="9525" marR="9525" marT="9525" marB="0" anchor="b"/>
                </a:tc>
                <a:tc>
                  <a:txBody>
                    <a:bodyPr/>
                    <a:lstStyle/>
                    <a:p>
                      <a:pPr lvl="0" algn="l" fontAlgn="b"/>
                      <a:r>
                        <a:rPr lang="en-IN" sz="2000" b="0" i="0" u="none" strike="noStrike" dirty="0">
                          <a:solidFill>
                            <a:srgbClr val="512BD4"/>
                          </a:solidFill>
                          <a:effectLst/>
                          <a:latin typeface="+mn-lt"/>
                        </a:rPr>
                        <a:t>1 bit</a:t>
                      </a:r>
                    </a:p>
                  </a:txBody>
                  <a:tcPr marL="9525" marR="9525" marT="9525" marB="0" anchor="b"/>
                </a:tc>
                <a:tc>
                  <a:txBody>
                    <a:bodyPr/>
                    <a:lstStyle/>
                    <a:p>
                      <a:pPr algn="l" fontAlgn="b"/>
                      <a:r>
                        <a:rPr lang="en-IN" sz="2000" b="0" i="0" kern="1200" dirty="0">
                          <a:solidFill>
                            <a:srgbClr val="512BD4"/>
                          </a:solidFill>
                          <a:effectLst/>
                          <a:latin typeface="+mn-lt"/>
                          <a:ea typeface="+mn-ea"/>
                          <a:cs typeface="+mn-cs"/>
                        </a:rPr>
                        <a:t>true or false</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176742646"/>
                  </a:ext>
                </a:extLst>
              </a:tr>
              <a:tr h="374332">
                <a:tc gridSpan="4">
                  <a:txBody>
                    <a:bodyPr/>
                    <a:lstStyle/>
                    <a:p>
                      <a:pPr lvl="0" algn="l" fontAlgn="b"/>
                      <a:r>
                        <a:rPr lang="en-IN" sz="2000" b="1" i="0" u="none" strike="noStrike" kern="1200" dirty="0">
                          <a:solidFill>
                            <a:srgbClr val="512BD4"/>
                          </a:solidFill>
                          <a:effectLst/>
                          <a:latin typeface="+mn-lt"/>
                          <a:ea typeface="+mn-ea"/>
                          <a:cs typeface="+mn-cs"/>
                        </a:rPr>
                        <a:t> Free Text</a:t>
                      </a:r>
                    </a:p>
                  </a:txBody>
                  <a:tcPr marL="9525" marR="9525" marT="9525" marB="0" anchor="b">
                    <a:solidFill>
                      <a:srgbClr val="DCD5F7"/>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solidFill>
                      <a:schemeClr val="bg2">
                        <a:lumMod val="90000"/>
                      </a:schemeClr>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solidFill>
                      <a:schemeClr val="bg2">
                        <a:lumMod val="90000"/>
                      </a:schemeClr>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763773076"/>
                  </a:ext>
                </a:extLst>
              </a:tr>
              <a:tr h="374332">
                <a:tc gridSpan="2">
                  <a:txBody>
                    <a:bodyPr/>
                    <a:lstStyle/>
                    <a:p>
                      <a:pPr lvl="0" algn="l" fontAlgn="b"/>
                      <a:r>
                        <a:rPr lang="en-IN" sz="2000" b="0" i="0" kern="1200" dirty="0">
                          <a:solidFill>
                            <a:srgbClr val="512BD4"/>
                          </a:solidFill>
                          <a:effectLst/>
                          <a:latin typeface="+mn-lt"/>
                          <a:ea typeface="+mn-ea"/>
                          <a:cs typeface="+mn-cs"/>
                        </a:rPr>
                        <a:t> char</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kern="1200" dirty="0">
                          <a:solidFill>
                            <a:schemeClr val="dk1"/>
                          </a:solidFill>
                          <a:effectLst/>
                          <a:latin typeface="+mn-lt"/>
                          <a:ea typeface="+mn-ea"/>
                          <a:cs typeface="+mn-cs"/>
                        </a:rPr>
                        <a:t>2 bytes</a:t>
                      </a:r>
                      <a:endParaRPr lang="en-IN" sz="2000" b="0" i="0" u="none" strike="noStrike" dirty="0">
                        <a:solidFill>
                          <a:srgbClr val="000000"/>
                        </a:solidFill>
                        <a:effectLst/>
                        <a:latin typeface="+mn-lt"/>
                      </a:endParaRPr>
                    </a:p>
                  </a:txBody>
                  <a:tcPr marL="9525" marR="9525" marT="9525" marB="0" anchor="b"/>
                </a:tc>
                <a:tc>
                  <a:txBody>
                    <a:bodyPr/>
                    <a:lstStyle/>
                    <a:p>
                      <a:pPr lvl="0" algn="l" fontAlgn="b"/>
                      <a:r>
                        <a:rPr lang="en-IN" sz="2000" b="0" i="0" kern="1200" dirty="0">
                          <a:solidFill>
                            <a:srgbClr val="512BD4"/>
                          </a:solidFill>
                          <a:effectLst/>
                          <a:latin typeface="+mn-lt"/>
                          <a:ea typeface="+mn-ea"/>
                          <a:cs typeface="+mn-cs"/>
                        </a:rPr>
                        <a:t>2 bytes</a:t>
                      </a:r>
                      <a:endParaRPr lang="en-IN" sz="2000" b="0" i="0" u="none" strike="noStrike" dirty="0">
                        <a:solidFill>
                          <a:srgbClr val="512BD4"/>
                        </a:solidFill>
                        <a:effectLst/>
                        <a:latin typeface="+mn-lt"/>
                      </a:endParaRPr>
                    </a:p>
                  </a:txBody>
                  <a:tcPr marL="9525" marR="9525" marT="9525" marB="0" anchor="b"/>
                </a:tc>
                <a:tc>
                  <a:txBody>
                    <a:bodyPr/>
                    <a:lstStyle/>
                    <a:p>
                      <a:pPr algn="l" fontAlgn="b"/>
                      <a:r>
                        <a:rPr lang="en-US" sz="2000" b="0" i="0" kern="1200" dirty="0">
                          <a:solidFill>
                            <a:srgbClr val="512BD4"/>
                          </a:solidFill>
                          <a:effectLst/>
                          <a:latin typeface="+mn-lt"/>
                          <a:ea typeface="+mn-ea"/>
                          <a:cs typeface="+mn-cs"/>
                        </a:rPr>
                        <a:t>‘@’</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887327059"/>
                  </a:ext>
                </a:extLst>
              </a:tr>
              <a:tr h="374332">
                <a:tc gridSpan="2">
                  <a:txBody>
                    <a:bodyPr/>
                    <a:lstStyle/>
                    <a:p>
                      <a:pPr lvl="0" algn="l" fontAlgn="b"/>
                      <a:r>
                        <a:rPr lang="en-IN" sz="2000" b="0" i="0" kern="1200" dirty="0">
                          <a:solidFill>
                            <a:srgbClr val="512BD4"/>
                          </a:solidFill>
                          <a:effectLst/>
                          <a:latin typeface="+mn-lt"/>
                          <a:ea typeface="+mn-ea"/>
                          <a:cs typeface="+mn-cs"/>
                        </a:rPr>
                        <a:t> string</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kern="1200" dirty="0">
                          <a:solidFill>
                            <a:schemeClr val="dk1"/>
                          </a:solidFill>
                          <a:effectLst/>
                          <a:latin typeface="+mn-lt"/>
                          <a:ea typeface="+mn-ea"/>
                          <a:cs typeface="+mn-cs"/>
                        </a:rPr>
                        <a:t>2 bytes per character</a:t>
                      </a:r>
                      <a:endParaRPr lang="en-IN" sz="2000" b="0" i="0" u="none" strike="noStrike" dirty="0">
                        <a:solidFill>
                          <a:srgbClr val="000000"/>
                        </a:solidFill>
                        <a:effectLst/>
                        <a:latin typeface="+mn-lt"/>
                      </a:endParaRPr>
                    </a:p>
                  </a:txBody>
                  <a:tcPr marL="9525" marR="9525" marT="9525" marB="0" anchor="b"/>
                </a:tc>
                <a:tc>
                  <a:txBody>
                    <a:bodyPr/>
                    <a:lstStyle/>
                    <a:p>
                      <a:pPr lvl="0" algn="l" fontAlgn="b"/>
                      <a:r>
                        <a:rPr lang="en-IN" sz="2000" b="0" i="0" kern="1200" dirty="0">
                          <a:solidFill>
                            <a:srgbClr val="512BD4"/>
                          </a:solidFill>
                          <a:effectLst/>
                          <a:latin typeface="+mn-lt"/>
                          <a:ea typeface="+mn-ea"/>
                          <a:cs typeface="+mn-cs"/>
                        </a:rPr>
                        <a:t>2 bytes per character</a:t>
                      </a:r>
                      <a:endParaRPr lang="en-IN" sz="2000" b="0" i="0" u="none" strike="noStrike" dirty="0">
                        <a:solidFill>
                          <a:srgbClr val="512BD4"/>
                        </a:solidFill>
                        <a:effectLst/>
                        <a:latin typeface="+mn-lt"/>
                      </a:endParaRPr>
                    </a:p>
                  </a:txBody>
                  <a:tcPr marL="9525" marR="9525" marT="9525" marB="0" anchor="b"/>
                </a:tc>
                <a:tc>
                  <a:txBody>
                    <a:bodyPr/>
                    <a:lstStyle/>
                    <a:p>
                      <a:pPr algn="l" fontAlgn="b"/>
                      <a:r>
                        <a:rPr lang="en-US" sz="2000" b="0" i="0" kern="1200" dirty="0">
                          <a:solidFill>
                            <a:srgbClr val="512BD4"/>
                          </a:solidFill>
                          <a:effectLst/>
                          <a:latin typeface="+mn-lt"/>
                          <a:ea typeface="+mn-ea"/>
                          <a:cs typeface="+mn-cs"/>
                        </a:rPr>
                        <a:t>“Hello”. Size = (2* no of characters in the sequence) bytes. </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2100428551"/>
                  </a:ext>
                </a:extLst>
              </a:tr>
            </a:tbl>
          </a:graphicData>
        </a:graphic>
      </p:graphicFrame>
    </p:spTree>
    <p:extLst>
      <p:ext uri="{BB962C8B-B14F-4D97-AF65-F5344CB8AC3E}">
        <p14:creationId xmlns:p14="http://schemas.microsoft.com/office/powerpoint/2010/main" val="1375721166"/>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952500" y="1379538"/>
            <a:ext cx="10515600" cy="835025"/>
          </a:xfrm>
        </p:spPr>
        <p:txBody>
          <a:bodyPr/>
          <a:lstStyle/>
          <a:p>
            <a:pPr algn="ctr"/>
            <a:r>
              <a:rPr lang="en-IN" dirty="0">
                <a:solidFill>
                  <a:srgbClr val="512BD4"/>
                </a:solidFill>
                <a:latin typeface="+mn-lt"/>
              </a:rPr>
              <a:t>ADO.NET – Data Access API</a:t>
            </a: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838200" y="2428875"/>
            <a:ext cx="10515600" cy="2043113"/>
          </a:xfrm>
        </p:spPr>
        <p:txBody>
          <a:bodyPr anchor="t"/>
          <a:lstStyle/>
          <a:p>
            <a:pPr marL="0" indent="0" algn="ctr">
              <a:buNone/>
            </a:pPr>
            <a:r>
              <a:rPr lang="en-IN" sz="3200" i="1" dirty="0">
                <a:ln>
                  <a:noFill/>
                  <a:prstDash val="sysDot"/>
                </a:ln>
                <a:solidFill>
                  <a:srgbClr val="512BD4"/>
                </a:solidFill>
              </a:rPr>
              <a:t>“ADO.NET is a data access api in .NET Platform to interact with different data sources such as databases (</a:t>
            </a:r>
            <a:r>
              <a:rPr lang="en-IN" sz="3200" i="1" dirty="0" err="1">
                <a:ln>
                  <a:noFill/>
                  <a:prstDash val="sysDot"/>
                </a:ln>
                <a:solidFill>
                  <a:srgbClr val="512BD4"/>
                </a:solidFill>
              </a:rPr>
              <a:t>sql</a:t>
            </a:r>
            <a:r>
              <a:rPr lang="en-IN" sz="3200" i="1" dirty="0">
                <a:ln>
                  <a:noFill/>
                  <a:prstDash val="sysDot"/>
                </a:ln>
                <a:solidFill>
                  <a:srgbClr val="512BD4"/>
                </a:solidFill>
              </a:rPr>
              <a:t> server, oracle, etc.), xml, Microsoft access, and other in a standard, and structured approach.”</a:t>
            </a:r>
            <a:endParaRPr lang="en-IN" i="1" dirty="0">
              <a:ln>
                <a:noFill/>
                <a:prstDash val="sysDot"/>
              </a:ln>
              <a:solidFill>
                <a:srgbClr val="512BD4"/>
              </a:solidFill>
            </a:endParaRPr>
          </a:p>
          <a:p>
            <a:pPr marL="0" indent="0">
              <a:buNone/>
            </a:pPr>
            <a:endParaRPr lang="en-IN" dirty="0">
              <a:solidFill>
                <a:schemeClr val="bg1"/>
              </a:solidFill>
            </a:endParaRPr>
          </a:p>
          <a:p>
            <a:endParaRPr lang="en-IN" dirty="0"/>
          </a:p>
        </p:txBody>
      </p:sp>
    </p:spTree>
    <p:extLst>
      <p:ext uri="{BB962C8B-B14F-4D97-AF65-F5344CB8AC3E}">
        <p14:creationId xmlns:p14="http://schemas.microsoft.com/office/powerpoint/2010/main" val="601658942"/>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4FDEBA7A-09F7-BB17-1229-6A4517E0B654}"/>
              </a:ext>
            </a:extLst>
          </p:cNvPr>
          <p:cNvSpPr/>
          <p:nvPr/>
        </p:nvSpPr>
        <p:spPr>
          <a:xfrm>
            <a:off x="80950" y="4627123"/>
            <a:ext cx="4700587" cy="987976"/>
          </a:xfrm>
          <a:prstGeom prst="roundRect">
            <a:avLst/>
          </a:prstGeom>
          <a:ln w="3175" cap="sq">
            <a:prstDash val="sysDash"/>
            <a:miter lim="800000"/>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5" name="Rectangle 74">
            <a:extLst>
              <a:ext uri="{FF2B5EF4-FFF2-40B4-BE49-F238E27FC236}">
                <a16:creationId xmlns:a16="http://schemas.microsoft.com/office/drawing/2014/main" id="{D5ACCF81-B6E6-15C3-2CB1-D9720915D496}"/>
              </a:ext>
            </a:extLst>
          </p:cNvPr>
          <p:cNvSpPr/>
          <p:nvPr/>
        </p:nvSpPr>
        <p:spPr>
          <a:xfrm>
            <a:off x="5331428" y="2379746"/>
            <a:ext cx="6667440" cy="3171826"/>
          </a:xfrm>
          <a:prstGeom prst="rect">
            <a:avLst/>
          </a:prstGeom>
          <a:ln w="28575">
            <a:solidFill>
              <a:srgbClr val="512BD4"/>
            </a:solidFill>
          </a:ln>
        </p:spPr>
        <p:style>
          <a:lnRef idx="2">
            <a:schemeClr val="accent1"/>
          </a:lnRef>
          <a:fillRef idx="1">
            <a:schemeClr val="lt1"/>
          </a:fillRef>
          <a:effectRef idx="0">
            <a:schemeClr val="accent1"/>
          </a:effectRef>
          <a:fontRef idx="minor">
            <a:schemeClr val="dk1"/>
          </a:fontRef>
        </p:style>
        <p:txBody>
          <a:bodyPr rtlCol="0" anchor="t"/>
          <a:lstStyle/>
          <a:p>
            <a:pPr algn="ctr"/>
            <a:r>
              <a:rPr lang="en-IN" sz="2000" b="1" dirty="0">
                <a:solidFill>
                  <a:srgbClr val="512BD4"/>
                </a:solidFill>
              </a:rPr>
              <a:t>Dataset</a:t>
            </a:r>
          </a:p>
          <a:p>
            <a:pPr algn="ctr"/>
            <a:endParaRPr lang="en-IN" dirty="0"/>
          </a:p>
        </p:txBody>
      </p:sp>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128588" y="120649"/>
            <a:ext cx="10515600" cy="835025"/>
          </a:xfrm>
        </p:spPr>
        <p:txBody>
          <a:bodyPr>
            <a:normAutofit/>
          </a:bodyPr>
          <a:lstStyle/>
          <a:p>
            <a:r>
              <a:rPr lang="en-IN" sz="4000" dirty="0">
                <a:solidFill>
                  <a:srgbClr val="512BD4"/>
                </a:solidFill>
                <a:latin typeface="+mn-lt"/>
              </a:rPr>
              <a:t>ADO.NET Architecture</a:t>
            </a:r>
          </a:p>
        </p:txBody>
      </p:sp>
      <p:sp>
        <p:nvSpPr>
          <p:cNvPr id="4" name="Rectangle: Rounded Corners 3">
            <a:extLst>
              <a:ext uri="{FF2B5EF4-FFF2-40B4-BE49-F238E27FC236}">
                <a16:creationId xmlns:a16="http://schemas.microsoft.com/office/drawing/2014/main" id="{76CD70EC-EF0D-7E62-59E9-F1B0AFF538F5}"/>
              </a:ext>
            </a:extLst>
          </p:cNvPr>
          <p:cNvSpPr/>
          <p:nvPr/>
        </p:nvSpPr>
        <p:spPr>
          <a:xfrm>
            <a:off x="80951" y="1889437"/>
            <a:ext cx="4700587" cy="2492184"/>
          </a:xfrm>
          <a:prstGeom prst="roundRect">
            <a:avLst/>
          </a:prstGeom>
          <a:ln w="28575">
            <a:solidFill>
              <a:srgbClr val="512BD4"/>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en-IN" sz="2000" b="1" dirty="0">
                <a:solidFill>
                  <a:srgbClr val="512BD4"/>
                </a:solidFill>
              </a:rPr>
              <a:t>.NET Data Provider</a:t>
            </a:r>
          </a:p>
        </p:txBody>
      </p:sp>
      <p:sp>
        <p:nvSpPr>
          <p:cNvPr id="8" name="Rectangle 7">
            <a:extLst>
              <a:ext uri="{FF2B5EF4-FFF2-40B4-BE49-F238E27FC236}">
                <a16:creationId xmlns:a16="http://schemas.microsoft.com/office/drawing/2014/main" id="{BE88C453-5968-33F7-1B91-3B23E2193890}"/>
              </a:ext>
            </a:extLst>
          </p:cNvPr>
          <p:cNvSpPr/>
          <p:nvPr/>
        </p:nvSpPr>
        <p:spPr>
          <a:xfrm>
            <a:off x="322939" y="3709724"/>
            <a:ext cx="4238930"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Connection</a:t>
            </a:r>
          </a:p>
        </p:txBody>
      </p:sp>
      <p:sp>
        <p:nvSpPr>
          <p:cNvPr id="11" name="Rectangle 10">
            <a:extLst>
              <a:ext uri="{FF2B5EF4-FFF2-40B4-BE49-F238E27FC236}">
                <a16:creationId xmlns:a16="http://schemas.microsoft.com/office/drawing/2014/main" id="{3660C5DF-D6F2-5031-84E1-7D2160B8CA4F}"/>
              </a:ext>
            </a:extLst>
          </p:cNvPr>
          <p:cNvSpPr/>
          <p:nvPr/>
        </p:nvSpPr>
        <p:spPr>
          <a:xfrm>
            <a:off x="322939" y="3135529"/>
            <a:ext cx="4216613"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Command</a:t>
            </a:r>
          </a:p>
        </p:txBody>
      </p:sp>
      <p:sp>
        <p:nvSpPr>
          <p:cNvPr id="12" name="Rectangle 11">
            <a:extLst>
              <a:ext uri="{FF2B5EF4-FFF2-40B4-BE49-F238E27FC236}">
                <a16:creationId xmlns:a16="http://schemas.microsoft.com/office/drawing/2014/main" id="{A1D75DE7-3DF5-DC49-2AFF-4F00792C2AC5}"/>
              </a:ext>
            </a:extLst>
          </p:cNvPr>
          <p:cNvSpPr/>
          <p:nvPr/>
        </p:nvSpPr>
        <p:spPr>
          <a:xfrm>
            <a:off x="2624713" y="2538578"/>
            <a:ext cx="1937156"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Adaptor</a:t>
            </a:r>
          </a:p>
        </p:txBody>
      </p:sp>
      <p:sp>
        <p:nvSpPr>
          <p:cNvPr id="13" name="Rectangle 12">
            <a:extLst>
              <a:ext uri="{FF2B5EF4-FFF2-40B4-BE49-F238E27FC236}">
                <a16:creationId xmlns:a16="http://schemas.microsoft.com/office/drawing/2014/main" id="{0C234B71-2161-F4FE-E085-E8DF89AA310B}"/>
              </a:ext>
            </a:extLst>
          </p:cNvPr>
          <p:cNvSpPr/>
          <p:nvPr/>
        </p:nvSpPr>
        <p:spPr>
          <a:xfrm>
            <a:off x="322939" y="2538578"/>
            <a:ext cx="2014538"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Reader</a:t>
            </a:r>
          </a:p>
        </p:txBody>
      </p:sp>
      <p:sp>
        <p:nvSpPr>
          <p:cNvPr id="15" name="Rectangle 14">
            <a:extLst>
              <a:ext uri="{FF2B5EF4-FFF2-40B4-BE49-F238E27FC236}">
                <a16:creationId xmlns:a16="http://schemas.microsoft.com/office/drawing/2014/main" id="{0EDBB3E7-B1FF-070F-2D4E-879E86AB3C53}"/>
              </a:ext>
            </a:extLst>
          </p:cNvPr>
          <p:cNvSpPr/>
          <p:nvPr/>
        </p:nvSpPr>
        <p:spPr>
          <a:xfrm>
            <a:off x="5515978" y="2906844"/>
            <a:ext cx="3128961" cy="1819467"/>
          </a:xfrm>
          <a:prstGeom prst="rect">
            <a:avLst/>
          </a:prstGeom>
          <a:solidFill>
            <a:srgbClr val="DCD5F7"/>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2000" b="1" dirty="0">
                <a:solidFill>
                  <a:srgbClr val="512BD4"/>
                </a:solidFill>
              </a:rPr>
              <a:t>Data Table</a:t>
            </a:r>
          </a:p>
        </p:txBody>
      </p:sp>
      <p:sp>
        <p:nvSpPr>
          <p:cNvPr id="17" name="Rectangle 16">
            <a:extLst>
              <a:ext uri="{FF2B5EF4-FFF2-40B4-BE49-F238E27FC236}">
                <a16:creationId xmlns:a16="http://schemas.microsoft.com/office/drawing/2014/main" id="{F5C58B90-9CF5-3A41-50FA-02B8D900FB1C}"/>
              </a:ext>
            </a:extLst>
          </p:cNvPr>
          <p:cNvSpPr/>
          <p:nvPr/>
        </p:nvSpPr>
        <p:spPr>
          <a:xfrm>
            <a:off x="5628490" y="3376156"/>
            <a:ext cx="1413275" cy="336751"/>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Column</a:t>
            </a:r>
          </a:p>
        </p:txBody>
      </p:sp>
      <p:sp>
        <p:nvSpPr>
          <p:cNvPr id="19" name="Rectangle 18">
            <a:extLst>
              <a:ext uri="{FF2B5EF4-FFF2-40B4-BE49-F238E27FC236}">
                <a16:creationId xmlns:a16="http://schemas.microsoft.com/office/drawing/2014/main" id="{47A92695-8120-CF6B-22F0-5CAF450E3534}"/>
              </a:ext>
            </a:extLst>
          </p:cNvPr>
          <p:cNvSpPr/>
          <p:nvPr/>
        </p:nvSpPr>
        <p:spPr>
          <a:xfrm>
            <a:off x="5635639" y="3838417"/>
            <a:ext cx="1413275" cy="320065"/>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Row</a:t>
            </a:r>
          </a:p>
        </p:txBody>
      </p:sp>
      <p:sp>
        <p:nvSpPr>
          <p:cNvPr id="5" name="Rectangle 4">
            <a:extLst>
              <a:ext uri="{FF2B5EF4-FFF2-40B4-BE49-F238E27FC236}">
                <a16:creationId xmlns:a16="http://schemas.microsoft.com/office/drawing/2014/main" id="{04FF2030-A5F3-27ED-C084-AC99A1670A34}"/>
              </a:ext>
            </a:extLst>
          </p:cNvPr>
          <p:cNvSpPr/>
          <p:nvPr/>
        </p:nvSpPr>
        <p:spPr>
          <a:xfrm>
            <a:off x="6333340" y="4307058"/>
            <a:ext cx="1494236" cy="320065"/>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Constraints</a:t>
            </a:r>
          </a:p>
        </p:txBody>
      </p:sp>
      <p:sp>
        <p:nvSpPr>
          <p:cNvPr id="18" name="Rectangle 17">
            <a:extLst>
              <a:ext uri="{FF2B5EF4-FFF2-40B4-BE49-F238E27FC236}">
                <a16:creationId xmlns:a16="http://schemas.microsoft.com/office/drawing/2014/main" id="{0AFABC20-DC9D-169B-4F36-D19592375EB7}"/>
              </a:ext>
            </a:extLst>
          </p:cNvPr>
          <p:cNvSpPr/>
          <p:nvPr/>
        </p:nvSpPr>
        <p:spPr>
          <a:xfrm>
            <a:off x="7132866" y="3331422"/>
            <a:ext cx="1411485" cy="343953"/>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Row</a:t>
            </a:r>
          </a:p>
        </p:txBody>
      </p:sp>
      <p:sp>
        <p:nvSpPr>
          <p:cNvPr id="21" name="Rectangle 20">
            <a:extLst>
              <a:ext uri="{FF2B5EF4-FFF2-40B4-BE49-F238E27FC236}">
                <a16:creationId xmlns:a16="http://schemas.microsoft.com/office/drawing/2014/main" id="{EE00D779-D92A-08BE-CB0A-4633C0E8C081}"/>
              </a:ext>
            </a:extLst>
          </p:cNvPr>
          <p:cNvSpPr/>
          <p:nvPr/>
        </p:nvSpPr>
        <p:spPr>
          <a:xfrm>
            <a:off x="7131076" y="3374138"/>
            <a:ext cx="1413275" cy="336751"/>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Column</a:t>
            </a:r>
          </a:p>
        </p:txBody>
      </p:sp>
      <p:sp>
        <p:nvSpPr>
          <p:cNvPr id="39" name="Cylinder 38">
            <a:extLst>
              <a:ext uri="{FF2B5EF4-FFF2-40B4-BE49-F238E27FC236}">
                <a16:creationId xmlns:a16="http://schemas.microsoft.com/office/drawing/2014/main" id="{DBF8A2E6-40D8-3852-1E37-847335090223}"/>
              </a:ext>
            </a:extLst>
          </p:cNvPr>
          <p:cNvSpPr/>
          <p:nvPr/>
        </p:nvSpPr>
        <p:spPr>
          <a:xfrm>
            <a:off x="3250732" y="5891961"/>
            <a:ext cx="1247774" cy="827359"/>
          </a:xfrm>
          <a:prstGeom prst="can">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ORACLE</a:t>
            </a:r>
          </a:p>
        </p:txBody>
      </p:sp>
      <p:sp>
        <p:nvSpPr>
          <p:cNvPr id="42" name="Rectangle 41">
            <a:extLst>
              <a:ext uri="{FF2B5EF4-FFF2-40B4-BE49-F238E27FC236}">
                <a16:creationId xmlns:a16="http://schemas.microsoft.com/office/drawing/2014/main" id="{A3C46DA6-390B-738D-FAF7-AF66B9D805ED}"/>
              </a:ext>
            </a:extLst>
          </p:cNvPr>
          <p:cNvSpPr/>
          <p:nvPr/>
        </p:nvSpPr>
        <p:spPr>
          <a:xfrm>
            <a:off x="3203738" y="4864727"/>
            <a:ext cx="1341761" cy="615999"/>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System Data Oracle Client</a:t>
            </a:r>
          </a:p>
        </p:txBody>
      </p:sp>
      <p:cxnSp>
        <p:nvCxnSpPr>
          <p:cNvPr id="52" name="Straight Arrow Connector 51">
            <a:extLst>
              <a:ext uri="{FF2B5EF4-FFF2-40B4-BE49-F238E27FC236}">
                <a16:creationId xmlns:a16="http://schemas.microsoft.com/office/drawing/2014/main" id="{DF1F0DE8-45CA-EBE2-8677-64E570F52A62}"/>
              </a:ext>
            </a:extLst>
          </p:cNvPr>
          <p:cNvCxnSpPr>
            <a:cxnSpLocks/>
            <a:stCxn id="42" idx="2"/>
            <a:endCxn id="39" idx="1"/>
          </p:cNvCxnSpPr>
          <p:nvPr/>
        </p:nvCxnSpPr>
        <p:spPr>
          <a:xfrm>
            <a:off x="3874619" y="5480726"/>
            <a:ext cx="0" cy="4112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Cylinder 54">
            <a:extLst>
              <a:ext uri="{FF2B5EF4-FFF2-40B4-BE49-F238E27FC236}">
                <a16:creationId xmlns:a16="http://schemas.microsoft.com/office/drawing/2014/main" id="{C687A4EF-414F-51F2-9805-9110CB398028}"/>
              </a:ext>
            </a:extLst>
          </p:cNvPr>
          <p:cNvSpPr/>
          <p:nvPr/>
        </p:nvSpPr>
        <p:spPr>
          <a:xfrm>
            <a:off x="1778577" y="5904757"/>
            <a:ext cx="1247774" cy="827359"/>
          </a:xfrm>
          <a:prstGeom prst="can">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MY SQL</a:t>
            </a:r>
          </a:p>
        </p:txBody>
      </p:sp>
      <p:sp>
        <p:nvSpPr>
          <p:cNvPr id="56" name="Rectangle 55">
            <a:extLst>
              <a:ext uri="{FF2B5EF4-FFF2-40B4-BE49-F238E27FC236}">
                <a16:creationId xmlns:a16="http://schemas.microsoft.com/office/drawing/2014/main" id="{72DC7EC5-A215-EC5B-CBEE-AADCD9106245}"/>
              </a:ext>
            </a:extLst>
          </p:cNvPr>
          <p:cNvSpPr/>
          <p:nvPr/>
        </p:nvSpPr>
        <p:spPr>
          <a:xfrm>
            <a:off x="1778577" y="4864727"/>
            <a:ext cx="1247774" cy="615999"/>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System Data OLEDB</a:t>
            </a:r>
          </a:p>
        </p:txBody>
      </p:sp>
      <p:cxnSp>
        <p:nvCxnSpPr>
          <p:cNvPr id="57" name="Straight Arrow Connector 56">
            <a:extLst>
              <a:ext uri="{FF2B5EF4-FFF2-40B4-BE49-F238E27FC236}">
                <a16:creationId xmlns:a16="http://schemas.microsoft.com/office/drawing/2014/main" id="{B6CEAC17-3CE1-FB2C-2EE5-3544B5A671F2}"/>
              </a:ext>
            </a:extLst>
          </p:cNvPr>
          <p:cNvCxnSpPr>
            <a:cxnSpLocks/>
            <a:stCxn id="56" idx="2"/>
            <a:endCxn id="55" idx="1"/>
          </p:cNvCxnSpPr>
          <p:nvPr/>
        </p:nvCxnSpPr>
        <p:spPr>
          <a:xfrm>
            <a:off x="2402464" y="5480726"/>
            <a:ext cx="0" cy="4240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Cylinder 63">
            <a:extLst>
              <a:ext uri="{FF2B5EF4-FFF2-40B4-BE49-F238E27FC236}">
                <a16:creationId xmlns:a16="http://schemas.microsoft.com/office/drawing/2014/main" id="{D306ADD3-5FCE-D113-0E91-A152317DB3EC}"/>
              </a:ext>
            </a:extLst>
          </p:cNvPr>
          <p:cNvSpPr/>
          <p:nvPr/>
        </p:nvSpPr>
        <p:spPr>
          <a:xfrm>
            <a:off x="297275" y="5882055"/>
            <a:ext cx="1247774" cy="827359"/>
          </a:xfrm>
          <a:prstGeom prst="can">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SQL SERVER</a:t>
            </a:r>
          </a:p>
        </p:txBody>
      </p:sp>
      <p:sp>
        <p:nvSpPr>
          <p:cNvPr id="65" name="Rectangle 64">
            <a:extLst>
              <a:ext uri="{FF2B5EF4-FFF2-40B4-BE49-F238E27FC236}">
                <a16:creationId xmlns:a16="http://schemas.microsoft.com/office/drawing/2014/main" id="{FA7D0DB5-2EA9-853F-D285-682B37034107}"/>
              </a:ext>
            </a:extLst>
          </p:cNvPr>
          <p:cNvSpPr/>
          <p:nvPr/>
        </p:nvSpPr>
        <p:spPr>
          <a:xfrm>
            <a:off x="193132" y="4842025"/>
            <a:ext cx="1456060" cy="620952"/>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Microsoft Data </a:t>
            </a:r>
            <a:r>
              <a:rPr lang="en-IN" sz="1600" b="1" dirty="0" err="1">
                <a:solidFill>
                  <a:schemeClr val="bg1"/>
                </a:solidFill>
                <a:highlight>
                  <a:srgbClr val="512BD4"/>
                </a:highlight>
              </a:rPr>
              <a:t>Sql</a:t>
            </a:r>
            <a:r>
              <a:rPr lang="en-IN" sz="1600" b="1" dirty="0">
                <a:solidFill>
                  <a:schemeClr val="bg1"/>
                </a:solidFill>
                <a:highlight>
                  <a:srgbClr val="512BD4"/>
                </a:highlight>
              </a:rPr>
              <a:t> Client</a:t>
            </a:r>
          </a:p>
        </p:txBody>
      </p:sp>
      <p:cxnSp>
        <p:nvCxnSpPr>
          <p:cNvPr id="66" name="Straight Arrow Connector 65">
            <a:extLst>
              <a:ext uri="{FF2B5EF4-FFF2-40B4-BE49-F238E27FC236}">
                <a16:creationId xmlns:a16="http://schemas.microsoft.com/office/drawing/2014/main" id="{10A63D34-A720-147D-2DC8-8C121DEA4C50}"/>
              </a:ext>
            </a:extLst>
          </p:cNvPr>
          <p:cNvCxnSpPr>
            <a:cxnSpLocks/>
            <a:stCxn id="65" idx="2"/>
            <a:endCxn id="64" idx="1"/>
          </p:cNvCxnSpPr>
          <p:nvPr/>
        </p:nvCxnSpPr>
        <p:spPr>
          <a:xfrm>
            <a:off x="921162" y="5462977"/>
            <a:ext cx="0" cy="4190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564F6724-3BB6-0556-9063-626FCA25B83A}"/>
              </a:ext>
            </a:extLst>
          </p:cNvPr>
          <p:cNvCxnSpPr>
            <a:cxnSpLocks/>
            <a:endCxn id="65" idx="0"/>
          </p:cNvCxnSpPr>
          <p:nvPr/>
        </p:nvCxnSpPr>
        <p:spPr>
          <a:xfrm>
            <a:off x="921162" y="4381621"/>
            <a:ext cx="0" cy="4604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58A97CE0-6E8F-9D68-6A6B-1F8D2EFAB999}"/>
              </a:ext>
            </a:extLst>
          </p:cNvPr>
          <p:cNvSpPr/>
          <p:nvPr/>
        </p:nvSpPr>
        <p:spPr>
          <a:xfrm>
            <a:off x="6342276" y="5027711"/>
            <a:ext cx="4238930"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Table Relation</a:t>
            </a:r>
          </a:p>
        </p:txBody>
      </p:sp>
      <p:cxnSp>
        <p:nvCxnSpPr>
          <p:cNvPr id="99" name="Straight Arrow Connector 98">
            <a:extLst>
              <a:ext uri="{FF2B5EF4-FFF2-40B4-BE49-F238E27FC236}">
                <a16:creationId xmlns:a16="http://schemas.microsoft.com/office/drawing/2014/main" id="{52BB7F49-AA2E-60E4-CF4F-C1B6D0B9252A}"/>
              </a:ext>
            </a:extLst>
          </p:cNvPr>
          <p:cNvCxnSpPr>
            <a:cxnSpLocks/>
          </p:cNvCxnSpPr>
          <p:nvPr/>
        </p:nvCxnSpPr>
        <p:spPr>
          <a:xfrm>
            <a:off x="2418751" y="4415097"/>
            <a:ext cx="0" cy="4604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ABF76C9-BC80-F50C-F419-01D5C1C33FA7}"/>
              </a:ext>
            </a:extLst>
          </p:cNvPr>
          <p:cNvCxnSpPr>
            <a:cxnSpLocks/>
          </p:cNvCxnSpPr>
          <p:nvPr/>
        </p:nvCxnSpPr>
        <p:spPr>
          <a:xfrm>
            <a:off x="3859732" y="4415097"/>
            <a:ext cx="0" cy="4604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a:extLst>
              <a:ext uri="{FF2B5EF4-FFF2-40B4-BE49-F238E27FC236}">
                <a16:creationId xmlns:a16="http://schemas.microsoft.com/office/drawing/2014/main" id="{82353E50-3EE6-C000-D854-97F05CBC852C}"/>
              </a:ext>
            </a:extLst>
          </p:cNvPr>
          <p:cNvSpPr/>
          <p:nvPr/>
        </p:nvSpPr>
        <p:spPr>
          <a:xfrm>
            <a:off x="8695556" y="2906844"/>
            <a:ext cx="3128961" cy="1819467"/>
          </a:xfrm>
          <a:prstGeom prst="rect">
            <a:avLst/>
          </a:prstGeom>
          <a:solidFill>
            <a:srgbClr val="DCD5F7"/>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2000" b="1" dirty="0">
                <a:solidFill>
                  <a:srgbClr val="512BD4"/>
                </a:solidFill>
              </a:rPr>
              <a:t>Data Table</a:t>
            </a:r>
          </a:p>
        </p:txBody>
      </p:sp>
      <p:sp>
        <p:nvSpPr>
          <p:cNvPr id="110" name="Rectangle 109">
            <a:extLst>
              <a:ext uri="{FF2B5EF4-FFF2-40B4-BE49-F238E27FC236}">
                <a16:creationId xmlns:a16="http://schemas.microsoft.com/office/drawing/2014/main" id="{AA872024-ECD2-C99F-C26A-7D175F3FE8D2}"/>
              </a:ext>
            </a:extLst>
          </p:cNvPr>
          <p:cNvSpPr/>
          <p:nvPr/>
        </p:nvSpPr>
        <p:spPr>
          <a:xfrm>
            <a:off x="8808068" y="3376156"/>
            <a:ext cx="1413275" cy="336751"/>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Column</a:t>
            </a:r>
          </a:p>
        </p:txBody>
      </p:sp>
      <p:sp>
        <p:nvSpPr>
          <p:cNvPr id="111" name="Rectangle 110">
            <a:extLst>
              <a:ext uri="{FF2B5EF4-FFF2-40B4-BE49-F238E27FC236}">
                <a16:creationId xmlns:a16="http://schemas.microsoft.com/office/drawing/2014/main" id="{19471894-1D40-1965-8572-3225D4486CB6}"/>
              </a:ext>
            </a:extLst>
          </p:cNvPr>
          <p:cNvSpPr/>
          <p:nvPr/>
        </p:nvSpPr>
        <p:spPr>
          <a:xfrm>
            <a:off x="8815217" y="3838417"/>
            <a:ext cx="1413275" cy="320065"/>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Row</a:t>
            </a:r>
          </a:p>
        </p:txBody>
      </p:sp>
      <p:sp>
        <p:nvSpPr>
          <p:cNvPr id="112" name="Rectangle 111">
            <a:extLst>
              <a:ext uri="{FF2B5EF4-FFF2-40B4-BE49-F238E27FC236}">
                <a16:creationId xmlns:a16="http://schemas.microsoft.com/office/drawing/2014/main" id="{F5D2AEAC-2E85-7F3A-CE2B-BA755322752A}"/>
              </a:ext>
            </a:extLst>
          </p:cNvPr>
          <p:cNvSpPr/>
          <p:nvPr/>
        </p:nvSpPr>
        <p:spPr>
          <a:xfrm>
            <a:off x="9512918" y="4307058"/>
            <a:ext cx="1494236" cy="320065"/>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Constraints</a:t>
            </a:r>
          </a:p>
        </p:txBody>
      </p:sp>
      <p:sp>
        <p:nvSpPr>
          <p:cNvPr id="113" name="Rectangle 112">
            <a:extLst>
              <a:ext uri="{FF2B5EF4-FFF2-40B4-BE49-F238E27FC236}">
                <a16:creationId xmlns:a16="http://schemas.microsoft.com/office/drawing/2014/main" id="{0411987C-E4A8-60E1-152A-7ADB3DF7EE3E}"/>
              </a:ext>
            </a:extLst>
          </p:cNvPr>
          <p:cNvSpPr/>
          <p:nvPr/>
        </p:nvSpPr>
        <p:spPr>
          <a:xfrm>
            <a:off x="10312444" y="3821731"/>
            <a:ext cx="1411485" cy="343953"/>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Row</a:t>
            </a:r>
          </a:p>
        </p:txBody>
      </p:sp>
      <p:sp>
        <p:nvSpPr>
          <p:cNvPr id="114" name="Rectangle 113">
            <a:extLst>
              <a:ext uri="{FF2B5EF4-FFF2-40B4-BE49-F238E27FC236}">
                <a16:creationId xmlns:a16="http://schemas.microsoft.com/office/drawing/2014/main" id="{18703840-70EC-F1D3-FD95-E0C09A9FB075}"/>
              </a:ext>
            </a:extLst>
          </p:cNvPr>
          <p:cNvSpPr/>
          <p:nvPr/>
        </p:nvSpPr>
        <p:spPr>
          <a:xfrm>
            <a:off x="10310654" y="3374138"/>
            <a:ext cx="1413275" cy="336751"/>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Column</a:t>
            </a:r>
          </a:p>
        </p:txBody>
      </p:sp>
      <p:cxnSp>
        <p:nvCxnSpPr>
          <p:cNvPr id="116" name="Straight Arrow Connector 115">
            <a:extLst>
              <a:ext uri="{FF2B5EF4-FFF2-40B4-BE49-F238E27FC236}">
                <a16:creationId xmlns:a16="http://schemas.microsoft.com/office/drawing/2014/main" id="{C35E99A0-5612-914F-CC76-7462AFE385E1}"/>
              </a:ext>
            </a:extLst>
          </p:cNvPr>
          <p:cNvCxnSpPr/>
          <p:nvPr/>
        </p:nvCxnSpPr>
        <p:spPr>
          <a:xfrm>
            <a:off x="4561869" y="2755242"/>
            <a:ext cx="76955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Rectangle: Rounded Corners 116">
            <a:extLst>
              <a:ext uri="{FF2B5EF4-FFF2-40B4-BE49-F238E27FC236}">
                <a16:creationId xmlns:a16="http://schemas.microsoft.com/office/drawing/2014/main" id="{2CF9BD4A-5297-0B3E-CA1D-7F74D2595F3B}"/>
              </a:ext>
            </a:extLst>
          </p:cNvPr>
          <p:cNvSpPr/>
          <p:nvPr/>
        </p:nvSpPr>
        <p:spPr>
          <a:xfrm>
            <a:off x="403941" y="874015"/>
            <a:ext cx="11065406" cy="721900"/>
          </a:xfrm>
          <a:prstGeom prst="round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highlight>
                <a:srgbClr val="512BD4"/>
              </a:highlight>
            </a:endParaRPr>
          </a:p>
        </p:txBody>
      </p:sp>
      <p:cxnSp>
        <p:nvCxnSpPr>
          <p:cNvPr id="120" name="Straight Arrow Connector 119">
            <a:extLst>
              <a:ext uri="{FF2B5EF4-FFF2-40B4-BE49-F238E27FC236}">
                <a16:creationId xmlns:a16="http://schemas.microsoft.com/office/drawing/2014/main" id="{E8FFA8E6-29F0-79FC-D6AC-1D513FBEA98C}"/>
              </a:ext>
            </a:extLst>
          </p:cNvPr>
          <p:cNvCxnSpPr>
            <a:cxnSpLocks/>
          </p:cNvCxnSpPr>
          <p:nvPr/>
        </p:nvCxnSpPr>
        <p:spPr>
          <a:xfrm flipV="1">
            <a:off x="1328050" y="1602389"/>
            <a:ext cx="2158" cy="9361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C4BB31A1-4BDE-827E-6AD5-9397810AD175}"/>
              </a:ext>
            </a:extLst>
          </p:cNvPr>
          <p:cNvCxnSpPr>
            <a:cxnSpLocks/>
          </p:cNvCxnSpPr>
          <p:nvPr/>
        </p:nvCxnSpPr>
        <p:spPr>
          <a:xfrm flipV="1">
            <a:off x="8644939" y="1602389"/>
            <a:ext cx="0" cy="7773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4BF4B94-EF61-DEAE-117E-BF2F714A90E5}"/>
              </a:ext>
            </a:extLst>
          </p:cNvPr>
          <p:cNvCxnSpPr>
            <a:cxnSpLocks/>
          </p:cNvCxnSpPr>
          <p:nvPr/>
        </p:nvCxnSpPr>
        <p:spPr>
          <a:xfrm>
            <a:off x="2418751" y="2755242"/>
            <a:ext cx="222249" cy="0"/>
          </a:xfrm>
          <a:prstGeom prst="line">
            <a:avLst/>
          </a:prstGeom>
          <a:ln w="28575">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18A911D5-9C7E-DD56-C295-DE1BCA156389}"/>
              </a:ext>
            </a:extLst>
          </p:cNvPr>
          <p:cNvSpPr/>
          <p:nvPr/>
        </p:nvSpPr>
        <p:spPr>
          <a:xfrm>
            <a:off x="3026351" y="1068306"/>
            <a:ext cx="2116163"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Desktop Application</a:t>
            </a:r>
          </a:p>
        </p:txBody>
      </p:sp>
      <p:sp>
        <p:nvSpPr>
          <p:cNvPr id="133" name="Rectangle 132">
            <a:extLst>
              <a:ext uri="{FF2B5EF4-FFF2-40B4-BE49-F238E27FC236}">
                <a16:creationId xmlns:a16="http://schemas.microsoft.com/office/drawing/2014/main" id="{E69C0674-6A19-3451-A739-D5477B083A6C}"/>
              </a:ext>
            </a:extLst>
          </p:cNvPr>
          <p:cNvSpPr/>
          <p:nvPr/>
        </p:nvSpPr>
        <p:spPr>
          <a:xfrm>
            <a:off x="5356482" y="1081184"/>
            <a:ext cx="2116163"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Mobile Application</a:t>
            </a:r>
          </a:p>
        </p:txBody>
      </p:sp>
      <p:sp>
        <p:nvSpPr>
          <p:cNvPr id="135" name="Rectangle 134">
            <a:extLst>
              <a:ext uri="{FF2B5EF4-FFF2-40B4-BE49-F238E27FC236}">
                <a16:creationId xmlns:a16="http://schemas.microsoft.com/office/drawing/2014/main" id="{DA1A0FE4-3DF5-FD86-A457-238347EFB1F8}"/>
              </a:ext>
            </a:extLst>
          </p:cNvPr>
          <p:cNvSpPr/>
          <p:nvPr/>
        </p:nvSpPr>
        <p:spPr>
          <a:xfrm>
            <a:off x="720495" y="1057166"/>
            <a:ext cx="2116163"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Web Application</a:t>
            </a:r>
          </a:p>
        </p:txBody>
      </p:sp>
      <p:sp>
        <p:nvSpPr>
          <p:cNvPr id="136" name="Rectangle 135">
            <a:extLst>
              <a:ext uri="{FF2B5EF4-FFF2-40B4-BE49-F238E27FC236}">
                <a16:creationId xmlns:a16="http://schemas.microsoft.com/office/drawing/2014/main" id="{8C864999-86E1-4CF4-4461-DA5762925E88}"/>
              </a:ext>
            </a:extLst>
          </p:cNvPr>
          <p:cNvSpPr/>
          <p:nvPr/>
        </p:nvSpPr>
        <p:spPr>
          <a:xfrm>
            <a:off x="7686613" y="1056484"/>
            <a:ext cx="1826305"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Web APIs</a:t>
            </a:r>
          </a:p>
        </p:txBody>
      </p:sp>
      <p:sp>
        <p:nvSpPr>
          <p:cNvPr id="137" name="Rectangle 136">
            <a:extLst>
              <a:ext uri="{FF2B5EF4-FFF2-40B4-BE49-F238E27FC236}">
                <a16:creationId xmlns:a16="http://schemas.microsoft.com/office/drawing/2014/main" id="{F672E081-C5D2-1BC3-661B-886A497A55A5}"/>
              </a:ext>
            </a:extLst>
          </p:cNvPr>
          <p:cNvSpPr/>
          <p:nvPr/>
        </p:nvSpPr>
        <p:spPr>
          <a:xfrm>
            <a:off x="9645200" y="1040193"/>
            <a:ext cx="1534077"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Other</a:t>
            </a:r>
          </a:p>
        </p:txBody>
      </p:sp>
      <p:sp>
        <p:nvSpPr>
          <p:cNvPr id="138" name="TextBox 137">
            <a:extLst>
              <a:ext uri="{FF2B5EF4-FFF2-40B4-BE49-F238E27FC236}">
                <a16:creationId xmlns:a16="http://schemas.microsoft.com/office/drawing/2014/main" id="{F7AD2ED2-2925-4F68-9642-28363EF57215}"/>
              </a:ext>
            </a:extLst>
          </p:cNvPr>
          <p:cNvSpPr txBox="1"/>
          <p:nvPr/>
        </p:nvSpPr>
        <p:spPr>
          <a:xfrm>
            <a:off x="5386388" y="2014432"/>
            <a:ext cx="4700587" cy="338554"/>
          </a:xfrm>
          <a:prstGeom prst="rect">
            <a:avLst/>
          </a:prstGeom>
          <a:noFill/>
        </p:spPr>
        <p:txBody>
          <a:bodyPr wrap="square" rtlCol="0">
            <a:spAutoFit/>
          </a:bodyPr>
          <a:lstStyle/>
          <a:p>
            <a:r>
              <a:rPr lang="en-IN" sz="1600" b="1" dirty="0">
                <a:solidFill>
                  <a:schemeClr val="bg2">
                    <a:lumMod val="50000"/>
                  </a:schemeClr>
                </a:solidFill>
              </a:rPr>
              <a:t>Disconnected Oriented Architecture</a:t>
            </a:r>
          </a:p>
        </p:txBody>
      </p:sp>
      <p:sp>
        <p:nvSpPr>
          <p:cNvPr id="139" name="TextBox 138">
            <a:extLst>
              <a:ext uri="{FF2B5EF4-FFF2-40B4-BE49-F238E27FC236}">
                <a16:creationId xmlns:a16="http://schemas.microsoft.com/office/drawing/2014/main" id="{B4A7220F-5868-482B-5C0B-AEDB2413FEA0}"/>
              </a:ext>
            </a:extLst>
          </p:cNvPr>
          <p:cNvSpPr txBox="1"/>
          <p:nvPr/>
        </p:nvSpPr>
        <p:spPr>
          <a:xfrm>
            <a:off x="40100" y="1563497"/>
            <a:ext cx="3338478" cy="338554"/>
          </a:xfrm>
          <a:prstGeom prst="rect">
            <a:avLst/>
          </a:prstGeom>
          <a:noFill/>
        </p:spPr>
        <p:txBody>
          <a:bodyPr wrap="none" rtlCol="0">
            <a:spAutoFit/>
          </a:bodyPr>
          <a:lstStyle/>
          <a:p>
            <a:r>
              <a:rPr lang="en-IN" sz="1600" b="1" dirty="0">
                <a:solidFill>
                  <a:schemeClr val="bg2">
                    <a:lumMod val="50000"/>
                  </a:schemeClr>
                </a:solidFill>
              </a:rPr>
              <a:t>Connection       Oriented Architecture</a:t>
            </a:r>
          </a:p>
        </p:txBody>
      </p:sp>
      <p:sp>
        <p:nvSpPr>
          <p:cNvPr id="3" name="TextBox 2">
            <a:extLst>
              <a:ext uri="{FF2B5EF4-FFF2-40B4-BE49-F238E27FC236}">
                <a16:creationId xmlns:a16="http://schemas.microsoft.com/office/drawing/2014/main" id="{A3B51B4C-33E0-0509-F482-2A10DB1515D7}"/>
              </a:ext>
            </a:extLst>
          </p:cNvPr>
          <p:cNvSpPr txBox="1"/>
          <p:nvPr/>
        </p:nvSpPr>
        <p:spPr>
          <a:xfrm>
            <a:off x="5515978" y="5691125"/>
            <a:ext cx="6845227" cy="338554"/>
          </a:xfrm>
          <a:prstGeom prst="rect">
            <a:avLst/>
          </a:prstGeom>
          <a:noFill/>
        </p:spPr>
        <p:txBody>
          <a:bodyPr wrap="square" rtlCol="0">
            <a:spAutoFit/>
          </a:bodyPr>
          <a:lstStyle/>
          <a:p>
            <a:r>
              <a:rPr lang="en-IN" sz="1600" i="1" dirty="0"/>
              <a:t>In-Memory representation of result set tables from SQL command execution</a:t>
            </a:r>
          </a:p>
        </p:txBody>
      </p:sp>
    </p:spTree>
    <p:extLst>
      <p:ext uri="{BB962C8B-B14F-4D97-AF65-F5344CB8AC3E}">
        <p14:creationId xmlns:p14="http://schemas.microsoft.com/office/powerpoint/2010/main" val="219790882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0" y="107950"/>
            <a:ext cx="10515600" cy="835025"/>
          </a:xfrm>
        </p:spPr>
        <p:txBody>
          <a:bodyPr>
            <a:normAutofit/>
          </a:bodyPr>
          <a:lstStyle/>
          <a:p>
            <a:r>
              <a:rPr lang="en-IN" sz="4000" dirty="0">
                <a:solidFill>
                  <a:srgbClr val="512BD4"/>
                </a:solidFill>
                <a:latin typeface="+mn-lt"/>
              </a:rPr>
              <a:t>Prerequisites</a:t>
            </a:r>
            <a:endParaRPr lang="en-IN" sz="5400" dirty="0">
              <a:solidFill>
                <a:srgbClr val="512BD4"/>
              </a:solidFill>
              <a:latin typeface="+mn-lt"/>
            </a:endParaRP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238125" y="1119187"/>
            <a:ext cx="10515600" cy="4619625"/>
          </a:xfrm>
        </p:spPr>
        <p:txBody>
          <a:bodyPr/>
          <a:lstStyle/>
          <a:p>
            <a:r>
              <a:rPr lang="en-IN" dirty="0">
                <a:solidFill>
                  <a:srgbClr val="512BD4"/>
                </a:solidFill>
              </a:rPr>
              <a:t>Computer and its basic knowledge.</a:t>
            </a:r>
          </a:p>
          <a:p>
            <a:r>
              <a:rPr lang="en-IN" dirty="0">
                <a:solidFill>
                  <a:srgbClr val="512BD4"/>
                </a:solidFill>
              </a:rPr>
              <a:t>Integrated Development Environment or Code Editor</a:t>
            </a:r>
          </a:p>
          <a:p>
            <a:pPr lvl="1"/>
            <a:r>
              <a:rPr lang="en-IN" sz="2800" dirty="0">
                <a:solidFill>
                  <a:srgbClr val="512BD4"/>
                </a:solidFill>
              </a:rPr>
              <a:t>Visual Studio (Recommended)</a:t>
            </a:r>
          </a:p>
          <a:p>
            <a:pPr lvl="1"/>
            <a:r>
              <a:rPr lang="en-IN" sz="2800" dirty="0">
                <a:solidFill>
                  <a:srgbClr val="512BD4"/>
                </a:solidFill>
              </a:rPr>
              <a:t>Visual Studio Code</a:t>
            </a:r>
          </a:p>
          <a:p>
            <a:endParaRPr lang="en-IN" dirty="0"/>
          </a:p>
        </p:txBody>
      </p:sp>
    </p:spTree>
    <p:extLst>
      <p:ext uri="{BB962C8B-B14F-4D97-AF65-F5344CB8AC3E}">
        <p14:creationId xmlns:p14="http://schemas.microsoft.com/office/powerpoint/2010/main" val="722443238"/>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0" y="107950"/>
            <a:ext cx="10515600" cy="835025"/>
          </a:xfrm>
        </p:spPr>
        <p:txBody>
          <a:bodyPr>
            <a:normAutofit/>
          </a:bodyPr>
          <a:lstStyle/>
          <a:p>
            <a:r>
              <a:rPr lang="en-IN" sz="4000" dirty="0">
                <a:solidFill>
                  <a:srgbClr val="512BD4"/>
                </a:solidFill>
                <a:latin typeface="+mn-lt"/>
              </a:rPr>
              <a:t>MS SQL SERVER Data Access</a:t>
            </a:r>
            <a:endParaRPr lang="en-IN" sz="5400" dirty="0">
              <a:solidFill>
                <a:srgbClr val="512BD4"/>
              </a:solidFill>
              <a:latin typeface="+mn-lt"/>
            </a:endParaRP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238124" y="1119187"/>
            <a:ext cx="11663363" cy="4619625"/>
          </a:xfrm>
        </p:spPr>
        <p:txBody>
          <a:bodyPr/>
          <a:lstStyle/>
          <a:p>
            <a:r>
              <a:rPr lang="en-IN" sz="2400" dirty="0">
                <a:solidFill>
                  <a:srgbClr val="512BD4"/>
                </a:solidFill>
              </a:rPr>
              <a:t>Add below DLL as project reference through manage NuGet package manager</a:t>
            </a:r>
            <a:r>
              <a:rPr lang="en-IN" sz="3200" dirty="0">
                <a:solidFill>
                  <a:srgbClr val="512BD4"/>
                </a:solidFill>
              </a:rPr>
              <a:t>. </a:t>
            </a:r>
          </a:p>
          <a:p>
            <a:pPr lvl="1"/>
            <a:r>
              <a:rPr lang="en-IN" b="1" dirty="0" err="1">
                <a:solidFill>
                  <a:srgbClr val="512BD4"/>
                </a:solidFill>
              </a:rPr>
              <a:t>Microsoft.Data.SqlClient</a:t>
            </a:r>
            <a:endParaRPr lang="en-IN" b="1" dirty="0">
              <a:solidFill>
                <a:srgbClr val="512BD4"/>
              </a:solidFill>
            </a:endParaRPr>
          </a:p>
          <a:p>
            <a:pPr lvl="1"/>
            <a:r>
              <a:rPr lang="en-IN" b="1" dirty="0">
                <a:solidFill>
                  <a:srgbClr val="512BD4"/>
                </a:solidFill>
              </a:rPr>
              <a:t>System.Data.SqlClient (Legacy library)</a:t>
            </a:r>
          </a:p>
          <a:p>
            <a:r>
              <a:rPr lang="en-IN" sz="2400" dirty="0">
                <a:solidFill>
                  <a:srgbClr val="512BD4"/>
                </a:solidFill>
              </a:rPr>
              <a:t>SQL Server data provider provides the following classes to interact with database</a:t>
            </a:r>
            <a:r>
              <a:rPr lang="en-IN" sz="2000" dirty="0">
                <a:solidFill>
                  <a:srgbClr val="512BD4"/>
                </a:solidFill>
              </a:rPr>
              <a:t>.</a:t>
            </a:r>
          </a:p>
          <a:p>
            <a:endParaRPr lang="en-IN" sz="2000" dirty="0">
              <a:solidFill>
                <a:srgbClr val="512BD4"/>
              </a:solidFill>
            </a:endParaRPr>
          </a:p>
          <a:p>
            <a:pPr marL="0" indent="0">
              <a:buNone/>
            </a:pPr>
            <a:endParaRPr lang="en-IN" sz="2000" dirty="0">
              <a:solidFill>
                <a:srgbClr val="512BD4"/>
              </a:solidFill>
            </a:endParaRPr>
          </a:p>
          <a:p>
            <a:endParaRPr lang="en-IN" sz="2400" dirty="0">
              <a:solidFill>
                <a:srgbClr val="512BD4"/>
              </a:solidFill>
            </a:endParaRPr>
          </a:p>
          <a:p>
            <a:pPr lvl="1"/>
            <a:endParaRPr lang="en-IN" sz="2000" dirty="0">
              <a:solidFill>
                <a:srgbClr val="512BD4"/>
              </a:solidFill>
            </a:endParaRPr>
          </a:p>
          <a:p>
            <a:pPr marL="457200" lvl="1" indent="0">
              <a:buNone/>
            </a:pPr>
            <a:endParaRPr lang="en-IN" sz="2000" dirty="0">
              <a:solidFill>
                <a:srgbClr val="512BD4"/>
              </a:solidFill>
            </a:endParaRPr>
          </a:p>
        </p:txBody>
      </p:sp>
      <p:graphicFrame>
        <p:nvGraphicFramePr>
          <p:cNvPr id="4" name="Table 3">
            <a:extLst>
              <a:ext uri="{FF2B5EF4-FFF2-40B4-BE49-F238E27FC236}">
                <a16:creationId xmlns:a16="http://schemas.microsoft.com/office/drawing/2014/main" id="{EA27A9E0-C1D6-6B88-3ECE-5AC53B5DC225}"/>
              </a:ext>
            </a:extLst>
          </p:cNvPr>
          <p:cNvGraphicFramePr>
            <a:graphicFrameLocks noGrp="1"/>
          </p:cNvGraphicFramePr>
          <p:nvPr>
            <p:extLst>
              <p:ext uri="{D42A27DB-BD31-4B8C-83A1-F6EECF244321}">
                <p14:modId xmlns:p14="http://schemas.microsoft.com/office/powerpoint/2010/main" val="1284149060"/>
              </p:ext>
            </p:extLst>
          </p:nvPr>
        </p:nvGraphicFramePr>
        <p:xfrm>
          <a:off x="461168" y="3062816"/>
          <a:ext cx="11269664" cy="3017520"/>
        </p:xfrm>
        <a:graphic>
          <a:graphicData uri="http://schemas.openxmlformats.org/drawingml/2006/table">
            <a:tbl>
              <a:tblPr firstRow="1" bandRow="1">
                <a:tableStyleId>{5940675A-B579-460E-94D1-54222C63F5DA}</a:tableStyleId>
              </a:tblPr>
              <a:tblGrid>
                <a:gridCol w="2311401">
                  <a:extLst>
                    <a:ext uri="{9D8B030D-6E8A-4147-A177-3AD203B41FA5}">
                      <a16:colId xmlns:a16="http://schemas.microsoft.com/office/drawing/2014/main" val="413650100"/>
                    </a:ext>
                  </a:extLst>
                </a:gridCol>
                <a:gridCol w="8958263">
                  <a:extLst>
                    <a:ext uri="{9D8B030D-6E8A-4147-A177-3AD203B41FA5}">
                      <a16:colId xmlns:a16="http://schemas.microsoft.com/office/drawing/2014/main" val="376622058"/>
                    </a:ext>
                  </a:extLst>
                </a:gridCol>
              </a:tblGrid>
              <a:tr h="370840">
                <a:tc>
                  <a:txBody>
                    <a:bodyPr/>
                    <a:lstStyle/>
                    <a:p>
                      <a:r>
                        <a:rPr lang="en-IN" sz="2400" b="1" dirty="0">
                          <a:solidFill>
                            <a:schemeClr val="bg1"/>
                          </a:solidFill>
                        </a:rPr>
                        <a:t>Class</a:t>
                      </a:r>
                    </a:p>
                  </a:txBody>
                  <a:tcPr>
                    <a:solidFill>
                      <a:srgbClr val="512BD4"/>
                    </a:solidFill>
                  </a:tcPr>
                </a:tc>
                <a:tc>
                  <a:txBody>
                    <a:bodyPr/>
                    <a:lstStyle/>
                    <a:p>
                      <a:r>
                        <a:rPr lang="en-IN" sz="2400" b="1" dirty="0">
                          <a:solidFill>
                            <a:schemeClr val="bg1"/>
                          </a:solidFill>
                        </a:rPr>
                        <a:t>Description</a:t>
                      </a:r>
                    </a:p>
                  </a:txBody>
                  <a:tcPr>
                    <a:solidFill>
                      <a:srgbClr val="512BD4"/>
                    </a:solidFill>
                  </a:tcPr>
                </a:tc>
                <a:extLst>
                  <a:ext uri="{0D108BD9-81ED-4DB2-BD59-A6C34878D82A}">
                    <a16:rowId xmlns:a16="http://schemas.microsoft.com/office/drawing/2014/main" val="3347244670"/>
                  </a:ext>
                </a:extLst>
              </a:tr>
              <a:tr h="370840">
                <a:tc>
                  <a:txBody>
                    <a:bodyPr/>
                    <a:lstStyle/>
                    <a:p>
                      <a:r>
                        <a:rPr lang="en-IN" sz="2400" b="1" kern="1200" dirty="0" err="1">
                          <a:solidFill>
                            <a:srgbClr val="512BD4"/>
                          </a:solidFill>
                          <a:latin typeface="+mn-lt"/>
                          <a:ea typeface="+mn-ea"/>
                          <a:cs typeface="+mn-cs"/>
                        </a:rPr>
                        <a:t>SqlConnection</a:t>
                      </a:r>
                      <a:endParaRPr lang="en-IN" sz="2400" b="1" kern="1200" dirty="0">
                        <a:solidFill>
                          <a:srgbClr val="512BD4"/>
                        </a:solidFill>
                        <a:latin typeface="+mn-lt"/>
                        <a:ea typeface="+mn-ea"/>
                        <a:cs typeface="+mn-cs"/>
                      </a:endParaRPr>
                    </a:p>
                  </a:txBody>
                  <a:tcPr/>
                </a:tc>
                <a:tc>
                  <a:txBody>
                    <a:bodyPr/>
                    <a:lstStyle/>
                    <a:p>
                      <a:r>
                        <a:rPr lang="en-IN" sz="2400" kern="1200" dirty="0">
                          <a:solidFill>
                            <a:srgbClr val="512BD4"/>
                          </a:solidFill>
                          <a:latin typeface="+mn-lt"/>
                          <a:ea typeface="+mn-ea"/>
                          <a:cs typeface="+mn-cs"/>
                        </a:rPr>
                        <a:t>Establishes a connection to a </a:t>
                      </a:r>
                      <a:r>
                        <a:rPr lang="en-IN" sz="2400" kern="1200" dirty="0" err="1">
                          <a:solidFill>
                            <a:srgbClr val="512BD4"/>
                          </a:solidFill>
                          <a:latin typeface="+mn-lt"/>
                          <a:ea typeface="+mn-ea"/>
                          <a:cs typeface="+mn-cs"/>
                        </a:rPr>
                        <a:t>datsbase</a:t>
                      </a:r>
                      <a:r>
                        <a:rPr lang="en-IN" sz="2400" kern="1200" dirty="0">
                          <a:solidFill>
                            <a:srgbClr val="512BD4"/>
                          </a:solidFill>
                          <a:latin typeface="+mn-lt"/>
                          <a:ea typeface="+mn-ea"/>
                          <a:cs typeface="+mn-cs"/>
                        </a:rPr>
                        <a:t>.</a:t>
                      </a:r>
                    </a:p>
                  </a:txBody>
                  <a:tcPr/>
                </a:tc>
                <a:extLst>
                  <a:ext uri="{0D108BD9-81ED-4DB2-BD59-A6C34878D82A}">
                    <a16:rowId xmlns:a16="http://schemas.microsoft.com/office/drawing/2014/main" val="2034156338"/>
                  </a:ext>
                </a:extLst>
              </a:tr>
              <a:tr h="370840">
                <a:tc>
                  <a:txBody>
                    <a:bodyPr/>
                    <a:lstStyle/>
                    <a:p>
                      <a:r>
                        <a:rPr lang="en-IN" sz="2400" b="1" kern="1200" dirty="0" err="1">
                          <a:solidFill>
                            <a:srgbClr val="512BD4"/>
                          </a:solidFill>
                          <a:latin typeface="+mn-lt"/>
                          <a:ea typeface="+mn-ea"/>
                          <a:cs typeface="+mn-cs"/>
                        </a:rPr>
                        <a:t>SqlCommand</a:t>
                      </a:r>
                      <a:endParaRPr lang="en-IN" sz="2400" b="1" kern="1200" dirty="0">
                        <a:solidFill>
                          <a:srgbClr val="512BD4"/>
                        </a:solidFill>
                        <a:latin typeface="+mn-lt"/>
                        <a:ea typeface="+mn-ea"/>
                        <a:cs typeface="+mn-cs"/>
                      </a:endParaRPr>
                    </a:p>
                  </a:txBody>
                  <a:tcPr/>
                </a:tc>
                <a:tc>
                  <a:txBody>
                    <a:bodyPr/>
                    <a:lstStyle/>
                    <a:p>
                      <a:r>
                        <a:rPr lang="en-IN" sz="2400" kern="1200" dirty="0">
                          <a:solidFill>
                            <a:srgbClr val="512BD4"/>
                          </a:solidFill>
                          <a:latin typeface="+mn-lt"/>
                          <a:ea typeface="+mn-ea"/>
                          <a:cs typeface="+mn-cs"/>
                        </a:rPr>
                        <a:t>Represents an individual SQL statement or stored procedure that can be executed against the database connected.</a:t>
                      </a:r>
                    </a:p>
                  </a:txBody>
                  <a:tcPr/>
                </a:tc>
                <a:extLst>
                  <a:ext uri="{0D108BD9-81ED-4DB2-BD59-A6C34878D82A}">
                    <a16:rowId xmlns:a16="http://schemas.microsoft.com/office/drawing/2014/main" val="1316494118"/>
                  </a:ext>
                </a:extLst>
              </a:tr>
              <a:tr h="370840">
                <a:tc>
                  <a:txBody>
                    <a:bodyPr/>
                    <a:lstStyle/>
                    <a:p>
                      <a:r>
                        <a:rPr lang="en-IN" sz="2400" b="1" kern="1200" dirty="0" err="1">
                          <a:solidFill>
                            <a:srgbClr val="512BD4"/>
                          </a:solidFill>
                          <a:latin typeface="+mn-lt"/>
                          <a:ea typeface="+mn-ea"/>
                          <a:cs typeface="+mn-cs"/>
                        </a:rPr>
                        <a:t>SqlDataReader</a:t>
                      </a:r>
                      <a:endParaRPr lang="en-IN" sz="2400" b="1" kern="1200" dirty="0">
                        <a:solidFill>
                          <a:srgbClr val="512BD4"/>
                        </a:solidFill>
                        <a:latin typeface="+mn-lt"/>
                        <a:ea typeface="+mn-ea"/>
                        <a:cs typeface="+mn-cs"/>
                      </a:endParaRPr>
                    </a:p>
                  </a:txBody>
                  <a:tcPr/>
                </a:tc>
                <a:tc>
                  <a:txBody>
                    <a:bodyPr/>
                    <a:lstStyle/>
                    <a:p>
                      <a:r>
                        <a:rPr lang="en-IN" sz="2400" kern="1200" dirty="0">
                          <a:solidFill>
                            <a:srgbClr val="512BD4"/>
                          </a:solidFill>
                          <a:latin typeface="+mn-lt"/>
                          <a:ea typeface="+mn-ea"/>
                          <a:cs typeface="+mn-cs"/>
                        </a:rPr>
                        <a:t>Provides read-only, forward-only access to the data in a database.</a:t>
                      </a:r>
                    </a:p>
                  </a:txBody>
                  <a:tcPr/>
                </a:tc>
                <a:extLst>
                  <a:ext uri="{0D108BD9-81ED-4DB2-BD59-A6C34878D82A}">
                    <a16:rowId xmlns:a16="http://schemas.microsoft.com/office/drawing/2014/main" val="1608093382"/>
                  </a:ext>
                </a:extLst>
              </a:tr>
              <a:tr h="370840">
                <a:tc>
                  <a:txBody>
                    <a:bodyPr/>
                    <a:lstStyle/>
                    <a:p>
                      <a:r>
                        <a:rPr lang="en-IN" sz="2400" b="1" kern="1200" dirty="0" err="1">
                          <a:solidFill>
                            <a:srgbClr val="512BD4"/>
                          </a:solidFill>
                          <a:latin typeface="+mn-lt"/>
                          <a:ea typeface="+mn-ea"/>
                          <a:cs typeface="+mn-cs"/>
                        </a:rPr>
                        <a:t>SqlDataAdaptor</a:t>
                      </a:r>
                      <a:endParaRPr lang="en-IN" sz="2400" b="1" kern="1200" dirty="0">
                        <a:solidFill>
                          <a:srgbClr val="512BD4"/>
                        </a:solidFill>
                        <a:latin typeface="+mn-lt"/>
                        <a:ea typeface="+mn-ea"/>
                        <a:cs typeface="+mn-cs"/>
                      </a:endParaRPr>
                    </a:p>
                  </a:txBody>
                  <a:tcPr/>
                </a:tc>
                <a:tc>
                  <a:txBody>
                    <a:bodyPr/>
                    <a:lstStyle/>
                    <a:p>
                      <a:r>
                        <a:rPr lang="en-IN" sz="2400" kern="1200" dirty="0">
                          <a:solidFill>
                            <a:srgbClr val="512BD4"/>
                          </a:solidFill>
                          <a:latin typeface="+mn-lt"/>
                          <a:ea typeface="+mn-ea"/>
                          <a:cs typeface="+mn-cs"/>
                        </a:rPr>
                        <a:t>Acts as a bridge  between the command and connection objects and a dataset</a:t>
                      </a:r>
                    </a:p>
                  </a:txBody>
                  <a:tcPr/>
                </a:tc>
                <a:extLst>
                  <a:ext uri="{0D108BD9-81ED-4DB2-BD59-A6C34878D82A}">
                    <a16:rowId xmlns:a16="http://schemas.microsoft.com/office/drawing/2014/main" val="2960679136"/>
                  </a:ext>
                </a:extLst>
              </a:tr>
            </a:tbl>
          </a:graphicData>
        </a:graphic>
      </p:graphicFrame>
    </p:spTree>
    <p:extLst>
      <p:ext uri="{BB962C8B-B14F-4D97-AF65-F5344CB8AC3E}">
        <p14:creationId xmlns:p14="http://schemas.microsoft.com/office/powerpoint/2010/main" val="3901408429"/>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1671174C-DD46-1984-17F5-22856C2B6128}"/>
              </a:ext>
            </a:extLst>
          </p:cNvPr>
          <p:cNvGraphicFramePr>
            <a:graphicFrameLocks noGrp="1"/>
          </p:cNvGraphicFramePr>
          <p:nvPr>
            <p:extLst>
              <p:ext uri="{D42A27DB-BD31-4B8C-83A1-F6EECF244321}">
                <p14:modId xmlns:p14="http://schemas.microsoft.com/office/powerpoint/2010/main" val="284112137"/>
              </p:ext>
            </p:extLst>
          </p:nvPr>
        </p:nvGraphicFramePr>
        <p:xfrm>
          <a:off x="386950" y="242478"/>
          <a:ext cx="3671096" cy="1950720"/>
        </p:xfrm>
        <a:graphic>
          <a:graphicData uri="http://schemas.openxmlformats.org/drawingml/2006/table">
            <a:tbl>
              <a:tblPr firstRow="1" bandRow="1">
                <a:tableStyleId>{5C22544A-7EE6-4342-B048-85BDC9FD1C3A}</a:tableStyleId>
              </a:tblPr>
              <a:tblGrid>
                <a:gridCol w="3671096">
                  <a:extLst>
                    <a:ext uri="{9D8B030D-6E8A-4147-A177-3AD203B41FA5}">
                      <a16:colId xmlns:a16="http://schemas.microsoft.com/office/drawing/2014/main" val="2403861265"/>
                    </a:ext>
                  </a:extLst>
                </a:gridCol>
              </a:tblGrid>
              <a:tr h="370840">
                <a:tc>
                  <a:txBody>
                    <a:bodyPr/>
                    <a:lstStyle/>
                    <a:p>
                      <a:pPr algn="ctr"/>
                      <a:r>
                        <a:rPr lang="en-IN" sz="2400" dirty="0" err="1">
                          <a:solidFill>
                            <a:schemeClr val="bg1"/>
                          </a:solidFill>
                        </a:rPr>
                        <a:t>SqlConnection</a:t>
                      </a:r>
                      <a:endParaRPr lang="en-IN"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512BD4"/>
                    </a:solidFill>
                  </a:tcPr>
                </a:tc>
                <a:extLst>
                  <a:ext uri="{0D108BD9-81ED-4DB2-BD59-A6C34878D82A}">
                    <a16:rowId xmlns:a16="http://schemas.microsoft.com/office/drawing/2014/main" val="3099883645"/>
                  </a:ext>
                </a:extLst>
              </a:tr>
              <a:tr h="370840">
                <a:tc>
                  <a:txBody>
                    <a:bodyPr/>
                    <a:lstStyle/>
                    <a:p>
                      <a:r>
                        <a:rPr lang="en-IN" sz="2000" dirty="0">
                          <a:solidFill>
                            <a:srgbClr val="512BD4"/>
                          </a:solidFill>
                        </a:rPr>
                        <a:t> + </a:t>
                      </a:r>
                      <a:r>
                        <a:rPr lang="en-IN" sz="2000" dirty="0" err="1">
                          <a:solidFill>
                            <a:srgbClr val="512BD4"/>
                          </a:solidFill>
                        </a:rPr>
                        <a:t>ConnectionString</a:t>
                      </a:r>
                      <a:r>
                        <a:rPr lang="en-IN" sz="2000" dirty="0">
                          <a:solidFill>
                            <a:srgbClr val="512BD4"/>
                          </a:solidFill>
                        </a:rPr>
                        <a:t> : 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736703758"/>
                  </a:ext>
                </a:extLst>
              </a:tr>
              <a:tr h="370840">
                <a:tc>
                  <a:txBody>
                    <a:bodyPr/>
                    <a:lstStyle/>
                    <a:p>
                      <a:endParaRPr lang="en-IN" sz="2000" dirty="0">
                        <a:solidFill>
                          <a:srgbClr val="512BD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62662949"/>
                  </a:ext>
                </a:extLst>
              </a:tr>
              <a:tr h="370840">
                <a:tc>
                  <a:txBody>
                    <a:bodyPr/>
                    <a:lstStyle/>
                    <a:p>
                      <a:r>
                        <a:rPr lang="en-IN" sz="2000" dirty="0">
                          <a:solidFill>
                            <a:srgbClr val="512BD4"/>
                          </a:solidFill>
                        </a:rPr>
                        <a:t>+ Open ( ) : void</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Close ( ) : void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2949870"/>
                  </a:ext>
                </a:extLst>
              </a:tr>
            </a:tbl>
          </a:graphicData>
        </a:graphic>
      </p:graphicFrame>
      <p:graphicFrame>
        <p:nvGraphicFramePr>
          <p:cNvPr id="12" name="Table 11">
            <a:extLst>
              <a:ext uri="{FF2B5EF4-FFF2-40B4-BE49-F238E27FC236}">
                <a16:creationId xmlns:a16="http://schemas.microsoft.com/office/drawing/2014/main" id="{9C316C33-6F34-CE1B-B36E-902D1B922075}"/>
              </a:ext>
            </a:extLst>
          </p:cNvPr>
          <p:cNvGraphicFramePr>
            <a:graphicFrameLocks noGrp="1"/>
          </p:cNvGraphicFramePr>
          <p:nvPr>
            <p:extLst>
              <p:ext uri="{D42A27DB-BD31-4B8C-83A1-F6EECF244321}">
                <p14:modId xmlns:p14="http://schemas.microsoft.com/office/powerpoint/2010/main" val="1547631988"/>
              </p:ext>
            </p:extLst>
          </p:nvPr>
        </p:nvGraphicFramePr>
        <p:xfrm>
          <a:off x="404812" y="2508489"/>
          <a:ext cx="3671096" cy="4107033"/>
        </p:xfrm>
        <a:graphic>
          <a:graphicData uri="http://schemas.openxmlformats.org/drawingml/2006/table">
            <a:tbl>
              <a:tblPr firstRow="1" bandRow="1">
                <a:tableStyleId>{5C22544A-7EE6-4342-B048-85BDC9FD1C3A}</a:tableStyleId>
              </a:tblPr>
              <a:tblGrid>
                <a:gridCol w="3671096">
                  <a:extLst>
                    <a:ext uri="{9D8B030D-6E8A-4147-A177-3AD203B41FA5}">
                      <a16:colId xmlns:a16="http://schemas.microsoft.com/office/drawing/2014/main" val="2403861265"/>
                    </a:ext>
                  </a:extLst>
                </a:gridCol>
              </a:tblGrid>
              <a:tr h="443858">
                <a:tc>
                  <a:txBody>
                    <a:bodyPr/>
                    <a:lstStyle/>
                    <a:p>
                      <a:pPr algn="ctr"/>
                      <a:r>
                        <a:rPr lang="en-IN" sz="2400" dirty="0" err="1">
                          <a:solidFill>
                            <a:schemeClr val="bg1"/>
                          </a:solidFill>
                        </a:rPr>
                        <a:t>SqlCommand</a:t>
                      </a:r>
                      <a:endParaRPr lang="en-IN"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512BD4"/>
                    </a:solidFill>
                  </a:tcPr>
                </a:tc>
                <a:extLst>
                  <a:ext uri="{0D108BD9-81ED-4DB2-BD59-A6C34878D82A}">
                    <a16:rowId xmlns:a16="http://schemas.microsoft.com/office/drawing/2014/main" val="3099883645"/>
                  </a:ext>
                </a:extLst>
              </a:tr>
              <a:tr h="384677">
                <a:tc>
                  <a:txBody>
                    <a:bodyPr/>
                    <a:lstStyle/>
                    <a:p>
                      <a:r>
                        <a:rPr lang="en-IN" sz="2000" kern="1200" dirty="0">
                          <a:solidFill>
                            <a:srgbClr val="512BD4"/>
                          </a:solidFill>
                          <a:latin typeface="+mn-lt"/>
                          <a:ea typeface="+mn-ea"/>
                          <a:cs typeface="+mn-cs"/>
                        </a:rPr>
                        <a:t> + Connection : </a:t>
                      </a:r>
                      <a:r>
                        <a:rPr lang="en-IN" sz="2000" kern="1200" dirty="0" err="1">
                          <a:solidFill>
                            <a:srgbClr val="512BD4"/>
                          </a:solidFill>
                          <a:latin typeface="+mn-lt"/>
                          <a:ea typeface="+mn-ea"/>
                          <a:cs typeface="+mn-cs"/>
                        </a:rPr>
                        <a:t>SqlConnection</a:t>
                      </a:r>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736703758"/>
                  </a:ext>
                </a:extLst>
              </a:tr>
              <a:tr h="384677">
                <a:tc>
                  <a:txBody>
                    <a:bodyPr/>
                    <a:lstStyle/>
                    <a:p>
                      <a:r>
                        <a:rPr lang="en-IN" sz="2000" kern="1200" dirty="0">
                          <a:solidFill>
                            <a:srgbClr val="512BD4"/>
                          </a:solidFill>
                          <a:latin typeface="+mn-lt"/>
                          <a:ea typeface="+mn-ea"/>
                          <a:cs typeface="+mn-cs"/>
                        </a:rPr>
                        <a:t> + </a:t>
                      </a:r>
                      <a:r>
                        <a:rPr lang="en-IN" sz="2000" kern="1200" dirty="0" err="1">
                          <a:solidFill>
                            <a:srgbClr val="512BD4"/>
                          </a:solidFill>
                          <a:latin typeface="+mn-lt"/>
                          <a:ea typeface="+mn-ea"/>
                          <a:cs typeface="+mn-cs"/>
                        </a:rPr>
                        <a:t>CommandType</a:t>
                      </a:r>
                      <a:r>
                        <a:rPr lang="en-IN" sz="2000" kern="1200" dirty="0">
                          <a:solidFill>
                            <a:srgbClr val="512BD4"/>
                          </a:solidFill>
                          <a:latin typeface="+mn-lt"/>
                          <a:ea typeface="+mn-ea"/>
                          <a:cs typeface="+mn-cs"/>
                        </a:rPr>
                        <a:t> : Text or SP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462662949"/>
                  </a:ext>
                </a:extLst>
              </a:tr>
              <a:tr h="384677">
                <a:tc>
                  <a:txBody>
                    <a:bodyPr/>
                    <a:lstStyle/>
                    <a:p>
                      <a:r>
                        <a:rPr lang="en-IN" sz="2000" kern="1200" dirty="0">
                          <a:solidFill>
                            <a:srgbClr val="512BD4"/>
                          </a:solidFill>
                          <a:latin typeface="+mn-lt"/>
                          <a:ea typeface="+mn-ea"/>
                          <a:cs typeface="+mn-cs"/>
                        </a:rPr>
                        <a:t>+ </a:t>
                      </a:r>
                      <a:r>
                        <a:rPr lang="en-IN" sz="2000" kern="1200" dirty="0" err="1">
                          <a:solidFill>
                            <a:srgbClr val="512BD4"/>
                          </a:solidFill>
                          <a:latin typeface="+mn-lt"/>
                          <a:ea typeface="+mn-ea"/>
                          <a:cs typeface="+mn-cs"/>
                        </a:rPr>
                        <a:t>CommandText</a:t>
                      </a:r>
                      <a:r>
                        <a:rPr lang="en-IN" sz="2000" kern="1200" dirty="0">
                          <a:solidFill>
                            <a:srgbClr val="512BD4"/>
                          </a:solidFill>
                          <a:latin typeface="+mn-lt"/>
                          <a:ea typeface="+mn-ea"/>
                          <a:cs typeface="+mn-cs"/>
                        </a:rPr>
                        <a:t> : Query or SP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892949870"/>
                  </a:ext>
                </a:extLst>
              </a:tr>
              <a:tr h="384677">
                <a:tc>
                  <a:txBody>
                    <a:bodyPr/>
                    <a:lstStyle/>
                    <a:p>
                      <a:r>
                        <a:rPr lang="en-IN" sz="2000" kern="1200" dirty="0">
                          <a:solidFill>
                            <a:srgbClr val="512BD4"/>
                          </a:solidFill>
                          <a:latin typeface="+mn-lt"/>
                          <a:ea typeface="+mn-ea"/>
                          <a:cs typeface="+mn-cs"/>
                        </a:rPr>
                        <a:t>+ Parameters : </a:t>
                      </a:r>
                      <a:r>
                        <a:rPr lang="en-IN" sz="2000" kern="1200" dirty="0" err="1">
                          <a:solidFill>
                            <a:srgbClr val="512BD4"/>
                          </a:solidFill>
                          <a:latin typeface="+mn-lt"/>
                          <a:ea typeface="+mn-ea"/>
                          <a:cs typeface="+mn-cs"/>
                        </a:rPr>
                        <a:t>SqlParameters</a:t>
                      </a:r>
                      <a:r>
                        <a:rPr lang="en-IN" sz="2000" kern="1200" dirty="0">
                          <a:solidFill>
                            <a:srgbClr val="512BD4"/>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740583957"/>
                  </a:ext>
                </a:extLst>
              </a:tr>
              <a:tr h="384677">
                <a:tc>
                  <a:txBody>
                    <a:bodyPr/>
                    <a:lstStyle/>
                    <a:p>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68551670"/>
                  </a:ext>
                </a:extLst>
              </a:tr>
              <a:tr h="384677">
                <a:tc>
                  <a:txBody>
                    <a:bodyPr/>
                    <a:lstStyle/>
                    <a:p>
                      <a:endParaRPr lang="en-IN" sz="2000" dirty="0">
                        <a:solidFill>
                          <a:srgbClr val="512BD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584940502"/>
                  </a:ext>
                </a:extLst>
              </a:tr>
              <a:tr h="1272393">
                <a:tc>
                  <a:txBody>
                    <a:bodyPr/>
                    <a:lstStyle/>
                    <a:p>
                      <a:r>
                        <a:rPr lang="en-IN" sz="2000" dirty="0">
                          <a:solidFill>
                            <a:srgbClr val="512BD4"/>
                          </a:solidFill>
                        </a:rPr>
                        <a:t> + </a:t>
                      </a:r>
                      <a:r>
                        <a:rPr lang="en-IN" sz="2000" dirty="0" err="1">
                          <a:solidFill>
                            <a:srgbClr val="512BD4"/>
                          </a:solidFill>
                        </a:rPr>
                        <a:t>ExecuteNonQuery</a:t>
                      </a:r>
                      <a:r>
                        <a:rPr lang="en-IN" sz="2000" dirty="0">
                          <a:solidFill>
                            <a:srgbClr val="512BD4"/>
                          </a:solidFill>
                        </a:rPr>
                        <a:t> ( ) : int</a:t>
                      </a:r>
                    </a:p>
                    <a:p>
                      <a:r>
                        <a:rPr lang="en-IN" sz="2000" dirty="0">
                          <a:solidFill>
                            <a:srgbClr val="512BD4"/>
                          </a:solidFill>
                        </a:rPr>
                        <a:t> + </a:t>
                      </a:r>
                      <a:r>
                        <a:rPr lang="en-IN" sz="2000" dirty="0" err="1">
                          <a:solidFill>
                            <a:srgbClr val="512BD4"/>
                          </a:solidFill>
                        </a:rPr>
                        <a:t>ExecuteScalar</a:t>
                      </a:r>
                      <a:r>
                        <a:rPr lang="en-IN" sz="2000" dirty="0">
                          <a:solidFill>
                            <a:srgbClr val="512BD4"/>
                          </a:solidFill>
                        </a:rPr>
                        <a:t> ( ) : object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 </a:t>
                      </a:r>
                      <a:r>
                        <a:rPr lang="en-IN" sz="2000" dirty="0" err="1">
                          <a:solidFill>
                            <a:srgbClr val="512BD4"/>
                          </a:solidFill>
                        </a:rPr>
                        <a:t>ExecuteReader</a:t>
                      </a:r>
                      <a:r>
                        <a:rPr lang="en-IN" sz="2000" dirty="0">
                          <a:solidFill>
                            <a:srgbClr val="512BD4"/>
                          </a:solidFill>
                        </a:rPr>
                        <a:t> ( ) : data reader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7538967"/>
                  </a:ext>
                </a:extLst>
              </a:tr>
            </a:tbl>
          </a:graphicData>
        </a:graphic>
      </p:graphicFrame>
      <p:graphicFrame>
        <p:nvGraphicFramePr>
          <p:cNvPr id="13" name="Table 12">
            <a:extLst>
              <a:ext uri="{FF2B5EF4-FFF2-40B4-BE49-F238E27FC236}">
                <a16:creationId xmlns:a16="http://schemas.microsoft.com/office/drawing/2014/main" id="{64CBFE27-C700-6CBA-3F40-09C433515F80}"/>
              </a:ext>
            </a:extLst>
          </p:cNvPr>
          <p:cNvGraphicFramePr>
            <a:graphicFrameLocks noGrp="1"/>
          </p:cNvGraphicFramePr>
          <p:nvPr>
            <p:extLst>
              <p:ext uri="{D42A27DB-BD31-4B8C-83A1-F6EECF244321}">
                <p14:modId xmlns:p14="http://schemas.microsoft.com/office/powerpoint/2010/main" val="873745577"/>
              </p:ext>
            </p:extLst>
          </p:nvPr>
        </p:nvGraphicFramePr>
        <p:xfrm>
          <a:off x="4260452" y="2043111"/>
          <a:ext cx="3671096" cy="2416510"/>
        </p:xfrm>
        <a:graphic>
          <a:graphicData uri="http://schemas.openxmlformats.org/drawingml/2006/table">
            <a:tbl>
              <a:tblPr firstRow="1" bandRow="1">
                <a:tableStyleId>{5C22544A-7EE6-4342-B048-85BDC9FD1C3A}</a:tableStyleId>
              </a:tblPr>
              <a:tblGrid>
                <a:gridCol w="3671096">
                  <a:extLst>
                    <a:ext uri="{9D8B030D-6E8A-4147-A177-3AD203B41FA5}">
                      <a16:colId xmlns:a16="http://schemas.microsoft.com/office/drawing/2014/main" val="2403861265"/>
                    </a:ext>
                  </a:extLst>
                </a:gridCol>
              </a:tblGrid>
              <a:tr h="412481">
                <a:tc>
                  <a:txBody>
                    <a:bodyPr/>
                    <a:lstStyle/>
                    <a:p>
                      <a:pPr algn="ctr"/>
                      <a:r>
                        <a:rPr lang="en-IN" sz="2400" dirty="0" err="1">
                          <a:solidFill>
                            <a:schemeClr val="bg1"/>
                          </a:solidFill>
                        </a:rPr>
                        <a:t>SqlDataReader</a:t>
                      </a:r>
                      <a:endParaRPr lang="en-IN"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512BD4"/>
                    </a:solidFill>
                  </a:tcPr>
                </a:tc>
                <a:extLst>
                  <a:ext uri="{0D108BD9-81ED-4DB2-BD59-A6C34878D82A}">
                    <a16:rowId xmlns:a16="http://schemas.microsoft.com/office/drawing/2014/main" val="3099883645"/>
                  </a:ext>
                </a:extLst>
              </a:tr>
              <a:tr h="357483">
                <a:tc>
                  <a:txBody>
                    <a:bodyPr/>
                    <a:lstStyle/>
                    <a:p>
                      <a:r>
                        <a:rPr lang="en-IN" sz="2000" dirty="0">
                          <a:solidFill>
                            <a:srgbClr val="512BD4"/>
                          </a:solidFill>
                        </a:rPr>
                        <a:t> + indexer : object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6703758"/>
                  </a:ext>
                </a:extLst>
              </a:tr>
              <a:tr h="3574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 </a:t>
                      </a:r>
                      <a:r>
                        <a:rPr lang="en-IN" sz="2000" dirty="0" err="1">
                          <a:solidFill>
                            <a:srgbClr val="512BD4"/>
                          </a:solidFill>
                        </a:rPr>
                        <a:t>FieldCount</a:t>
                      </a:r>
                      <a:r>
                        <a:rPr lang="en-IN" sz="2000" dirty="0">
                          <a:solidFill>
                            <a:srgbClr val="512BD4"/>
                          </a:solidFill>
                        </a:rPr>
                        <a:t> : 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62662949"/>
                  </a:ext>
                </a:extLst>
              </a:tr>
              <a:tr h="357483">
                <a:tc>
                  <a:txBody>
                    <a:bodyPr/>
                    <a:lstStyle/>
                    <a:p>
                      <a:endParaRPr lang="en-IN" sz="2000" dirty="0">
                        <a:solidFill>
                          <a:srgbClr val="512BD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2949870"/>
                  </a:ext>
                </a:extLst>
              </a:tr>
              <a:tr h="770590">
                <a:tc>
                  <a:txBody>
                    <a:bodyPr/>
                    <a:lstStyle/>
                    <a:p>
                      <a:r>
                        <a:rPr lang="en-IN" sz="2000" dirty="0">
                          <a:solidFill>
                            <a:srgbClr val="512BD4"/>
                          </a:solidFill>
                        </a:rPr>
                        <a:t> + Read ( ) : bool</a:t>
                      </a:r>
                    </a:p>
                    <a:p>
                      <a:r>
                        <a:rPr lang="en-IN" sz="2000" dirty="0">
                          <a:solidFill>
                            <a:srgbClr val="512BD4"/>
                          </a:solidFill>
                        </a:rPr>
                        <a:t> + Close ( ) : void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7538967"/>
                  </a:ext>
                </a:extLst>
              </a:tr>
            </a:tbl>
          </a:graphicData>
        </a:graphic>
      </p:graphicFrame>
      <p:graphicFrame>
        <p:nvGraphicFramePr>
          <p:cNvPr id="14" name="Table 13">
            <a:extLst>
              <a:ext uri="{FF2B5EF4-FFF2-40B4-BE49-F238E27FC236}">
                <a16:creationId xmlns:a16="http://schemas.microsoft.com/office/drawing/2014/main" id="{DF109330-DFD7-08DB-4CF4-42BEBDA9B9B2}"/>
              </a:ext>
            </a:extLst>
          </p:cNvPr>
          <p:cNvGraphicFramePr>
            <a:graphicFrameLocks noGrp="1"/>
          </p:cNvGraphicFramePr>
          <p:nvPr>
            <p:extLst>
              <p:ext uri="{D42A27DB-BD31-4B8C-83A1-F6EECF244321}">
                <p14:modId xmlns:p14="http://schemas.microsoft.com/office/powerpoint/2010/main" val="3221209050"/>
              </p:ext>
            </p:extLst>
          </p:nvPr>
        </p:nvGraphicFramePr>
        <p:xfrm>
          <a:off x="8151816" y="2043111"/>
          <a:ext cx="3885408" cy="3557999"/>
        </p:xfrm>
        <a:graphic>
          <a:graphicData uri="http://schemas.openxmlformats.org/drawingml/2006/table">
            <a:tbl>
              <a:tblPr firstRow="1" bandRow="1">
                <a:tableStyleId>{5C22544A-7EE6-4342-B048-85BDC9FD1C3A}</a:tableStyleId>
              </a:tblPr>
              <a:tblGrid>
                <a:gridCol w="3885408">
                  <a:extLst>
                    <a:ext uri="{9D8B030D-6E8A-4147-A177-3AD203B41FA5}">
                      <a16:colId xmlns:a16="http://schemas.microsoft.com/office/drawing/2014/main" val="2403861265"/>
                    </a:ext>
                  </a:extLst>
                </a:gridCol>
              </a:tblGrid>
              <a:tr h="427316">
                <a:tc>
                  <a:txBody>
                    <a:bodyPr/>
                    <a:lstStyle/>
                    <a:p>
                      <a:pPr algn="ctr"/>
                      <a:r>
                        <a:rPr lang="en-IN" sz="2400" dirty="0" err="1">
                          <a:solidFill>
                            <a:schemeClr val="bg1"/>
                          </a:solidFill>
                        </a:rPr>
                        <a:t>SqlDataAdaptor</a:t>
                      </a:r>
                      <a:endParaRPr lang="en-IN"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512BD4"/>
                    </a:solidFill>
                  </a:tcPr>
                </a:tc>
                <a:extLst>
                  <a:ext uri="{0D108BD9-81ED-4DB2-BD59-A6C34878D82A}">
                    <a16:rowId xmlns:a16="http://schemas.microsoft.com/office/drawing/2014/main" val="3099883645"/>
                  </a:ext>
                </a:extLst>
              </a:tr>
              <a:tr h="370340">
                <a:tc>
                  <a:txBody>
                    <a:bodyPr/>
                    <a:lstStyle/>
                    <a:p>
                      <a:r>
                        <a:rPr lang="en-IN" sz="2000" dirty="0">
                          <a:solidFill>
                            <a:srgbClr val="512BD4"/>
                          </a:solidFill>
                        </a:rPr>
                        <a:t> + </a:t>
                      </a:r>
                      <a:r>
                        <a:rPr lang="en-IN" sz="2000" dirty="0" err="1">
                          <a:solidFill>
                            <a:srgbClr val="512BD4"/>
                          </a:solidFill>
                        </a:rPr>
                        <a:t>SelectCommand</a:t>
                      </a:r>
                      <a:r>
                        <a:rPr lang="en-IN" sz="2000" dirty="0">
                          <a:solidFill>
                            <a:srgbClr val="512BD4"/>
                          </a:solidFill>
                        </a:rPr>
                        <a:t> : </a:t>
                      </a:r>
                      <a:r>
                        <a:rPr lang="en-IN" sz="2000" dirty="0" err="1">
                          <a:solidFill>
                            <a:srgbClr val="512BD4"/>
                          </a:solidFill>
                        </a:rPr>
                        <a:t>SqlCommand</a:t>
                      </a:r>
                      <a:endParaRPr lang="en-IN" sz="2000" dirty="0">
                        <a:solidFill>
                          <a:srgbClr val="512BD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6703758"/>
                  </a:ext>
                </a:extLst>
              </a:tr>
              <a:tr h="3418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 </a:t>
                      </a:r>
                      <a:r>
                        <a:rPr lang="en-IN" sz="2000" kern="1200" dirty="0" err="1">
                          <a:solidFill>
                            <a:srgbClr val="512BD4"/>
                          </a:solidFill>
                          <a:latin typeface="+mn-lt"/>
                          <a:ea typeface="+mn-ea"/>
                          <a:cs typeface="+mn-cs"/>
                        </a:rPr>
                        <a:t>InsertCommand</a:t>
                      </a:r>
                      <a:r>
                        <a:rPr lang="en-IN" sz="2000" kern="1200" dirty="0">
                          <a:solidFill>
                            <a:srgbClr val="512BD4"/>
                          </a:solidFill>
                          <a:latin typeface="+mn-lt"/>
                          <a:ea typeface="+mn-ea"/>
                          <a:cs typeface="+mn-cs"/>
                        </a:rPr>
                        <a:t> : </a:t>
                      </a:r>
                      <a:r>
                        <a:rPr lang="en-IN" sz="2000" kern="1200" dirty="0" err="1">
                          <a:solidFill>
                            <a:srgbClr val="512BD4"/>
                          </a:solidFill>
                          <a:latin typeface="+mn-lt"/>
                          <a:ea typeface="+mn-ea"/>
                          <a:cs typeface="+mn-cs"/>
                        </a:rPr>
                        <a:t>SqlCommand</a:t>
                      </a:r>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62662949"/>
                  </a:ext>
                </a:extLst>
              </a:tr>
              <a:tr h="3418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 </a:t>
                      </a:r>
                      <a:r>
                        <a:rPr lang="en-IN" sz="2000" kern="1200" dirty="0" err="1">
                          <a:solidFill>
                            <a:srgbClr val="512BD4"/>
                          </a:solidFill>
                          <a:latin typeface="+mn-lt"/>
                          <a:ea typeface="+mn-ea"/>
                          <a:cs typeface="+mn-cs"/>
                        </a:rPr>
                        <a:t>UpdateCommand</a:t>
                      </a:r>
                      <a:r>
                        <a:rPr lang="en-IN" sz="2000" kern="1200" dirty="0">
                          <a:solidFill>
                            <a:srgbClr val="512BD4"/>
                          </a:solidFill>
                          <a:latin typeface="+mn-lt"/>
                          <a:ea typeface="+mn-ea"/>
                          <a:cs typeface="+mn-cs"/>
                        </a:rPr>
                        <a:t> : </a:t>
                      </a:r>
                      <a:r>
                        <a:rPr lang="en-IN" sz="2000" kern="1200" dirty="0" err="1">
                          <a:solidFill>
                            <a:srgbClr val="512BD4"/>
                          </a:solidFill>
                          <a:latin typeface="+mn-lt"/>
                          <a:ea typeface="+mn-ea"/>
                          <a:cs typeface="+mn-cs"/>
                        </a:rPr>
                        <a:t>SqlCommand</a:t>
                      </a:r>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35437275"/>
                  </a:ext>
                </a:extLst>
              </a:tr>
              <a:tr h="3418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 </a:t>
                      </a:r>
                      <a:r>
                        <a:rPr lang="en-IN" sz="2000" kern="1200" dirty="0" err="1">
                          <a:solidFill>
                            <a:srgbClr val="512BD4"/>
                          </a:solidFill>
                          <a:latin typeface="+mn-lt"/>
                          <a:ea typeface="+mn-ea"/>
                          <a:cs typeface="+mn-cs"/>
                        </a:rPr>
                        <a:t>DeleteCommand</a:t>
                      </a:r>
                      <a:r>
                        <a:rPr lang="en-IN" sz="2000" kern="1200" dirty="0">
                          <a:solidFill>
                            <a:srgbClr val="512BD4"/>
                          </a:solidFill>
                          <a:latin typeface="+mn-lt"/>
                          <a:ea typeface="+mn-ea"/>
                          <a:cs typeface="+mn-cs"/>
                        </a:rPr>
                        <a:t> : </a:t>
                      </a:r>
                      <a:r>
                        <a:rPr lang="en-IN" sz="2000" kern="1200" dirty="0" err="1">
                          <a:solidFill>
                            <a:srgbClr val="512BD4"/>
                          </a:solidFill>
                          <a:latin typeface="+mn-lt"/>
                          <a:ea typeface="+mn-ea"/>
                          <a:cs typeface="+mn-cs"/>
                        </a:rPr>
                        <a:t>SqlCommand</a:t>
                      </a:r>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450551"/>
                  </a:ext>
                </a:extLst>
              </a:tr>
              <a:tr h="341853">
                <a:tc>
                  <a:txBody>
                    <a:bodyPr/>
                    <a:lstStyle/>
                    <a:p>
                      <a:endParaRPr lang="en-IN" sz="2000" dirty="0">
                        <a:solidFill>
                          <a:srgbClr val="512BD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2949870"/>
                  </a:ext>
                </a:extLst>
              </a:tr>
              <a:tr h="1119599">
                <a:tc>
                  <a:txBody>
                    <a:bodyPr/>
                    <a:lstStyle/>
                    <a:p>
                      <a:r>
                        <a:rPr lang="en-IN" sz="2000" dirty="0">
                          <a:solidFill>
                            <a:srgbClr val="512BD4"/>
                          </a:solidFill>
                        </a:rPr>
                        <a:t> + Fill ( ) : int</a:t>
                      </a:r>
                    </a:p>
                    <a:p>
                      <a:r>
                        <a:rPr lang="en-IN" sz="2000" dirty="0">
                          <a:solidFill>
                            <a:srgbClr val="512BD4"/>
                          </a:solidFill>
                        </a:rPr>
                        <a:t> + update ( ) : 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7538967"/>
                  </a:ext>
                </a:extLst>
              </a:tr>
            </a:tbl>
          </a:graphicData>
        </a:graphic>
      </p:graphicFrame>
      <p:sp>
        <p:nvSpPr>
          <p:cNvPr id="15" name="TextBox 14">
            <a:extLst>
              <a:ext uri="{FF2B5EF4-FFF2-40B4-BE49-F238E27FC236}">
                <a16:creationId xmlns:a16="http://schemas.microsoft.com/office/drawing/2014/main" id="{76545485-D450-62CC-DF3B-BDE93CF054C4}"/>
              </a:ext>
            </a:extLst>
          </p:cNvPr>
          <p:cNvSpPr txBox="1"/>
          <p:nvPr/>
        </p:nvSpPr>
        <p:spPr>
          <a:xfrm>
            <a:off x="5872162" y="320814"/>
            <a:ext cx="3029099" cy="707886"/>
          </a:xfrm>
          <a:prstGeom prst="rect">
            <a:avLst/>
          </a:prstGeom>
          <a:noFill/>
        </p:spPr>
        <p:txBody>
          <a:bodyPr wrap="none" rtlCol="0">
            <a:spAutoFit/>
          </a:bodyPr>
          <a:lstStyle/>
          <a:p>
            <a:r>
              <a:rPr lang="en-IN" sz="4000" dirty="0">
                <a:solidFill>
                  <a:srgbClr val="512BD4"/>
                </a:solidFill>
                <a:ea typeface="+mj-ea"/>
                <a:cs typeface="+mj-cs"/>
              </a:rPr>
              <a:t>UML Diagram</a:t>
            </a:r>
          </a:p>
        </p:txBody>
      </p:sp>
    </p:spTree>
    <p:extLst>
      <p:ext uri="{BB962C8B-B14F-4D97-AF65-F5344CB8AC3E}">
        <p14:creationId xmlns:p14="http://schemas.microsoft.com/office/powerpoint/2010/main" val="4200968037"/>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4B3199-CA6E-E379-CB45-91702C540056}"/>
              </a:ext>
            </a:extLst>
          </p:cNvPr>
          <p:cNvSpPr/>
          <p:nvPr/>
        </p:nvSpPr>
        <p:spPr>
          <a:xfrm>
            <a:off x="100013" y="128588"/>
            <a:ext cx="11991974" cy="65865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0000" dirty="0">
                <a:solidFill>
                  <a:srgbClr val="512BD4"/>
                </a:solidFill>
                <a:ea typeface="+mj-ea"/>
                <a:cs typeface="+mj-cs"/>
              </a:rPr>
              <a:t>Thank You!</a:t>
            </a:r>
          </a:p>
        </p:txBody>
      </p:sp>
    </p:spTree>
    <p:extLst>
      <p:ext uri="{BB962C8B-B14F-4D97-AF65-F5344CB8AC3E}">
        <p14:creationId xmlns:p14="http://schemas.microsoft.com/office/powerpoint/2010/main" val="2375678044"/>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6313198-D0F8-FC16-46FF-9E9D38E118E3}"/>
              </a:ext>
            </a:extLst>
          </p:cNvPr>
          <p:cNvSpPr txBox="1">
            <a:spLocks/>
          </p:cNvSpPr>
          <p:nvPr/>
        </p:nvSpPr>
        <p:spPr>
          <a:xfrm>
            <a:off x="0" y="107951"/>
            <a:ext cx="5929313" cy="6064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512BD4"/>
                </a:solidFill>
                <a:latin typeface="+mn-lt"/>
              </a:rPr>
              <a:t>using statement</a:t>
            </a:r>
            <a:endParaRPr lang="en-IN" sz="5400" dirty="0">
              <a:solidFill>
                <a:srgbClr val="512BD4"/>
              </a:solidFill>
              <a:latin typeface="+mn-lt"/>
            </a:endParaRPr>
          </a:p>
        </p:txBody>
      </p:sp>
      <p:sp>
        <p:nvSpPr>
          <p:cNvPr id="2" name="TextBox 1">
            <a:extLst>
              <a:ext uri="{FF2B5EF4-FFF2-40B4-BE49-F238E27FC236}">
                <a16:creationId xmlns:a16="http://schemas.microsoft.com/office/drawing/2014/main" id="{FA3454D0-7C54-C356-68CF-443BBC0CEAB3}"/>
              </a:ext>
            </a:extLst>
          </p:cNvPr>
          <p:cNvSpPr txBox="1"/>
          <p:nvPr/>
        </p:nvSpPr>
        <p:spPr>
          <a:xfrm>
            <a:off x="1" y="828675"/>
            <a:ext cx="11801474" cy="2862322"/>
          </a:xfrm>
          <a:prstGeom prst="rect">
            <a:avLst/>
          </a:prstGeom>
          <a:noFill/>
        </p:spPr>
        <p:txBody>
          <a:bodyPr wrap="square" rtlCol="0">
            <a:spAutoFit/>
          </a:bodyPr>
          <a:lstStyle/>
          <a:p>
            <a:pPr marL="285750" indent="-285750">
              <a:buFont typeface="Arial" panose="020B0604020202020204" pitchFamily="34" charset="0"/>
              <a:buChar char="•"/>
            </a:pPr>
            <a:r>
              <a:rPr lang="en-US" sz="2000" b="1" i="0" dirty="0">
                <a:solidFill>
                  <a:srgbClr val="512BD4"/>
                </a:solidFill>
                <a:effectLst/>
              </a:rPr>
              <a:t>using </a:t>
            </a:r>
            <a:r>
              <a:rPr lang="en-US" sz="2000" i="0" dirty="0">
                <a:solidFill>
                  <a:srgbClr val="512BD4"/>
                </a:solidFill>
                <a:effectLst/>
              </a:rPr>
              <a:t>block can be used on the objects or instances of the classes which inherits from </a:t>
            </a:r>
            <a:r>
              <a:rPr lang="en-US" sz="2000" i="0" dirty="0" err="1">
                <a:solidFill>
                  <a:srgbClr val="512BD4"/>
                </a:solidFill>
                <a:effectLst/>
              </a:rPr>
              <a:t>IDisposable</a:t>
            </a:r>
            <a:r>
              <a:rPr lang="en-US" sz="2000" i="0" dirty="0">
                <a:solidFill>
                  <a:srgbClr val="512BD4"/>
                </a:solidFill>
                <a:effectLst/>
              </a:rPr>
              <a:t> class and implements Dispose method.</a:t>
            </a:r>
            <a:endParaRPr lang="en-US" sz="2000" b="1" i="0" dirty="0">
              <a:solidFill>
                <a:srgbClr val="512BD4"/>
              </a:solidFill>
              <a:effectLst/>
            </a:endParaRPr>
          </a:p>
          <a:p>
            <a:pPr marL="285750" indent="-285750">
              <a:buFont typeface="Arial" panose="020B0604020202020204" pitchFamily="34" charset="0"/>
              <a:buChar char="•"/>
            </a:pPr>
            <a:r>
              <a:rPr lang="en-US" sz="2000" b="1" i="0" dirty="0">
                <a:solidFill>
                  <a:srgbClr val="512BD4"/>
                </a:solidFill>
                <a:effectLst/>
              </a:rPr>
              <a:t>using</a:t>
            </a:r>
            <a:r>
              <a:rPr lang="en-US" sz="2000" b="0" i="0" dirty="0">
                <a:solidFill>
                  <a:srgbClr val="512BD4"/>
                </a:solidFill>
                <a:effectLst/>
              </a:rPr>
              <a:t> block does ensure that the object Dispose method will always be invoked, no matter if an exception is thrown or not.</a:t>
            </a:r>
          </a:p>
          <a:p>
            <a:pPr marL="285750" indent="-285750">
              <a:buFont typeface="Arial" panose="020B0604020202020204" pitchFamily="34" charset="0"/>
              <a:buChar char="•"/>
            </a:pPr>
            <a:r>
              <a:rPr lang="en-US" sz="2000" b="0" i="0" dirty="0">
                <a:solidFill>
                  <a:srgbClr val="512BD4"/>
                </a:solidFill>
                <a:effectLst/>
              </a:rPr>
              <a:t>Dispose is a method used to clean up resources. In the case of a DB connection, the connection is released or closed, which is important.</a:t>
            </a:r>
          </a:p>
          <a:p>
            <a:endParaRPr lang="en-US" sz="2000" b="0" i="0" dirty="0">
              <a:solidFill>
                <a:srgbClr val="512BD4"/>
              </a:solidFill>
              <a:effectLst/>
            </a:endParaRPr>
          </a:p>
          <a:p>
            <a:r>
              <a:rPr lang="en-US" sz="2000" b="0" i="1" dirty="0">
                <a:solidFill>
                  <a:srgbClr val="512BD4"/>
                </a:solidFill>
                <a:effectLst/>
              </a:rPr>
              <a:t>Note: The equivalent of using is a try finally, which includes a call to Dispose within the finally block.</a:t>
            </a:r>
          </a:p>
          <a:p>
            <a:endParaRPr lang="en-US" sz="2000" b="0" i="0" dirty="0">
              <a:solidFill>
                <a:srgbClr val="512BD4"/>
              </a:solidFill>
              <a:effectLst/>
            </a:endParaRPr>
          </a:p>
        </p:txBody>
      </p:sp>
      <p:pic>
        <p:nvPicPr>
          <p:cNvPr id="15" name="Picture 14">
            <a:extLst>
              <a:ext uri="{FF2B5EF4-FFF2-40B4-BE49-F238E27FC236}">
                <a16:creationId xmlns:a16="http://schemas.microsoft.com/office/drawing/2014/main" id="{B95AD6B2-6289-7503-2976-9693238304AB}"/>
              </a:ext>
            </a:extLst>
          </p:cNvPr>
          <p:cNvPicPr>
            <a:picLocks noChangeAspect="1"/>
          </p:cNvPicPr>
          <p:nvPr/>
        </p:nvPicPr>
        <p:blipFill>
          <a:blip r:embed="rId2"/>
          <a:stretch>
            <a:fillRect/>
          </a:stretch>
        </p:blipFill>
        <p:spPr>
          <a:xfrm>
            <a:off x="180976" y="3805297"/>
            <a:ext cx="3990975" cy="1752600"/>
          </a:xfrm>
          <a:prstGeom prst="rect">
            <a:avLst/>
          </a:prstGeom>
        </p:spPr>
      </p:pic>
      <p:pic>
        <p:nvPicPr>
          <p:cNvPr id="18" name="Picture 17">
            <a:extLst>
              <a:ext uri="{FF2B5EF4-FFF2-40B4-BE49-F238E27FC236}">
                <a16:creationId xmlns:a16="http://schemas.microsoft.com/office/drawing/2014/main" id="{D06850D4-2204-1EC4-E7B7-68D420A27AEB}"/>
              </a:ext>
            </a:extLst>
          </p:cNvPr>
          <p:cNvPicPr>
            <a:picLocks noChangeAspect="1"/>
          </p:cNvPicPr>
          <p:nvPr/>
        </p:nvPicPr>
        <p:blipFill>
          <a:blip r:embed="rId3"/>
          <a:stretch>
            <a:fillRect/>
          </a:stretch>
        </p:blipFill>
        <p:spPr>
          <a:xfrm>
            <a:off x="4829174" y="3805297"/>
            <a:ext cx="6162675" cy="2190750"/>
          </a:xfrm>
          <a:prstGeom prst="rect">
            <a:avLst/>
          </a:prstGeom>
        </p:spPr>
      </p:pic>
    </p:spTree>
    <p:extLst>
      <p:ext uri="{BB962C8B-B14F-4D97-AF65-F5344CB8AC3E}">
        <p14:creationId xmlns:p14="http://schemas.microsoft.com/office/powerpoint/2010/main" val="242857848"/>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6313198-D0F8-FC16-46FF-9E9D38E118E3}"/>
              </a:ext>
            </a:extLst>
          </p:cNvPr>
          <p:cNvSpPr txBox="1">
            <a:spLocks/>
          </p:cNvSpPr>
          <p:nvPr/>
        </p:nvSpPr>
        <p:spPr>
          <a:xfrm>
            <a:off x="0" y="107951"/>
            <a:ext cx="3990975" cy="6064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512BD4"/>
                </a:solidFill>
                <a:latin typeface="+mn-lt"/>
              </a:rPr>
              <a:t>using statement</a:t>
            </a:r>
            <a:endParaRPr lang="en-IN" sz="5400" dirty="0">
              <a:solidFill>
                <a:srgbClr val="512BD4"/>
              </a:solidFill>
              <a:latin typeface="+mn-lt"/>
            </a:endParaRPr>
          </a:p>
        </p:txBody>
      </p:sp>
      <p:pic>
        <p:nvPicPr>
          <p:cNvPr id="11" name="Picture 10">
            <a:extLst>
              <a:ext uri="{FF2B5EF4-FFF2-40B4-BE49-F238E27FC236}">
                <a16:creationId xmlns:a16="http://schemas.microsoft.com/office/drawing/2014/main" id="{12811A23-4055-EF8A-2554-03911A51F38E}"/>
              </a:ext>
            </a:extLst>
          </p:cNvPr>
          <p:cNvPicPr>
            <a:picLocks noChangeAspect="1"/>
          </p:cNvPicPr>
          <p:nvPr/>
        </p:nvPicPr>
        <p:blipFill>
          <a:blip r:embed="rId2"/>
          <a:stretch>
            <a:fillRect/>
          </a:stretch>
        </p:blipFill>
        <p:spPr>
          <a:xfrm>
            <a:off x="123826" y="714375"/>
            <a:ext cx="3990975" cy="1752600"/>
          </a:xfrm>
          <a:prstGeom prst="rect">
            <a:avLst/>
          </a:prstGeom>
        </p:spPr>
      </p:pic>
      <p:pic>
        <p:nvPicPr>
          <p:cNvPr id="14" name="Picture 13">
            <a:extLst>
              <a:ext uri="{FF2B5EF4-FFF2-40B4-BE49-F238E27FC236}">
                <a16:creationId xmlns:a16="http://schemas.microsoft.com/office/drawing/2014/main" id="{033EDD97-5907-CDDC-205C-FFA530670BA9}"/>
              </a:ext>
            </a:extLst>
          </p:cNvPr>
          <p:cNvPicPr>
            <a:picLocks noChangeAspect="1"/>
          </p:cNvPicPr>
          <p:nvPr/>
        </p:nvPicPr>
        <p:blipFill>
          <a:blip r:embed="rId3"/>
          <a:stretch>
            <a:fillRect/>
          </a:stretch>
        </p:blipFill>
        <p:spPr>
          <a:xfrm>
            <a:off x="4514852" y="714375"/>
            <a:ext cx="7372350" cy="5953125"/>
          </a:xfrm>
          <a:prstGeom prst="rect">
            <a:avLst/>
          </a:prstGeom>
        </p:spPr>
      </p:pic>
    </p:spTree>
    <p:extLst>
      <p:ext uri="{BB962C8B-B14F-4D97-AF65-F5344CB8AC3E}">
        <p14:creationId xmlns:p14="http://schemas.microsoft.com/office/powerpoint/2010/main" val="2313395976"/>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6313198-D0F8-FC16-46FF-9E9D38E118E3}"/>
              </a:ext>
            </a:extLst>
          </p:cNvPr>
          <p:cNvSpPr txBox="1">
            <a:spLocks/>
          </p:cNvSpPr>
          <p:nvPr/>
        </p:nvSpPr>
        <p:spPr>
          <a:xfrm>
            <a:off x="0" y="107951"/>
            <a:ext cx="8015288" cy="6064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512BD4"/>
                </a:solidFill>
                <a:latin typeface="+mn-lt"/>
              </a:rPr>
              <a:t>using statement example</a:t>
            </a:r>
            <a:endParaRPr lang="en-IN" sz="5400" dirty="0">
              <a:solidFill>
                <a:srgbClr val="512BD4"/>
              </a:solidFill>
              <a:latin typeface="+mn-lt"/>
            </a:endParaRPr>
          </a:p>
        </p:txBody>
      </p:sp>
      <p:pic>
        <p:nvPicPr>
          <p:cNvPr id="3" name="Picture 2">
            <a:extLst>
              <a:ext uri="{FF2B5EF4-FFF2-40B4-BE49-F238E27FC236}">
                <a16:creationId xmlns:a16="http://schemas.microsoft.com/office/drawing/2014/main" id="{25DDDBB3-3A5D-4FED-FFF0-0B664F1D5A6C}"/>
              </a:ext>
            </a:extLst>
          </p:cNvPr>
          <p:cNvPicPr>
            <a:picLocks noChangeAspect="1"/>
          </p:cNvPicPr>
          <p:nvPr/>
        </p:nvPicPr>
        <p:blipFill>
          <a:blip r:embed="rId2"/>
          <a:stretch>
            <a:fillRect/>
          </a:stretch>
        </p:blipFill>
        <p:spPr>
          <a:xfrm>
            <a:off x="230137" y="825499"/>
            <a:ext cx="8924925" cy="5924550"/>
          </a:xfrm>
          <a:prstGeom prst="rect">
            <a:avLst/>
          </a:prstGeom>
        </p:spPr>
      </p:pic>
    </p:spTree>
    <p:extLst>
      <p:ext uri="{BB962C8B-B14F-4D97-AF65-F5344CB8AC3E}">
        <p14:creationId xmlns:p14="http://schemas.microsoft.com/office/powerpoint/2010/main" val="1791741464"/>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4D8FC-4419-6E28-2FA2-52A971767D79}"/>
              </a:ext>
            </a:extLst>
          </p:cNvPr>
          <p:cNvSpPr>
            <a:spLocks noGrp="1"/>
          </p:cNvSpPr>
          <p:nvPr>
            <p:ph type="title"/>
          </p:nvPr>
        </p:nvSpPr>
        <p:spPr>
          <a:xfrm>
            <a:off x="838200" y="365125"/>
            <a:ext cx="10515600" cy="620713"/>
          </a:xfrm>
        </p:spPr>
        <p:txBody>
          <a:bodyPr>
            <a:normAutofit fontScale="90000"/>
          </a:bodyPr>
          <a:lstStyle/>
          <a:p>
            <a:r>
              <a:rPr lang="en-IN" dirty="0"/>
              <a:t> C# Project</a:t>
            </a:r>
          </a:p>
        </p:txBody>
      </p:sp>
      <p:sp>
        <p:nvSpPr>
          <p:cNvPr id="3" name="Content Placeholder 2">
            <a:extLst>
              <a:ext uri="{FF2B5EF4-FFF2-40B4-BE49-F238E27FC236}">
                <a16:creationId xmlns:a16="http://schemas.microsoft.com/office/drawing/2014/main" id="{414C30A0-D0FC-6D5C-8160-757C0C8DC621}"/>
              </a:ext>
            </a:extLst>
          </p:cNvPr>
          <p:cNvSpPr>
            <a:spLocks noGrp="1"/>
          </p:cNvSpPr>
          <p:nvPr>
            <p:ph idx="1"/>
          </p:nvPr>
        </p:nvSpPr>
        <p:spPr>
          <a:xfrm>
            <a:off x="838200" y="1328738"/>
            <a:ext cx="10515600" cy="4848225"/>
          </a:xfrm>
        </p:spPr>
        <p:txBody>
          <a:bodyPr/>
          <a:lstStyle/>
          <a:p>
            <a:pPr marL="342900" lvl="0" indent="-342900">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rPr>
              <a:t>Even or Odd Number Checker: Read a number and print if it is an even or odd number.</a:t>
            </a:r>
            <a:endParaRPr lang="en-IN"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rPr>
              <a:t>Print Even and Odd Numbers from a range between 1 to 100 separately.</a:t>
            </a:r>
            <a:endParaRPr lang="en-IN"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rPr>
              <a:t>Read range start and range end number. Print Even numbers in the given range.</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en-IN" sz="1800" kern="100" dirty="0">
                <a:effectLst/>
                <a:latin typeface="Calibri" panose="020F0502020204030204" pitchFamily="34" charset="0"/>
                <a:ea typeface="Aptos" panose="020B0004020202020204" pitchFamily="34" charset="0"/>
                <a:cs typeface="Times New Roman" panose="02020603050405020304" pitchFamily="18" charset="0"/>
              </a:rPr>
              <a:t>Read a number and print a multiplication table of it.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1800" dirty="0">
                <a:effectLst/>
                <a:latin typeface="Calibri" panose="020F0502020204030204" pitchFamily="34" charset="0"/>
                <a:ea typeface="Aptos" panose="020B0004020202020204" pitchFamily="34" charset="0"/>
              </a:rPr>
              <a:t>Calculate the Sum, Multiplication, Division and Subtraction of Two Numbers</a:t>
            </a:r>
          </a:p>
          <a:p>
            <a:endParaRPr lang="en-IN" dirty="0"/>
          </a:p>
          <a:p>
            <a:endParaRPr lang="en-IN" dirty="0"/>
          </a:p>
          <a:p>
            <a:endParaRPr lang="en-IN" dirty="0"/>
          </a:p>
        </p:txBody>
      </p:sp>
      <p:pic>
        <p:nvPicPr>
          <p:cNvPr id="4" name="Picture 3">
            <a:extLst>
              <a:ext uri="{FF2B5EF4-FFF2-40B4-BE49-F238E27FC236}">
                <a16:creationId xmlns:a16="http://schemas.microsoft.com/office/drawing/2014/main" id="{ACF5F412-0EF2-C633-1932-E3468820A19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30220" y="3429000"/>
            <a:ext cx="5731510" cy="3429000"/>
          </a:xfrm>
          <a:prstGeom prst="rect">
            <a:avLst/>
          </a:prstGeom>
          <a:noFill/>
          <a:ln>
            <a:noFill/>
          </a:ln>
        </p:spPr>
      </p:pic>
    </p:spTree>
    <p:extLst>
      <p:ext uri="{BB962C8B-B14F-4D97-AF65-F5344CB8AC3E}">
        <p14:creationId xmlns:p14="http://schemas.microsoft.com/office/powerpoint/2010/main" val="1232387203"/>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B62929A-734E-5AA1-DAD5-2272CB3C5DE2}"/>
            </a:ext>
          </a:extLst>
        </p:cNvPr>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FB10C54F-7E03-D374-2243-56CF2EF56B3C}"/>
              </a:ext>
            </a:extLst>
          </p:cNvPr>
          <p:cNvSpPr/>
          <p:nvPr/>
        </p:nvSpPr>
        <p:spPr>
          <a:xfrm>
            <a:off x="285750" y="367010"/>
            <a:ext cx="11601450" cy="6290965"/>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44" name="TextBox 43">
            <a:extLst>
              <a:ext uri="{FF2B5EF4-FFF2-40B4-BE49-F238E27FC236}">
                <a16:creationId xmlns:a16="http://schemas.microsoft.com/office/drawing/2014/main" id="{68725FEE-95EB-CEEB-3F0D-1A8E9BFA76CD}"/>
              </a:ext>
            </a:extLst>
          </p:cNvPr>
          <p:cNvSpPr txBox="1"/>
          <p:nvPr/>
        </p:nvSpPr>
        <p:spPr>
          <a:xfrm>
            <a:off x="2138363" y="367010"/>
            <a:ext cx="2181224" cy="461665"/>
          </a:xfrm>
          <a:prstGeom prst="rect">
            <a:avLst/>
          </a:prstGeom>
          <a:noFill/>
        </p:spPr>
        <p:txBody>
          <a:bodyPr wrap="square" rtlCol="0">
            <a:spAutoFit/>
          </a:bodyPr>
          <a:lstStyle/>
          <a:p>
            <a:r>
              <a:rPr lang="en-IN" sz="2400" b="1" dirty="0"/>
              <a:t>STACK</a:t>
            </a:r>
          </a:p>
        </p:txBody>
      </p:sp>
      <p:sp>
        <p:nvSpPr>
          <p:cNvPr id="45" name="TextBox 44">
            <a:extLst>
              <a:ext uri="{FF2B5EF4-FFF2-40B4-BE49-F238E27FC236}">
                <a16:creationId xmlns:a16="http://schemas.microsoft.com/office/drawing/2014/main" id="{8FAC36D3-2E62-8291-0933-C0D28CE67512}"/>
              </a:ext>
            </a:extLst>
          </p:cNvPr>
          <p:cNvSpPr txBox="1"/>
          <p:nvPr/>
        </p:nvSpPr>
        <p:spPr>
          <a:xfrm>
            <a:off x="7746205" y="367010"/>
            <a:ext cx="3459958" cy="461665"/>
          </a:xfrm>
          <a:prstGeom prst="rect">
            <a:avLst/>
          </a:prstGeom>
          <a:noFill/>
        </p:spPr>
        <p:txBody>
          <a:bodyPr wrap="square" rtlCol="0">
            <a:spAutoFit/>
          </a:bodyPr>
          <a:lstStyle/>
          <a:p>
            <a:r>
              <a:rPr lang="en-IN" sz="2400" b="1" dirty="0"/>
              <a:t>HEAP</a:t>
            </a:r>
          </a:p>
        </p:txBody>
      </p:sp>
      <p:sp>
        <p:nvSpPr>
          <p:cNvPr id="3" name="Rectangle 2">
            <a:extLst>
              <a:ext uri="{FF2B5EF4-FFF2-40B4-BE49-F238E27FC236}">
                <a16:creationId xmlns:a16="http://schemas.microsoft.com/office/drawing/2014/main" id="{2F4E8991-8971-85E9-6626-714A419A9669}"/>
              </a:ext>
            </a:extLst>
          </p:cNvPr>
          <p:cNvSpPr/>
          <p:nvPr/>
        </p:nvSpPr>
        <p:spPr>
          <a:xfrm>
            <a:off x="714375" y="1185863"/>
            <a:ext cx="2886075" cy="4972050"/>
          </a:xfrm>
          <a:prstGeom prst="rect">
            <a:avLst/>
          </a:prstGeom>
        </p:spPr>
        <p:style>
          <a:lnRef idx="2">
            <a:schemeClr val="accent6"/>
          </a:lnRef>
          <a:fillRef idx="1002">
            <a:schemeClr val="lt2"/>
          </a:fillRef>
          <a:effectRef idx="0">
            <a:schemeClr val="accent6"/>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E4AE2641-72B3-6EC3-1904-2E3AA80CDFCF}"/>
              </a:ext>
            </a:extLst>
          </p:cNvPr>
          <p:cNvSpPr/>
          <p:nvPr/>
        </p:nvSpPr>
        <p:spPr>
          <a:xfrm>
            <a:off x="928688" y="4357688"/>
            <a:ext cx="2271712" cy="1614487"/>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0" name="Rectangle 9">
            <a:extLst>
              <a:ext uri="{FF2B5EF4-FFF2-40B4-BE49-F238E27FC236}">
                <a16:creationId xmlns:a16="http://schemas.microsoft.com/office/drawing/2014/main" id="{0140E485-CB73-2955-AA2F-3FB5C245842B}"/>
              </a:ext>
            </a:extLst>
          </p:cNvPr>
          <p:cNvSpPr/>
          <p:nvPr/>
        </p:nvSpPr>
        <p:spPr>
          <a:xfrm>
            <a:off x="1428750" y="5014913"/>
            <a:ext cx="709613" cy="6572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6D921A03-8AB8-29E6-3C6C-2E9F78BDFE4C}"/>
              </a:ext>
            </a:extLst>
          </p:cNvPr>
          <p:cNvSpPr/>
          <p:nvPr/>
        </p:nvSpPr>
        <p:spPr>
          <a:xfrm>
            <a:off x="5248275" y="1114426"/>
            <a:ext cx="6229350" cy="497205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08461805"/>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show="0">
  <p:cSld>
    <p:bg>
      <p:bgPr>
        <a:solidFill>
          <a:srgbClr val="512BD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838200" y="365125"/>
            <a:ext cx="10515600" cy="835025"/>
          </a:xfrm>
        </p:spPr>
        <p:txBody>
          <a:bodyPr/>
          <a:lstStyle/>
          <a:p>
            <a:r>
              <a:rPr lang="en-IN" dirty="0">
                <a:solidFill>
                  <a:schemeClr val="bg1"/>
                </a:solidFill>
                <a:latin typeface="+mn-lt"/>
              </a:rPr>
              <a:t>Assembly (.exe or .</a:t>
            </a:r>
            <a:r>
              <a:rPr lang="en-IN" dirty="0" err="1">
                <a:solidFill>
                  <a:schemeClr val="bg1"/>
                </a:solidFill>
                <a:latin typeface="+mn-lt"/>
              </a:rPr>
              <a:t>dll</a:t>
            </a:r>
            <a:r>
              <a:rPr lang="en-IN" dirty="0">
                <a:solidFill>
                  <a:schemeClr val="bg1"/>
                </a:solidFill>
                <a:latin typeface="+mn-lt"/>
              </a:rPr>
              <a:t>)</a:t>
            </a: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838200" y="1557338"/>
            <a:ext cx="10515600" cy="4619625"/>
          </a:xfrm>
        </p:spPr>
        <p:txBody>
          <a:bodyPr/>
          <a:lstStyle/>
          <a:p>
            <a:r>
              <a:rPr lang="en-IN" dirty="0">
                <a:solidFill>
                  <a:schemeClr val="bg1"/>
                </a:solidFill>
              </a:rPr>
              <a:t>Basic building block of .NET applications.</a:t>
            </a:r>
          </a:p>
          <a:p>
            <a:r>
              <a:rPr lang="en-IN" dirty="0">
                <a:solidFill>
                  <a:schemeClr val="bg1"/>
                </a:solidFill>
              </a:rPr>
              <a:t>Assembly is a collection of types and resources that are built to work together and form a logical unit of functionality.</a:t>
            </a:r>
          </a:p>
          <a:p>
            <a:r>
              <a:rPr lang="en-US" dirty="0">
                <a:solidFill>
                  <a:schemeClr val="bg1"/>
                </a:solidFill>
              </a:rPr>
              <a:t>Assemblies form the fundamental units of deployment, version control, reuse, activation scoping, and security permissions for .NET-based applications.</a:t>
            </a:r>
            <a:endParaRPr lang="en-IN" dirty="0">
              <a:solidFill>
                <a:schemeClr val="bg1"/>
              </a:solidFill>
            </a:endParaRPr>
          </a:p>
          <a:p>
            <a:r>
              <a:rPr lang="en-IN" dirty="0">
                <a:solidFill>
                  <a:schemeClr val="bg1"/>
                </a:solidFill>
              </a:rPr>
              <a:t>Assembly can be a DLL or EXE based on the project that we choose.</a:t>
            </a:r>
          </a:p>
          <a:p>
            <a:endParaRPr lang="en-IN" dirty="0"/>
          </a:p>
        </p:txBody>
      </p:sp>
    </p:spTree>
    <p:extLst>
      <p:ext uri="{BB962C8B-B14F-4D97-AF65-F5344CB8AC3E}">
        <p14:creationId xmlns:p14="http://schemas.microsoft.com/office/powerpoint/2010/main" val="1618632117"/>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rgbClr val="512BD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952500" y="1379538"/>
            <a:ext cx="10515600" cy="835025"/>
          </a:xfrm>
        </p:spPr>
        <p:txBody>
          <a:bodyPr/>
          <a:lstStyle/>
          <a:p>
            <a:pPr algn="ctr"/>
            <a:r>
              <a:rPr lang="en-IN" dirty="0">
                <a:solidFill>
                  <a:schemeClr val="bg1"/>
                </a:solidFill>
                <a:latin typeface="+mn-lt"/>
              </a:rPr>
              <a:t>ADO.NET – Data Access API</a:t>
            </a: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838200" y="1557338"/>
            <a:ext cx="10515600" cy="4619625"/>
          </a:xfrm>
        </p:spPr>
        <p:txBody>
          <a:bodyPr anchor="ctr"/>
          <a:lstStyle/>
          <a:p>
            <a:pPr marL="0" indent="0" algn="ctr">
              <a:buNone/>
            </a:pPr>
            <a:r>
              <a:rPr lang="en-IN" sz="3200" i="1" dirty="0">
                <a:solidFill>
                  <a:schemeClr val="bg1"/>
                </a:solidFill>
              </a:rPr>
              <a:t>“ADO.NET is a data access api in .NET Platform to interact with different data sources such as databases (</a:t>
            </a:r>
            <a:r>
              <a:rPr lang="en-IN" sz="3200" i="1" dirty="0" err="1">
                <a:solidFill>
                  <a:schemeClr val="bg1"/>
                </a:solidFill>
              </a:rPr>
              <a:t>sql</a:t>
            </a:r>
            <a:r>
              <a:rPr lang="en-IN" sz="3200" i="1" dirty="0">
                <a:solidFill>
                  <a:schemeClr val="bg1"/>
                </a:solidFill>
              </a:rPr>
              <a:t> server, oracle, etc.), xml, Microsoft access, and other in a standard, and structured approach.”</a:t>
            </a:r>
            <a:endParaRPr lang="en-IN" i="1" dirty="0">
              <a:solidFill>
                <a:schemeClr val="bg1"/>
              </a:solidFill>
            </a:endParaRPr>
          </a:p>
          <a:p>
            <a:pPr marL="0" indent="0">
              <a:buNone/>
            </a:pPr>
            <a:endParaRPr lang="en-IN" dirty="0">
              <a:solidFill>
                <a:schemeClr val="bg1"/>
              </a:solidFill>
            </a:endParaRPr>
          </a:p>
          <a:p>
            <a:endParaRPr lang="en-IN" dirty="0"/>
          </a:p>
        </p:txBody>
      </p:sp>
    </p:spTree>
    <p:extLst>
      <p:ext uri="{BB962C8B-B14F-4D97-AF65-F5344CB8AC3E}">
        <p14:creationId xmlns:p14="http://schemas.microsoft.com/office/powerpoint/2010/main" val="84303964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5AB19-4C6F-993C-1717-E907AA41922C}"/>
              </a:ext>
            </a:extLst>
          </p:cNvPr>
          <p:cNvSpPr>
            <a:spLocks noGrp="1"/>
          </p:cNvSpPr>
          <p:nvPr>
            <p:ph type="title"/>
          </p:nvPr>
        </p:nvSpPr>
        <p:spPr>
          <a:xfrm>
            <a:off x="138112" y="122238"/>
            <a:ext cx="10515600" cy="749300"/>
          </a:xfrm>
        </p:spPr>
        <p:txBody>
          <a:bodyPr>
            <a:normAutofit/>
          </a:bodyPr>
          <a:lstStyle/>
          <a:p>
            <a:r>
              <a:rPr lang="en-IN" sz="4000" dirty="0">
                <a:solidFill>
                  <a:srgbClr val="512BD4"/>
                </a:solidFill>
                <a:latin typeface="+mn-lt"/>
              </a:rPr>
              <a:t>Overview</a:t>
            </a:r>
          </a:p>
        </p:txBody>
      </p:sp>
      <p:sp>
        <p:nvSpPr>
          <p:cNvPr id="3" name="Content Placeholder 2">
            <a:extLst>
              <a:ext uri="{FF2B5EF4-FFF2-40B4-BE49-F238E27FC236}">
                <a16:creationId xmlns:a16="http://schemas.microsoft.com/office/drawing/2014/main" id="{8E617E8A-B0A4-4BB1-288E-20AE5C3C5FD0}"/>
              </a:ext>
            </a:extLst>
          </p:cNvPr>
          <p:cNvSpPr>
            <a:spLocks noGrp="1"/>
          </p:cNvSpPr>
          <p:nvPr>
            <p:ph sz="half" idx="1"/>
          </p:nvPr>
        </p:nvSpPr>
        <p:spPr>
          <a:xfrm>
            <a:off x="381000" y="1143001"/>
            <a:ext cx="5181600" cy="4791075"/>
          </a:xfrm>
        </p:spPr>
        <p:txBody>
          <a:bodyPr/>
          <a:lstStyle/>
          <a:p>
            <a:r>
              <a:rPr lang="en-US" dirty="0">
                <a:solidFill>
                  <a:srgbClr val="512BD4"/>
                </a:solidFill>
              </a:rPr>
              <a:t>Introduction</a:t>
            </a:r>
          </a:p>
          <a:p>
            <a:r>
              <a:rPr lang="en-US" dirty="0">
                <a:solidFill>
                  <a:srgbClr val="512BD4"/>
                </a:solidFill>
              </a:rPr>
              <a:t>.NET Overview?</a:t>
            </a:r>
          </a:p>
          <a:p>
            <a:r>
              <a:rPr lang="en-US" dirty="0">
                <a:solidFill>
                  <a:srgbClr val="512BD4"/>
                </a:solidFill>
              </a:rPr>
              <a:t>Our First C# program</a:t>
            </a:r>
          </a:p>
          <a:p>
            <a:r>
              <a:rPr lang="en-US" dirty="0">
                <a:solidFill>
                  <a:srgbClr val="512BD4"/>
                </a:solidFill>
              </a:rPr>
              <a:t>IDE – Visual Studio quick tour</a:t>
            </a:r>
          </a:p>
          <a:p>
            <a:r>
              <a:rPr lang="en-US" dirty="0">
                <a:solidFill>
                  <a:srgbClr val="512BD4"/>
                </a:solidFill>
              </a:rPr>
              <a:t>C# syntax</a:t>
            </a:r>
          </a:p>
          <a:p>
            <a:r>
              <a:rPr lang="en-US" dirty="0">
                <a:solidFill>
                  <a:srgbClr val="512BD4"/>
                </a:solidFill>
              </a:rPr>
              <a:t>Variables and Data Types</a:t>
            </a:r>
          </a:p>
          <a:p>
            <a:r>
              <a:rPr lang="en-US" dirty="0">
                <a:solidFill>
                  <a:srgbClr val="512BD4"/>
                </a:solidFill>
              </a:rPr>
              <a:t>Type Conversions</a:t>
            </a:r>
          </a:p>
          <a:p>
            <a:r>
              <a:rPr lang="en-US" dirty="0">
                <a:solidFill>
                  <a:srgbClr val="512BD4"/>
                </a:solidFill>
              </a:rPr>
              <a:t>Conditionals</a:t>
            </a:r>
          </a:p>
          <a:p>
            <a:r>
              <a:rPr lang="en-US" dirty="0">
                <a:solidFill>
                  <a:srgbClr val="512BD4"/>
                </a:solidFill>
              </a:rPr>
              <a:t>Loops</a:t>
            </a:r>
            <a:endParaRPr lang="en-IN" dirty="0">
              <a:solidFill>
                <a:srgbClr val="512BD4"/>
              </a:solidFill>
            </a:endParaRPr>
          </a:p>
        </p:txBody>
      </p:sp>
      <p:sp>
        <p:nvSpPr>
          <p:cNvPr id="4" name="Content Placeholder 3">
            <a:extLst>
              <a:ext uri="{FF2B5EF4-FFF2-40B4-BE49-F238E27FC236}">
                <a16:creationId xmlns:a16="http://schemas.microsoft.com/office/drawing/2014/main" id="{8CF5D652-AFBA-94A7-945A-305AD413F200}"/>
              </a:ext>
            </a:extLst>
          </p:cNvPr>
          <p:cNvSpPr>
            <a:spLocks noGrp="1"/>
          </p:cNvSpPr>
          <p:nvPr>
            <p:ph sz="half" idx="2"/>
          </p:nvPr>
        </p:nvSpPr>
        <p:spPr>
          <a:xfrm>
            <a:off x="6172200" y="1385888"/>
            <a:ext cx="5181600" cy="4791075"/>
          </a:xfrm>
        </p:spPr>
        <p:txBody>
          <a:bodyPr/>
          <a:lstStyle/>
          <a:p>
            <a:r>
              <a:rPr lang="en-IN" dirty="0">
                <a:solidFill>
                  <a:srgbClr val="512BD4"/>
                </a:solidFill>
              </a:rPr>
              <a:t>Classes</a:t>
            </a:r>
          </a:p>
          <a:p>
            <a:r>
              <a:rPr lang="en-IN" dirty="0">
                <a:solidFill>
                  <a:srgbClr val="512BD4"/>
                </a:solidFill>
              </a:rPr>
              <a:t>Object Oriented Programming</a:t>
            </a:r>
          </a:p>
          <a:p>
            <a:r>
              <a:rPr lang="en-IN" dirty="0">
                <a:solidFill>
                  <a:srgbClr val="512BD4"/>
                </a:solidFill>
              </a:rPr>
              <a:t>Value Types vs Reference Types</a:t>
            </a:r>
          </a:p>
          <a:p>
            <a:r>
              <a:rPr lang="en-IN" dirty="0">
                <a:solidFill>
                  <a:srgbClr val="512BD4"/>
                </a:solidFill>
              </a:rPr>
              <a:t>Compilation and CLR</a:t>
            </a:r>
          </a:p>
          <a:p>
            <a:r>
              <a:rPr lang="en-IN" dirty="0">
                <a:solidFill>
                  <a:srgbClr val="512BD4"/>
                </a:solidFill>
              </a:rPr>
              <a:t>Assemblies and Referencing</a:t>
            </a:r>
          </a:p>
          <a:p>
            <a:r>
              <a:rPr lang="en-IN" dirty="0">
                <a:solidFill>
                  <a:srgbClr val="512BD4"/>
                </a:solidFill>
              </a:rPr>
              <a:t>Exceptional Handling</a:t>
            </a:r>
          </a:p>
        </p:txBody>
      </p:sp>
    </p:spTree>
    <p:extLst>
      <p:ext uri="{BB962C8B-B14F-4D97-AF65-F5344CB8AC3E}">
        <p14:creationId xmlns:p14="http://schemas.microsoft.com/office/powerpoint/2010/main" val="687090849"/>
      </p:ext>
    </p:extLst>
  </p:cSld>
  <p:clrMapOvr>
    <a:overrideClrMapping bg1="lt1" tx1="dk1" bg2="lt2" tx2="dk2" accent1="accent1" accent2="accent2" accent3="accent3" accent4="accent4" accent5="accent5" accent6="accent6" hlink="hlink" folHlink="folHlink"/>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rgbClr val="512BD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128588" y="120649"/>
            <a:ext cx="10515600" cy="835025"/>
          </a:xfrm>
        </p:spPr>
        <p:txBody>
          <a:bodyPr/>
          <a:lstStyle/>
          <a:p>
            <a:r>
              <a:rPr lang="en-IN" dirty="0">
                <a:solidFill>
                  <a:schemeClr val="bg1"/>
                </a:solidFill>
                <a:latin typeface="+mn-lt"/>
              </a:rPr>
              <a:t>ADO.NET – Components</a:t>
            </a:r>
          </a:p>
        </p:txBody>
      </p:sp>
      <p:sp>
        <p:nvSpPr>
          <p:cNvPr id="4" name="Rectangle: Rounded Corners 3">
            <a:extLst>
              <a:ext uri="{FF2B5EF4-FFF2-40B4-BE49-F238E27FC236}">
                <a16:creationId xmlns:a16="http://schemas.microsoft.com/office/drawing/2014/main" id="{76CD70EC-EF0D-7E62-59E9-F1B0AFF538F5}"/>
              </a:ext>
            </a:extLst>
          </p:cNvPr>
          <p:cNvSpPr/>
          <p:nvPr/>
        </p:nvSpPr>
        <p:spPr>
          <a:xfrm>
            <a:off x="77383" y="1013518"/>
            <a:ext cx="4700587" cy="3858520"/>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IN" sz="2000" b="1" dirty="0">
                <a:solidFill>
                  <a:srgbClr val="512BD4"/>
                </a:solidFill>
              </a:rPr>
              <a:t>.NET Data Provider</a:t>
            </a:r>
          </a:p>
        </p:txBody>
      </p:sp>
      <p:sp>
        <p:nvSpPr>
          <p:cNvPr id="8" name="Rectangle 7">
            <a:extLst>
              <a:ext uri="{FF2B5EF4-FFF2-40B4-BE49-F238E27FC236}">
                <a16:creationId xmlns:a16="http://schemas.microsoft.com/office/drawing/2014/main" id="{BE88C453-5968-33F7-1B91-3B23E2193890}"/>
              </a:ext>
            </a:extLst>
          </p:cNvPr>
          <p:cNvSpPr/>
          <p:nvPr/>
        </p:nvSpPr>
        <p:spPr>
          <a:xfrm>
            <a:off x="427427" y="1883118"/>
            <a:ext cx="2000250"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Connection</a:t>
            </a:r>
          </a:p>
        </p:txBody>
      </p:sp>
      <p:sp>
        <p:nvSpPr>
          <p:cNvPr id="11" name="Rectangle 10">
            <a:extLst>
              <a:ext uri="{FF2B5EF4-FFF2-40B4-BE49-F238E27FC236}">
                <a16:creationId xmlns:a16="http://schemas.microsoft.com/office/drawing/2014/main" id="{3660C5DF-D6F2-5031-84E1-7D2160B8CA4F}"/>
              </a:ext>
            </a:extLst>
          </p:cNvPr>
          <p:cNvSpPr/>
          <p:nvPr/>
        </p:nvSpPr>
        <p:spPr>
          <a:xfrm>
            <a:off x="397670" y="2570159"/>
            <a:ext cx="2014538"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Command</a:t>
            </a:r>
          </a:p>
        </p:txBody>
      </p:sp>
      <p:sp>
        <p:nvSpPr>
          <p:cNvPr id="12" name="Rectangle 11">
            <a:extLst>
              <a:ext uri="{FF2B5EF4-FFF2-40B4-BE49-F238E27FC236}">
                <a16:creationId xmlns:a16="http://schemas.microsoft.com/office/drawing/2014/main" id="{A1D75DE7-3DF5-DC49-2AFF-4F00792C2AC5}"/>
              </a:ext>
            </a:extLst>
          </p:cNvPr>
          <p:cNvSpPr/>
          <p:nvPr/>
        </p:nvSpPr>
        <p:spPr>
          <a:xfrm>
            <a:off x="2643187" y="2584450"/>
            <a:ext cx="2014538"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Reader</a:t>
            </a:r>
          </a:p>
        </p:txBody>
      </p:sp>
      <p:sp>
        <p:nvSpPr>
          <p:cNvPr id="13" name="Rectangle 12">
            <a:extLst>
              <a:ext uri="{FF2B5EF4-FFF2-40B4-BE49-F238E27FC236}">
                <a16:creationId xmlns:a16="http://schemas.microsoft.com/office/drawing/2014/main" id="{0C234B71-2161-F4FE-E085-E8DF89AA310B}"/>
              </a:ext>
            </a:extLst>
          </p:cNvPr>
          <p:cNvSpPr/>
          <p:nvPr/>
        </p:nvSpPr>
        <p:spPr>
          <a:xfrm>
            <a:off x="427427" y="3460550"/>
            <a:ext cx="4200525"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Adaptor</a:t>
            </a:r>
          </a:p>
        </p:txBody>
      </p:sp>
      <p:sp>
        <p:nvSpPr>
          <p:cNvPr id="14" name="Rectangle: Rounded Corners 13">
            <a:extLst>
              <a:ext uri="{FF2B5EF4-FFF2-40B4-BE49-F238E27FC236}">
                <a16:creationId xmlns:a16="http://schemas.microsoft.com/office/drawing/2014/main" id="{73274F5C-57C9-CC61-6B74-7AD0E066C5DF}"/>
              </a:ext>
            </a:extLst>
          </p:cNvPr>
          <p:cNvSpPr/>
          <p:nvPr/>
        </p:nvSpPr>
        <p:spPr>
          <a:xfrm>
            <a:off x="5000624" y="941186"/>
            <a:ext cx="6886577" cy="3930852"/>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IN" sz="2000" b="1" dirty="0">
                <a:solidFill>
                  <a:srgbClr val="512BD4"/>
                </a:solidFill>
              </a:rPr>
              <a:t>Dataset</a:t>
            </a:r>
          </a:p>
        </p:txBody>
      </p:sp>
      <p:sp>
        <p:nvSpPr>
          <p:cNvPr id="15" name="Rectangle 14">
            <a:extLst>
              <a:ext uri="{FF2B5EF4-FFF2-40B4-BE49-F238E27FC236}">
                <a16:creationId xmlns:a16="http://schemas.microsoft.com/office/drawing/2014/main" id="{0EDBB3E7-B1FF-070F-2D4E-879E86AB3C53}"/>
              </a:ext>
            </a:extLst>
          </p:cNvPr>
          <p:cNvSpPr/>
          <p:nvPr/>
        </p:nvSpPr>
        <p:spPr>
          <a:xfrm>
            <a:off x="5185176" y="1669848"/>
            <a:ext cx="3238501" cy="2828925"/>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b="1" dirty="0">
                <a:solidFill>
                  <a:srgbClr val="512BD4"/>
                </a:solidFill>
              </a:rPr>
              <a:t>Data Table</a:t>
            </a:r>
          </a:p>
        </p:txBody>
      </p:sp>
      <p:sp>
        <p:nvSpPr>
          <p:cNvPr id="17" name="Rectangle 16">
            <a:extLst>
              <a:ext uri="{FF2B5EF4-FFF2-40B4-BE49-F238E27FC236}">
                <a16:creationId xmlns:a16="http://schemas.microsoft.com/office/drawing/2014/main" id="{F5C58B90-9CF5-3A41-50FA-02B8D900FB1C}"/>
              </a:ext>
            </a:extLst>
          </p:cNvPr>
          <p:cNvSpPr/>
          <p:nvPr/>
        </p:nvSpPr>
        <p:spPr>
          <a:xfrm>
            <a:off x="5287571" y="2215954"/>
            <a:ext cx="1388269"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Column</a:t>
            </a:r>
          </a:p>
        </p:txBody>
      </p:sp>
      <p:sp>
        <p:nvSpPr>
          <p:cNvPr id="18" name="Rectangle 17">
            <a:extLst>
              <a:ext uri="{FF2B5EF4-FFF2-40B4-BE49-F238E27FC236}">
                <a16:creationId xmlns:a16="http://schemas.microsoft.com/office/drawing/2014/main" id="{58E9F831-5E22-373C-1EC6-825033D59D65}"/>
              </a:ext>
            </a:extLst>
          </p:cNvPr>
          <p:cNvSpPr/>
          <p:nvPr/>
        </p:nvSpPr>
        <p:spPr>
          <a:xfrm>
            <a:off x="6846095" y="2207220"/>
            <a:ext cx="1243015"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Column</a:t>
            </a:r>
          </a:p>
        </p:txBody>
      </p:sp>
      <p:sp>
        <p:nvSpPr>
          <p:cNvPr id="19" name="Rectangle 18">
            <a:extLst>
              <a:ext uri="{FF2B5EF4-FFF2-40B4-BE49-F238E27FC236}">
                <a16:creationId xmlns:a16="http://schemas.microsoft.com/office/drawing/2014/main" id="{47A92695-8120-CF6B-22F0-5CAF450E3534}"/>
              </a:ext>
            </a:extLst>
          </p:cNvPr>
          <p:cNvSpPr/>
          <p:nvPr/>
        </p:nvSpPr>
        <p:spPr>
          <a:xfrm>
            <a:off x="6280550" y="3044628"/>
            <a:ext cx="985838"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Row</a:t>
            </a:r>
          </a:p>
        </p:txBody>
      </p:sp>
      <p:sp>
        <p:nvSpPr>
          <p:cNvPr id="20" name="Rectangle 19">
            <a:extLst>
              <a:ext uri="{FF2B5EF4-FFF2-40B4-BE49-F238E27FC236}">
                <a16:creationId xmlns:a16="http://schemas.microsoft.com/office/drawing/2014/main" id="{4026D69B-4AEA-08F7-20B4-40B787616237}"/>
              </a:ext>
            </a:extLst>
          </p:cNvPr>
          <p:cNvSpPr/>
          <p:nvPr/>
        </p:nvSpPr>
        <p:spPr>
          <a:xfrm>
            <a:off x="5287571" y="3735197"/>
            <a:ext cx="1494236"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Relations</a:t>
            </a:r>
          </a:p>
        </p:txBody>
      </p:sp>
      <p:sp>
        <p:nvSpPr>
          <p:cNvPr id="21" name="Rectangle 20">
            <a:extLst>
              <a:ext uri="{FF2B5EF4-FFF2-40B4-BE49-F238E27FC236}">
                <a16:creationId xmlns:a16="http://schemas.microsoft.com/office/drawing/2014/main" id="{BD6DD7F2-7E32-4194-E74B-3000DB157DD9}"/>
              </a:ext>
            </a:extLst>
          </p:cNvPr>
          <p:cNvSpPr/>
          <p:nvPr/>
        </p:nvSpPr>
        <p:spPr>
          <a:xfrm>
            <a:off x="6990160" y="3735197"/>
            <a:ext cx="1298974"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Constraints</a:t>
            </a:r>
          </a:p>
        </p:txBody>
      </p:sp>
      <p:sp>
        <p:nvSpPr>
          <p:cNvPr id="28" name="Rectangle 27">
            <a:extLst>
              <a:ext uri="{FF2B5EF4-FFF2-40B4-BE49-F238E27FC236}">
                <a16:creationId xmlns:a16="http://schemas.microsoft.com/office/drawing/2014/main" id="{B2ECB92E-AAA7-36B5-6304-A5AAF5E2B169}"/>
              </a:ext>
            </a:extLst>
          </p:cNvPr>
          <p:cNvSpPr/>
          <p:nvPr/>
        </p:nvSpPr>
        <p:spPr>
          <a:xfrm>
            <a:off x="8526072" y="1671424"/>
            <a:ext cx="3238501" cy="2828925"/>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b="1" dirty="0">
                <a:solidFill>
                  <a:srgbClr val="512BD4"/>
                </a:solidFill>
              </a:rPr>
              <a:t>Data Table</a:t>
            </a:r>
          </a:p>
        </p:txBody>
      </p:sp>
      <p:sp>
        <p:nvSpPr>
          <p:cNvPr id="29" name="Rectangle 28">
            <a:extLst>
              <a:ext uri="{FF2B5EF4-FFF2-40B4-BE49-F238E27FC236}">
                <a16:creationId xmlns:a16="http://schemas.microsoft.com/office/drawing/2014/main" id="{47D5CB9D-BC47-670D-FE73-130817D20026}"/>
              </a:ext>
            </a:extLst>
          </p:cNvPr>
          <p:cNvSpPr/>
          <p:nvPr/>
        </p:nvSpPr>
        <p:spPr>
          <a:xfrm>
            <a:off x="8628467" y="2217530"/>
            <a:ext cx="1388269"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Column</a:t>
            </a:r>
          </a:p>
        </p:txBody>
      </p:sp>
      <p:sp>
        <p:nvSpPr>
          <p:cNvPr id="30" name="Rectangle 29">
            <a:extLst>
              <a:ext uri="{FF2B5EF4-FFF2-40B4-BE49-F238E27FC236}">
                <a16:creationId xmlns:a16="http://schemas.microsoft.com/office/drawing/2014/main" id="{807A32A5-E254-5611-697D-EC6C057B1175}"/>
              </a:ext>
            </a:extLst>
          </p:cNvPr>
          <p:cNvSpPr/>
          <p:nvPr/>
        </p:nvSpPr>
        <p:spPr>
          <a:xfrm>
            <a:off x="10186991" y="2208796"/>
            <a:ext cx="1243015"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Column</a:t>
            </a:r>
          </a:p>
        </p:txBody>
      </p:sp>
      <p:sp>
        <p:nvSpPr>
          <p:cNvPr id="31" name="Rectangle 30">
            <a:extLst>
              <a:ext uri="{FF2B5EF4-FFF2-40B4-BE49-F238E27FC236}">
                <a16:creationId xmlns:a16="http://schemas.microsoft.com/office/drawing/2014/main" id="{09575A3A-127F-E1A1-1451-55FA222ABE38}"/>
              </a:ext>
            </a:extLst>
          </p:cNvPr>
          <p:cNvSpPr/>
          <p:nvPr/>
        </p:nvSpPr>
        <p:spPr>
          <a:xfrm>
            <a:off x="9621446" y="3046204"/>
            <a:ext cx="985838"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Row</a:t>
            </a:r>
          </a:p>
        </p:txBody>
      </p:sp>
      <p:sp>
        <p:nvSpPr>
          <p:cNvPr id="32" name="Rectangle 31">
            <a:extLst>
              <a:ext uri="{FF2B5EF4-FFF2-40B4-BE49-F238E27FC236}">
                <a16:creationId xmlns:a16="http://schemas.microsoft.com/office/drawing/2014/main" id="{52D890F0-03E2-C6C8-D261-40FF4101C97E}"/>
              </a:ext>
            </a:extLst>
          </p:cNvPr>
          <p:cNvSpPr/>
          <p:nvPr/>
        </p:nvSpPr>
        <p:spPr>
          <a:xfrm>
            <a:off x="8628467" y="3736773"/>
            <a:ext cx="1494236"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Relations</a:t>
            </a:r>
          </a:p>
        </p:txBody>
      </p:sp>
      <p:sp>
        <p:nvSpPr>
          <p:cNvPr id="33" name="Rectangle 32">
            <a:extLst>
              <a:ext uri="{FF2B5EF4-FFF2-40B4-BE49-F238E27FC236}">
                <a16:creationId xmlns:a16="http://schemas.microsoft.com/office/drawing/2014/main" id="{C85FAB94-2859-68FB-D9D7-51023F6ECD7F}"/>
              </a:ext>
            </a:extLst>
          </p:cNvPr>
          <p:cNvSpPr/>
          <p:nvPr/>
        </p:nvSpPr>
        <p:spPr>
          <a:xfrm>
            <a:off x="10331056" y="3736773"/>
            <a:ext cx="1298974"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Constraints</a:t>
            </a:r>
          </a:p>
        </p:txBody>
      </p:sp>
    </p:spTree>
    <p:extLst>
      <p:ext uri="{BB962C8B-B14F-4D97-AF65-F5344CB8AC3E}">
        <p14:creationId xmlns:p14="http://schemas.microsoft.com/office/powerpoint/2010/main" val="4195383151"/>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rgbClr val="A52BD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952500" y="1379538"/>
            <a:ext cx="10515600" cy="835025"/>
          </a:xfrm>
        </p:spPr>
        <p:txBody>
          <a:bodyPr/>
          <a:lstStyle/>
          <a:p>
            <a:pPr algn="ctr"/>
            <a:r>
              <a:rPr lang="en-IN" dirty="0">
                <a:solidFill>
                  <a:schemeClr val="bg1"/>
                </a:solidFill>
                <a:latin typeface="+mn-lt"/>
              </a:rPr>
              <a:t>ADO.NET – Data Access API</a:t>
            </a: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838200" y="1557338"/>
            <a:ext cx="10515600" cy="4619625"/>
          </a:xfrm>
        </p:spPr>
        <p:txBody>
          <a:bodyPr anchor="ctr"/>
          <a:lstStyle/>
          <a:p>
            <a:pPr marL="0" indent="0" algn="ctr">
              <a:buNone/>
            </a:pPr>
            <a:r>
              <a:rPr lang="en-IN" sz="3200" i="1" dirty="0">
                <a:solidFill>
                  <a:schemeClr val="bg1"/>
                </a:solidFill>
              </a:rPr>
              <a:t>“ADO.NET is a data access api in .NET Platform to interact with different data sources such as databases (</a:t>
            </a:r>
            <a:r>
              <a:rPr lang="en-IN" sz="3200" i="1" dirty="0" err="1">
                <a:solidFill>
                  <a:schemeClr val="bg1"/>
                </a:solidFill>
              </a:rPr>
              <a:t>sql</a:t>
            </a:r>
            <a:r>
              <a:rPr lang="en-IN" sz="3200" i="1" dirty="0">
                <a:solidFill>
                  <a:schemeClr val="bg1"/>
                </a:solidFill>
              </a:rPr>
              <a:t> server, oracle, etc.), xml, Microsoft access, and other in a standard, and structured approach.”</a:t>
            </a:r>
            <a:endParaRPr lang="en-IN" i="1" dirty="0">
              <a:solidFill>
                <a:schemeClr val="bg1"/>
              </a:solidFill>
            </a:endParaRPr>
          </a:p>
          <a:p>
            <a:pPr marL="0" indent="0">
              <a:buNone/>
            </a:pPr>
            <a:endParaRPr lang="en-IN" dirty="0">
              <a:solidFill>
                <a:schemeClr val="bg1"/>
              </a:solidFill>
            </a:endParaRPr>
          </a:p>
          <a:p>
            <a:endParaRPr lang="en-IN" dirty="0"/>
          </a:p>
        </p:txBody>
      </p:sp>
    </p:spTree>
    <p:extLst>
      <p:ext uri="{BB962C8B-B14F-4D97-AF65-F5344CB8AC3E}">
        <p14:creationId xmlns:p14="http://schemas.microsoft.com/office/powerpoint/2010/main" val="43284069"/>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B62929A-734E-5AA1-DAD5-2272CB3C5DE2}"/>
            </a:ext>
          </a:extLst>
        </p:cNvPr>
        <p:cNvGrpSpPr/>
        <p:nvPr/>
      </p:nvGrpSpPr>
      <p:grpSpPr>
        <a:xfrm>
          <a:off x="0" y="0"/>
          <a:ext cx="0" cy="0"/>
          <a:chOff x="0" y="0"/>
          <a:chExt cx="0" cy="0"/>
        </a:xfrm>
      </p:grpSpPr>
      <p:sp>
        <p:nvSpPr>
          <p:cNvPr id="44" name="TextBox 43">
            <a:extLst>
              <a:ext uri="{FF2B5EF4-FFF2-40B4-BE49-F238E27FC236}">
                <a16:creationId xmlns:a16="http://schemas.microsoft.com/office/drawing/2014/main" id="{68725FEE-95EB-CEEB-3F0D-1A8E9BFA76CD}"/>
              </a:ext>
            </a:extLst>
          </p:cNvPr>
          <p:cNvSpPr txBox="1"/>
          <p:nvPr/>
        </p:nvSpPr>
        <p:spPr>
          <a:xfrm>
            <a:off x="2138363" y="367010"/>
            <a:ext cx="2181224" cy="461665"/>
          </a:xfrm>
          <a:prstGeom prst="rect">
            <a:avLst/>
          </a:prstGeom>
          <a:noFill/>
        </p:spPr>
        <p:txBody>
          <a:bodyPr wrap="square" rtlCol="0">
            <a:spAutoFit/>
          </a:bodyPr>
          <a:lstStyle/>
          <a:p>
            <a:r>
              <a:rPr lang="en-IN" sz="2400" b="1" dirty="0"/>
              <a:t>Code</a:t>
            </a:r>
          </a:p>
        </p:txBody>
      </p:sp>
      <p:sp>
        <p:nvSpPr>
          <p:cNvPr id="45" name="TextBox 44">
            <a:extLst>
              <a:ext uri="{FF2B5EF4-FFF2-40B4-BE49-F238E27FC236}">
                <a16:creationId xmlns:a16="http://schemas.microsoft.com/office/drawing/2014/main" id="{8FAC36D3-2E62-8291-0933-C0D28CE67512}"/>
              </a:ext>
            </a:extLst>
          </p:cNvPr>
          <p:cNvSpPr txBox="1"/>
          <p:nvPr/>
        </p:nvSpPr>
        <p:spPr>
          <a:xfrm>
            <a:off x="7746205" y="367010"/>
            <a:ext cx="3459958" cy="461665"/>
          </a:xfrm>
          <a:prstGeom prst="rect">
            <a:avLst/>
          </a:prstGeom>
          <a:noFill/>
        </p:spPr>
        <p:txBody>
          <a:bodyPr wrap="square" rtlCol="0">
            <a:spAutoFit/>
          </a:bodyPr>
          <a:lstStyle/>
          <a:p>
            <a:r>
              <a:rPr lang="en-IN" sz="2400" b="1"/>
              <a:t>Assembly</a:t>
            </a:r>
            <a:endParaRPr lang="en-IN" sz="2400" b="1" dirty="0"/>
          </a:p>
        </p:txBody>
      </p:sp>
      <p:sp>
        <p:nvSpPr>
          <p:cNvPr id="3" name="Rectangle 2">
            <a:extLst>
              <a:ext uri="{FF2B5EF4-FFF2-40B4-BE49-F238E27FC236}">
                <a16:creationId xmlns:a16="http://schemas.microsoft.com/office/drawing/2014/main" id="{2F4E8991-8971-85E9-6626-714A419A9669}"/>
              </a:ext>
            </a:extLst>
          </p:cNvPr>
          <p:cNvSpPr/>
          <p:nvPr/>
        </p:nvSpPr>
        <p:spPr>
          <a:xfrm>
            <a:off x="714375" y="1185863"/>
            <a:ext cx="2886075" cy="4972050"/>
          </a:xfrm>
          <a:prstGeom prst="rect">
            <a:avLst/>
          </a:prstGeom>
        </p:spPr>
        <p:style>
          <a:lnRef idx="2">
            <a:schemeClr val="accent6"/>
          </a:lnRef>
          <a:fillRef idx="1002">
            <a:schemeClr val="lt2"/>
          </a:fillRef>
          <a:effectRef idx="0">
            <a:schemeClr val="accent6"/>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E4AE2641-72B3-6EC3-1904-2E3AA80CDFCF}"/>
              </a:ext>
            </a:extLst>
          </p:cNvPr>
          <p:cNvSpPr/>
          <p:nvPr/>
        </p:nvSpPr>
        <p:spPr>
          <a:xfrm>
            <a:off x="928688" y="4357688"/>
            <a:ext cx="2271712" cy="1614487"/>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0" name="Rectangle 9">
            <a:extLst>
              <a:ext uri="{FF2B5EF4-FFF2-40B4-BE49-F238E27FC236}">
                <a16:creationId xmlns:a16="http://schemas.microsoft.com/office/drawing/2014/main" id="{0140E485-CB73-2955-AA2F-3FB5C245842B}"/>
              </a:ext>
            </a:extLst>
          </p:cNvPr>
          <p:cNvSpPr/>
          <p:nvPr/>
        </p:nvSpPr>
        <p:spPr>
          <a:xfrm>
            <a:off x="1428750" y="5014913"/>
            <a:ext cx="709613" cy="6572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6D921A03-8AB8-29E6-3C6C-2E9F78BDFE4C}"/>
              </a:ext>
            </a:extLst>
          </p:cNvPr>
          <p:cNvSpPr/>
          <p:nvPr/>
        </p:nvSpPr>
        <p:spPr>
          <a:xfrm>
            <a:off x="5248275" y="1114426"/>
            <a:ext cx="6229350" cy="497205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43578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rgbClr val="FCFCFE"/>
        </a:soli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421D543-3E6C-B371-05EF-D0E6F2B888C3}"/>
              </a:ext>
            </a:extLst>
          </p:cNvPr>
          <p:cNvGraphicFramePr/>
          <p:nvPr>
            <p:extLst>
              <p:ext uri="{D42A27DB-BD31-4B8C-83A1-F6EECF244321}">
                <p14:modId xmlns:p14="http://schemas.microsoft.com/office/powerpoint/2010/main" val="480998287"/>
              </p:ext>
            </p:extLst>
          </p:nvPr>
        </p:nvGraphicFramePr>
        <p:xfrm>
          <a:off x="0" y="900114"/>
          <a:ext cx="12192000" cy="5219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1">
            <a:extLst>
              <a:ext uri="{FF2B5EF4-FFF2-40B4-BE49-F238E27FC236}">
                <a16:creationId xmlns:a16="http://schemas.microsoft.com/office/drawing/2014/main" id="{391EF449-F097-75C0-1ACD-DE0F88A511DB}"/>
              </a:ext>
            </a:extLst>
          </p:cNvPr>
          <p:cNvSpPr txBox="1">
            <a:spLocks/>
          </p:cNvSpPr>
          <p:nvPr/>
        </p:nvSpPr>
        <p:spPr>
          <a:xfrm>
            <a:off x="114300" y="193676"/>
            <a:ext cx="10896600" cy="7064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512BD4"/>
                </a:solidFill>
                <a:latin typeface="+mn-lt"/>
              </a:rPr>
              <a:t>Compilation</a:t>
            </a:r>
            <a:r>
              <a:rPr lang="en-IN" dirty="0">
                <a:latin typeface="+mn-lt"/>
              </a:rPr>
              <a:t> </a:t>
            </a:r>
            <a:r>
              <a:rPr lang="en-IN" sz="4000" dirty="0">
                <a:solidFill>
                  <a:srgbClr val="512BD4"/>
                </a:solidFill>
                <a:latin typeface="+mn-lt"/>
              </a:rPr>
              <a:t>and</a:t>
            </a:r>
            <a:r>
              <a:rPr lang="en-IN" dirty="0">
                <a:latin typeface="+mn-lt"/>
              </a:rPr>
              <a:t> </a:t>
            </a:r>
            <a:r>
              <a:rPr lang="en-IN" sz="4000" dirty="0">
                <a:solidFill>
                  <a:srgbClr val="512BD4"/>
                </a:solidFill>
                <a:latin typeface="+mn-lt"/>
              </a:rPr>
              <a:t>Runtime</a:t>
            </a:r>
            <a:r>
              <a:rPr lang="en-IN" dirty="0">
                <a:latin typeface="+mn-lt"/>
              </a:rPr>
              <a:t> </a:t>
            </a:r>
            <a:r>
              <a:rPr lang="en-IN" sz="4000" dirty="0">
                <a:solidFill>
                  <a:srgbClr val="512BD4"/>
                </a:solidFill>
                <a:latin typeface="+mn-lt"/>
              </a:rPr>
              <a:t>Execution</a:t>
            </a:r>
          </a:p>
        </p:txBody>
      </p:sp>
      <p:sp>
        <p:nvSpPr>
          <p:cNvPr id="4" name="TextBox 3">
            <a:extLst>
              <a:ext uri="{FF2B5EF4-FFF2-40B4-BE49-F238E27FC236}">
                <a16:creationId xmlns:a16="http://schemas.microsoft.com/office/drawing/2014/main" id="{AC583CFF-CAFB-741B-104E-61406E18D6F3}"/>
              </a:ext>
            </a:extLst>
          </p:cNvPr>
          <p:cNvSpPr txBox="1"/>
          <p:nvPr/>
        </p:nvSpPr>
        <p:spPr>
          <a:xfrm>
            <a:off x="114300" y="2194798"/>
            <a:ext cx="7329488" cy="461665"/>
          </a:xfrm>
          <a:prstGeom prst="rect">
            <a:avLst/>
          </a:prstGeom>
          <a:noFill/>
        </p:spPr>
        <p:txBody>
          <a:bodyPr wrap="square" rtlCol="0">
            <a:spAutoFit/>
          </a:bodyPr>
          <a:lstStyle>
            <a:defPPr>
              <a:defRPr lang="en-US"/>
            </a:defPPr>
            <a:lvl1pPr>
              <a:defRPr sz="2400">
                <a:solidFill>
                  <a:srgbClr val="512BD4"/>
                </a:solidFill>
                <a:ea typeface="+mj-ea"/>
                <a:cs typeface="+mj-cs"/>
              </a:defRPr>
            </a:lvl1pPr>
          </a:lstStyle>
          <a:p>
            <a:r>
              <a:rPr lang="en-IN" dirty="0"/>
              <a:t>|--------------------  Compilation Process ------------------------|</a:t>
            </a:r>
          </a:p>
        </p:txBody>
      </p:sp>
      <p:sp>
        <p:nvSpPr>
          <p:cNvPr id="5" name="TextBox 4">
            <a:extLst>
              <a:ext uri="{FF2B5EF4-FFF2-40B4-BE49-F238E27FC236}">
                <a16:creationId xmlns:a16="http://schemas.microsoft.com/office/drawing/2014/main" id="{5B2E8EC6-ADCC-348D-9012-332274645AF4}"/>
              </a:ext>
            </a:extLst>
          </p:cNvPr>
          <p:cNvSpPr txBox="1"/>
          <p:nvPr/>
        </p:nvSpPr>
        <p:spPr>
          <a:xfrm>
            <a:off x="7315200" y="2194798"/>
            <a:ext cx="4762500" cy="461665"/>
          </a:xfrm>
          <a:prstGeom prst="rect">
            <a:avLst/>
          </a:prstGeom>
          <a:noFill/>
        </p:spPr>
        <p:txBody>
          <a:bodyPr wrap="square" rtlCol="0">
            <a:spAutoFit/>
          </a:bodyPr>
          <a:lstStyle/>
          <a:p>
            <a:r>
              <a:rPr lang="en-IN" sz="2400" dirty="0">
                <a:solidFill>
                  <a:srgbClr val="512BD4"/>
                </a:solidFill>
                <a:ea typeface="+mj-ea"/>
                <a:cs typeface="+mj-cs"/>
              </a:rPr>
              <a:t> </a:t>
            </a:r>
            <a:r>
              <a:rPr lang="en-IN" sz="2400" b="1" dirty="0">
                <a:solidFill>
                  <a:srgbClr val="512BD4"/>
                </a:solidFill>
                <a:ea typeface="+mj-ea"/>
                <a:cs typeface="+mj-cs"/>
              </a:rPr>
              <a:t>|----------  Runtime Process ----------|</a:t>
            </a:r>
          </a:p>
        </p:txBody>
      </p:sp>
      <p:sp>
        <p:nvSpPr>
          <p:cNvPr id="6" name="Left Brace 5">
            <a:extLst>
              <a:ext uri="{FF2B5EF4-FFF2-40B4-BE49-F238E27FC236}">
                <a16:creationId xmlns:a16="http://schemas.microsoft.com/office/drawing/2014/main" id="{B583D0C7-A37C-E7F5-B625-260D069C0870}"/>
              </a:ext>
            </a:extLst>
          </p:cNvPr>
          <p:cNvSpPr/>
          <p:nvPr/>
        </p:nvSpPr>
        <p:spPr>
          <a:xfrm>
            <a:off x="7172325" y="1130564"/>
            <a:ext cx="442913" cy="4825815"/>
          </a:xfrm>
          <a:prstGeom prst="leftBrace">
            <a:avLst>
              <a:gd name="adj1" fmla="val 214784"/>
              <a:gd name="adj2" fmla="val 50000"/>
            </a:avLst>
          </a:prstGeom>
          <a:noFill/>
          <a:ln w="25400">
            <a:solidFill>
              <a:srgbClr val="381E96"/>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39574628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17A645C2-08A7-151E-ED21-D354F6C48305}"/>
              </a:ext>
            </a:extLst>
          </p:cNvPr>
          <p:cNvGraphicFramePr>
            <a:graphicFrameLocks/>
          </p:cNvGraphicFramePr>
          <p:nvPr>
            <p:extLst>
              <p:ext uri="{D42A27DB-BD31-4B8C-83A1-F6EECF244321}">
                <p14:modId xmlns:p14="http://schemas.microsoft.com/office/powerpoint/2010/main" val="3958440638"/>
              </p:ext>
            </p:extLst>
          </p:nvPr>
        </p:nvGraphicFramePr>
        <p:xfrm>
          <a:off x="139700" y="647700"/>
          <a:ext cx="3187700" cy="3136900"/>
        </p:xfrm>
        <a:graphic>
          <a:graphicData uri="http://schemas.openxmlformats.org/drawingml/2006/table">
            <a:tbl>
              <a:tblPr firstRow="1" bandRow="1">
                <a:tableStyleId>{5C22544A-7EE6-4342-B048-85BDC9FD1C3A}</a:tableStyleId>
              </a:tblPr>
              <a:tblGrid>
                <a:gridCol w="3187700">
                  <a:extLst>
                    <a:ext uri="{9D8B030D-6E8A-4147-A177-3AD203B41FA5}">
                      <a16:colId xmlns:a16="http://schemas.microsoft.com/office/drawing/2014/main" val="3473715089"/>
                    </a:ext>
                  </a:extLst>
                </a:gridCol>
              </a:tblGrid>
              <a:tr h="463008">
                <a:tc>
                  <a:txBody>
                    <a:bodyPr/>
                    <a:lstStyle/>
                    <a:p>
                      <a:pPr algn="ctr"/>
                      <a:r>
                        <a:rPr lang="en-IN" dirty="0"/>
                        <a:t>C# Source 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12BD4"/>
                    </a:solidFill>
                  </a:tcPr>
                </a:tc>
                <a:extLst>
                  <a:ext uri="{0D108BD9-81ED-4DB2-BD59-A6C34878D82A}">
                    <a16:rowId xmlns:a16="http://schemas.microsoft.com/office/drawing/2014/main" val="1981056243"/>
                  </a:ext>
                </a:extLst>
              </a:tr>
              <a:tr h="2673892">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48666488"/>
                  </a:ext>
                </a:extLst>
              </a:tr>
            </a:tbl>
          </a:graphicData>
        </a:graphic>
      </p:graphicFrame>
      <p:pic>
        <p:nvPicPr>
          <p:cNvPr id="13" name="Picture 12" descr="A screenshot of a computer program&#10;&#10;Description automatically generated">
            <a:extLst>
              <a:ext uri="{FF2B5EF4-FFF2-40B4-BE49-F238E27FC236}">
                <a16:creationId xmlns:a16="http://schemas.microsoft.com/office/drawing/2014/main" id="{98D0260D-83B4-0CAA-020A-36C7D49E7BCF}"/>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254000" y="1196219"/>
            <a:ext cx="2962688" cy="2438740"/>
          </a:xfrm>
          <a:prstGeom prst="rect">
            <a:avLst/>
          </a:prstGeom>
        </p:spPr>
      </p:pic>
      <p:grpSp>
        <p:nvGrpSpPr>
          <p:cNvPr id="15" name="Group 14">
            <a:extLst>
              <a:ext uri="{FF2B5EF4-FFF2-40B4-BE49-F238E27FC236}">
                <a16:creationId xmlns:a16="http://schemas.microsoft.com/office/drawing/2014/main" id="{690E1F8A-0028-0DBA-9C30-419323930536}"/>
              </a:ext>
            </a:extLst>
          </p:cNvPr>
          <p:cNvGrpSpPr/>
          <p:nvPr/>
        </p:nvGrpSpPr>
        <p:grpSpPr>
          <a:xfrm>
            <a:off x="3441700" y="2014160"/>
            <a:ext cx="738295" cy="445555"/>
            <a:chOff x="1917970" y="2446094"/>
            <a:chExt cx="738295" cy="445555"/>
          </a:xfrm>
        </p:grpSpPr>
        <p:sp>
          <p:nvSpPr>
            <p:cNvPr id="19" name="Arrow: Right 18">
              <a:extLst>
                <a:ext uri="{FF2B5EF4-FFF2-40B4-BE49-F238E27FC236}">
                  <a16:creationId xmlns:a16="http://schemas.microsoft.com/office/drawing/2014/main" id="{B022C1A9-22EC-42AE-30AD-541F09D97165}"/>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20" name="Arrow: Right 4">
              <a:extLst>
                <a:ext uri="{FF2B5EF4-FFF2-40B4-BE49-F238E27FC236}">
                  <a16:creationId xmlns:a16="http://schemas.microsoft.com/office/drawing/2014/main" id="{A5C71A05-BC03-B896-02D7-62A2F56D0BBE}"/>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16" name="Group 15">
            <a:extLst>
              <a:ext uri="{FF2B5EF4-FFF2-40B4-BE49-F238E27FC236}">
                <a16:creationId xmlns:a16="http://schemas.microsoft.com/office/drawing/2014/main" id="{16918F18-E6BD-03FB-E371-783D00B83453}"/>
              </a:ext>
            </a:extLst>
          </p:cNvPr>
          <p:cNvGrpSpPr/>
          <p:nvPr/>
        </p:nvGrpSpPr>
        <p:grpSpPr>
          <a:xfrm>
            <a:off x="4280965" y="1388169"/>
            <a:ext cx="1509605" cy="1697535"/>
            <a:chOff x="2828768" y="2049099"/>
            <a:chExt cx="1361591" cy="1083669"/>
          </a:xfrm>
        </p:grpSpPr>
        <p:sp>
          <p:nvSpPr>
            <p:cNvPr id="17" name="Rectangle: Rounded Corners 16">
              <a:extLst>
                <a:ext uri="{FF2B5EF4-FFF2-40B4-BE49-F238E27FC236}">
                  <a16:creationId xmlns:a16="http://schemas.microsoft.com/office/drawing/2014/main" id="{4D69EF9A-A667-DFB2-8690-E766101E5EBD}"/>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18" name="Rectangle: Rounded Corners 6">
              <a:extLst>
                <a:ext uri="{FF2B5EF4-FFF2-40B4-BE49-F238E27FC236}">
                  <a16:creationId xmlns:a16="http://schemas.microsoft.com/office/drawing/2014/main" id="{699AB537-F8E2-C6C4-4E6B-A3F859771E09}"/>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C# Compiler</a:t>
              </a:r>
            </a:p>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b="1" dirty="0">
                  <a:solidFill>
                    <a:prstClr val="white"/>
                  </a:solidFill>
                  <a:highlight>
                    <a:srgbClr val="512BD4"/>
                  </a:highlight>
                  <a:latin typeface="Calibri" panose="020F0502020204030204"/>
                </a:rPr>
                <a:t>(Roslyn)</a:t>
              </a:r>
              <a:endParaRPr lang="en-IN" sz="1800" b="1" kern="1200" dirty="0">
                <a:solidFill>
                  <a:prstClr val="white"/>
                </a:solidFill>
                <a:highlight>
                  <a:srgbClr val="512BD4"/>
                </a:highlight>
                <a:latin typeface="Calibri" panose="020F0502020204030204"/>
                <a:ea typeface="+mn-ea"/>
                <a:cs typeface="+mn-cs"/>
              </a:endParaRPr>
            </a:p>
          </p:txBody>
        </p:sp>
      </p:grpSp>
      <p:grpSp>
        <p:nvGrpSpPr>
          <p:cNvPr id="21" name="Group 20">
            <a:extLst>
              <a:ext uri="{FF2B5EF4-FFF2-40B4-BE49-F238E27FC236}">
                <a16:creationId xmlns:a16="http://schemas.microsoft.com/office/drawing/2014/main" id="{305BB10D-AFBA-A3FB-C006-BC350EBB9FB4}"/>
              </a:ext>
            </a:extLst>
          </p:cNvPr>
          <p:cNvGrpSpPr/>
          <p:nvPr/>
        </p:nvGrpSpPr>
        <p:grpSpPr>
          <a:xfrm>
            <a:off x="5889951" y="2026806"/>
            <a:ext cx="738295" cy="445555"/>
            <a:chOff x="1917970" y="2446094"/>
            <a:chExt cx="738295" cy="445555"/>
          </a:xfrm>
        </p:grpSpPr>
        <p:sp>
          <p:nvSpPr>
            <p:cNvPr id="22" name="Arrow: Right 21">
              <a:extLst>
                <a:ext uri="{FF2B5EF4-FFF2-40B4-BE49-F238E27FC236}">
                  <a16:creationId xmlns:a16="http://schemas.microsoft.com/office/drawing/2014/main" id="{17F574C2-51A5-AF79-621C-CA131F5F35EB}"/>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23" name="Arrow: Right 4">
              <a:extLst>
                <a:ext uri="{FF2B5EF4-FFF2-40B4-BE49-F238E27FC236}">
                  <a16:creationId xmlns:a16="http://schemas.microsoft.com/office/drawing/2014/main" id="{C9ACD5E1-2FDD-FF98-D515-3B66A8A3BA40}"/>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sp>
        <p:nvSpPr>
          <p:cNvPr id="24" name="TextBox 23">
            <a:extLst>
              <a:ext uri="{FF2B5EF4-FFF2-40B4-BE49-F238E27FC236}">
                <a16:creationId xmlns:a16="http://schemas.microsoft.com/office/drawing/2014/main" id="{32A393A8-1416-2FD4-2B3C-35861FD1DEC7}"/>
              </a:ext>
            </a:extLst>
          </p:cNvPr>
          <p:cNvSpPr txBox="1"/>
          <p:nvPr/>
        </p:nvSpPr>
        <p:spPr>
          <a:xfrm>
            <a:off x="533400" y="3814146"/>
            <a:ext cx="1888722" cy="400110"/>
          </a:xfrm>
          <a:prstGeom prst="rect">
            <a:avLst/>
          </a:prstGeom>
          <a:noFill/>
        </p:spPr>
        <p:txBody>
          <a:bodyPr wrap="none" rtlCol="0">
            <a:spAutoFit/>
          </a:bodyPr>
          <a:lstStyle/>
          <a:p>
            <a:r>
              <a:rPr lang="en-IN" sz="1600" b="1" dirty="0">
                <a:solidFill>
                  <a:srgbClr val="512BD4"/>
                </a:solidFill>
              </a:rPr>
              <a:t>Console</a:t>
            </a:r>
            <a:r>
              <a:rPr lang="en-IN" sz="2000" b="1" dirty="0">
                <a:solidFill>
                  <a:srgbClr val="512BD4"/>
                </a:solidFill>
              </a:rPr>
              <a:t> </a:t>
            </a:r>
            <a:r>
              <a:rPr lang="en-IN" sz="1600" b="1" dirty="0">
                <a:solidFill>
                  <a:srgbClr val="512BD4"/>
                </a:solidFill>
              </a:rPr>
              <a:t>Application</a:t>
            </a:r>
            <a:endParaRPr lang="en-IN" sz="2000" b="1" dirty="0">
              <a:solidFill>
                <a:srgbClr val="512BD4"/>
              </a:solidFill>
            </a:endParaRPr>
          </a:p>
        </p:txBody>
      </p:sp>
      <p:sp>
        <p:nvSpPr>
          <p:cNvPr id="26" name="Rectangle: Single Corner Snipped 25">
            <a:extLst>
              <a:ext uri="{FF2B5EF4-FFF2-40B4-BE49-F238E27FC236}">
                <a16:creationId xmlns:a16="http://schemas.microsoft.com/office/drawing/2014/main" id="{421D5E5B-0059-548D-1C3B-6A7020F0083A}"/>
              </a:ext>
            </a:extLst>
          </p:cNvPr>
          <p:cNvSpPr/>
          <p:nvPr/>
        </p:nvSpPr>
        <p:spPr>
          <a:xfrm>
            <a:off x="6706378" y="1437889"/>
            <a:ext cx="1463169" cy="1598095"/>
          </a:xfrm>
          <a:prstGeom prst="snip1Rect">
            <a:avLst/>
          </a:prstGeom>
          <a:solidFill>
            <a:srgbClr val="512BD4"/>
          </a:solidFill>
          <a:ln>
            <a:solidFill>
              <a:srgbClr val="512BD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a:solidFill>
                  <a:schemeClr val="bg1"/>
                </a:solidFill>
              </a:rPr>
              <a:t>MSIL Code</a:t>
            </a:r>
          </a:p>
          <a:p>
            <a:pPr algn="ctr"/>
            <a:r>
              <a:rPr lang="en-IN" b="1" dirty="0">
                <a:solidFill>
                  <a:schemeClr val="bg1"/>
                </a:solidFill>
              </a:rPr>
              <a:t>(.</a:t>
            </a:r>
            <a:r>
              <a:rPr lang="en-IN" b="1" dirty="0" err="1">
                <a:solidFill>
                  <a:schemeClr val="bg1"/>
                </a:solidFill>
              </a:rPr>
              <a:t>dll</a:t>
            </a:r>
            <a:r>
              <a:rPr lang="en-IN" b="1" dirty="0">
                <a:solidFill>
                  <a:schemeClr val="bg1"/>
                </a:solidFill>
              </a:rPr>
              <a:t> or .exe)</a:t>
            </a:r>
          </a:p>
        </p:txBody>
      </p:sp>
      <p:grpSp>
        <p:nvGrpSpPr>
          <p:cNvPr id="29" name="Group 28">
            <a:extLst>
              <a:ext uri="{FF2B5EF4-FFF2-40B4-BE49-F238E27FC236}">
                <a16:creationId xmlns:a16="http://schemas.microsoft.com/office/drawing/2014/main" id="{A5597A11-09F8-5D9C-0D26-321907815A13}"/>
              </a:ext>
            </a:extLst>
          </p:cNvPr>
          <p:cNvGrpSpPr/>
          <p:nvPr/>
        </p:nvGrpSpPr>
        <p:grpSpPr>
          <a:xfrm>
            <a:off x="8284553" y="2029449"/>
            <a:ext cx="738295" cy="445555"/>
            <a:chOff x="1917970" y="2446094"/>
            <a:chExt cx="738295" cy="445555"/>
          </a:xfrm>
        </p:grpSpPr>
        <p:sp>
          <p:nvSpPr>
            <p:cNvPr id="30" name="Arrow: Right 29">
              <a:extLst>
                <a:ext uri="{FF2B5EF4-FFF2-40B4-BE49-F238E27FC236}">
                  <a16:creationId xmlns:a16="http://schemas.microsoft.com/office/drawing/2014/main" id="{5F583204-607D-22C2-6C0C-C5D29C804DA3}"/>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31" name="Arrow: Right 4">
              <a:extLst>
                <a:ext uri="{FF2B5EF4-FFF2-40B4-BE49-F238E27FC236}">
                  <a16:creationId xmlns:a16="http://schemas.microsoft.com/office/drawing/2014/main" id="{D039DEE5-96BB-362B-4D45-15918934C840}"/>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32" name="Group 31">
            <a:extLst>
              <a:ext uri="{FF2B5EF4-FFF2-40B4-BE49-F238E27FC236}">
                <a16:creationId xmlns:a16="http://schemas.microsoft.com/office/drawing/2014/main" id="{8EFCB41B-B285-A545-3EFE-C32221F0C9A5}"/>
              </a:ext>
            </a:extLst>
          </p:cNvPr>
          <p:cNvGrpSpPr/>
          <p:nvPr/>
        </p:nvGrpSpPr>
        <p:grpSpPr>
          <a:xfrm>
            <a:off x="9068429" y="1475593"/>
            <a:ext cx="1509605" cy="1697535"/>
            <a:chOff x="2828768" y="2049099"/>
            <a:chExt cx="1361591" cy="1083669"/>
          </a:xfrm>
        </p:grpSpPr>
        <p:sp>
          <p:nvSpPr>
            <p:cNvPr id="33" name="Rectangle: Rounded Corners 32">
              <a:extLst>
                <a:ext uri="{FF2B5EF4-FFF2-40B4-BE49-F238E27FC236}">
                  <a16:creationId xmlns:a16="http://schemas.microsoft.com/office/drawing/2014/main" id="{2DE14615-F15B-C621-0131-0D75D4E134DC}"/>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34" name="Rectangle: Rounded Corners 6">
              <a:extLst>
                <a:ext uri="{FF2B5EF4-FFF2-40B4-BE49-F238E27FC236}">
                  <a16:creationId xmlns:a16="http://schemas.microsoft.com/office/drawing/2014/main" id="{52D107D2-8BBB-12C6-DE00-AF81BF4E6E46}"/>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b="1" dirty="0">
                  <a:solidFill>
                    <a:prstClr val="white"/>
                  </a:solidFill>
                  <a:highlight>
                    <a:srgbClr val="512BD4"/>
                  </a:highlight>
                  <a:latin typeface="Calibri" panose="020F0502020204030204"/>
                </a:rPr>
                <a:t>CLR</a:t>
              </a:r>
              <a:endParaRPr lang="en-IN" sz="1800" b="1" kern="1200" dirty="0">
                <a:solidFill>
                  <a:prstClr val="white"/>
                </a:solidFill>
                <a:highlight>
                  <a:srgbClr val="512BD4"/>
                </a:highlight>
                <a:latin typeface="Calibri" panose="020F0502020204030204"/>
                <a:ea typeface="+mn-ea"/>
                <a:cs typeface="+mn-cs"/>
              </a:endParaRPr>
            </a:p>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Just In Time</a:t>
              </a:r>
            </a:p>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Compiler</a:t>
              </a:r>
            </a:p>
          </p:txBody>
        </p:sp>
      </p:grpSp>
      <p:pic>
        <p:nvPicPr>
          <p:cNvPr id="38" name="Picture 37">
            <a:extLst>
              <a:ext uri="{FF2B5EF4-FFF2-40B4-BE49-F238E27FC236}">
                <a16:creationId xmlns:a16="http://schemas.microsoft.com/office/drawing/2014/main" id="{2D160BE6-135C-9B78-6DA6-E732EBEE8691}"/>
              </a:ext>
            </a:extLst>
          </p:cNvPr>
          <p:cNvPicPr>
            <a:picLocks noChangeAspect="1"/>
          </p:cNvPicPr>
          <p:nvPr/>
        </p:nvPicPr>
        <p:blipFill>
          <a:blip r:embed="rId3"/>
          <a:stretch>
            <a:fillRect/>
          </a:stretch>
        </p:blipFill>
        <p:spPr>
          <a:xfrm>
            <a:off x="8598311" y="4014201"/>
            <a:ext cx="3131248" cy="2276427"/>
          </a:xfrm>
          <a:prstGeom prst="rect">
            <a:avLst/>
          </a:prstGeom>
        </p:spPr>
      </p:pic>
      <p:grpSp>
        <p:nvGrpSpPr>
          <p:cNvPr id="39" name="Group 38">
            <a:extLst>
              <a:ext uri="{FF2B5EF4-FFF2-40B4-BE49-F238E27FC236}">
                <a16:creationId xmlns:a16="http://schemas.microsoft.com/office/drawing/2014/main" id="{5103F917-2C07-F0AF-2941-9204224E8354}"/>
              </a:ext>
            </a:extLst>
          </p:cNvPr>
          <p:cNvGrpSpPr/>
          <p:nvPr/>
        </p:nvGrpSpPr>
        <p:grpSpPr>
          <a:xfrm rot="5400000">
            <a:off x="9472504" y="3405209"/>
            <a:ext cx="701452" cy="445555"/>
            <a:chOff x="1917970" y="2446094"/>
            <a:chExt cx="738295" cy="445555"/>
          </a:xfrm>
        </p:grpSpPr>
        <p:sp>
          <p:nvSpPr>
            <p:cNvPr id="40" name="Arrow: Right 39">
              <a:extLst>
                <a:ext uri="{FF2B5EF4-FFF2-40B4-BE49-F238E27FC236}">
                  <a16:creationId xmlns:a16="http://schemas.microsoft.com/office/drawing/2014/main" id="{4DFCFE40-3DD1-FB1B-7C53-7D50B5B85995}"/>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41" name="Arrow: Right 4">
              <a:extLst>
                <a:ext uri="{FF2B5EF4-FFF2-40B4-BE49-F238E27FC236}">
                  <a16:creationId xmlns:a16="http://schemas.microsoft.com/office/drawing/2014/main" id="{80FAF12F-66BB-5681-6C47-27ABC33CEBBB}"/>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pic>
        <p:nvPicPr>
          <p:cNvPr id="50" name="Picture 49">
            <a:extLst>
              <a:ext uri="{FF2B5EF4-FFF2-40B4-BE49-F238E27FC236}">
                <a16:creationId xmlns:a16="http://schemas.microsoft.com/office/drawing/2014/main" id="{E7C9BFDB-6FB0-C61F-1A4B-9E34DC87908A}"/>
              </a:ext>
            </a:extLst>
          </p:cNvPr>
          <p:cNvPicPr>
            <a:picLocks noChangeAspect="1"/>
          </p:cNvPicPr>
          <p:nvPr/>
        </p:nvPicPr>
        <p:blipFill>
          <a:blip r:embed="rId4"/>
          <a:stretch>
            <a:fillRect/>
          </a:stretch>
        </p:blipFill>
        <p:spPr>
          <a:xfrm>
            <a:off x="6600821" y="3123408"/>
            <a:ext cx="1914792" cy="419158"/>
          </a:xfrm>
          <a:prstGeom prst="rect">
            <a:avLst/>
          </a:prstGeom>
        </p:spPr>
      </p:pic>
      <p:sp>
        <p:nvSpPr>
          <p:cNvPr id="51" name="TextBox 50">
            <a:extLst>
              <a:ext uri="{FF2B5EF4-FFF2-40B4-BE49-F238E27FC236}">
                <a16:creationId xmlns:a16="http://schemas.microsoft.com/office/drawing/2014/main" id="{FE98D5C1-923F-0418-D541-E11B2C704ABC}"/>
              </a:ext>
            </a:extLst>
          </p:cNvPr>
          <p:cNvSpPr txBox="1"/>
          <p:nvPr/>
        </p:nvSpPr>
        <p:spPr>
          <a:xfrm>
            <a:off x="3967587" y="3109916"/>
            <a:ext cx="2039365" cy="1815882"/>
          </a:xfrm>
          <a:prstGeom prst="rect">
            <a:avLst/>
          </a:prstGeom>
          <a:noFill/>
        </p:spPr>
        <p:txBody>
          <a:bodyPr wrap="square" rtlCol="0">
            <a:spAutoFit/>
          </a:bodyPr>
          <a:lstStyle/>
          <a:p>
            <a:pPr algn="ctr"/>
            <a:r>
              <a:rPr lang="en-IN" sz="1600" i="1" dirty="0">
                <a:solidFill>
                  <a:srgbClr val="512BD4"/>
                </a:solidFill>
              </a:rPr>
              <a:t>Compiler is a C# program which converts C# source code into Microsoft Intermediate Language (MSIL) code as a .</a:t>
            </a:r>
            <a:r>
              <a:rPr lang="en-IN" sz="1600" i="1" dirty="0" err="1">
                <a:solidFill>
                  <a:srgbClr val="512BD4"/>
                </a:solidFill>
              </a:rPr>
              <a:t>dll</a:t>
            </a:r>
            <a:r>
              <a:rPr lang="en-IN" sz="1600" i="1" dirty="0">
                <a:solidFill>
                  <a:srgbClr val="512BD4"/>
                </a:solidFill>
              </a:rPr>
              <a:t> or .exe</a:t>
            </a:r>
            <a:endParaRPr lang="en-IN" sz="2000" i="1" dirty="0">
              <a:solidFill>
                <a:srgbClr val="512BD4"/>
              </a:solidFill>
            </a:endParaRPr>
          </a:p>
        </p:txBody>
      </p:sp>
      <p:sp>
        <p:nvSpPr>
          <p:cNvPr id="52" name="TextBox 51">
            <a:extLst>
              <a:ext uri="{FF2B5EF4-FFF2-40B4-BE49-F238E27FC236}">
                <a16:creationId xmlns:a16="http://schemas.microsoft.com/office/drawing/2014/main" id="{053AF6F7-F9A0-A136-BA0F-E31EBCD04D22}"/>
              </a:ext>
            </a:extLst>
          </p:cNvPr>
          <p:cNvSpPr txBox="1"/>
          <p:nvPr/>
        </p:nvSpPr>
        <p:spPr>
          <a:xfrm>
            <a:off x="8491099" y="112765"/>
            <a:ext cx="2800087" cy="1323439"/>
          </a:xfrm>
          <a:prstGeom prst="rect">
            <a:avLst/>
          </a:prstGeom>
          <a:noFill/>
        </p:spPr>
        <p:txBody>
          <a:bodyPr wrap="square" rtlCol="0">
            <a:spAutoFit/>
          </a:bodyPr>
          <a:lstStyle/>
          <a:p>
            <a:pPr algn="ctr"/>
            <a:r>
              <a:rPr lang="en-IN" sz="1600" i="1" dirty="0">
                <a:solidFill>
                  <a:srgbClr val="512BD4"/>
                </a:solidFill>
              </a:rPr>
              <a:t>Common Language Runtime  is a program which converts MSIL code into machine understandable native code.</a:t>
            </a:r>
          </a:p>
          <a:p>
            <a:pPr algn="ctr"/>
            <a:r>
              <a:rPr lang="en-IN" sz="1600" i="1" dirty="0">
                <a:solidFill>
                  <a:srgbClr val="512BD4"/>
                </a:solidFill>
              </a:rPr>
              <a:t>(010101010)</a:t>
            </a:r>
            <a:endParaRPr lang="en-IN" sz="2000" i="1" dirty="0">
              <a:solidFill>
                <a:srgbClr val="512BD4"/>
              </a:solidFill>
            </a:endParaRPr>
          </a:p>
        </p:txBody>
      </p:sp>
      <p:sp>
        <p:nvSpPr>
          <p:cNvPr id="53" name="TextBox 52">
            <a:extLst>
              <a:ext uri="{FF2B5EF4-FFF2-40B4-BE49-F238E27FC236}">
                <a16:creationId xmlns:a16="http://schemas.microsoft.com/office/drawing/2014/main" id="{E7BD431D-EA13-685A-C52B-F5845B43FCA4}"/>
              </a:ext>
            </a:extLst>
          </p:cNvPr>
          <p:cNvSpPr txBox="1"/>
          <p:nvPr/>
        </p:nvSpPr>
        <p:spPr>
          <a:xfrm>
            <a:off x="13847" y="6457890"/>
            <a:ext cx="6259953" cy="400110"/>
          </a:xfrm>
          <a:prstGeom prst="rect">
            <a:avLst/>
          </a:prstGeom>
          <a:noFill/>
        </p:spPr>
        <p:txBody>
          <a:bodyPr wrap="square" rtlCol="0">
            <a:spAutoFit/>
          </a:bodyPr>
          <a:lstStyle>
            <a:defPPr>
              <a:defRPr lang="en-US"/>
            </a:defPPr>
            <a:lvl1pPr>
              <a:defRPr sz="2400">
                <a:solidFill>
                  <a:srgbClr val="512BD4"/>
                </a:solidFill>
                <a:ea typeface="+mj-ea"/>
                <a:cs typeface="+mj-cs"/>
              </a:defRPr>
            </a:lvl1pPr>
          </a:lstStyle>
          <a:p>
            <a:r>
              <a:rPr lang="en-IN" sz="2000" b="1" dirty="0"/>
              <a:t>|---------------------  Compilation Process -----------------------|</a:t>
            </a:r>
          </a:p>
        </p:txBody>
      </p:sp>
      <p:sp>
        <p:nvSpPr>
          <p:cNvPr id="54" name="TextBox 53">
            <a:extLst>
              <a:ext uri="{FF2B5EF4-FFF2-40B4-BE49-F238E27FC236}">
                <a16:creationId xmlns:a16="http://schemas.microsoft.com/office/drawing/2014/main" id="{640E26E4-4276-DAAD-D47B-06A2951CE7B2}"/>
              </a:ext>
            </a:extLst>
          </p:cNvPr>
          <p:cNvSpPr txBox="1"/>
          <p:nvPr/>
        </p:nvSpPr>
        <p:spPr>
          <a:xfrm>
            <a:off x="6006952" y="6457890"/>
            <a:ext cx="6259953" cy="400110"/>
          </a:xfrm>
          <a:prstGeom prst="rect">
            <a:avLst/>
          </a:prstGeom>
          <a:noFill/>
        </p:spPr>
        <p:txBody>
          <a:bodyPr wrap="square" rtlCol="0">
            <a:spAutoFit/>
          </a:bodyPr>
          <a:lstStyle>
            <a:defPPr>
              <a:defRPr lang="en-US"/>
            </a:defPPr>
            <a:lvl1pPr>
              <a:defRPr sz="2400">
                <a:solidFill>
                  <a:srgbClr val="512BD4"/>
                </a:solidFill>
                <a:ea typeface="+mj-ea"/>
                <a:cs typeface="+mj-cs"/>
              </a:defRPr>
            </a:lvl1pPr>
          </a:lstStyle>
          <a:p>
            <a:r>
              <a:rPr lang="en-IN" sz="2000" b="1" dirty="0"/>
              <a:t>|---------------------  Runtime Process -----------------------|</a:t>
            </a:r>
          </a:p>
        </p:txBody>
      </p:sp>
      <p:sp>
        <p:nvSpPr>
          <p:cNvPr id="55" name="Title 1">
            <a:extLst>
              <a:ext uri="{FF2B5EF4-FFF2-40B4-BE49-F238E27FC236}">
                <a16:creationId xmlns:a16="http://schemas.microsoft.com/office/drawing/2014/main" id="{24272E45-B0EB-4198-C9D4-BBCF1702E70B}"/>
              </a:ext>
            </a:extLst>
          </p:cNvPr>
          <p:cNvSpPr txBox="1">
            <a:spLocks/>
          </p:cNvSpPr>
          <p:nvPr/>
        </p:nvSpPr>
        <p:spPr>
          <a:xfrm>
            <a:off x="114300" y="145047"/>
            <a:ext cx="3325811" cy="3514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rgbClr val="512BD4"/>
                </a:solidFill>
                <a:latin typeface="+mn-lt"/>
              </a:rPr>
              <a:t>C# Source Code Execution</a:t>
            </a:r>
          </a:p>
        </p:txBody>
      </p:sp>
    </p:spTree>
    <p:extLst>
      <p:ext uri="{BB962C8B-B14F-4D97-AF65-F5344CB8AC3E}">
        <p14:creationId xmlns:p14="http://schemas.microsoft.com/office/powerpoint/2010/main" val="412286157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3F244-3DF7-54D6-9ABC-0CB3308B6EA4}"/>
              </a:ext>
            </a:extLst>
          </p:cNvPr>
          <p:cNvSpPr>
            <a:spLocks noGrp="1"/>
          </p:cNvSpPr>
          <p:nvPr>
            <p:ph type="ctrTitle"/>
          </p:nvPr>
        </p:nvSpPr>
        <p:spPr>
          <a:xfrm>
            <a:off x="157163" y="171450"/>
            <a:ext cx="11815762" cy="6543675"/>
          </a:xfrm>
        </p:spPr>
        <p:txBody>
          <a:bodyPr anchor="t">
            <a:normAutofit/>
          </a:bodyPr>
          <a:lstStyle/>
          <a:p>
            <a:r>
              <a:rPr lang="en-IN" sz="5400" dirty="0">
                <a:solidFill>
                  <a:srgbClr val="512BD4"/>
                </a:solidFill>
                <a:latin typeface="+mn-lt"/>
              </a:rPr>
              <a:t>Our</a:t>
            </a:r>
            <a:r>
              <a:rPr lang="en-IN" sz="7200" dirty="0">
                <a:latin typeface="+mn-lt"/>
              </a:rPr>
              <a:t> </a:t>
            </a:r>
            <a:r>
              <a:rPr lang="en-IN" sz="5400" dirty="0">
                <a:solidFill>
                  <a:srgbClr val="512BD4"/>
                </a:solidFill>
                <a:latin typeface="+mn-lt"/>
              </a:rPr>
              <a:t>First C# Program</a:t>
            </a:r>
          </a:p>
        </p:txBody>
      </p:sp>
      <p:sp>
        <p:nvSpPr>
          <p:cNvPr id="3" name="Rectangle: Single Corner Snipped 2">
            <a:extLst>
              <a:ext uri="{FF2B5EF4-FFF2-40B4-BE49-F238E27FC236}">
                <a16:creationId xmlns:a16="http://schemas.microsoft.com/office/drawing/2014/main" id="{2E7B2596-90A3-685A-9A0C-97F0D1252942}"/>
              </a:ext>
            </a:extLst>
          </p:cNvPr>
          <p:cNvSpPr/>
          <p:nvPr/>
        </p:nvSpPr>
        <p:spPr>
          <a:xfrm>
            <a:off x="3277394" y="1308100"/>
            <a:ext cx="5575300" cy="4635500"/>
          </a:xfrm>
          <a:prstGeom prst="snip1Rect">
            <a:avLst/>
          </a:prstGeom>
          <a:ln w="38100">
            <a:solidFill>
              <a:srgbClr val="512BD4"/>
            </a:solidFill>
          </a:ln>
        </p:spPr>
        <p:style>
          <a:lnRef idx="2">
            <a:schemeClr val="accent1"/>
          </a:lnRef>
          <a:fillRef idx="1">
            <a:schemeClr val="lt1"/>
          </a:fillRef>
          <a:effectRef idx="0">
            <a:schemeClr val="accent1"/>
          </a:effectRef>
          <a:fontRef idx="minor">
            <a:schemeClr val="dk1"/>
          </a:fontRef>
        </p:style>
        <p:txBody>
          <a:bodyPr rtlCol="0" anchor="t"/>
          <a:lstStyle/>
          <a:p>
            <a:endParaRPr lang="en-IN" dirty="0"/>
          </a:p>
        </p:txBody>
      </p:sp>
      <p:pic>
        <p:nvPicPr>
          <p:cNvPr id="5" name="Picture 4">
            <a:extLst>
              <a:ext uri="{FF2B5EF4-FFF2-40B4-BE49-F238E27FC236}">
                <a16:creationId xmlns:a16="http://schemas.microsoft.com/office/drawing/2014/main" id="{AB2931E1-86A3-083F-3C89-AD945C56D8B3}"/>
              </a:ext>
            </a:extLst>
          </p:cNvPr>
          <p:cNvPicPr>
            <a:picLocks noChangeAspect="1"/>
          </p:cNvPicPr>
          <p:nvPr/>
        </p:nvPicPr>
        <p:blipFill>
          <a:blip r:embed="rId2"/>
          <a:stretch>
            <a:fillRect/>
          </a:stretch>
        </p:blipFill>
        <p:spPr>
          <a:xfrm>
            <a:off x="3469481" y="2224087"/>
            <a:ext cx="5191125" cy="2971800"/>
          </a:xfrm>
          <a:prstGeom prst="rect">
            <a:avLst/>
          </a:prstGeom>
        </p:spPr>
      </p:pic>
      <p:pic>
        <p:nvPicPr>
          <p:cNvPr id="14" name="Picture 13" descr="A hexagon with a letter c and a hashtag&#10;&#10;Description automatically generated">
            <a:extLst>
              <a:ext uri="{FF2B5EF4-FFF2-40B4-BE49-F238E27FC236}">
                <a16:creationId xmlns:a16="http://schemas.microsoft.com/office/drawing/2014/main" id="{A1FE9BA3-B3D5-AC5F-A697-5F6461EC87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8230" y="1379078"/>
            <a:ext cx="720221" cy="774031"/>
          </a:xfrm>
          <a:prstGeom prst="rect">
            <a:avLst/>
          </a:prstGeom>
        </p:spPr>
      </p:pic>
    </p:spTree>
    <p:extLst>
      <p:ext uri="{BB962C8B-B14F-4D97-AF65-F5344CB8AC3E}">
        <p14:creationId xmlns:p14="http://schemas.microsoft.com/office/powerpoint/2010/main" val="241158472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6313198-D0F8-FC16-46FF-9E9D38E118E3}"/>
              </a:ext>
            </a:extLst>
          </p:cNvPr>
          <p:cNvSpPr txBox="1">
            <a:spLocks/>
          </p:cNvSpPr>
          <p:nvPr/>
        </p:nvSpPr>
        <p:spPr>
          <a:xfrm>
            <a:off x="0" y="107951"/>
            <a:ext cx="5929313" cy="6064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512BD4"/>
                </a:solidFill>
                <a:latin typeface="+mn-lt"/>
              </a:rPr>
              <a:t>Architecture</a:t>
            </a:r>
            <a:endParaRPr lang="en-IN" sz="5400" dirty="0">
              <a:solidFill>
                <a:srgbClr val="512BD4"/>
              </a:solidFill>
              <a:latin typeface="+mn-lt"/>
            </a:endParaRPr>
          </a:p>
        </p:txBody>
      </p:sp>
      <p:sp>
        <p:nvSpPr>
          <p:cNvPr id="2" name="TextBox 1">
            <a:extLst>
              <a:ext uri="{FF2B5EF4-FFF2-40B4-BE49-F238E27FC236}">
                <a16:creationId xmlns:a16="http://schemas.microsoft.com/office/drawing/2014/main" id="{FA3454D0-7C54-C356-68CF-443BBC0CEAB3}"/>
              </a:ext>
            </a:extLst>
          </p:cNvPr>
          <p:cNvSpPr txBox="1"/>
          <p:nvPr/>
        </p:nvSpPr>
        <p:spPr>
          <a:xfrm>
            <a:off x="1" y="828675"/>
            <a:ext cx="7374194" cy="6063198"/>
          </a:xfrm>
          <a:prstGeom prst="rect">
            <a:avLst/>
          </a:prstGeom>
          <a:noFill/>
        </p:spPr>
        <p:txBody>
          <a:bodyPr wrap="square" rtlCol="0">
            <a:spAutoFit/>
          </a:bodyPr>
          <a:lstStyle/>
          <a:p>
            <a:r>
              <a:rPr lang="en-US" sz="2000" dirty="0">
                <a:solidFill>
                  <a:srgbClr val="512BD4"/>
                </a:solidFill>
              </a:rPr>
              <a:t>Two major components of .NET ecosystem are</a:t>
            </a:r>
          </a:p>
          <a:p>
            <a:endParaRPr lang="en-US" sz="2000" b="0" i="0" dirty="0">
              <a:solidFill>
                <a:srgbClr val="512BD4"/>
              </a:solidFill>
              <a:effectLst/>
            </a:endParaRPr>
          </a:p>
          <a:p>
            <a:pPr marL="285750" indent="-285750">
              <a:buFont typeface="Arial" panose="020B0604020202020204" pitchFamily="34" charset="0"/>
              <a:buChar char="•"/>
            </a:pPr>
            <a:r>
              <a:rPr lang="en-US" sz="2000" b="0" i="0" dirty="0">
                <a:solidFill>
                  <a:srgbClr val="512BD4"/>
                </a:solidFill>
                <a:effectLst/>
              </a:rPr>
              <a:t>The </a:t>
            </a:r>
            <a:r>
              <a:rPr lang="en-US" sz="2000" b="1" i="0" dirty="0">
                <a:solidFill>
                  <a:srgbClr val="512BD4"/>
                </a:solidFill>
                <a:effectLst/>
              </a:rPr>
              <a:t>Common Language Runtime (CLR)</a:t>
            </a:r>
            <a:r>
              <a:rPr lang="en-US" sz="2000" b="0" i="0" dirty="0">
                <a:solidFill>
                  <a:srgbClr val="512BD4"/>
                </a:solidFill>
                <a:effectLst/>
              </a:rPr>
              <a:t> is the execution engine that handles running applications. It provides services like thread management, garbage collection, type-safety, exception handling, and more.</a:t>
            </a:r>
          </a:p>
          <a:p>
            <a:pPr marL="285750" indent="-285750">
              <a:buFont typeface="Arial" panose="020B0604020202020204" pitchFamily="34" charset="0"/>
              <a:buChar char="•"/>
            </a:pPr>
            <a:r>
              <a:rPr lang="en-US" sz="2000" b="0" i="0" dirty="0">
                <a:solidFill>
                  <a:srgbClr val="512BD4"/>
                </a:solidFill>
                <a:effectLst/>
              </a:rPr>
              <a:t>The </a:t>
            </a:r>
            <a:r>
              <a:rPr lang="en-US" sz="2000" b="1" i="0" dirty="0">
                <a:solidFill>
                  <a:srgbClr val="512BD4"/>
                </a:solidFill>
                <a:effectLst/>
              </a:rPr>
              <a:t>Class Library</a:t>
            </a:r>
            <a:r>
              <a:rPr lang="en-US" sz="2000" b="0" i="0" dirty="0">
                <a:solidFill>
                  <a:srgbClr val="512BD4"/>
                </a:solidFill>
                <a:effectLst/>
              </a:rPr>
              <a:t> provides a set of APIs and types for common functionality. It provides types for strings, dates, numbers, etc. The Class Library includes APIs for reading and writing files, connecting to databases, drawing, and more.</a:t>
            </a:r>
          </a:p>
          <a:p>
            <a:endParaRPr lang="en-US" sz="2000" b="0" i="0" dirty="0">
              <a:solidFill>
                <a:srgbClr val="512BD4"/>
              </a:solidFill>
              <a:effectLst/>
            </a:endParaRPr>
          </a:p>
          <a:p>
            <a:r>
              <a:rPr lang="en-US" sz="2000" b="0" i="0" dirty="0">
                <a:solidFill>
                  <a:srgbClr val="512BD4"/>
                </a:solidFill>
                <a:effectLst/>
              </a:rPr>
              <a:t>.</a:t>
            </a:r>
            <a:r>
              <a:rPr lang="en-US" sz="2000" dirty="0">
                <a:solidFill>
                  <a:srgbClr val="512BD4"/>
                </a:solidFill>
              </a:rPr>
              <a:t>NET applications are written in the C#, F#, or Visual Basic programming language. Code is compiled into a language-agnostic Common Intermediate Language (CIL). Compiled code is stored in assemblies—files with a .</a:t>
            </a:r>
            <a:r>
              <a:rPr lang="en-US" sz="2000" dirty="0" err="1">
                <a:solidFill>
                  <a:srgbClr val="512BD4"/>
                </a:solidFill>
              </a:rPr>
              <a:t>dll</a:t>
            </a:r>
            <a:r>
              <a:rPr lang="en-US" sz="2000" dirty="0">
                <a:solidFill>
                  <a:srgbClr val="512BD4"/>
                </a:solidFill>
              </a:rPr>
              <a:t> or .exe file extension.</a:t>
            </a:r>
          </a:p>
          <a:p>
            <a:endParaRPr lang="en-US" sz="2000" dirty="0">
              <a:solidFill>
                <a:srgbClr val="512BD4"/>
              </a:solidFill>
            </a:endParaRPr>
          </a:p>
          <a:p>
            <a:r>
              <a:rPr lang="en-US" sz="2000" dirty="0">
                <a:solidFill>
                  <a:srgbClr val="512BD4"/>
                </a:solidFill>
              </a:rPr>
              <a:t>When an app runs, the CLR takes the assembly and uses a just-in-time compiler (JIT) to turn it into machine code that can execute on the specific architecture of the computer it is running on.</a:t>
            </a:r>
            <a:endParaRPr lang="en-IN" sz="2000" dirty="0">
              <a:solidFill>
                <a:srgbClr val="512BD4"/>
              </a:solidFill>
            </a:endParaRPr>
          </a:p>
        </p:txBody>
      </p:sp>
      <p:pic>
        <p:nvPicPr>
          <p:cNvPr id="8" name="Picture 7" descr="A diagram of a computer program&#10;&#10;Description automatically generated">
            <a:extLst>
              <a:ext uri="{FF2B5EF4-FFF2-40B4-BE49-F238E27FC236}">
                <a16:creationId xmlns:a16="http://schemas.microsoft.com/office/drawing/2014/main" id="{824EADE3-6467-5AF0-93AC-E0AA83EFEC85}"/>
              </a:ext>
            </a:extLst>
          </p:cNvPr>
          <p:cNvPicPr>
            <a:picLocks noChangeAspect="1"/>
          </p:cNvPicPr>
          <p:nvPr/>
        </p:nvPicPr>
        <p:blipFill rotWithShape="1">
          <a:blip r:embed="rId2">
            <a:extLst>
              <a:ext uri="{28A0092B-C50C-407E-A947-70E740481C1C}">
                <a14:useLocalDpi xmlns:a14="http://schemas.microsoft.com/office/drawing/2010/main" val="0"/>
              </a:ext>
            </a:extLst>
          </a:blip>
          <a:srcRect l="3174" r="6038" b="-1"/>
          <a:stretch/>
        </p:blipFill>
        <p:spPr>
          <a:xfrm>
            <a:off x="7636899" y="306133"/>
            <a:ext cx="4333875" cy="6330641"/>
          </a:xfrm>
          <a:prstGeom prst="rect">
            <a:avLst/>
          </a:prstGeom>
        </p:spPr>
      </p:pic>
    </p:spTree>
    <p:extLst>
      <p:ext uri="{BB962C8B-B14F-4D97-AF65-F5344CB8AC3E}">
        <p14:creationId xmlns:p14="http://schemas.microsoft.com/office/powerpoint/2010/main" val="393904705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CE6AF-7B43-9948-12C6-285E0EEBD263}"/>
              </a:ext>
            </a:extLst>
          </p:cNvPr>
          <p:cNvSpPr>
            <a:spLocks noGrp="1"/>
          </p:cNvSpPr>
          <p:nvPr>
            <p:ph type="title"/>
          </p:nvPr>
        </p:nvSpPr>
        <p:spPr>
          <a:xfrm>
            <a:off x="166687" y="183666"/>
            <a:ext cx="6647068" cy="706438"/>
          </a:xfrm>
        </p:spPr>
        <p:txBody>
          <a:bodyPr/>
          <a:lstStyle/>
          <a:p>
            <a:r>
              <a:rPr lang="en-IN" dirty="0"/>
              <a:t>.</a:t>
            </a:r>
            <a:r>
              <a:rPr lang="en-IN" sz="4000" dirty="0">
                <a:solidFill>
                  <a:srgbClr val="512BD4"/>
                </a:solidFill>
                <a:latin typeface="+mn-lt"/>
              </a:rPr>
              <a:t>NET</a:t>
            </a:r>
            <a:r>
              <a:rPr lang="en-IN" dirty="0">
                <a:latin typeface="+mn-lt"/>
              </a:rPr>
              <a:t> </a:t>
            </a:r>
            <a:r>
              <a:rPr lang="en-IN" sz="4000" dirty="0">
                <a:solidFill>
                  <a:srgbClr val="512BD4"/>
                </a:solidFill>
                <a:latin typeface="+mn-lt"/>
              </a:rPr>
              <a:t>Ecosystem</a:t>
            </a:r>
            <a:r>
              <a:rPr lang="en-IN" dirty="0">
                <a:latin typeface="+mn-lt"/>
              </a:rPr>
              <a:t> </a:t>
            </a:r>
            <a:r>
              <a:rPr lang="en-IN" sz="4000" dirty="0">
                <a:solidFill>
                  <a:srgbClr val="512BD4"/>
                </a:solidFill>
                <a:latin typeface="+mn-lt"/>
              </a:rPr>
              <a:t>and</a:t>
            </a:r>
            <a:r>
              <a:rPr lang="en-IN" dirty="0">
                <a:latin typeface="+mn-lt"/>
              </a:rPr>
              <a:t> </a:t>
            </a:r>
            <a:r>
              <a:rPr lang="en-IN" sz="4000" dirty="0">
                <a:solidFill>
                  <a:srgbClr val="512BD4"/>
                </a:solidFill>
                <a:latin typeface="+mn-lt"/>
              </a:rPr>
              <a:t>its</a:t>
            </a:r>
            <a:r>
              <a:rPr lang="en-IN" dirty="0">
                <a:latin typeface="+mn-lt"/>
              </a:rPr>
              <a:t> </a:t>
            </a:r>
            <a:r>
              <a:rPr lang="en-IN" sz="4000" dirty="0">
                <a:solidFill>
                  <a:srgbClr val="512BD4"/>
                </a:solidFill>
                <a:latin typeface="+mn-lt"/>
              </a:rPr>
              <a:t>tools</a:t>
            </a:r>
          </a:p>
        </p:txBody>
      </p:sp>
      <p:sp>
        <p:nvSpPr>
          <p:cNvPr id="4" name="Rectangle 3">
            <a:extLst>
              <a:ext uri="{FF2B5EF4-FFF2-40B4-BE49-F238E27FC236}">
                <a16:creationId xmlns:a16="http://schemas.microsoft.com/office/drawing/2014/main" id="{A92E712A-2573-A7B4-BC55-899313C446C3}"/>
              </a:ext>
            </a:extLst>
          </p:cNvPr>
          <p:cNvSpPr/>
          <p:nvPr/>
        </p:nvSpPr>
        <p:spPr>
          <a:xfrm rot="5400000" flipH="1">
            <a:off x="-1713883" y="3431828"/>
            <a:ext cx="5104164" cy="897983"/>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Visual Studio IDE / VS Code </a:t>
            </a:r>
          </a:p>
        </p:txBody>
      </p:sp>
      <p:sp>
        <p:nvSpPr>
          <p:cNvPr id="5" name="Rectangle 4">
            <a:extLst>
              <a:ext uri="{FF2B5EF4-FFF2-40B4-BE49-F238E27FC236}">
                <a16:creationId xmlns:a16="http://schemas.microsoft.com/office/drawing/2014/main" id="{8937FAEB-53CE-7F19-F658-156FABB30B30}"/>
              </a:ext>
            </a:extLst>
          </p:cNvPr>
          <p:cNvSpPr/>
          <p:nvPr/>
        </p:nvSpPr>
        <p:spPr>
          <a:xfrm>
            <a:off x="1476278" y="5733489"/>
            <a:ext cx="6178135" cy="699413"/>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Programming Languages C#, VB, F#</a:t>
            </a:r>
          </a:p>
        </p:txBody>
      </p:sp>
      <p:sp>
        <p:nvSpPr>
          <p:cNvPr id="6" name="Rectangle 5">
            <a:extLst>
              <a:ext uri="{FF2B5EF4-FFF2-40B4-BE49-F238E27FC236}">
                <a16:creationId xmlns:a16="http://schemas.microsoft.com/office/drawing/2014/main" id="{AEE8BE38-E0CC-33EF-23E5-1BA0AE3D3150}"/>
              </a:ext>
            </a:extLst>
          </p:cNvPr>
          <p:cNvSpPr/>
          <p:nvPr/>
        </p:nvSpPr>
        <p:spPr>
          <a:xfrm>
            <a:off x="1476278" y="4646359"/>
            <a:ext cx="6178136" cy="848255"/>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Compilers for C#, VB F#</a:t>
            </a:r>
          </a:p>
        </p:txBody>
      </p:sp>
      <p:sp>
        <p:nvSpPr>
          <p:cNvPr id="7" name="Rectangle 6">
            <a:extLst>
              <a:ext uri="{FF2B5EF4-FFF2-40B4-BE49-F238E27FC236}">
                <a16:creationId xmlns:a16="http://schemas.microsoft.com/office/drawing/2014/main" id="{7FE5D7C2-172E-3F29-666C-1B91FC8F1D5D}"/>
              </a:ext>
            </a:extLst>
          </p:cNvPr>
          <p:cNvSpPr/>
          <p:nvPr/>
        </p:nvSpPr>
        <p:spPr>
          <a:xfrm>
            <a:off x="1476276" y="3552463"/>
            <a:ext cx="6178137" cy="848255"/>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Common Language Runtime (CLR)</a:t>
            </a:r>
          </a:p>
        </p:txBody>
      </p:sp>
      <p:sp>
        <p:nvSpPr>
          <p:cNvPr id="8" name="Rectangle 7">
            <a:extLst>
              <a:ext uri="{FF2B5EF4-FFF2-40B4-BE49-F238E27FC236}">
                <a16:creationId xmlns:a16="http://schemas.microsoft.com/office/drawing/2014/main" id="{711BE5EA-428F-69A5-8AFE-E5D13DB8D24C}"/>
              </a:ext>
            </a:extLst>
          </p:cNvPr>
          <p:cNvSpPr/>
          <p:nvPr/>
        </p:nvSpPr>
        <p:spPr>
          <a:xfrm>
            <a:off x="1476277" y="2477729"/>
            <a:ext cx="6178136" cy="877670"/>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Base</a:t>
            </a:r>
            <a:r>
              <a:rPr lang="en-US" sz="3600" b="1" dirty="0">
                <a:solidFill>
                  <a:schemeClr val="bg1"/>
                </a:solidFill>
                <a:highlight>
                  <a:srgbClr val="512BD4"/>
                </a:highlight>
              </a:rPr>
              <a:t> </a:t>
            </a:r>
            <a:r>
              <a:rPr lang="en-US" sz="2800" b="1" dirty="0">
                <a:solidFill>
                  <a:schemeClr val="bg1"/>
                </a:solidFill>
                <a:highlight>
                  <a:srgbClr val="512BD4"/>
                </a:highlight>
              </a:rPr>
              <a:t>Class</a:t>
            </a:r>
            <a:r>
              <a:rPr lang="en-US" sz="3600" b="1" dirty="0">
                <a:solidFill>
                  <a:schemeClr val="bg1"/>
                </a:solidFill>
                <a:highlight>
                  <a:srgbClr val="512BD4"/>
                </a:highlight>
              </a:rPr>
              <a:t> </a:t>
            </a:r>
            <a:r>
              <a:rPr lang="en-US" sz="2800" b="1" dirty="0">
                <a:solidFill>
                  <a:schemeClr val="bg1"/>
                </a:solidFill>
                <a:highlight>
                  <a:srgbClr val="512BD4"/>
                </a:highlight>
              </a:rPr>
              <a:t>Libraries</a:t>
            </a:r>
          </a:p>
        </p:txBody>
      </p:sp>
      <p:sp>
        <p:nvSpPr>
          <p:cNvPr id="9" name="Rectangle 8">
            <a:extLst>
              <a:ext uri="{FF2B5EF4-FFF2-40B4-BE49-F238E27FC236}">
                <a16:creationId xmlns:a16="http://schemas.microsoft.com/office/drawing/2014/main" id="{C2FC200A-8E8C-77B2-CAF7-9BA6111488AD}"/>
              </a:ext>
            </a:extLst>
          </p:cNvPr>
          <p:cNvSpPr/>
          <p:nvPr/>
        </p:nvSpPr>
        <p:spPr>
          <a:xfrm>
            <a:off x="7843500" y="1097648"/>
            <a:ext cx="3959294" cy="1833899"/>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Web Apps</a:t>
            </a:r>
          </a:p>
          <a:p>
            <a:pPr algn="ctr"/>
            <a:r>
              <a:rPr lang="en-US" sz="2800" b="1" dirty="0">
                <a:solidFill>
                  <a:schemeClr val="bg1"/>
                </a:solidFill>
                <a:highlight>
                  <a:srgbClr val="512BD4"/>
                </a:highlight>
              </a:rPr>
              <a:t>(ASP.NET CORE</a:t>
            </a:r>
          </a:p>
          <a:p>
            <a:pPr algn="ctr"/>
            <a:r>
              <a:rPr lang="en-US" sz="2800" b="1" dirty="0">
                <a:solidFill>
                  <a:schemeClr val="bg1"/>
                </a:solidFill>
                <a:highlight>
                  <a:srgbClr val="512BD4"/>
                </a:highlight>
              </a:rPr>
              <a:t>MVC, Web APIs, Razor Pages)</a:t>
            </a:r>
          </a:p>
        </p:txBody>
      </p:sp>
      <p:sp>
        <p:nvSpPr>
          <p:cNvPr id="10" name="Rectangle 9">
            <a:extLst>
              <a:ext uri="{FF2B5EF4-FFF2-40B4-BE49-F238E27FC236}">
                <a16:creationId xmlns:a16="http://schemas.microsoft.com/office/drawing/2014/main" id="{5EC08329-88E4-EC71-D154-50DB09B4FCBA}"/>
              </a:ext>
            </a:extLst>
          </p:cNvPr>
          <p:cNvSpPr/>
          <p:nvPr/>
        </p:nvSpPr>
        <p:spPr>
          <a:xfrm rot="10800000" flipV="1">
            <a:off x="7843498" y="3105929"/>
            <a:ext cx="3959294" cy="1152831"/>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Desktop Apps</a:t>
            </a:r>
          </a:p>
          <a:p>
            <a:pPr algn="ctr"/>
            <a:r>
              <a:rPr lang="en-US" sz="2800" b="1" dirty="0">
                <a:solidFill>
                  <a:schemeClr val="bg1"/>
                </a:solidFill>
                <a:highlight>
                  <a:srgbClr val="512BD4"/>
                </a:highlight>
              </a:rPr>
              <a:t>(WPF, Win forms)</a:t>
            </a:r>
          </a:p>
        </p:txBody>
      </p:sp>
      <p:sp>
        <p:nvSpPr>
          <p:cNvPr id="11" name="Rectangle 10">
            <a:extLst>
              <a:ext uri="{FF2B5EF4-FFF2-40B4-BE49-F238E27FC236}">
                <a16:creationId xmlns:a16="http://schemas.microsoft.com/office/drawing/2014/main" id="{6F199966-F53F-0DD2-2112-1A648070B4A9}"/>
              </a:ext>
            </a:extLst>
          </p:cNvPr>
          <p:cNvSpPr/>
          <p:nvPr/>
        </p:nvSpPr>
        <p:spPr>
          <a:xfrm rot="10800000" flipV="1">
            <a:off x="7843496" y="4433140"/>
            <a:ext cx="3959292" cy="1152830"/>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Mobile Apps </a:t>
            </a:r>
          </a:p>
          <a:p>
            <a:pPr algn="ctr"/>
            <a:r>
              <a:rPr lang="en-US" sz="2800" b="1" dirty="0">
                <a:solidFill>
                  <a:schemeClr val="bg1"/>
                </a:solidFill>
                <a:highlight>
                  <a:srgbClr val="512BD4"/>
                </a:highlight>
              </a:rPr>
              <a:t>(Android, IOS)</a:t>
            </a:r>
          </a:p>
        </p:txBody>
      </p:sp>
      <p:sp>
        <p:nvSpPr>
          <p:cNvPr id="12" name="Rectangle 11">
            <a:extLst>
              <a:ext uri="{FF2B5EF4-FFF2-40B4-BE49-F238E27FC236}">
                <a16:creationId xmlns:a16="http://schemas.microsoft.com/office/drawing/2014/main" id="{FE791725-42F8-D26C-7CCC-8BB4CFC6DE38}"/>
              </a:ext>
            </a:extLst>
          </p:cNvPr>
          <p:cNvSpPr/>
          <p:nvPr/>
        </p:nvSpPr>
        <p:spPr>
          <a:xfrm>
            <a:off x="7843496" y="5733489"/>
            <a:ext cx="3959292" cy="672551"/>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a:solidFill>
                  <a:schemeClr val="bg1"/>
                </a:solidFill>
                <a:highlight>
                  <a:srgbClr val="512BD4"/>
                </a:highlight>
              </a:rPr>
              <a:t>MAUI</a:t>
            </a:r>
            <a:endParaRPr lang="en-US" sz="2800" b="1" dirty="0">
              <a:solidFill>
                <a:schemeClr val="bg1"/>
              </a:solidFill>
              <a:highlight>
                <a:srgbClr val="512BD4"/>
              </a:highlight>
            </a:endParaRPr>
          </a:p>
        </p:txBody>
      </p:sp>
      <p:sp>
        <p:nvSpPr>
          <p:cNvPr id="3" name="TextBox 2">
            <a:extLst>
              <a:ext uri="{FF2B5EF4-FFF2-40B4-BE49-F238E27FC236}">
                <a16:creationId xmlns:a16="http://schemas.microsoft.com/office/drawing/2014/main" id="{4FCF9AE5-D6C1-CC21-B280-BA64486E90D9}"/>
              </a:ext>
            </a:extLst>
          </p:cNvPr>
          <p:cNvSpPr txBox="1"/>
          <p:nvPr/>
        </p:nvSpPr>
        <p:spPr>
          <a:xfrm>
            <a:off x="7843494" y="594531"/>
            <a:ext cx="3959294" cy="461665"/>
          </a:xfrm>
          <a:prstGeom prst="rect">
            <a:avLst/>
          </a:prstGeom>
          <a:noFill/>
        </p:spPr>
        <p:txBody>
          <a:bodyPr wrap="square" rtlCol="0">
            <a:spAutoFit/>
          </a:bodyPr>
          <a:lstStyle/>
          <a:p>
            <a:pPr algn="ctr"/>
            <a:r>
              <a:rPr lang="en-IN" sz="2400" b="1" dirty="0">
                <a:solidFill>
                  <a:srgbClr val="512BD4"/>
                </a:solidFill>
                <a:ea typeface="+mj-ea"/>
                <a:cs typeface="+mj-cs"/>
              </a:rPr>
              <a:t>Application</a:t>
            </a:r>
            <a:r>
              <a:rPr lang="en-IN" sz="1100" b="1" dirty="0"/>
              <a:t> </a:t>
            </a:r>
            <a:r>
              <a:rPr lang="en-IN" sz="2400" b="1" dirty="0">
                <a:solidFill>
                  <a:srgbClr val="512BD4"/>
                </a:solidFill>
                <a:ea typeface="+mj-ea"/>
                <a:cs typeface="+mj-cs"/>
              </a:rPr>
              <a:t>Models</a:t>
            </a:r>
          </a:p>
        </p:txBody>
      </p:sp>
    </p:spTree>
    <p:extLst>
      <p:ext uri="{BB962C8B-B14F-4D97-AF65-F5344CB8AC3E}">
        <p14:creationId xmlns:p14="http://schemas.microsoft.com/office/powerpoint/2010/main" val="70198647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diagram&#10;&#10;Description automatically generated">
            <a:extLst>
              <a:ext uri="{FF2B5EF4-FFF2-40B4-BE49-F238E27FC236}">
                <a16:creationId xmlns:a16="http://schemas.microsoft.com/office/drawing/2014/main" id="{446A8C18-BC40-B0A8-3728-BCEA8CDEF8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793" y="766917"/>
            <a:ext cx="10821074" cy="4109116"/>
          </a:xfrm>
          <a:prstGeom prst="rect">
            <a:avLst/>
          </a:prstGeom>
        </p:spPr>
      </p:pic>
    </p:spTree>
    <p:extLst>
      <p:ext uri="{BB962C8B-B14F-4D97-AF65-F5344CB8AC3E}">
        <p14:creationId xmlns:p14="http://schemas.microsoft.com/office/powerpoint/2010/main" val="241439493"/>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1055</TotalTime>
  <Words>1749</Words>
  <Application>Microsoft Office PowerPoint</Application>
  <PresentationFormat>Widescreen</PresentationFormat>
  <Paragraphs>490</Paragraphs>
  <Slides>32</Slides>
  <Notes>0</Notes>
  <HiddenSlides>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Aptos</vt:lpstr>
      <vt:lpstr>Arial</vt:lpstr>
      <vt:lpstr>Calibri</vt:lpstr>
      <vt:lpstr>Calibri Light</vt:lpstr>
      <vt:lpstr>Symbol</vt:lpstr>
      <vt:lpstr>Times New Roman</vt:lpstr>
      <vt:lpstr>Office Theme</vt:lpstr>
      <vt:lpstr>C# Programming Language Fundamentals</vt:lpstr>
      <vt:lpstr>Prerequisites</vt:lpstr>
      <vt:lpstr>Overview</vt:lpstr>
      <vt:lpstr>PowerPoint Presentation</vt:lpstr>
      <vt:lpstr>PowerPoint Presentation</vt:lpstr>
      <vt:lpstr>Our First C# Program</vt:lpstr>
      <vt:lpstr>PowerPoint Presentation</vt:lpstr>
      <vt:lpstr>.NET Ecosystem and its tools</vt:lpstr>
      <vt:lpstr>PowerPoint Presentation</vt:lpstr>
      <vt:lpstr>C#</vt:lpstr>
      <vt:lpstr>Version History</vt:lpstr>
      <vt:lpstr>PowerPoint Presentation</vt:lpstr>
      <vt:lpstr>PowerPoint Presentation</vt:lpstr>
      <vt:lpstr>Keywords</vt:lpstr>
      <vt:lpstr>Contextual Keywords</vt:lpstr>
      <vt:lpstr>PowerPoint Presentation</vt:lpstr>
      <vt:lpstr>Data Types</vt:lpstr>
      <vt:lpstr>ADO.NET – Data Access API</vt:lpstr>
      <vt:lpstr>ADO.NET Architecture</vt:lpstr>
      <vt:lpstr>MS SQL SERVER Data Access</vt:lpstr>
      <vt:lpstr>PowerPoint Presentation</vt:lpstr>
      <vt:lpstr>PowerPoint Presentation</vt:lpstr>
      <vt:lpstr>PowerPoint Presentation</vt:lpstr>
      <vt:lpstr>PowerPoint Presentation</vt:lpstr>
      <vt:lpstr>PowerPoint Presentation</vt:lpstr>
      <vt:lpstr> C# Project</vt:lpstr>
      <vt:lpstr>PowerPoint Presentation</vt:lpstr>
      <vt:lpstr>Assembly (.exe or .dll)</vt:lpstr>
      <vt:lpstr>ADO.NET – Data Access API</vt:lpstr>
      <vt:lpstr>ADO.NET – Components</vt:lpstr>
      <vt:lpstr>ADO.NET – Data Access API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Language Fundamentals</dc:title>
  <dc:creator>Naveen Chittimalla</dc:creator>
  <cp:lastModifiedBy>Naveen Chittimalla</cp:lastModifiedBy>
  <cp:revision>233</cp:revision>
  <dcterms:created xsi:type="dcterms:W3CDTF">2024-02-05T09:48:41Z</dcterms:created>
  <dcterms:modified xsi:type="dcterms:W3CDTF">2024-04-02T15:13:31Z</dcterms:modified>
</cp:coreProperties>
</file>