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64" r:id="rId6"/>
    <p:sldId id="287" r:id="rId7"/>
    <p:sldId id="293" r:id="rId8"/>
    <p:sldId id="262" r:id="rId9"/>
    <p:sldId id="259" r:id="rId10"/>
    <p:sldId id="266" r:id="rId11"/>
    <p:sldId id="271" r:id="rId12"/>
    <p:sldId id="272" r:id="rId13"/>
    <p:sldId id="267" r:id="rId14"/>
    <p:sldId id="268" r:id="rId15"/>
    <p:sldId id="270" r:id="rId16"/>
    <p:sldId id="269" r:id="rId17"/>
    <p:sldId id="281" r:id="rId18"/>
    <p:sldId id="280" r:id="rId19"/>
    <p:sldId id="284" r:id="rId20"/>
    <p:sldId id="286" r:id="rId21"/>
    <p:sldId id="291" r:id="rId22"/>
    <p:sldId id="292" r:id="rId23"/>
    <p:sldId id="285" r:id="rId24"/>
    <p:sldId id="288" r:id="rId25"/>
    <p:sldId id="289" r:id="rId26"/>
    <p:sldId id="290" r:id="rId27"/>
    <p:sldId id="274" r:id="rId28"/>
    <p:sldId id="294" r:id="rId29"/>
    <p:sldId id="263" r:id="rId30"/>
    <p:sldId id="261" r:id="rId31"/>
    <p:sldId id="283" r:id="rId32"/>
    <p:sldId id="273" r:id="rId33"/>
    <p:sldId id="275" r:id="rId34"/>
    <p:sldId id="277" r:id="rId35"/>
    <p:sldId id="295" r:id="rId36"/>
    <p:sldId id="279" r:id="rId37"/>
    <p:sldId id="278" r:id="rId38"/>
    <p:sldId id="276"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2A0066"/>
    <a:srgbClr val="4826C0"/>
    <a:srgbClr val="3A20A0"/>
    <a:srgbClr val="A179DC"/>
    <a:srgbClr val="2B0069"/>
    <a:srgbClr val="FCFCFE"/>
    <a:srgbClr val="381E96"/>
    <a:srgbClr val="DCD5F7"/>
    <a:srgbClr val="8066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04-04-2024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04-04-2024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dirty="0">
                <a:solidFill>
                  <a:srgbClr val="FFFFFF"/>
                </a:solidFill>
                <a:latin typeface="+mj-lt"/>
                <a:ea typeface="+mj-ea"/>
                <a:cs typeface="+mj-cs"/>
              </a:rPr>
              <a:t>C# Programming Language</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284149060"/>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14300" y="179387"/>
            <a:ext cx="10515600" cy="835025"/>
          </a:xfrm>
        </p:spPr>
        <p:txBody>
          <a:bodyPr>
            <a:normAutofit/>
          </a:bodyPr>
          <a:lstStyle/>
          <a:p>
            <a:r>
              <a:rPr lang="en-IN" sz="4000" dirty="0">
                <a:solidFill>
                  <a:srgbClr val="4826C0"/>
                </a:solidFill>
                <a:latin typeface="+mn-lt"/>
              </a:rPr>
              <a:t>Prerequisites</a:t>
            </a:r>
            <a:endParaRPr lang="en-IN" sz="5400" dirty="0">
              <a:solidFill>
                <a:srgbClr val="4826C0"/>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847-3914-240F-BF9E-73AA66B1330A}"/>
              </a:ext>
            </a:extLst>
          </p:cNvPr>
          <p:cNvSpPr>
            <a:spLocks noGrp="1"/>
          </p:cNvSpPr>
          <p:nvPr>
            <p:ph type="title"/>
          </p:nvPr>
        </p:nvSpPr>
        <p:spPr>
          <a:xfrm>
            <a:off x="200026" y="128588"/>
            <a:ext cx="4572000" cy="485775"/>
          </a:xfrm>
        </p:spPr>
        <p:txBody>
          <a:bodyPr>
            <a:noAutofit/>
          </a:bodyPr>
          <a:lstStyle/>
          <a:p>
            <a:r>
              <a:rPr lang="en-IN" dirty="0">
                <a:solidFill>
                  <a:srgbClr val="512BD4"/>
                </a:solidFill>
                <a:latin typeface="+mn-lt"/>
              </a:rPr>
              <a:t>C# Assembly</a:t>
            </a:r>
            <a:endParaRPr lang="en-IN" dirty="0"/>
          </a:p>
        </p:txBody>
      </p:sp>
      <p:sp>
        <p:nvSpPr>
          <p:cNvPr id="4" name="Text Placeholder 3">
            <a:extLst>
              <a:ext uri="{FF2B5EF4-FFF2-40B4-BE49-F238E27FC236}">
                <a16:creationId xmlns:a16="http://schemas.microsoft.com/office/drawing/2014/main" id="{3DABBE4D-838B-3DC2-F179-6954A8DD26F4}"/>
              </a:ext>
            </a:extLst>
          </p:cNvPr>
          <p:cNvSpPr>
            <a:spLocks noGrp="1"/>
          </p:cNvSpPr>
          <p:nvPr>
            <p:ph type="body" sz="half" idx="2"/>
          </p:nvPr>
        </p:nvSpPr>
        <p:spPr>
          <a:xfrm>
            <a:off x="200025" y="785813"/>
            <a:ext cx="6772275" cy="5815012"/>
          </a:xfrm>
        </p:spPr>
        <p:txBody>
          <a:bodyPr>
            <a:normAutofit/>
          </a:bodyPr>
          <a:lstStyle/>
          <a:p>
            <a:pPr marL="285750" indent="-285750">
              <a:buFont typeface="Arial" panose="020B0604020202020204" pitchFamily="34" charset="0"/>
              <a:buChar char="•"/>
            </a:pPr>
            <a:r>
              <a:rPr lang="en-IN" sz="2400" dirty="0">
                <a:solidFill>
                  <a:srgbClr val="512BD4"/>
                </a:solidFill>
              </a:rPr>
              <a:t>Assembly is a collection of types such as namespaces, classes, interfaces, </a:t>
            </a:r>
            <a:r>
              <a:rPr lang="en-IN" sz="2400" dirty="0" err="1">
                <a:solidFill>
                  <a:srgbClr val="512BD4"/>
                </a:solidFill>
              </a:rPr>
              <a:t>enums</a:t>
            </a:r>
            <a:r>
              <a:rPr lang="en-IN" sz="2400" dirty="0">
                <a:solidFill>
                  <a:srgbClr val="512BD4"/>
                </a:solidFill>
              </a:rPr>
              <a:t> and resources that are built to work together and form a logical unit of functionality.</a:t>
            </a:r>
          </a:p>
          <a:p>
            <a:pPr marL="285750" indent="-285750">
              <a:buFont typeface="Arial" panose="020B0604020202020204" pitchFamily="34" charset="0"/>
              <a:buChar char="•"/>
            </a:pPr>
            <a:r>
              <a:rPr lang="en-IN" sz="2400" dirty="0">
                <a:solidFill>
                  <a:srgbClr val="512BD4"/>
                </a:solidFill>
              </a:rPr>
              <a:t>Assembly can be a DLL or EXE based on the project type template that we choose.</a:t>
            </a:r>
          </a:p>
          <a:p>
            <a:pPr marL="742950" lvl="1" indent="-285750">
              <a:buFont typeface="Arial" panose="020B0604020202020204" pitchFamily="34" charset="0"/>
              <a:buChar char="•"/>
            </a:pPr>
            <a:r>
              <a:rPr lang="en-US" sz="2800" b="1" dirty="0">
                <a:solidFill>
                  <a:srgbClr val="512BD4"/>
                </a:solidFill>
              </a:rPr>
              <a:t>Class</a:t>
            </a:r>
            <a:r>
              <a:rPr lang="en-US" sz="2800" dirty="0">
                <a:solidFill>
                  <a:srgbClr val="512BD4"/>
                </a:solidFill>
              </a:rPr>
              <a:t> </a:t>
            </a:r>
            <a:r>
              <a:rPr lang="en-US" sz="2800" b="1" dirty="0">
                <a:solidFill>
                  <a:srgbClr val="512BD4"/>
                </a:solidFill>
              </a:rPr>
              <a:t>Library</a:t>
            </a:r>
            <a:r>
              <a:rPr lang="en-US" sz="2800" dirty="0">
                <a:solidFill>
                  <a:srgbClr val="512BD4"/>
                </a:solidFill>
              </a:rPr>
              <a:t> </a:t>
            </a:r>
            <a:r>
              <a:rPr lang="en-US" sz="2400" dirty="0">
                <a:solidFill>
                  <a:srgbClr val="512BD4"/>
                </a:solidFill>
              </a:rPr>
              <a:t>is a collection of classes and namespaces in C# without any entry point method like Main. </a:t>
            </a:r>
            <a:r>
              <a:rPr lang="en-US" sz="2400" b="1" dirty="0">
                <a:solidFill>
                  <a:srgbClr val="512BD4"/>
                </a:solidFill>
              </a:rPr>
              <a:t>Output Type is .</a:t>
            </a:r>
            <a:r>
              <a:rPr lang="en-US" sz="2400" b="1" dirty="0" err="1">
                <a:solidFill>
                  <a:srgbClr val="512BD4"/>
                </a:solidFill>
              </a:rPr>
              <a:t>dll</a:t>
            </a:r>
            <a:endParaRPr lang="en-US" sz="2400" b="1" dirty="0">
              <a:solidFill>
                <a:srgbClr val="512BD4"/>
              </a:solidFill>
            </a:endParaRPr>
          </a:p>
          <a:p>
            <a:pPr marL="742950" lvl="1" indent="-285750">
              <a:buFont typeface="Arial" panose="020B0604020202020204" pitchFamily="34" charset="0"/>
              <a:buChar char="•"/>
            </a:pPr>
            <a:r>
              <a:rPr lang="en-US" sz="2400" b="1" dirty="0">
                <a:solidFill>
                  <a:srgbClr val="512BD4"/>
                </a:solidFill>
              </a:rPr>
              <a:t>Console </a:t>
            </a:r>
            <a:r>
              <a:rPr lang="en-US" sz="2400" b="1">
                <a:solidFill>
                  <a:srgbClr val="512BD4"/>
                </a:solidFill>
              </a:rPr>
              <a:t>App </a:t>
            </a:r>
            <a:r>
              <a:rPr lang="en-US" sz="2400">
                <a:solidFill>
                  <a:srgbClr val="512BD4"/>
                </a:solidFill>
              </a:rPr>
              <a:t>is </a:t>
            </a:r>
            <a:r>
              <a:rPr lang="en-US" sz="2400" dirty="0">
                <a:solidFill>
                  <a:srgbClr val="512BD4"/>
                </a:solidFill>
              </a:rPr>
              <a:t>an application that takes input and displays output at a command line console and behaves as an app host to run .</a:t>
            </a:r>
            <a:r>
              <a:rPr lang="en-US" sz="2400" dirty="0" err="1">
                <a:solidFill>
                  <a:srgbClr val="512BD4"/>
                </a:solidFill>
              </a:rPr>
              <a:t>dll</a:t>
            </a:r>
            <a:r>
              <a:rPr lang="en-US" sz="2400" dirty="0">
                <a:solidFill>
                  <a:srgbClr val="512BD4"/>
                </a:solidFill>
              </a:rPr>
              <a:t> and which has an entry point method like Main. </a:t>
            </a:r>
            <a:r>
              <a:rPr lang="en-US" sz="2400" b="1" dirty="0">
                <a:solidFill>
                  <a:srgbClr val="512BD4"/>
                </a:solidFill>
              </a:rPr>
              <a:t>Output Type is .exe and .</a:t>
            </a:r>
            <a:r>
              <a:rPr lang="en-US" sz="2400" b="1" dirty="0" err="1">
                <a:solidFill>
                  <a:srgbClr val="512BD4"/>
                </a:solidFill>
              </a:rPr>
              <a:t>dll</a:t>
            </a:r>
            <a:r>
              <a:rPr lang="en-US" sz="2400" b="1" dirty="0">
                <a:solidFill>
                  <a:srgbClr val="512BD4"/>
                </a:solidFill>
              </a:rPr>
              <a:t> file</a:t>
            </a:r>
            <a:endParaRPr lang="en-IN" sz="2400" b="1"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1" name="Rectangle: Single Corner Snipped 20">
            <a:extLst>
              <a:ext uri="{FF2B5EF4-FFF2-40B4-BE49-F238E27FC236}">
                <a16:creationId xmlns:a16="http://schemas.microsoft.com/office/drawing/2014/main" id="{5644293F-110C-96AC-7CAA-723C255077DA}"/>
              </a:ext>
            </a:extLst>
          </p:cNvPr>
          <p:cNvSpPr/>
          <p:nvPr/>
        </p:nvSpPr>
        <p:spPr>
          <a:xfrm>
            <a:off x="7134225" y="785813"/>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724379D-3313-5293-4F66-2C591FCC6FB8}"/>
              </a:ext>
            </a:extLst>
          </p:cNvPr>
          <p:cNvSpPr/>
          <p:nvPr/>
        </p:nvSpPr>
        <p:spPr>
          <a:xfrm>
            <a:off x="7280974" y="1556895"/>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F4D2F7F-1577-611D-E73C-D96B2739EC81}"/>
              </a:ext>
            </a:extLst>
          </p:cNvPr>
          <p:cNvSpPr/>
          <p:nvPr/>
        </p:nvSpPr>
        <p:spPr>
          <a:xfrm>
            <a:off x="7424742"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60A7CD6B-F8DC-ED29-C481-0BB5D65B8F96}"/>
              </a:ext>
            </a:extLst>
          </p:cNvPr>
          <p:cNvSpPr/>
          <p:nvPr/>
        </p:nvSpPr>
        <p:spPr>
          <a:xfrm>
            <a:off x="7424742"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25" name="Rectangle: Rounded Corners 24">
            <a:extLst>
              <a:ext uri="{FF2B5EF4-FFF2-40B4-BE49-F238E27FC236}">
                <a16:creationId xmlns:a16="http://schemas.microsoft.com/office/drawing/2014/main" id="{368C642C-6FCB-845F-29AC-1B8F6B28A4A3}"/>
              </a:ext>
            </a:extLst>
          </p:cNvPr>
          <p:cNvSpPr/>
          <p:nvPr/>
        </p:nvSpPr>
        <p:spPr>
          <a:xfrm>
            <a:off x="8882066"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D95894F2-DB77-00CB-D9A8-3B4EE1C9BC75}"/>
              </a:ext>
            </a:extLst>
          </p:cNvPr>
          <p:cNvSpPr/>
          <p:nvPr/>
        </p:nvSpPr>
        <p:spPr>
          <a:xfrm>
            <a:off x="8882066" y="282740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27" name="Rectangle: Rounded Corners 26">
            <a:extLst>
              <a:ext uri="{FF2B5EF4-FFF2-40B4-BE49-F238E27FC236}">
                <a16:creationId xmlns:a16="http://schemas.microsoft.com/office/drawing/2014/main" id="{2E21A50B-DD80-3338-B88A-33693914F8A7}"/>
              </a:ext>
            </a:extLst>
          </p:cNvPr>
          <p:cNvSpPr/>
          <p:nvPr/>
        </p:nvSpPr>
        <p:spPr>
          <a:xfrm>
            <a:off x="10260809"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EE6AD5A8-7740-B3B6-363C-3D34094EF685}"/>
              </a:ext>
            </a:extLst>
          </p:cNvPr>
          <p:cNvSpPr/>
          <p:nvPr/>
        </p:nvSpPr>
        <p:spPr>
          <a:xfrm>
            <a:off x="10272714"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29" name="Rectangle 28">
            <a:extLst>
              <a:ext uri="{FF2B5EF4-FFF2-40B4-BE49-F238E27FC236}">
                <a16:creationId xmlns:a16="http://schemas.microsoft.com/office/drawing/2014/main" id="{85E9E401-AD5A-A68E-BBEF-D4A5619DC9CE}"/>
              </a:ext>
            </a:extLst>
          </p:cNvPr>
          <p:cNvSpPr/>
          <p:nvPr/>
        </p:nvSpPr>
        <p:spPr>
          <a:xfrm>
            <a:off x="7296149" y="3878455"/>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17FC5CA4-DD44-510E-F94A-8FF3E7A8B159}"/>
              </a:ext>
            </a:extLst>
          </p:cNvPr>
          <p:cNvSpPr/>
          <p:nvPr/>
        </p:nvSpPr>
        <p:spPr>
          <a:xfrm>
            <a:off x="7458075"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1" name="Rectangle: Rounded Corners 30">
            <a:extLst>
              <a:ext uri="{FF2B5EF4-FFF2-40B4-BE49-F238E27FC236}">
                <a16:creationId xmlns:a16="http://schemas.microsoft.com/office/drawing/2014/main" id="{98E4A19A-6AA0-B7B1-8EED-FF7E563B8AF3}"/>
              </a:ext>
            </a:extLst>
          </p:cNvPr>
          <p:cNvSpPr/>
          <p:nvPr/>
        </p:nvSpPr>
        <p:spPr>
          <a:xfrm>
            <a:off x="745807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2" name="Rectangle: Rounded Corners 31">
            <a:extLst>
              <a:ext uri="{FF2B5EF4-FFF2-40B4-BE49-F238E27FC236}">
                <a16:creationId xmlns:a16="http://schemas.microsoft.com/office/drawing/2014/main" id="{B8002707-EDB4-CCEF-7D67-14A169A431A6}"/>
              </a:ext>
            </a:extLst>
          </p:cNvPr>
          <p:cNvSpPr/>
          <p:nvPr/>
        </p:nvSpPr>
        <p:spPr>
          <a:xfrm>
            <a:off x="8920162"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3" name="Rectangle: Rounded Corners 32">
            <a:extLst>
              <a:ext uri="{FF2B5EF4-FFF2-40B4-BE49-F238E27FC236}">
                <a16:creationId xmlns:a16="http://schemas.microsoft.com/office/drawing/2014/main" id="{50892200-031E-FEFC-D185-B67D21BF74DA}"/>
              </a:ext>
            </a:extLst>
          </p:cNvPr>
          <p:cNvSpPr/>
          <p:nvPr/>
        </p:nvSpPr>
        <p:spPr>
          <a:xfrm>
            <a:off x="8920162" y="533637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4" name="Rectangle: Rounded Corners 33">
            <a:extLst>
              <a:ext uri="{FF2B5EF4-FFF2-40B4-BE49-F238E27FC236}">
                <a16:creationId xmlns:a16="http://schemas.microsoft.com/office/drawing/2014/main" id="{EF61A7B1-CEF2-DD92-6019-89ADD1E201ED}"/>
              </a:ext>
            </a:extLst>
          </p:cNvPr>
          <p:cNvSpPr/>
          <p:nvPr/>
        </p:nvSpPr>
        <p:spPr>
          <a:xfrm>
            <a:off x="10310810" y="470504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5" name="Rectangle: Rounded Corners 34">
            <a:extLst>
              <a:ext uri="{FF2B5EF4-FFF2-40B4-BE49-F238E27FC236}">
                <a16:creationId xmlns:a16="http://schemas.microsoft.com/office/drawing/2014/main" id="{42683AD4-B404-DE2C-018C-3FD24C59C9AD}"/>
              </a:ext>
            </a:extLst>
          </p:cNvPr>
          <p:cNvSpPr/>
          <p:nvPr/>
        </p:nvSpPr>
        <p:spPr>
          <a:xfrm>
            <a:off x="1029890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6" name="TextBox 35">
            <a:extLst>
              <a:ext uri="{FF2B5EF4-FFF2-40B4-BE49-F238E27FC236}">
                <a16:creationId xmlns:a16="http://schemas.microsoft.com/office/drawing/2014/main" id="{E2DA0246-882A-C547-CCCA-251AA09D6401}"/>
              </a:ext>
            </a:extLst>
          </p:cNvPr>
          <p:cNvSpPr txBox="1"/>
          <p:nvPr/>
        </p:nvSpPr>
        <p:spPr>
          <a:xfrm>
            <a:off x="7296149" y="1583680"/>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37" name="TextBox 36">
            <a:extLst>
              <a:ext uri="{FF2B5EF4-FFF2-40B4-BE49-F238E27FC236}">
                <a16:creationId xmlns:a16="http://schemas.microsoft.com/office/drawing/2014/main" id="{F0FA10E5-E285-DFDA-32F0-57DDE3399109}"/>
              </a:ext>
            </a:extLst>
          </p:cNvPr>
          <p:cNvSpPr txBox="1"/>
          <p:nvPr/>
        </p:nvSpPr>
        <p:spPr>
          <a:xfrm>
            <a:off x="7296149" y="3990227"/>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212756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B5F9C09-468C-504A-8556-82915D8B2F00}"/>
              </a:ext>
            </a:extLst>
          </p:cNvPr>
          <p:cNvSpPr/>
          <p:nvPr/>
        </p:nvSpPr>
        <p:spPr>
          <a:xfrm>
            <a:off x="104775" y="139715"/>
            <a:ext cx="11982450" cy="6578570"/>
          </a:xfrm>
          <a:prstGeom prst="rect">
            <a:avLst/>
          </a:prstGeom>
          <a:ln w="38100">
            <a:solidFill>
              <a:srgbClr val="512BD4"/>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4FC26CE5-B226-2A61-1436-31F2D4C5C1F5}"/>
              </a:ext>
            </a:extLst>
          </p:cNvPr>
          <p:cNvSpPr/>
          <p:nvPr/>
        </p:nvSpPr>
        <p:spPr>
          <a:xfrm>
            <a:off x="392993" y="702679"/>
            <a:ext cx="2757488" cy="2347592"/>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8" name="Picture 7">
            <a:extLst>
              <a:ext uri="{FF2B5EF4-FFF2-40B4-BE49-F238E27FC236}">
                <a16:creationId xmlns:a16="http://schemas.microsoft.com/office/drawing/2014/main" id="{30E2CA7E-FB8B-AFC3-E502-8A88991E7F31}"/>
              </a:ext>
            </a:extLst>
          </p:cNvPr>
          <p:cNvPicPr>
            <a:picLocks noChangeAspect="1"/>
          </p:cNvPicPr>
          <p:nvPr/>
        </p:nvPicPr>
        <p:blipFill>
          <a:blip r:embed="rId2"/>
          <a:stretch>
            <a:fillRect/>
          </a:stretch>
        </p:blipFill>
        <p:spPr>
          <a:xfrm>
            <a:off x="485635" y="812891"/>
            <a:ext cx="2552700" cy="1676400"/>
          </a:xfrm>
          <a:prstGeom prst="rect">
            <a:avLst/>
          </a:prstGeom>
        </p:spPr>
      </p:pic>
      <p:grpSp>
        <p:nvGrpSpPr>
          <p:cNvPr id="9" name="Group 8">
            <a:extLst>
              <a:ext uri="{FF2B5EF4-FFF2-40B4-BE49-F238E27FC236}">
                <a16:creationId xmlns:a16="http://schemas.microsoft.com/office/drawing/2014/main" id="{A9B0BFF5-54C6-9B4E-A14D-CEFD480A5072}"/>
              </a:ext>
            </a:extLst>
          </p:cNvPr>
          <p:cNvGrpSpPr/>
          <p:nvPr/>
        </p:nvGrpSpPr>
        <p:grpSpPr>
          <a:xfrm>
            <a:off x="3292498" y="1503124"/>
            <a:ext cx="738295" cy="445555"/>
            <a:chOff x="1917970" y="2446094"/>
            <a:chExt cx="738295" cy="445555"/>
          </a:xfrm>
        </p:grpSpPr>
        <p:sp>
          <p:nvSpPr>
            <p:cNvPr id="10" name="Arrow: Right 9">
              <a:extLst>
                <a:ext uri="{FF2B5EF4-FFF2-40B4-BE49-F238E27FC236}">
                  <a16:creationId xmlns:a16="http://schemas.microsoft.com/office/drawing/2014/main" id="{AEDC9F1C-136C-32E9-9A8F-F5F0FEAD929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1" name="Arrow: Right 4">
              <a:extLst>
                <a:ext uri="{FF2B5EF4-FFF2-40B4-BE49-F238E27FC236}">
                  <a16:creationId xmlns:a16="http://schemas.microsoft.com/office/drawing/2014/main" id="{1A12883A-99AA-879A-2915-89FDC33AF5B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2" name="Group 11">
            <a:extLst>
              <a:ext uri="{FF2B5EF4-FFF2-40B4-BE49-F238E27FC236}">
                <a16:creationId xmlns:a16="http://schemas.microsoft.com/office/drawing/2014/main" id="{1B428D35-8828-0A4E-121D-B97342425354}"/>
              </a:ext>
            </a:extLst>
          </p:cNvPr>
          <p:cNvGrpSpPr/>
          <p:nvPr/>
        </p:nvGrpSpPr>
        <p:grpSpPr>
          <a:xfrm>
            <a:off x="4083104" y="357188"/>
            <a:ext cx="3328368" cy="2693083"/>
            <a:chOff x="2828768" y="2049099"/>
            <a:chExt cx="1361591" cy="1083669"/>
          </a:xfrm>
        </p:grpSpPr>
        <p:sp>
          <p:nvSpPr>
            <p:cNvPr id="13" name="Rectangle: Rounded Corners 12">
              <a:extLst>
                <a:ext uri="{FF2B5EF4-FFF2-40B4-BE49-F238E27FC236}">
                  <a16:creationId xmlns:a16="http://schemas.microsoft.com/office/drawing/2014/main" id="{153F2942-9FDD-121C-4056-64A43228E97B}"/>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4" name="Rectangle: Rounded Corners 6">
              <a:extLst>
                <a:ext uri="{FF2B5EF4-FFF2-40B4-BE49-F238E27FC236}">
                  <a16:creationId xmlns:a16="http://schemas.microsoft.com/office/drawing/2014/main" id="{17A35901-8003-68AA-EC59-AAA9E1B462D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the Class Library project, then C# compiler converts C# code into MSIL code and packages all the types into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a:t>
              </a:r>
            </a:p>
          </p:txBody>
        </p:sp>
      </p:grpSp>
      <p:grpSp>
        <p:nvGrpSpPr>
          <p:cNvPr id="15" name="Group 14">
            <a:extLst>
              <a:ext uri="{FF2B5EF4-FFF2-40B4-BE49-F238E27FC236}">
                <a16:creationId xmlns:a16="http://schemas.microsoft.com/office/drawing/2014/main" id="{9AA5C81E-BB92-0ECC-7DCE-FEA8A1C55FF0}"/>
              </a:ext>
            </a:extLst>
          </p:cNvPr>
          <p:cNvGrpSpPr/>
          <p:nvPr/>
        </p:nvGrpSpPr>
        <p:grpSpPr>
          <a:xfrm>
            <a:off x="7555078" y="1430920"/>
            <a:ext cx="738295" cy="445555"/>
            <a:chOff x="1917970" y="2446094"/>
            <a:chExt cx="738295" cy="445555"/>
          </a:xfrm>
        </p:grpSpPr>
        <p:sp>
          <p:nvSpPr>
            <p:cNvPr id="16" name="Arrow: Right 15">
              <a:extLst>
                <a:ext uri="{FF2B5EF4-FFF2-40B4-BE49-F238E27FC236}">
                  <a16:creationId xmlns:a16="http://schemas.microsoft.com/office/drawing/2014/main" id="{84B8458A-528D-84FE-E331-F66C6A92605E}"/>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7" name="Arrow: Right 4">
              <a:extLst>
                <a:ext uri="{FF2B5EF4-FFF2-40B4-BE49-F238E27FC236}">
                  <a16:creationId xmlns:a16="http://schemas.microsoft.com/office/drawing/2014/main" id="{89992037-FAFE-452B-C1AB-1B02E2E8923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0" name="Rectangle 19">
            <a:extLst>
              <a:ext uri="{FF2B5EF4-FFF2-40B4-BE49-F238E27FC236}">
                <a16:creationId xmlns:a16="http://schemas.microsoft.com/office/drawing/2014/main" id="{8F1F30EC-B0A9-59FC-D4FC-4FCDA515EEB9}"/>
              </a:ext>
            </a:extLst>
          </p:cNvPr>
          <p:cNvSpPr/>
          <p:nvPr/>
        </p:nvSpPr>
        <p:spPr>
          <a:xfrm>
            <a:off x="8405519" y="621572"/>
            <a:ext cx="3275372" cy="239932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422646B3-5821-4BF2-D982-57E96AC25A6E}"/>
              </a:ext>
            </a:extLst>
          </p:cNvPr>
          <p:cNvSpPr txBox="1"/>
          <p:nvPr/>
        </p:nvSpPr>
        <p:spPr>
          <a:xfrm>
            <a:off x="766429" y="159907"/>
            <a:ext cx="1750223" cy="461665"/>
          </a:xfrm>
          <a:prstGeom prst="rect">
            <a:avLst/>
          </a:prstGeom>
          <a:noFill/>
        </p:spPr>
        <p:txBody>
          <a:bodyPr wrap="none" rtlCol="0">
            <a:spAutoFit/>
          </a:bodyPr>
          <a:lstStyle/>
          <a:p>
            <a:r>
              <a:rPr lang="en-IN" sz="2400" b="1" dirty="0">
                <a:solidFill>
                  <a:srgbClr val="512BD4"/>
                </a:solidFill>
              </a:rPr>
              <a:t>Class</a:t>
            </a:r>
            <a:r>
              <a:rPr lang="en-IN" sz="1600" b="1" dirty="0">
                <a:solidFill>
                  <a:srgbClr val="512BD4"/>
                </a:solidFill>
              </a:rPr>
              <a:t> </a:t>
            </a:r>
            <a:r>
              <a:rPr lang="en-IN" sz="2400" b="1" dirty="0">
                <a:solidFill>
                  <a:srgbClr val="512BD4"/>
                </a:solidFill>
              </a:rPr>
              <a:t>Library</a:t>
            </a:r>
          </a:p>
        </p:txBody>
      </p:sp>
      <p:pic>
        <p:nvPicPr>
          <p:cNvPr id="47" name="Picture 46">
            <a:extLst>
              <a:ext uri="{FF2B5EF4-FFF2-40B4-BE49-F238E27FC236}">
                <a16:creationId xmlns:a16="http://schemas.microsoft.com/office/drawing/2014/main" id="{A0994F94-B704-1C80-87E3-F5DE60FAB961}"/>
              </a:ext>
            </a:extLst>
          </p:cNvPr>
          <p:cNvPicPr>
            <a:picLocks noChangeAspect="1"/>
          </p:cNvPicPr>
          <p:nvPr/>
        </p:nvPicPr>
        <p:blipFill>
          <a:blip r:embed="rId3"/>
          <a:stretch>
            <a:fillRect/>
          </a:stretch>
        </p:blipFill>
        <p:spPr>
          <a:xfrm>
            <a:off x="8456240" y="727756"/>
            <a:ext cx="2610214" cy="2238687"/>
          </a:xfrm>
          <a:prstGeom prst="rect">
            <a:avLst/>
          </a:prstGeom>
        </p:spPr>
      </p:pic>
      <p:sp>
        <p:nvSpPr>
          <p:cNvPr id="48" name="TextBox 47">
            <a:extLst>
              <a:ext uri="{FF2B5EF4-FFF2-40B4-BE49-F238E27FC236}">
                <a16:creationId xmlns:a16="http://schemas.microsoft.com/office/drawing/2014/main" id="{2CBAAE68-67A3-A84D-2D70-9A8A396384D4}"/>
              </a:ext>
            </a:extLst>
          </p:cNvPr>
          <p:cNvSpPr txBox="1"/>
          <p:nvPr/>
        </p:nvSpPr>
        <p:spPr>
          <a:xfrm>
            <a:off x="8304075" y="184762"/>
            <a:ext cx="3478260" cy="461665"/>
          </a:xfrm>
          <a:prstGeom prst="rect">
            <a:avLst/>
          </a:prstGeom>
          <a:noFill/>
        </p:spPr>
        <p:txBody>
          <a:bodyPr wrap="none" rtlCol="0">
            <a:spAutoFit/>
          </a:bodyPr>
          <a:lstStyle/>
          <a:p>
            <a:r>
              <a:rPr lang="en-IN" sz="2000" b="1" dirty="0">
                <a:solidFill>
                  <a:srgbClr val="512BD4"/>
                </a:solidFill>
              </a:rPr>
              <a:t>.</a:t>
            </a:r>
            <a:r>
              <a:rPr lang="en-IN" sz="2400" b="1" dirty="0" err="1">
                <a:solidFill>
                  <a:srgbClr val="512BD4"/>
                </a:solidFill>
              </a:rPr>
              <a:t>dll</a:t>
            </a:r>
            <a:r>
              <a:rPr lang="en-IN" sz="2400" b="1" dirty="0">
                <a:solidFill>
                  <a:srgbClr val="512BD4"/>
                </a:solidFill>
              </a:rPr>
              <a:t> (Dynamic Link Library)</a:t>
            </a:r>
          </a:p>
        </p:txBody>
      </p:sp>
      <p:sp>
        <p:nvSpPr>
          <p:cNvPr id="51" name="Rectangle 50">
            <a:extLst>
              <a:ext uri="{FF2B5EF4-FFF2-40B4-BE49-F238E27FC236}">
                <a16:creationId xmlns:a16="http://schemas.microsoft.com/office/drawing/2014/main" id="{9F7C9C8F-45A4-EC1F-11B8-4F6F75C325DC}"/>
              </a:ext>
            </a:extLst>
          </p:cNvPr>
          <p:cNvSpPr/>
          <p:nvPr/>
        </p:nvSpPr>
        <p:spPr>
          <a:xfrm>
            <a:off x="396568" y="3925752"/>
            <a:ext cx="2757488" cy="262996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53" name="Picture 52">
            <a:extLst>
              <a:ext uri="{FF2B5EF4-FFF2-40B4-BE49-F238E27FC236}">
                <a16:creationId xmlns:a16="http://schemas.microsoft.com/office/drawing/2014/main" id="{3EA44D5F-B7CA-5E1D-945C-AA4408E3F48F}"/>
              </a:ext>
            </a:extLst>
          </p:cNvPr>
          <p:cNvPicPr>
            <a:picLocks noChangeAspect="1"/>
          </p:cNvPicPr>
          <p:nvPr/>
        </p:nvPicPr>
        <p:blipFill>
          <a:blip r:embed="rId4"/>
          <a:stretch>
            <a:fillRect/>
          </a:stretch>
        </p:blipFill>
        <p:spPr>
          <a:xfrm>
            <a:off x="485635" y="4051716"/>
            <a:ext cx="2048161" cy="1876687"/>
          </a:xfrm>
          <a:prstGeom prst="rect">
            <a:avLst/>
          </a:prstGeom>
        </p:spPr>
      </p:pic>
      <p:sp>
        <p:nvSpPr>
          <p:cNvPr id="63" name="Rectangle 62">
            <a:extLst>
              <a:ext uri="{FF2B5EF4-FFF2-40B4-BE49-F238E27FC236}">
                <a16:creationId xmlns:a16="http://schemas.microsoft.com/office/drawing/2014/main" id="{EA0F270D-61CF-20E6-FD5B-229530D0C3D8}"/>
              </a:ext>
            </a:extLst>
          </p:cNvPr>
          <p:cNvSpPr/>
          <p:nvPr/>
        </p:nvSpPr>
        <p:spPr>
          <a:xfrm>
            <a:off x="8436519" y="3841817"/>
            <a:ext cx="3275372" cy="27795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TextBox 63">
            <a:extLst>
              <a:ext uri="{FF2B5EF4-FFF2-40B4-BE49-F238E27FC236}">
                <a16:creationId xmlns:a16="http://schemas.microsoft.com/office/drawing/2014/main" id="{BBB7C5CD-5160-A95A-4347-12E3608D3412}"/>
              </a:ext>
            </a:extLst>
          </p:cNvPr>
          <p:cNvSpPr txBox="1"/>
          <p:nvPr/>
        </p:nvSpPr>
        <p:spPr>
          <a:xfrm>
            <a:off x="285119" y="3429000"/>
            <a:ext cx="2699906" cy="461665"/>
          </a:xfrm>
          <a:prstGeom prst="rect">
            <a:avLst/>
          </a:prstGeom>
          <a:noFill/>
        </p:spPr>
        <p:txBody>
          <a:bodyPr wrap="none" rtlCol="0">
            <a:spAutoFit/>
          </a:bodyPr>
          <a:lstStyle/>
          <a:p>
            <a:r>
              <a:rPr lang="en-IN" sz="2400" b="1" dirty="0">
                <a:solidFill>
                  <a:srgbClr val="512BD4"/>
                </a:solidFill>
              </a:rPr>
              <a:t>Console Application</a:t>
            </a:r>
          </a:p>
        </p:txBody>
      </p:sp>
      <p:sp>
        <p:nvSpPr>
          <p:cNvPr id="65" name="TextBox 64">
            <a:extLst>
              <a:ext uri="{FF2B5EF4-FFF2-40B4-BE49-F238E27FC236}">
                <a16:creationId xmlns:a16="http://schemas.microsoft.com/office/drawing/2014/main" id="{2E729B42-4851-6E82-2C8F-839F449B031E}"/>
              </a:ext>
            </a:extLst>
          </p:cNvPr>
          <p:cNvSpPr txBox="1"/>
          <p:nvPr/>
        </p:nvSpPr>
        <p:spPr>
          <a:xfrm>
            <a:off x="8897504" y="3405766"/>
            <a:ext cx="2353401" cy="461665"/>
          </a:xfrm>
          <a:prstGeom prst="rect">
            <a:avLst/>
          </a:prstGeom>
          <a:noFill/>
        </p:spPr>
        <p:txBody>
          <a:bodyPr wrap="none" rtlCol="0">
            <a:spAutoFit/>
          </a:bodyPr>
          <a:lstStyle/>
          <a:p>
            <a:r>
              <a:rPr lang="en-IN" sz="2400" b="1" dirty="0">
                <a:solidFill>
                  <a:srgbClr val="512BD4"/>
                </a:solidFill>
              </a:rPr>
              <a:t>.exe (Executable)</a:t>
            </a:r>
          </a:p>
        </p:txBody>
      </p:sp>
      <p:cxnSp>
        <p:nvCxnSpPr>
          <p:cNvPr id="67" name="Straight Connector 66">
            <a:extLst>
              <a:ext uri="{FF2B5EF4-FFF2-40B4-BE49-F238E27FC236}">
                <a16:creationId xmlns:a16="http://schemas.microsoft.com/office/drawing/2014/main" id="{F423B3D9-2FBB-D4C8-DEE2-0FFDEAFA75DF}"/>
              </a:ext>
            </a:extLst>
          </p:cNvPr>
          <p:cNvCxnSpPr>
            <a:cxnSpLocks/>
          </p:cNvCxnSpPr>
          <p:nvPr/>
        </p:nvCxnSpPr>
        <p:spPr>
          <a:xfrm flipV="1">
            <a:off x="115261" y="3327656"/>
            <a:ext cx="11982450" cy="3155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DC25A169-ACCA-FC70-117D-5E372A99665C}"/>
              </a:ext>
            </a:extLst>
          </p:cNvPr>
          <p:cNvPicPr>
            <a:picLocks noChangeAspect="1"/>
          </p:cNvPicPr>
          <p:nvPr/>
        </p:nvPicPr>
        <p:blipFill>
          <a:blip r:embed="rId5"/>
          <a:stretch>
            <a:fillRect/>
          </a:stretch>
        </p:blipFill>
        <p:spPr>
          <a:xfrm>
            <a:off x="8509428" y="3857434"/>
            <a:ext cx="2876951" cy="2638793"/>
          </a:xfrm>
          <a:prstGeom prst="rect">
            <a:avLst/>
          </a:prstGeom>
        </p:spPr>
      </p:pic>
      <p:grpSp>
        <p:nvGrpSpPr>
          <p:cNvPr id="82" name="Group 81">
            <a:extLst>
              <a:ext uri="{FF2B5EF4-FFF2-40B4-BE49-F238E27FC236}">
                <a16:creationId xmlns:a16="http://schemas.microsoft.com/office/drawing/2014/main" id="{E5375B3A-FE00-9B9D-2D93-1A19175AB108}"/>
              </a:ext>
            </a:extLst>
          </p:cNvPr>
          <p:cNvGrpSpPr/>
          <p:nvPr/>
        </p:nvGrpSpPr>
        <p:grpSpPr>
          <a:xfrm>
            <a:off x="3226965" y="4858719"/>
            <a:ext cx="738295" cy="445555"/>
            <a:chOff x="1917970" y="2446094"/>
            <a:chExt cx="738295" cy="445555"/>
          </a:xfrm>
        </p:grpSpPr>
        <p:sp>
          <p:nvSpPr>
            <p:cNvPr id="83" name="Arrow: Right 82">
              <a:extLst>
                <a:ext uri="{FF2B5EF4-FFF2-40B4-BE49-F238E27FC236}">
                  <a16:creationId xmlns:a16="http://schemas.microsoft.com/office/drawing/2014/main" id="{F64B6872-0BC9-F128-4E44-94B6B8B90B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4" name="Arrow: Right 4">
              <a:extLst>
                <a:ext uri="{FF2B5EF4-FFF2-40B4-BE49-F238E27FC236}">
                  <a16:creationId xmlns:a16="http://schemas.microsoft.com/office/drawing/2014/main" id="{608787DC-4576-4AF2-55CE-6D53693A5B19}"/>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5" name="Group 84">
            <a:extLst>
              <a:ext uri="{FF2B5EF4-FFF2-40B4-BE49-F238E27FC236}">
                <a16:creationId xmlns:a16="http://schemas.microsoft.com/office/drawing/2014/main" id="{9534842A-8F89-232B-7C21-FC33964D5FF1}"/>
              </a:ext>
            </a:extLst>
          </p:cNvPr>
          <p:cNvGrpSpPr/>
          <p:nvPr/>
        </p:nvGrpSpPr>
        <p:grpSpPr>
          <a:xfrm>
            <a:off x="4110333" y="3712783"/>
            <a:ext cx="3325133" cy="2693083"/>
            <a:chOff x="2828768" y="2049099"/>
            <a:chExt cx="1361591" cy="1083669"/>
          </a:xfrm>
        </p:grpSpPr>
        <p:sp>
          <p:nvSpPr>
            <p:cNvPr id="86" name="Rectangle: Rounded Corners 85">
              <a:extLst>
                <a:ext uri="{FF2B5EF4-FFF2-40B4-BE49-F238E27FC236}">
                  <a16:creationId xmlns:a16="http://schemas.microsoft.com/office/drawing/2014/main" id="{AFFB64BC-F204-4BD7-F737-1303CF4C6B07}"/>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7" name="Rectangle: Rounded Corners 6">
              <a:extLst>
                <a:ext uri="{FF2B5EF4-FFF2-40B4-BE49-F238E27FC236}">
                  <a16:creationId xmlns:a16="http://schemas.microsoft.com/office/drawing/2014/main" id="{88EE5B4E-52A3-1996-5432-A8A0B09C809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or Run the Console App project, then C# compiler converts C# code into MSIL code and generates .exe </a:t>
              </a:r>
              <a:r>
                <a:rPr lang="en-IN" sz="2000" b="1" dirty="0">
                  <a:solidFill>
                    <a:prstClr val="white"/>
                  </a:solidFill>
                  <a:highlight>
                    <a:srgbClr val="512BD4"/>
                  </a:highlight>
                  <a:latin typeface="Calibri" panose="020F0502020204030204"/>
                </a:rPr>
                <a:t>and</a:t>
              </a:r>
              <a:r>
                <a:rPr lang="en-IN" sz="2000" b="1" kern="1200" dirty="0">
                  <a:solidFill>
                    <a:prstClr val="white"/>
                  </a:solidFill>
                  <a:highlight>
                    <a:srgbClr val="512BD4"/>
                  </a:highlight>
                  <a:latin typeface="Calibri" panose="020F0502020204030204"/>
                  <a:ea typeface="+mn-ea"/>
                  <a:cs typeface="+mn-cs"/>
                </a:rPr>
                <a:t>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files</a:t>
              </a:r>
            </a:p>
          </p:txBody>
        </p:sp>
      </p:grpSp>
      <p:grpSp>
        <p:nvGrpSpPr>
          <p:cNvPr id="88" name="Group 87">
            <a:extLst>
              <a:ext uri="{FF2B5EF4-FFF2-40B4-BE49-F238E27FC236}">
                <a16:creationId xmlns:a16="http://schemas.microsoft.com/office/drawing/2014/main" id="{1C6F1091-3E8D-5E6A-B2F0-0F93705E9BD3}"/>
              </a:ext>
            </a:extLst>
          </p:cNvPr>
          <p:cNvGrpSpPr/>
          <p:nvPr/>
        </p:nvGrpSpPr>
        <p:grpSpPr>
          <a:xfrm>
            <a:off x="7553151" y="4772253"/>
            <a:ext cx="738295" cy="445555"/>
            <a:chOff x="1917970" y="2446094"/>
            <a:chExt cx="738295" cy="445555"/>
          </a:xfrm>
        </p:grpSpPr>
        <p:sp>
          <p:nvSpPr>
            <p:cNvPr id="89" name="Arrow: Right 88">
              <a:extLst>
                <a:ext uri="{FF2B5EF4-FFF2-40B4-BE49-F238E27FC236}">
                  <a16:creationId xmlns:a16="http://schemas.microsoft.com/office/drawing/2014/main" id="{B452B31B-CACE-E6A1-CAD9-25B2DB7C22D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0" name="Arrow: Right 4">
              <a:extLst>
                <a:ext uri="{FF2B5EF4-FFF2-40B4-BE49-F238E27FC236}">
                  <a16:creationId xmlns:a16="http://schemas.microsoft.com/office/drawing/2014/main" id="{CEBAB588-66CF-B46C-E424-07EF458FE0AC}"/>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Tree>
    <p:extLst>
      <p:ext uri="{BB962C8B-B14F-4D97-AF65-F5344CB8AC3E}">
        <p14:creationId xmlns:p14="http://schemas.microsoft.com/office/powerpoint/2010/main" val="2096678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11801474"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512BD4"/>
                </a:solidFill>
                <a:effectLst/>
              </a:rPr>
              <a:t>using </a:t>
            </a:r>
            <a:r>
              <a:rPr lang="en-US" sz="2000" i="0" dirty="0">
                <a:solidFill>
                  <a:srgbClr val="512BD4"/>
                </a:solidFill>
                <a:effectLst/>
              </a:rPr>
              <a:t>block can be used on the objects or instances of the classes which inherits from </a:t>
            </a:r>
            <a:r>
              <a:rPr lang="en-US" sz="2000" i="0" dirty="0" err="1">
                <a:solidFill>
                  <a:srgbClr val="512BD4"/>
                </a:solidFill>
                <a:effectLst/>
              </a:rPr>
              <a:t>IDisposable</a:t>
            </a:r>
            <a:r>
              <a:rPr lang="en-US" sz="2000" i="0" dirty="0">
                <a:solidFill>
                  <a:srgbClr val="512BD4"/>
                </a:solidFill>
                <a:effectLst/>
              </a:rPr>
              <a:t> class and implements Dispose method.</a:t>
            </a:r>
            <a:endParaRPr lang="en-US" sz="2000" b="1" i="0" dirty="0">
              <a:solidFill>
                <a:srgbClr val="512BD4"/>
              </a:solidFill>
              <a:effectLst/>
            </a:endParaRPr>
          </a:p>
          <a:p>
            <a:pPr marL="285750" indent="-285750">
              <a:buFont typeface="Arial" panose="020B0604020202020204" pitchFamily="34" charset="0"/>
              <a:buChar char="•"/>
            </a:pPr>
            <a:r>
              <a:rPr lang="en-US" sz="2000" b="1" i="0" dirty="0">
                <a:solidFill>
                  <a:srgbClr val="512BD4"/>
                </a:solidFill>
                <a:effectLst/>
              </a:rPr>
              <a:t>using</a:t>
            </a:r>
            <a:r>
              <a:rPr lang="en-US" sz="2000" b="0" i="0" dirty="0">
                <a:solidFill>
                  <a:srgbClr val="512BD4"/>
                </a:solidFill>
                <a:effectLst/>
              </a:rPr>
              <a:t> block does ensure that the object Dispose method will always be invoked, no matter if an exception is thrown or not.</a:t>
            </a:r>
          </a:p>
          <a:p>
            <a:pPr marL="285750" indent="-285750">
              <a:buFont typeface="Arial" panose="020B0604020202020204" pitchFamily="34" charset="0"/>
              <a:buChar char="•"/>
            </a:pPr>
            <a:r>
              <a:rPr lang="en-US" sz="2000" b="0" i="0" dirty="0">
                <a:solidFill>
                  <a:srgbClr val="512BD4"/>
                </a:solidFill>
                <a:effectLst/>
              </a:rPr>
              <a:t>Dispose is a method used to clean up resources. In the case of a DB connection, the connection is released or closed, which is important.</a:t>
            </a:r>
          </a:p>
          <a:p>
            <a:endParaRPr lang="en-US" sz="2000" b="0" i="0" dirty="0">
              <a:solidFill>
                <a:srgbClr val="512BD4"/>
              </a:solidFill>
              <a:effectLst/>
            </a:endParaRPr>
          </a:p>
          <a:p>
            <a:r>
              <a:rPr lang="en-US" sz="2000" b="0" i="1" dirty="0">
                <a:solidFill>
                  <a:srgbClr val="512BD4"/>
                </a:solidFill>
                <a:effectLst/>
              </a:rPr>
              <a:t>Note: The equivalent of using is a try finally, which includes a call to Dispose within the finally block.</a:t>
            </a:r>
          </a:p>
          <a:p>
            <a:endParaRPr lang="en-US" sz="2000" b="0" i="0" dirty="0">
              <a:solidFill>
                <a:srgbClr val="512BD4"/>
              </a:solidFill>
              <a:effectLst/>
            </a:endParaRPr>
          </a:p>
        </p:txBody>
      </p:sp>
      <p:pic>
        <p:nvPicPr>
          <p:cNvPr id="15" name="Picture 14">
            <a:extLst>
              <a:ext uri="{FF2B5EF4-FFF2-40B4-BE49-F238E27FC236}">
                <a16:creationId xmlns:a16="http://schemas.microsoft.com/office/drawing/2014/main" id="{B95AD6B2-6289-7503-2976-9693238304AB}"/>
              </a:ext>
            </a:extLst>
          </p:cNvPr>
          <p:cNvPicPr>
            <a:picLocks noChangeAspect="1"/>
          </p:cNvPicPr>
          <p:nvPr/>
        </p:nvPicPr>
        <p:blipFill>
          <a:blip r:embed="rId2"/>
          <a:stretch>
            <a:fillRect/>
          </a:stretch>
        </p:blipFill>
        <p:spPr>
          <a:xfrm>
            <a:off x="180976" y="3805297"/>
            <a:ext cx="3990975" cy="1752600"/>
          </a:xfrm>
          <a:prstGeom prst="rect">
            <a:avLst/>
          </a:prstGeom>
        </p:spPr>
      </p:pic>
      <p:pic>
        <p:nvPicPr>
          <p:cNvPr id="18" name="Picture 17">
            <a:extLst>
              <a:ext uri="{FF2B5EF4-FFF2-40B4-BE49-F238E27FC236}">
                <a16:creationId xmlns:a16="http://schemas.microsoft.com/office/drawing/2014/main" id="{D06850D4-2204-1EC4-E7B7-68D420A27AEB}"/>
              </a:ext>
            </a:extLst>
          </p:cNvPr>
          <p:cNvPicPr>
            <a:picLocks noChangeAspect="1"/>
          </p:cNvPicPr>
          <p:nvPr/>
        </p:nvPicPr>
        <p:blipFill>
          <a:blip r:embed="rId3"/>
          <a:stretch>
            <a:fillRect/>
          </a:stretch>
        </p:blipFill>
        <p:spPr>
          <a:xfrm>
            <a:off x="4829174" y="3805297"/>
            <a:ext cx="6162675" cy="2190750"/>
          </a:xfrm>
          <a:prstGeom prst="rect">
            <a:avLst/>
          </a:prstGeom>
        </p:spPr>
      </p:pic>
    </p:spTree>
    <p:extLst>
      <p:ext uri="{BB962C8B-B14F-4D97-AF65-F5344CB8AC3E}">
        <p14:creationId xmlns:p14="http://schemas.microsoft.com/office/powerpoint/2010/main" val="24285784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3990975"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pic>
        <p:nvPicPr>
          <p:cNvPr id="11" name="Picture 10">
            <a:extLst>
              <a:ext uri="{FF2B5EF4-FFF2-40B4-BE49-F238E27FC236}">
                <a16:creationId xmlns:a16="http://schemas.microsoft.com/office/drawing/2014/main" id="{12811A23-4055-EF8A-2554-03911A51F38E}"/>
              </a:ext>
            </a:extLst>
          </p:cNvPr>
          <p:cNvPicPr>
            <a:picLocks noChangeAspect="1"/>
          </p:cNvPicPr>
          <p:nvPr/>
        </p:nvPicPr>
        <p:blipFill>
          <a:blip r:embed="rId2"/>
          <a:stretch>
            <a:fillRect/>
          </a:stretch>
        </p:blipFill>
        <p:spPr>
          <a:xfrm>
            <a:off x="123826" y="714375"/>
            <a:ext cx="3990975" cy="1752600"/>
          </a:xfrm>
          <a:prstGeom prst="rect">
            <a:avLst/>
          </a:prstGeom>
        </p:spPr>
      </p:pic>
      <p:pic>
        <p:nvPicPr>
          <p:cNvPr id="14" name="Picture 13">
            <a:extLst>
              <a:ext uri="{FF2B5EF4-FFF2-40B4-BE49-F238E27FC236}">
                <a16:creationId xmlns:a16="http://schemas.microsoft.com/office/drawing/2014/main" id="{033EDD97-5907-CDDC-205C-FFA530670BA9}"/>
              </a:ext>
            </a:extLst>
          </p:cNvPr>
          <p:cNvPicPr>
            <a:picLocks noChangeAspect="1"/>
          </p:cNvPicPr>
          <p:nvPr/>
        </p:nvPicPr>
        <p:blipFill>
          <a:blip r:embed="rId3"/>
          <a:stretch>
            <a:fillRect/>
          </a:stretch>
        </p:blipFill>
        <p:spPr>
          <a:xfrm>
            <a:off x="4514852" y="714375"/>
            <a:ext cx="7372350" cy="5953125"/>
          </a:xfrm>
          <a:prstGeom prst="rect">
            <a:avLst/>
          </a:prstGeom>
        </p:spPr>
      </p:pic>
    </p:spTree>
    <p:extLst>
      <p:ext uri="{BB962C8B-B14F-4D97-AF65-F5344CB8AC3E}">
        <p14:creationId xmlns:p14="http://schemas.microsoft.com/office/powerpoint/2010/main" val="231339597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8015288"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 example</a:t>
            </a:r>
            <a:endParaRPr lang="en-IN" sz="5400" dirty="0">
              <a:solidFill>
                <a:srgbClr val="512BD4"/>
              </a:solidFill>
              <a:latin typeface="+mn-lt"/>
            </a:endParaRPr>
          </a:p>
        </p:txBody>
      </p:sp>
      <p:pic>
        <p:nvPicPr>
          <p:cNvPr id="3" name="Picture 2">
            <a:extLst>
              <a:ext uri="{FF2B5EF4-FFF2-40B4-BE49-F238E27FC236}">
                <a16:creationId xmlns:a16="http://schemas.microsoft.com/office/drawing/2014/main" id="{25DDDBB3-3A5D-4FED-FFF0-0B664F1D5A6C}"/>
              </a:ext>
            </a:extLst>
          </p:cNvPr>
          <p:cNvPicPr>
            <a:picLocks noChangeAspect="1"/>
          </p:cNvPicPr>
          <p:nvPr/>
        </p:nvPicPr>
        <p:blipFill>
          <a:blip r:embed="rId2"/>
          <a:stretch>
            <a:fillRect/>
          </a:stretch>
        </p:blipFill>
        <p:spPr>
          <a:xfrm>
            <a:off x="230137" y="825499"/>
            <a:ext cx="8924925" cy="5924550"/>
          </a:xfrm>
          <a:prstGeom prst="rect">
            <a:avLst/>
          </a:prstGeom>
        </p:spPr>
      </p:pic>
    </p:spTree>
    <p:extLst>
      <p:ext uri="{BB962C8B-B14F-4D97-AF65-F5344CB8AC3E}">
        <p14:creationId xmlns:p14="http://schemas.microsoft.com/office/powerpoint/2010/main" val="179174146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2"/>
          <a:stretch>
            <a:fillRect/>
          </a:stretch>
        </p:blipFill>
        <p:spPr>
          <a:xfrm>
            <a:off x="5930466" y="4881426"/>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3900487" y="1371600"/>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560" y="1540908"/>
            <a:ext cx="2886017" cy="3103244"/>
          </a:xfrm>
          <a:prstGeom prst="rect">
            <a:avLst/>
          </a:prstGeom>
        </p:spPr>
      </p:pic>
      <p:sp>
        <p:nvSpPr>
          <p:cNvPr id="8" name="Rectangle: Rounded Corners 7">
            <a:extLst>
              <a:ext uri="{FF2B5EF4-FFF2-40B4-BE49-F238E27FC236}">
                <a16:creationId xmlns:a16="http://schemas.microsoft.com/office/drawing/2014/main" id="{A75C1108-5587-9146-4867-F72464A37626}"/>
              </a:ext>
            </a:extLst>
          </p:cNvPr>
          <p:cNvSpPr/>
          <p:nvPr/>
        </p:nvSpPr>
        <p:spPr>
          <a:xfrm>
            <a:off x="2766280" y="723958"/>
            <a:ext cx="1949204"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Open Source</a:t>
            </a:r>
          </a:p>
        </p:txBody>
      </p:sp>
      <p:sp>
        <p:nvSpPr>
          <p:cNvPr id="12" name="Rectangle: Rounded Corners 11">
            <a:extLst>
              <a:ext uri="{FF2B5EF4-FFF2-40B4-BE49-F238E27FC236}">
                <a16:creationId xmlns:a16="http://schemas.microsoft.com/office/drawing/2014/main" id="{12D1A54B-E998-03CC-7CBC-2DA6E3096A85}"/>
              </a:ext>
            </a:extLst>
          </p:cNvPr>
          <p:cNvSpPr/>
          <p:nvPr/>
        </p:nvSpPr>
        <p:spPr>
          <a:xfrm>
            <a:off x="1871788" y="1540908"/>
            <a:ext cx="220373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Cross Platform</a:t>
            </a:r>
          </a:p>
        </p:txBody>
      </p:sp>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4"/>
          <a:stretch>
            <a:fillRect/>
          </a:stretch>
        </p:blipFill>
        <p:spPr>
          <a:xfrm>
            <a:off x="1979744" y="2014575"/>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5"/>
          <a:stretch>
            <a:fillRect/>
          </a:stretch>
        </p:blipFill>
        <p:spPr>
          <a:xfrm>
            <a:off x="2569162" y="1984571"/>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6"/>
          <a:stretch>
            <a:fillRect/>
          </a:stretch>
        </p:blipFill>
        <p:spPr>
          <a:xfrm>
            <a:off x="3202972" y="1985012"/>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1465" y="183308"/>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FD8A34D0-57C4-DAAA-C85F-86D3218A2E36}"/>
              </a:ext>
            </a:extLst>
          </p:cNvPr>
          <p:cNvSpPr/>
          <p:nvPr/>
        </p:nvSpPr>
        <p:spPr>
          <a:xfrm>
            <a:off x="1596293" y="3774763"/>
            <a:ext cx="227155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Type Safety</a:t>
            </a:r>
          </a:p>
        </p:txBody>
      </p:sp>
      <p:sp>
        <p:nvSpPr>
          <p:cNvPr id="22" name="Rectangle: Rounded Corners 21">
            <a:extLst>
              <a:ext uri="{FF2B5EF4-FFF2-40B4-BE49-F238E27FC236}">
                <a16:creationId xmlns:a16="http://schemas.microsoft.com/office/drawing/2014/main" id="{E14DC3DE-171A-CCA4-8CD2-3F629DCB0465}"/>
              </a:ext>
            </a:extLst>
          </p:cNvPr>
          <p:cNvSpPr/>
          <p:nvPr/>
        </p:nvSpPr>
        <p:spPr>
          <a:xfrm>
            <a:off x="1968006" y="5220907"/>
            <a:ext cx="3682699" cy="50664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8"/>
          <a:stretch>
            <a:fillRect/>
          </a:stretch>
        </p:blipFill>
        <p:spPr>
          <a:xfrm>
            <a:off x="7160118" y="891183"/>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9"/>
          <a:stretch>
            <a:fillRect/>
          </a:stretch>
        </p:blipFill>
        <p:spPr>
          <a:xfrm>
            <a:off x="7433562" y="2166118"/>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0"/>
          <a:stretch>
            <a:fillRect/>
          </a:stretch>
        </p:blipFill>
        <p:spPr>
          <a:xfrm>
            <a:off x="7160118" y="4003493"/>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6322588" y="92748"/>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7467173" y="1256225"/>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7644593" y="2904881"/>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7444412" y="3879718"/>
            <a:ext cx="840295" cy="369332"/>
          </a:xfrm>
          <a:prstGeom prst="rect">
            <a:avLst/>
          </a:prstGeom>
          <a:noFill/>
        </p:spPr>
        <p:txBody>
          <a:bodyPr wrap="none" rtlCol="0">
            <a:spAutoFit/>
          </a:bodyPr>
          <a:lstStyle/>
          <a:p>
            <a:r>
              <a:rPr lang="en-IN" b="1" dirty="0"/>
              <a:t>Games</a:t>
            </a:r>
            <a:endParaRPr lang="en-IN" sz="2000" b="1" dirty="0"/>
          </a:p>
        </p:txBody>
      </p:sp>
      <p:sp>
        <p:nvSpPr>
          <p:cNvPr id="1031" name="Rectangle: Rounded Corners 1030">
            <a:extLst>
              <a:ext uri="{FF2B5EF4-FFF2-40B4-BE49-F238E27FC236}">
                <a16:creationId xmlns:a16="http://schemas.microsoft.com/office/drawing/2014/main" id="{2100C133-AEAC-05D9-7C58-8F76F3048BFB}"/>
              </a:ext>
            </a:extLst>
          </p:cNvPr>
          <p:cNvSpPr/>
          <p:nvPr/>
        </p:nvSpPr>
        <p:spPr>
          <a:xfrm>
            <a:off x="397786" y="3053050"/>
            <a:ext cx="334309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Object-Oriented Programming</a:t>
            </a:r>
          </a:p>
        </p:txBody>
      </p:sp>
      <p:sp>
        <p:nvSpPr>
          <p:cNvPr id="1035" name="TextBox 1034">
            <a:extLst>
              <a:ext uri="{FF2B5EF4-FFF2-40B4-BE49-F238E27FC236}">
                <a16:creationId xmlns:a16="http://schemas.microsoft.com/office/drawing/2014/main" id="{B1A6BD9F-F86D-C290-2293-97DA8BB3E4CE}"/>
              </a:ext>
            </a:extLst>
          </p:cNvPr>
          <p:cNvSpPr txBox="1"/>
          <p:nvPr/>
        </p:nvSpPr>
        <p:spPr>
          <a:xfrm>
            <a:off x="6165357" y="5260396"/>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105228" y="3172899"/>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105229" y="1748714"/>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1070" name="Rectangle: Rounded Corners 1069">
            <a:extLst>
              <a:ext uri="{FF2B5EF4-FFF2-40B4-BE49-F238E27FC236}">
                <a16:creationId xmlns:a16="http://schemas.microsoft.com/office/drawing/2014/main" id="{61CF338B-F417-6B83-4714-CC206A9D1741}"/>
              </a:ext>
            </a:extLst>
          </p:cNvPr>
          <p:cNvSpPr/>
          <p:nvPr/>
        </p:nvSpPr>
        <p:spPr>
          <a:xfrm>
            <a:off x="1759268" y="4462971"/>
            <a:ext cx="2759224" cy="46219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Exceptional Handling</a:t>
            </a:r>
          </a:p>
        </p:txBody>
      </p:sp>
    </p:spTree>
    <p:extLst>
      <p:ext uri="{BB962C8B-B14F-4D97-AF65-F5344CB8AC3E}">
        <p14:creationId xmlns:p14="http://schemas.microsoft.com/office/powerpoint/2010/main" val="1693189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23824" y="174624"/>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Our First C# program</a:t>
            </a:r>
          </a:p>
          <a:p>
            <a:r>
              <a:rPr lang="en-US" dirty="0">
                <a:solidFill>
                  <a:srgbClr val="512BD4"/>
                </a:solidFill>
              </a:rPr>
              <a:t>.NET Overview?</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rgbClr val="3A20A0"/>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5A5BF9-F952-5507-D03E-00FFE1D6FB17}"/>
              </a:ext>
            </a:extLst>
          </p:cNvPr>
          <p:cNvSpPr txBox="1">
            <a:spLocks/>
          </p:cNvSpPr>
          <p:nvPr/>
        </p:nvSpPr>
        <p:spPr>
          <a:xfrm>
            <a:off x="952500" y="2400300"/>
            <a:ext cx="10515600" cy="331946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Font typeface="Arial" panose="020B0604020202020204" pitchFamily="34" charset="0"/>
              <a:buNone/>
            </a:pPr>
            <a:endParaRPr lang="en-IN" dirty="0">
              <a:solidFill>
                <a:schemeClr val="bg1"/>
              </a:solidFill>
            </a:endParaRPr>
          </a:p>
          <a:p>
            <a:endParaRPr lang="en-IN" dirty="0"/>
          </a:p>
        </p:txBody>
      </p:sp>
      <p:sp>
        <p:nvSpPr>
          <p:cNvPr id="3" name="Title 1">
            <a:extLst>
              <a:ext uri="{FF2B5EF4-FFF2-40B4-BE49-F238E27FC236}">
                <a16:creationId xmlns:a16="http://schemas.microsoft.com/office/drawing/2014/main" id="{E4929470-7EDB-9489-076B-C850253E008A}"/>
              </a:ext>
            </a:extLst>
          </p:cNvPr>
          <p:cNvSpPr txBox="1">
            <a:spLocks/>
          </p:cNvSpPr>
          <p:nvPr/>
        </p:nvSpPr>
        <p:spPr>
          <a:xfrm>
            <a:off x="952500" y="1379538"/>
            <a:ext cx="10515600" cy="835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chemeClr val="bg1"/>
                </a:solidFill>
                <a:latin typeface="+mn-lt"/>
              </a:rPr>
              <a:t>ADO.NET – Data Access API</a:t>
            </a:r>
          </a:p>
        </p:txBody>
      </p:sp>
    </p:spTree>
    <p:extLst>
      <p:ext uri="{BB962C8B-B14F-4D97-AF65-F5344CB8AC3E}">
        <p14:creationId xmlns:p14="http://schemas.microsoft.com/office/powerpoint/2010/main" val="1453678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62527F5-62D3-5264-8170-B9FF40B92995}"/>
              </a:ext>
            </a:extLst>
          </p:cNvPr>
          <p:cNvSpPr/>
          <p:nvPr/>
        </p:nvSpPr>
        <p:spPr>
          <a:xfrm>
            <a:off x="250059" y="1873084"/>
            <a:ext cx="6450779" cy="577064"/>
          </a:xfrm>
          <a:prstGeom prst="roundRect">
            <a:avLst/>
          </a:prstGeom>
          <a:solidFill>
            <a:srgbClr val="3A20A0"/>
          </a:solidFill>
          <a:ln>
            <a:solidFill>
              <a:srgbClr val="3A2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#3A20A0</a:t>
            </a:r>
          </a:p>
        </p:txBody>
      </p:sp>
      <p:sp>
        <p:nvSpPr>
          <p:cNvPr id="15" name="Rectangle: Rounded Corners 14">
            <a:extLst>
              <a:ext uri="{FF2B5EF4-FFF2-40B4-BE49-F238E27FC236}">
                <a16:creationId xmlns:a16="http://schemas.microsoft.com/office/drawing/2014/main" id="{B4BFD7CE-9B05-66E4-8717-1CA06C6FFEC3}"/>
              </a:ext>
            </a:extLst>
          </p:cNvPr>
          <p:cNvSpPr/>
          <p:nvPr/>
        </p:nvSpPr>
        <p:spPr>
          <a:xfrm>
            <a:off x="250058" y="2598965"/>
            <a:ext cx="6450778" cy="577064"/>
          </a:xfrm>
          <a:prstGeom prst="roundRect">
            <a:avLst/>
          </a:prstGeom>
          <a:solidFill>
            <a:srgbClr val="4826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Font #4826C0</a:t>
            </a:r>
          </a:p>
        </p:txBody>
      </p:sp>
      <p:sp>
        <p:nvSpPr>
          <p:cNvPr id="16" name="Rectangle: Rounded Corners 15">
            <a:extLst>
              <a:ext uri="{FF2B5EF4-FFF2-40B4-BE49-F238E27FC236}">
                <a16:creationId xmlns:a16="http://schemas.microsoft.com/office/drawing/2014/main" id="{42B6E22A-8CF1-583A-3E5A-113B326E0138}"/>
              </a:ext>
            </a:extLst>
          </p:cNvPr>
          <p:cNvSpPr/>
          <p:nvPr/>
        </p:nvSpPr>
        <p:spPr>
          <a:xfrm>
            <a:off x="250058" y="1147203"/>
            <a:ext cx="6450779" cy="577064"/>
          </a:xfrm>
          <a:prstGeom prst="roundRect">
            <a:avLst/>
          </a:prstGeom>
          <a:solidFill>
            <a:srgbClr val="512B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Normal Template #512BD4</a:t>
            </a:r>
          </a:p>
        </p:txBody>
      </p:sp>
      <p:sp>
        <p:nvSpPr>
          <p:cNvPr id="17" name="Rectangle: Rounded Corners 16">
            <a:extLst>
              <a:ext uri="{FF2B5EF4-FFF2-40B4-BE49-F238E27FC236}">
                <a16:creationId xmlns:a16="http://schemas.microsoft.com/office/drawing/2014/main" id="{027E6790-2042-DDB4-055C-555C86079EB5}"/>
              </a:ext>
            </a:extLst>
          </p:cNvPr>
          <p:cNvSpPr/>
          <p:nvPr/>
        </p:nvSpPr>
        <p:spPr>
          <a:xfrm>
            <a:off x="250058" y="3389360"/>
            <a:ext cx="6450778" cy="577064"/>
          </a:xfrm>
          <a:prstGeom prst="roundRect">
            <a:avLst/>
          </a:prstGeom>
          <a:solidFill>
            <a:srgbClr val="2A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 Logo #2A0066</a:t>
            </a:r>
          </a:p>
        </p:txBody>
      </p:sp>
      <p:sp>
        <p:nvSpPr>
          <p:cNvPr id="3" name="TextBox 2">
            <a:extLst>
              <a:ext uri="{FF2B5EF4-FFF2-40B4-BE49-F238E27FC236}">
                <a16:creationId xmlns:a16="http://schemas.microsoft.com/office/drawing/2014/main" id="{9910179B-81B3-562A-F2F8-E9197A0EB687}"/>
              </a:ext>
            </a:extLst>
          </p:cNvPr>
          <p:cNvSpPr txBox="1"/>
          <p:nvPr/>
        </p:nvSpPr>
        <p:spPr>
          <a:xfrm>
            <a:off x="6700836" y="1225651"/>
            <a:ext cx="4103367" cy="800219"/>
          </a:xfrm>
          <a:prstGeom prst="rect">
            <a:avLst/>
          </a:prstGeom>
          <a:noFill/>
        </p:spPr>
        <p:txBody>
          <a:bodyPr wrap="none" rtlCol="0">
            <a:spAutoFit/>
          </a:bodyPr>
          <a:lstStyle/>
          <a:p>
            <a:r>
              <a:rPr lang="en-IN" sz="2800" dirty="0">
                <a:solidFill>
                  <a:srgbClr val="512BD4"/>
                </a:solidFill>
              </a:rPr>
              <a:t>Normal Template #512BD4</a:t>
            </a:r>
          </a:p>
          <a:p>
            <a:endParaRPr lang="en-IN" dirty="0"/>
          </a:p>
        </p:txBody>
      </p:sp>
      <p:sp>
        <p:nvSpPr>
          <p:cNvPr id="4" name="TextBox 3">
            <a:extLst>
              <a:ext uri="{FF2B5EF4-FFF2-40B4-BE49-F238E27FC236}">
                <a16:creationId xmlns:a16="http://schemas.microsoft.com/office/drawing/2014/main" id="{EA2313C2-0946-0054-9AC4-89C828DE0680}"/>
              </a:ext>
            </a:extLst>
          </p:cNvPr>
          <p:cNvSpPr txBox="1"/>
          <p:nvPr/>
        </p:nvSpPr>
        <p:spPr>
          <a:xfrm>
            <a:off x="6700835" y="1874592"/>
            <a:ext cx="4829207" cy="800219"/>
          </a:xfrm>
          <a:prstGeom prst="rect">
            <a:avLst/>
          </a:prstGeom>
          <a:noFill/>
        </p:spPr>
        <p:txBody>
          <a:bodyPr wrap="none" rtlCol="0">
            <a:spAutoFit/>
          </a:bodyPr>
          <a:lstStyle/>
          <a:p>
            <a:r>
              <a:rPr lang="en-IN" sz="2800" dirty="0">
                <a:solidFill>
                  <a:srgbClr val="3A20A0"/>
                </a:solidFill>
              </a:rPr>
              <a:t>Dotnet Deck Template #3A20A0</a:t>
            </a:r>
          </a:p>
          <a:p>
            <a:endParaRPr lang="en-IN" dirty="0"/>
          </a:p>
        </p:txBody>
      </p:sp>
      <p:sp>
        <p:nvSpPr>
          <p:cNvPr id="5" name="TextBox 4">
            <a:extLst>
              <a:ext uri="{FF2B5EF4-FFF2-40B4-BE49-F238E27FC236}">
                <a16:creationId xmlns:a16="http://schemas.microsoft.com/office/drawing/2014/main" id="{79572A89-E3C8-3456-0A64-C4523712EFB9}"/>
              </a:ext>
            </a:extLst>
          </p:cNvPr>
          <p:cNvSpPr txBox="1"/>
          <p:nvPr/>
        </p:nvSpPr>
        <p:spPr>
          <a:xfrm>
            <a:off x="6715120" y="2689335"/>
            <a:ext cx="5523050" cy="800219"/>
          </a:xfrm>
          <a:prstGeom prst="rect">
            <a:avLst/>
          </a:prstGeom>
          <a:noFill/>
        </p:spPr>
        <p:txBody>
          <a:bodyPr wrap="none" rtlCol="0">
            <a:spAutoFit/>
          </a:bodyPr>
          <a:lstStyle/>
          <a:p>
            <a:r>
              <a:rPr lang="en-IN" sz="2800" dirty="0">
                <a:solidFill>
                  <a:srgbClr val="4826C0"/>
                </a:solidFill>
              </a:rPr>
              <a:t>Dotnet Deck Template Font #4826C0</a:t>
            </a:r>
          </a:p>
          <a:p>
            <a:endParaRPr lang="en-IN" dirty="0"/>
          </a:p>
        </p:txBody>
      </p:sp>
      <p:sp>
        <p:nvSpPr>
          <p:cNvPr id="6" name="TextBox 5">
            <a:extLst>
              <a:ext uri="{FF2B5EF4-FFF2-40B4-BE49-F238E27FC236}">
                <a16:creationId xmlns:a16="http://schemas.microsoft.com/office/drawing/2014/main" id="{FA8FEC70-51EC-E934-9159-C6A8CBBAE58E}"/>
              </a:ext>
            </a:extLst>
          </p:cNvPr>
          <p:cNvSpPr txBox="1"/>
          <p:nvPr/>
        </p:nvSpPr>
        <p:spPr>
          <a:xfrm>
            <a:off x="6761671" y="3489554"/>
            <a:ext cx="2714974" cy="800219"/>
          </a:xfrm>
          <a:prstGeom prst="rect">
            <a:avLst/>
          </a:prstGeom>
          <a:noFill/>
        </p:spPr>
        <p:txBody>
          <a:bodyPr wrap="none" rtlCol="0">
            <a:spAutoFit/>
          </a:bodyPr>
          <a:lstStyle/>
          <a:p>
            <a:r>
              <a:rPr lang="en-IN" sz="2800" dirty="0">
                <a:solidFill>
                  <a:srgbClr val="2A0066"/>
                </a:solidFill>
              </a:rPr>
              <a:t>C# Logo #2A0066</a:t>
            </a:r>
          </a:p>
          <a:p>
            <a:endParaRPr lang="en-IN" dirty="0"/>
          </a:p>
        </p:txBody>
      </p:sp>
    </p:spTree>
    <p:extLst>
      <p:ext uri="{BB962C8B-B14F-4D97-AF65-F5344CB8AC3E}">
        <p14:creationId xmlns:p14="http://schemas.microsoft.com/office/powerpoint/2010/main" val="171381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2"/>
          <a:stretch>
            <a:fillRect/>
          </a:stretch>
        </p:blipFill>
        <p:spPr>
          <a:xfrm>
            <a:off x="9761047" y="1695304"/>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4102164" y="1424573"/>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237" y="1593881"/>
            <a:ext cx="2886017" cy="3103244"/>
          </a:xfrm>
          <a:prstGeom prst="rect">
            <a:avLst/>
          </a:prstGeom>
        </p:spPr>
      </p:pic>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4"/>
          <a:stretch>
            <a:fillRect/>
          </a:stretch>
        </p:blipFill>
        <p:spPr>
          <a:xfrm>
            <a:off x="898481" y="2099130"/>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5"/>
          <a:stretch>
            <a:fillRect/>
          </a:stretch>
        </p:blipFill>
        <p:spPr>
          <a:xfrm>
            <a:off x="1487899" y="2069126"/>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6"/>
          <a:stretch>
            <a:fillRect/>
          </a:stretch>
        </p:blipFill>
        <p:spPr>
          <a:xfrm>
            <a:off x="2121709" y="2069567"/>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7603" y="297178"/>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E14DC3DE-171A-CCA4-8CD2-3F629DCB0465}"/>
              </a:ext>
            </a:extLst>
          </p:cNvPr>
          <p:cNvSpPr/>
          <p:nvPr/>
        </p:nvSpPr>
        <p:spPr>
          <a:xfrm>
            <a:off x="341895" y="4245919"/>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8"/>
          <a:stretch>
            <a:fillRect/>
          </a:stretch>
        </p:blipFill>
        <p:spPr>
          <a:xfrm>
            <a:off x="7809353" y="1363387"/>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9"/>
          <a:stretch>
            <a:fillRect/>
          </a:stretch>
        </p:blipFill>
        <p:spPr>
          <a:xfrm>
            <a:off x="7941301" y="2439439"/>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0"/>
          <a:stretch>
            <a:fillRect/>
          </a:stretch>
        </p:blipFill>
        <p:spPr>
          <a:xfrm>
            <a:off x="7861351" y="4277944"/>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8253142" y="219116"/>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8093741" y="1655285"/>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8152332" y="3178202"/>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8145645" y="4154169"/>
            <a:ext cx="840295" cy="369332"/>
          </a:xfrm>
          <a:prstGeom prst="rect">
            <a:avLst/>
          </a:prstGeom>
          <a:noFill/>
        </p:spPr>
        <p:txBody>
          <a:bodyPr wrap="square" rtlCol="0">
            <a:spAutoFit/>
          </a:bodyPr>
          <a:lstStyle/>
          <a:p>
            <a:r>
              <a:rPr lang="en-IN" b="1" dirty="0"/>
              <a:t>Games</a:t>
            </a:r>
            <a:endParaRPr lang="en-IN" sz="2000" b="1" dirty="0"/>
          </a:p>
        </p:txBody>
      </p:sp>
      <p:sp>
        <p:nvSpPr>
          <p:cNvPr id="1035" name="TextBox 1034">
            <a:extLst>
              <a:ext uri="{FF2B5EF4-FFF2-40B4-BE49-F238E27FC236}">
                <a16:creationId xmlns:a16="http://schemas.microsoft.com/office/drawing/2014/main" id="{B1A6BD9F-F86D-C290-2293-97DA8BB3E4CE}"/>
              </a:ext>
            </a:extLst>
          </p:cNvPr>
          <p:cNvSpPr txBox="1"/>
          <p:nvPr/>
        </p:nvSpPr>
        <p:spPr>
          <a:xfrm>
            <a:off x="9986303" y="2086376"/>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986302" y="2913222"/>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986302" y="4225494"/>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3" name="TextBox 2">
            <a:extLst>
              <a:ext uri="{FF2B5EF4-FFF2-40B4-BE49-F238E27FC236}">
                <a16:creationId xmlns:a16="http://schemas.microsoft.com/office/drawing/2014/main" id="{2E9F4CF8-3B5E-9B7C-EBAF-F6E30AE07F14}"/>
              </a:ext>
            </a:extLst>
          </p:cNvPr>
          <p:cNvSpPr txBox="1"/>
          <p:nvPr/>
        </p:nvSpPr>
        <p:spPr>
          <a:xfrm>
            <a:off x="4795552" y="715259"/>
            <a:ext cx="2199385" cy="707886"/>
          </a:xfrm>
          <a:prstGeom prst="rect">
            <a:avLst/>
          </a:prstGeom>
          <a:noFill/>
        </p:spPr>
        <p:txBody>
          <a:bodyPr wrap="none" rtlCol="0">
            <a:spAutoFit/>
          </a:bodyPr>
          <a:lstStyle/>
          <a:p>
            <a:r>
              <a:rPr lang="en-IN" sz="4000" dirty="0">
                <a:solidFill>
                  <a:srgbClr val="512BD4"/>
                </a:solidFill>
                <a:ea typeface="+mj-ea"/>
                <a:cs typeface="+mj-cs"/>
              </a:rPr>
              <a:t>Microsoft</a:t>
            </a:r>
          </a:p>
        </p:txBody>
      </p:sp>
      <p:sp>
        <p:nvSpPr>
          <p:cNvPr id="11" name="Rectangle: Rounded Corners 10">
            <a:extLst>
              <a:ext uri="{FF2B5EF4-FFF2-40B4-BE49-F238E27FC236}">
                <a16:creationId xmlns:a16="http://schemas.microsoft.com/office/drawing/2014/main" id="{73576A4C-4107-2855-D2B3-EB062226FEF6}"/>
              </a:ext>
            </a:extLst>
          </p:cNvPr>
          <p:cNvSpPr/>
          <p:nvPr/>
        </p:nvSpPr>
        <p:spPr>
          <a:xfrm>
            <a:off x="341894" y="4867861"/>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Exceptional Handling</a:t>
            </a:r>
          </a:p>
        </p:txBody>
      </p:sp>
      <p:sp>
        <p:nvSpPr>
          <p:cNvPr id="13" name="Rectangle: Rounded Corners 12">
            <a:extLst>
              <a:ext uri="{FF2B5EF4-FFF2-40B4-BE49-F238E27FC236}">
                <a16:creationId xmlns:a16="http://schemas.microsoft.com/office/drawing/2014/main" id="{4EDC7D73-F42C-A200-E4CA-03B340E77112}"/>
              </a:ext>
            </a:extLst>
          </p:cNvPr>
          <p:cNvSpPr/>
          <p:nvPr/>
        </p:nvSpPr>
        <p:spPr>
          <a:xfrm>
            <a:off x="343765" y="3593871"/>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Type Safety</a:t>
            </a:r>
          </a:p>
        </p:txBody>
      </p:sp>
      <p:sp>
        <p:nvSpPr>
          <p:cNvPr id="15" name="Rectangle: Rounded Corners 14">
            <a:extLst>
              <a:ext uri="{FF2B5EF4-FFF2-40B4-BE49-F238E27FC236}">
                <a16:creationId xmlns:a16="http://schemas.microsoft.com/office/drawing/2014/main" id="{9C4C9B2F-6295-AE8B-8779-FE75F94721D4}"/>
              </a:ext>
            </a:extLst>
          </p:cNvPr>
          <p:cNvSpPr/>
          <p:nvPr/>
        </p:nvSpPr>
        <p:spPr>
          <a:xfrm>
            <a:off x="343765" y="2962248"/>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Object Oriented Programming</a:t>
            </a:r>
          </a:p>
        </p:txBody>
      </p:sp>
      <p:sp>
        <p:nvSpPr>
          <p:cNvPr id="16" name="Rectangle: Rounded Corners 15">
            <a:extLst>
              <a:ext uri="{FF2B5EF4-FFF2-40B4-BE49-F238E27FC236}">
                <a16:creationId xmlns:a16="http://schemas.microsoft.com/office/drawing/2014/main" id="{E72A77A0-5E66-813E-C0BE-8C988E9B0B30}"/>
              </a:ext>
            </a:extLst>
          </p:cNvPr>
          <p:cNvSpPr/>
          <p:nvPr/>
        </p:nvSpPr>
        <p:spPr>
          <a:xfrm>
            <a:off x="343766" y="1563069"/>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Cross Platform</a:t>
            </a:r>
          </a:p>
        </p:txBody>
      </p:sp>
      <p:sp>
        <p:nvSpPr>
          <p:cNvPr id="17" name="Rectangle: Rounded Corners 16">
            <a:extLst>
              <a:ext uri="{FF2B5EF4-FFF2-40B4-BE49-F238E27FC236}">
                <a16:creationId xmlns:a16="http://schemas.microsoft.com/office/drawing/2014/main" id="{E9490FAE-7F39-9BB8-BD81-17AA5DEC62E7}"/>
              </a:ext>
            </a:extLst>
          </p:cNvPr>
          <p:cNvSpPr/>
          <p:nvPr/>
        </p:nvSpPr>
        <p:spPr>
          <a:xfrm>
            <a:off x="343765" y="872475"/>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Open Source</a:t>
            </a:r>
          </a:p>
        </p:txBody>
      </p:sp>
    </p:spTree>
    <p:extLst>
      <p:ext uri="{BB962C8B-B14F-4D97-AF65-F5344CB8AC3E}">
        <p14:creationId xmlns:p14="http://schemas.microsoft.com/office/powerpoint/2010/main" val="283889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solidFill>
                  <a:srgbClr val="512BD4"/>
                </a:solidFill>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157163" y="1465263"/>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9250" y="2381250"/>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999" y="1536241"/>
            <a:ext cx="720221" cy="774031"/>
          </a:xfrm>
          <a:prstGeom prst="rect">
            <a:avLst/>
          </a:prstGeom>
        </p:spPr>
      </p:pic>
      <p:grpSp>
        <p:nvGrpSpPr>
          <p:cNvPr id="4" name="Group 3">
            <a:extLst>
              <a:ext uri="{FF2B5EF4-FFF2-40B4-BE49-F238E27FC236}">
                <a16:creationId xmlns:a16="http://schemas.microsoft.com/office/drawing/2014/main" id="{2C1E61F1-A313-FD05-A0A8-63D24C67AB13}"/>
              </a:ext>
            </a:extLst>
          </p:cNvPr>
          <p:cNvGrpSpPr/>
          <p:nvPr/>
        </p:nvGrpSpPr>
        <p:grpSpPr>
          <a:xfrm>
            <a:off x="5924550" y="3783013"/>
            <a:ext cx="738295" cy="445555"/>
            <a:chOff x="1917970" y="2446094"/>
            <a:chExt cx="738295" cy="445555"/>
          </a:xfrm>
        </p:grpSpPr>
        <p:sp>
          <p:nvSpPr>
            <p:cNvPr id="6" name="Arrow: Right 5">
              <a:extLst>
                <a:ext uri="{FF2B5EF4-FFF2-40B4-BE49-F238E27FC236}">
                  <a16:creationId xmlns:a16="http://schemas.microsoft.com/office/drawing/2014/main" id="{17AC2A6A-EB0B-4E38-FDF4-6A803A1BD3A7}"/>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7" name="Arrow: Right 4">
              <a:extLst>
                <a:ext uri="{FF2B5EF4-FFF2-40B4-BE49-F238E27FC236}">
                  <a16:creationId xmlns:a16="http://schemas.microsoft.com/office/drawing/2014/main" id="{671E8D95-8B69-0093-6CE8-86E5350AA59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9" name="Picture 8">
            <a:extLst>
              <a:ext uri="{FF2B5EF4-FFF2-40B4-BE49-F238E27FC236}">
                <a16:creationId xmlns:a16="http://schemas.microsoft.com/office/drawing/2014/main" id="{FDDA19D2-5EE4-1EF6-095F-23569D305361}"/>
              </a:ext>
            </a:extLst>
          </p:cNvPr>
          <p:cNvPicPr>
            <a:picLocks noChangeAspect="1"/>
          </p:cNvPicPr>
          <p:nvPr/>
        </p:nvPicPr>
        <p:blipFill>
          <a:blip r:embed="rId4"/>
          <a:stretch>
            <a:fillRect/>
          </a:stretch>
        </p:blipFill>
        <p:spPr>
          <a:xfrm>
            <a:off x="6854932" y="1465263"/>
            <a:ext cx="5117993" cy="4635500"/>
          </a:xfrm>
          <a:prstGeom prst="rect">
            <a:avLst/>
          </a:prstGeom>
        </p:spPr>
      </p:pic>
      <p:sp>
        <p:nvSpPr>
          <p:cNvPr id="10" name="TextBox 9">
            <a:extLst>
              <a:ext uri="{FF2B5EF4-FFF2-40B4-BE49-F238E27FC236}">
                <a16:creationId xmlns:a16="http://schemas.microsoft.com/office/drawing/2014/main" id="{3EC63137-561E-FD44-E713-060B92642172}"/>
              </a:ext>
            </a:extLst>
          </p:cNvPr>
          <p:cNvSpPr txBox="1"/>
          <p:nvPr/>
        </p:nvSpPr>
        <p:spPr>
          <a:xfrm>
            <a:off x="4736045" y="6286440"/>
            <a:ext cx="4439613" cy="400110"/>
          </a:xfrm>
          <a:prstGeom prst="rect">
            <a:avLst/>
          </a:prstGeom>
          <a:noFill/>
        </p:spPr>
        <p:txBody>
          <a:bodyPr wrap="none" rtlCol="0">
            <a:spAutoFit/>
          </a:bodyPr>
          <a:lstStyle/>
          <a:p>
            <a:r>
              <a:rPr lang="en-IN" sz="2000" b="1" dirty="0">
                <a:solidFill>
                  <a:srgbClr val="512BD4"/>
                </a:solidFill>
              </a:rPr>
              <a:t>Console Application </a:t>
            </a:r>
            <a:r>
              <a:rPr lang="en-IN" sz="2000" i="1" dirty="0">
                <a:solidFill>
                  <a:srgbClr val="512BD4"/>
                </a:solidFill>
              </a:rPr>
              <a:t>--name</a:t>
            </a:r>
            <a:r>
              <a:rPr lang="en-IN" sz="2000" b="1" dirty="0">
                <a:solidFill>
                  <a:srgbClr val="512BD4"/>
                </a:solidFill>
              </a:rPr>
              <a:t> Hello World</a:t>
            </a:r>
          </a:p>
        </p:txBody>
      </p:sp>
      <p:sp>
        <p:nvSpPr>
          <p:cNvPr id="11" name="TextBox 10">
            <a:extLst>
              <a:ext uri="{FF2B5EF4-FFF2-40B4-BE49-F238E27FC236}">
                <a16:creationId xmlns:a16="http://schemas.microsoft.com/office/drawing/2014/main" id="{22FBDA30-7CE3-0089-9BEC-67EA0599A358}"/>
              </a:ext>
            </a:extLst>
          </p:cNvPr>
          <p:cNvSpPr txBox="1"/>
          <p:nvPr/>
        </p:nvSpPr>
        <p:spPr>
          <a:xfrm>
            <a:off x="5836497" y="3377489"/>
            <a:ext cx="914400" cy="400110"/>
          </a:xfrm>
          <a:prstGeom prst="rect">
            <a:avLst/>
          </a:prstGeom>
          <a:noFill/>
        </p:spPr>
        <p:txBody>
          <a:bodyPr wrap="square" rtlCol="0">
            <a:spAutoFit/>
          </a:bodyPr>
          <a:lstStyle/>
          <a:p>
            <a:r>
              <a:rPr lang="en-IN" sz="2000" b="1" dirty="0">
                <a:solidFill>
                  <a:srgbClr val="512BD4"/>
                </a:solidFill>
              </a:rPr>
              <a:t>RUN</a:t>
            </a:r>
            <a:endParaRPr lang="en-IN" b="1" dirty="0">
              <a:solidFill>
                <a:srgbClr val="512BD4"/>
              </a:solidFill>
            </a:endParaRPr>
          </a:p>
        </p:txBody>
      </p:sp>
    </p:spTree>
    <p:extLst>
      <p:ext uri="{BB962C8B-B14F-4D97-AF65-F5344CB8AC3E}">
        <p14:creationId xmlns:p14="http://schemas.microsoft.com/office/powerpoint/2010/main" val="24115847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90E1F8A-0028-0DBA-9C30-419323930536}"/>
              </a:ext>
            </a:extLst>
          </p:cNvPr>
          <p:cNvGrpSpPr/>
          <p:nvPr/>
        </p:nvGrpSpPr>
        <p:grpSpPr>
          <a:xfrm>
            <a:off x="3229292" y="895696"/>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171491" y="607247"/>
            <a:ext cx="1509605" cy="949599"/>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2"/>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3"/>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graphicFrame>
        <p:nvGraphicFramePr>
          <p:cNvPr id="2" name="Table 1">
            <a:extLst>
              <a:ext uri="{FF2B5EF4-FFF2-40B4-BE49-F238E27FC236}">
                <a16:creationId xmlns:a16="http://schemas.microsoft.com/office/drawing/2014/main" id="{B8F6DED4-7FB8-D8FB-DA7C-17622B971EC6}"/>
              </a:ext>
            </a:extLst>
          </p:cNvPr>
          <p:cNvGraphicFramePr>
            <a:graphicFrameLocks/>
          </p:cNvGraphicFramePr>
          <p:nvPr>
            <p:extLst>
              <p:ext uri="{D42A27DB-BD31-4B8C-83A1-F6EECF244321}">
                <p14:modId xmlns:p14="http://schemas.microsoft.com/office/powerpoint/2010/main" val="724120322"/>
              </p:ext>
            </p:extLst>
          </p:nvPr>
        </p:nvGraphicFramePr>
        <p:xfrm>
          <a:off x="153030" y="3429003"/>
          <a:ext cx="2991711" cy="949600"/>
        </p:xfrm>
        <a:graphic>
          <a:graphicData uri="http://schemas.openxmlformats.org/drawingml/2006/table">
            <a:tbl>
              <a:tblPr firstRow="1" bandRow="1">
                <a:tableStyleId>{5C22544A-7EE6-4342-B048-85BDC9FD1C3A}</a:tableStyleId>
              </a:tblPr>
              <a:tblGrid>
                <a:gridCol w="2991711">
                  <a:extLst>
                    <a:ext uri="{9D8B030D-6E8A-4147-A177-3AD203B41FA5}">
                      <a16:colId xmlns:a16="http://schemas.microsoft.com/office/drawing/2014/main" val="3473715089"/>
                    </a:ext>
                  </a:extLst>
                </a:gridCol>
              </a:tblGrid>
              <a:tr h="330558">
                <a:tc>
                  <a:txBody>
                    <a:bodyPr/>
                    <a:lstStyle/>
                    <a:p>
                      <a:pPr algn="ctr"/>
                      <a:r>
                        <a:rPr lang="en-IN" dirty="0"/>
                        <a:t>VB.NET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400" b="1" dirty="0" err="1">
                          <a:solidFill>
                            <a:srgbClr val="512BD4"/>
                          </a:solidFill>
                        </a:rPr>
                        <a:t>HelloWorldVB</a:t>
                      </a:r>
                      <a:endParaRPr lang="en-IN"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3" name="Table 2">
            <a:extLst>
              <a:ext uri="{FF2B5EF4-FFF2-40B4-BE49-F238E27FC236}">
                <a16:creationId xmlns:a16="http://schemas.microsoft.com/office/drawing/2014/main" id="{A216240A-0EA8-6229-5DF2-0393E018F840}"/>
              </a:ext>
            </a:extLst>
          </p:cNvPr>
          <p:cNvGraphicFramePr>
            <a:graphicFrameLocks/>
          </p:cNvGraphicFramePr>
          <p:nvPr>
            <p:extLst>
              <p:ext uri="{D42A27DB-BD31-4B8C-83A1-F6EECF244321}">
                <p14:modId xmlns:p14="http://schemas.microsoft.com/office/powerpoint/2010/main" val="929031819"/>
              </p:ext>
            </p:extLst>
          </p:nvPr>
        </p:nvGraphicFramePr>
        <p:xfrm>
          <a:off x="153030" y="4700460"/>
          <a:ext cx="2991711" cy="949600"/>
        </p:xfrm>
        <a:graphic>
          <a:graphicData uri="http://schemas.openxmlformats.org/drawingml/2006/table">
            <a:tbl>
              <a:tblPr firstRow="1" bandRow="1">
                <a:tableStyleId>{5C22544A-7EE6-4342-B048-85BDC9FD1C3A}</a:tableStyleId>
              </a:tblPr>
              <a:tblGrid>
                <a:gridCol w="2991711">
                  <a:extLst>
                    <a:ext uri="{9D8B030D-6E8A-4147-A177-3AD203B41FA5}">
                      <a16:colId xmlns:a16="http://schemas.microsoft.com/office/drawing/2014/main" val="3473715089"/>
                    </a:ext>
                  </a:extLst>
                </a:gridCol>
              </a:tblGrid>
              <a:tr h="330558">
                <a:tc>
                  <a:txBody>
                    <a:bodyPr/>
                    <a:lstStyle/>
                    <a:p>
                      <a:pPr algn="ctr"/>
                      <a:r>
                        <a:rPr lang="en-IN" dirty="0"/>
                        <a:t>F#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400" b="1" dirty="0" err="1">
                          <a:solidFill>
                            <a:srgbClr val="512BD4"/>
                          </a:solidFill>
                        </a:rPr>
                        <a:t>HelloWorldFSharp</a:t>
                      </a:r>
                      <a:endParaRPr lang="en-IN"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4" name="Table 3">
            <a:extLst>
              <a:ext uri="{FF2B5EF4-FFF2-40B4-BE49-F238E27FC236}">
                <a16:creationId xmlns:a16="http://schemas.microsoft.com/office/drawing/2014/main" id="{27BF02D5-7331-FB96-47E4-816275C7A5F9}"/>
              </a:ext>
            </a:extLst>
          </p:cNvPr>
          <p:cNvGraphicFramePr>
            <a:graphicFrameLocks/>
          </p:cNvGraphicFramePr>
          <p:nvPr>
            <p:extLst>
              <p:ext uri="{D42A27DB-BD31-4B8C-83A1-F6EECF244321}">
                <p14:modId xmlns:p14="http://schemas.microsoft.com/office/powerpoint/2010/main" val="4255365384"/>
              </p:ext>
            </p:extLst>
          </p:nvPr>
        </p:nvGraphicFramePr>
        <p:xfrm>
          <a:off x="153030" y="607247"/>
          <a:ext cx="2991711" cy="949600"/>
        </p:xfrm>
        <a:graphic>
          <a:graphicData uri="http://schemas.openxmlformats.org/drawingml/2006/table">
            <a:tbl>
              <a:tblPr firstRow="1" bandRow="1">
                <a:tableStyleId>{5C22544A-7EE6-4342-B048-85BDC9FD1C3A}</a:tableStyleId>
              </a:tblPr>
              <a:tblGrid>
                <a:gridCol w="2991711">
                  <a:extLst>
                    <a:ext uri="{9D8B030D-6E8A-4147-A177-3AD203B41FA5}">
                      <a16:colId xmlns:a16="http://schemas.microsoft.com/office/drawing/2014/main" val="3473715089"/>
                    </a:ext>
                  </a:extLst>
                </a:gridCol>
              </a:tblGrid>
              <a:tr h="33055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400" b="1" dirty="0" err="1">
                          <a:solidFill>
                            <a:srgbClr val="512BD4"/>
                          </a:solidFill>
                        </a:rPr>
                        <a:t>HelloWorldCSharp</a:t>
                      </a:r>
                      <a:endParaRPr lang="en-IN"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spTree>
    <p:extLst>
      <p:ext uri="{BB962C8B-B14F-4D97-AF65-F5344CB8AC3E}">
        <p14:creationId xmlns:p14="http://schemas.microsoft.com/office/powerpoint/2010/main" val="22941897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1411</TotalTime>
  <Words>2197</Words>
  <Application>Microsoft Office PowerPoint</Application>
  <PresentationFormat>Widescreen</PresentationFormat>
  <Paragraphs>577</Paragraphs>
  <Slides>39</Slides>
  <Notes>0</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Our First C# Program</vt:lpstr>
      <vt:lpstr>PowerPoint Presentation</vt:lpstr>
      <vt:lpstr>PowerPoint Presentation</vt:lpstr>
      <vt:lpstr>.NET Ecosystem and its tools</vt:lpstr>
      <vt:lpstr>PowerPoint Presentation</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C# Assembly</vt:lpstr>
      <vt:lpstr>PowerPoint Presentation</vt:lpstr>
      <vt:lpstr>PowerPoint Presentation</vt:lpstr>
      <vt:lpstr>PowerPoint Presentation</vt:lpstr>
      <vt:lpstr>PowerPoint Presentation</vt:lpstr>
      <vt:lpstr>PowerPoint Presentation</vt:lpstr>
      <vt:lpstr> C# Project</vt:lpstr>
      <vt:lpstr>PowerPoint Presentation</vt:lpstr>
      <vt:lpstr>C#</vt:lpstr>
      <vt:lpstr>PowerPoint Presentation</vt:lpstr>
      <vt:lpstr>PowerPoint Presentation</vt:lpstr>
      <vt:lpstr>PowerPoint Presentation</vt:lpstr>
      <vt:lpstr>Assembly (.exe or .dll)</vt:lpstr>
      <vt:lpstr>ADO.NET – Data Access API</vt:lpstr>
      <vt:lpstr>PowerPoint Presentation</vt:lpstr>
      <vt:lpstr>ADO.NET – Components</vt:lpstr>
      <vt:lpstr>ADO.NET – Data Access API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336</cp:revision>
  <dcterms:created xsi:type="dcterms:W3CDTF">2024-02-05T09:48:41Z</dcterms:created>
  <dcterms:modified xsi:type="dcterms:W3CDTF">2024-04-04T10:40:35Z</dcterms:modified>
</cp:coreProperties>
</file>