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1" r:id="rId4"/>
    <p:sldId id="260" r:id="rId5"/>
    <p:sldId id="258"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1E47B-2F73-C64D-852F-0E75179564C1}" type="datetimeFigureOut">
              <a:rPr lang="en-US"/>
              <a:t>10/5/2022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EDF3A9-7870-F74E-8339-4CC5BA450F68}" type="slidenum">
              <a:rPr lang="en-US"/>
              <a:t>‹#›</a:t>
            </a:fld>
            <a:endParaRPr lang="en-US"/>
          </a:p>
        </p:txBody>
      </p:sp>
    </p:spTree>
    <p:extLst>
      <p:ext uri="{BB962C8B-B14F-4D97-AF65-F5344CB8AC3E}">
        <p14:creationId xmlns:p14="http://schemas.microsoft.com/office/powerpoint/2010/main" val="262702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Chronic kidney disease is reffered as </a:t>
            </a:r>
            <a:r>
              <a:rPr lang="en-US" b="1"/>
              <a:t>CKD.</a:t>
            </a:r>
            <a:endParaRPr lang="en-US"/>
          </a:p>
        </p:txBody>
      </p:sp>
      <p:sp>
        <p:nvSpPr>
          <p:cNvPr id="4" name="Slide Number Placeholder 3"/>
          <p:cNvSpPr>
            <a:spLocks noGrp="1"/>
          </p:cNvSpPr>
          <p:nvPr>
            <p:ph type="sldNum" sz="quarter" idx="5"/>
          </p:nvPr>
        </p:nvSpPr>
        <p:spPr/>
        <p:txBody>
          <a:bodyPr/>
          <a:lstStyle/>
          <a:p>
            <a:fld id="{6BEDF3A9-7870-F74E-8339-4CC5BA450F68}" type="slidenum">
              <a:rPr lang="en-US"/>
              <a:t>2</a:t>
            </a:fld>
            <a:endParaRPr lang="en-US"/>
          </a:p>
        </p:txBody>
      </p:sp>
    </p:spTree>
    <p:extLst>
      <p:ext uri="{BB962C8B-B14F-4D97-AF65-F5344CB8AC3E}">
        <p14:creationId xmlns:p14="http://schemas.microsoft.com/office/powerpoint/2010/main" val="1154486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7C740-835E-6292-F1FB-1E3ACC7B8157}"/>
              </a:ext>
            </a:extLst>
          </p:cNvPr>
          <p:cNvSpPr>
            <a:spLocks noGrp="1"/>
          </p:cNvSpPr>
          <p:nvPr>
            <p:ph type="title"/>
          </p:nvPr>
        </p:nvSpPr>
        <p:spPr>
          <a:xfrm>
            <a:off x="1686017" y="2191870"/>
            <a:ext cx="9404723" cy="1400530"/>
          </a:xfrm>
        </p:spPr>
        <p:txBody>
          <a:bodyPr/>
          <a:lstStyle/>
          <a:p>
            <a:r>
              <a:rPr lang="en-US" b="1"/>
              <a:t>EARLY DETECTION OF CHRONIC KIDNEY DISEASES USING MACHINE LEARNING </a:t>
            </a:r>
          </a:p>
        </p:txBody>
      </p:sp>
      <p:sp>
        <p:nvSpPr>
          <p:cNvPr id="4" name="TextBox 3">
            <a:extLst>
              <a:ext uri="{FF2B5EF4-FFF2-40B4-BE49-F238E27FC236}">
                <a16:creationId xmlns:a16="http://schemas.microsoft.com/office/drawing/2014/main" id="{067EB88D-9CA6-532C-02D9-F5DF0AF63B59}"/>
              </a:ext>
            </a:extLst>
          </p:cNvPr>
          <p:cNvSpPr txBox="1"/>
          <p:nvPr/>
        </p:nvSpPr>
        <p:spPr>
          <a:xfrm>
            <a:off x="5181600" y="2510118"/>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1004522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B093-623F-5012-75D0-EC5D67C3F6EB}"/>
              </a:ext>
            </a:extLst>
          </p:cNvPr>
          <p:cNvSpPr>
            <a:spLocks noGrp="1"/>
          </p:cNvSpPr>
          <p:nvPr>
            <p:ph type="title"/>
          </p:nvPr>
        </p:nvSpPr>
        <p:spPr>
          <a:xfrm>
            <a:off x="0" y="129878"/>
            <a:ext cx="12192000" cy="6728122"/>
          </a:xfrm>
        </p:spPr>
        <p:txBody>
          <a:bodyPr/>
          <a:lstStyle/>
          <a:p>
            <a:r>
              <a:rPr lang="en-US"/>
              <a:t>Ensemble Learning</a:t>
            </a:r>
            <a:br>
              <a:rPr lang="en-US"/>
            </a:br>
            <a:r>
              <a:rPr lang="en-US"/>
              <a:t>
Ensemble learning is utilized in machine learning to obtain more accurate predictionsthan individual models by combining the outputs of several single classification models.</a:t>
            </a:r>
            <a:br>
              <a:rPr lang="en-US"/>
            </a:br>
            <a:r>
              <a:rPr lang="en-US"/>
              <a:t>Voting and Stacking are the two methods which will be used in this study.abel [71]demonstrate the above-mentioned</a:t>
            </a:r>
          </a:p>
        </p:txBody>
      </p:sp>
    </p:spTree>
    <p:extLst>
      <p:ext uri="{BB962C8B-B14F-4D97-AF65-F5344CB8AC3E}">
        <p14:creationId xmlns:p14="http://schemas.microsoft.com/office/powerpoint/2010/main" val="177004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649D-5FAC-88DF-53CA-ECBD6DFD6472}"/>
              </a:ext>
            </a:extLst>
          </p:cNvPr>
          <p:cNvSpPr>
            <a:spLocks noGrp="1"/>
          </p:cNvSpPr>
          <p:nvPr>
            <p:ph type="title"/>
          </p:nvPr>
        </p:nvSpPr>
        <p:spPr/>
        <p:txBody>
          <a:bodyPr/>
          <a:lstStyle/>
          <a:p>
            <a:r>
              <a:rPr lang="en-US"/>
              <a:t>Soft voting and Stacking:</a:t>
            </a:r>
          </a:p>
        </p:txBody>
      </p:sp>
      <p:pic>
        <p:nvPicPr>
          <p:cNvPr id="3" name="Picture 3">
            <a:extLst>
              <a:ext uri="{FF2B5EF4-FFF2-40B4-BE49-F238E27FC236}">
                <a16:creationId xmlns:a16="http://schemas.microsoft.com/office/drawing/2014/main" id="{98E2BAEB-B2E7-90C5-039B-8794870E630F}"/>
              </a:ext>
            </a:extLst>
          </p:cNvPr>
          <p:cNvPicPr>
            <a:picLocks noChangeAspect="1"/>
          </p:cNvPicPr>
          <p:nvPr/>
        </p:nvPicPr>
        <p:blipFill>
          <a:blip r:embed="rId2"/>
          <a:stretch>
            <a:fillRect/>
          </a:stretch>
        </p:blipFill>
        <p:spPr>
          <a:xfrm>
            <a:off x="3010320" y="1368136"/>
            <a:ext cx="6171360" cy="4832004"/>
          </a:xfrm>
          <a:prstGeom prst="rect">
            <a:avLst/>
          </a:prstGeom>
        </p:spPr>
      </p:pic>
    </p:spTree>
    <p:extLst>
      <p:ext uri="{BB962C8B-B14F-4D97-AF65-F5344CB8AC3E}">
        <p14:creationId xmlns:p14="http://schemas.microsoft.com/office/powerpoint/2010/main" val="366784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0C80-71BC-1A2F-31D6-4C48BE766E36}"/>
              </a:ext>
            </a:extLst>
          </p:cNvPr>
          <p:cNvSpPr>
            <a:spLocks noGrp="1"/>
          </p:cNvSpPr>
          <p:nvPr>
            <p:ph type="title"/>
          </p:nvPr>
        </p:nvSpPr>
        <p:spPr>
          <a:xfrm rot="10800000" flipV="1">
            <a:off x="0" y="157274"/>
            <a:ext cx="12762428" cy="6700726"/>
          </a:xfrm>
        </p:spPr>
        <p:txBody>
          <a:bodyPr/>
          <a:lstStyle/>
          <a:p>
            <a:pPr algn="ctr"/>
            <a:r>
              <a:rPr lang="en-US"/>
              <a:t>Evaluation Metrics:</a:t>
            </a:r>
            <a:br>
              <a:rPr lang="en-US"/>
            </a:br>
            <a:r>
              <a:rPr lang="en-US"/>
              <a:t>          Specifically, accuracy summarizes the performance of the classification task and measures the number of correctly predicted instances out of all the data instances. </a:t>
            </a:r>
            <a:br>
              <a:rPr lang="en-US"/>
            </a:br>
            <a:r>
              <a:rPr lang="en-US"/>
              <a:t>          Precision =TP/TP + FP</a:t>
            </a:r>
            <a:br>
              <a:rPr lang="en-US"/>
            </a:br>
            <a:r>
              <a:rPr lang="en-US"/>
              <a:t>Recall =TP/TP + FN</a:t>
            </a:r>
            <a:br>
              <a:rPr lang="en-US"/>
            </a:br>
            <a:r>
              <a:rPr lang="en-US"/>
              <a:t>F − Measure = 2Precision Recall/Precision+Recall</a:t>
            </a:r>
            <a:br>
              <a:rPr lang="en-US"/>
            </a:br>
            <a:r>
              <a:rPr lang="en-US"/>
              <a:t>Accuracy =TN + TP/TN + TP + FN + FP</a:t>
            </a:r>
          </a:p>
        </p:txBody>
      </p:sp>
    </p:spTree>
    <p:extLst>
      <p:ext uri="{BB962C8B-B14F-4D97-AF65-F5344CB8AC3E}">
        <p14:creationId xmlns:p14="http://schemas.microsoft.com/office/powerpoint/2010/main" val="4085517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51BC-6A8D-1371-EFD1-176CB6D1878F}"/>
              </a:ext>
            </a:extLst>
          </p:cNvPr>
          <p:cNvSpPr>
            <a:spLocks noGrp="1"/>
          </p:cNvSpPr>
          <p:nvPr>
            <p:ph type="title"/>
          </p:nvPr>
        </p:nvSpPr>
        <p:spPr>
          <a:xfrm>
            <a:off x="646111" y="452718"/>
            <a:ext cx="11689324" cy="1178858"/>
          </a:xfrm>
        </p:spPr>
        <p:txBody>
          <a:bodyPr/>
          <a:lstStyle/>
          <a:p>
            <a:r>
              <a:rPr lang="en-US"/>
              <a:t>Conclusions:</a:t>
            </a:r>
            <a:br>
              <a:rPr lang="en-US"/>
            </a:br>
            <a:r>
              <a:rPr lang="en-US"/>
              <a:t>        Chronic kidney disease is a condition characterized by progressive loss of kidney</a:t>
            </a:r>
            <a:br>
              <a:rPr lang="en-US"/>
            </a:br>
            <a:r>
              <a:rPr lang="en-US"/>
              <a:t>function over time. It is a silent disease, as most sufferers have no symptoms. Early</a:t>
            </a:r>
            <a:br>
              <a:rPr lang="en-US"/>
            </a:br>
            <a:r>
              <a:rPr lang="en-US"/>
              <a:t>diagnosis and treatment of CKD is a serious task for the medical community that resorts toML theory to design an efficient solution to this challenge.</a:t>
            </a:r>
          </a:p>
        </p:txBody>
      </p:sp>
    </p:spTree>
    <p:extLst>
      <p:ext uri="{BB962C8B-B14F-4D97-AF65-F5344CB8AC3E}">
        <p14:creationId xmlns:p14="http://schemas.microsoft.com/office/powerpoint/2010/main" val="4174592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FCC6-04E4-A122-53DD-DB1B31B79EC3}"/>
              </a:ext>
            </a:extLst>
          </p:cNvPr>
          <p:cNvSpPr>
            <a:spLocks noGrp="1"/>
          </p:cNvSpPr>
          <p:nvPr>
            <p:ph type="title"/>
          </p:nvPr>
        </p:nvSpPr>
        <p:spPr>
          <a:xfrm>
            <a:off x="0" y="0"/>
            <a:ext cx="12192000" cy="2084294"/>
          </a:xfrm>
        </p:spPr>
        <p:txBody>
          <a:bodyPr/>
          <a:lstStyle/>
          <a:p>
            <a:r>
              <a:rPr lang="en-US"/>
              <a:t>Reference:</a:t>
            </a:r>
            <a:br>
              <a:rPr lang="en-US"/>
            </a:br>
            <a:r>
              <a:rPr lang="en-US"/>
              <a:t>               Mahadevan, V. Anatomy of the kidney and ureter. Surgery 2019, 37, 359–364. [CrossRef]</a:t>
            </a:r>
            <a:br>
              <a:rPr lang="en-US"/>
            </a:br>
            <a:r>
              <a:rPr lang="en-US"/>
              <a:t>              Levey, A.S.; Coresh, J. Chronic kidney disease. Lancet 2012, 379, 165–180. [CrossRef]</a:t>
            </a:r>
            <a:br>
              <a:rPr lang="en-US"/>
            </a:br>
            <a:r>
              <a:rPr lang="en-US"/>
              <a:t>               Koye, D.N.; Magliano, D.J.; Nelson, R.G.; Pavkov, M.E. The global epidemiology of diabetes and kidney disease. Adv. Chronic</a:t>
            </a:r>
            <a:br>
              <a:rPr lang="en-US"/>
            </a:br>
            <a:r>
              <a:rPr lang="en-US"/>
              <a:t>Kidney Dis. 2018, 25, 121–132. [CrossRef] </a:t>
            </a:r>
            <a:br>
              <a:rPr lang="en-US"/>
            </a:br>
            <a:endParaRPr lang="en-US"/>
          </a:p>
        </p:txBody>
      </p:sp>
    </p:spTree>
    <p:extLst>
      <p:ext uri="{BB962C8B-B14F-4D97-AF65-F5344CB8AC3E}">
        <p14:creationId xmlns:p14="http://schemas.microsoft.com/office/powerpoint/2010/main" val="38319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8D28-C639-DA84-D83B-1BB1E4B43B1A}"/>
              </a:ext>
            </a:extLst>
          </p:cNvPr>
          <p:cNvSpPr>
            <a:spLocks noGrp="1"/>
          </p:cNvSpPr>
          <p:nvPr>
            <p:ph type="title" idx="4294967295"/>
          </p:nvPr>
        </p:nvSpPr>
        <p:spPr>
          <a:xfrm>
            <a:off x="0" y="-143436"/>
            <a:ext cx="12192000" cy="7001436"/>
          </a:xfrm>
        </p:spPr>
        <p:txBody>
          <a:bodyPr anchor="t"/>
          <a:lstStyle/>
          <a:p>
            <a:r>
              <a:rPr lang="en-US"/>
              <a:t>INTRODUCTION:</a:t>
            </a:r>
            <a:br>
              <a:rPr lang="en-US"/>
            </a:br>
            <a:r>
              <a:rPr lang="en-US"/>
              <a:t>            Chronic kidney disease is reffered as  CKD. As past record  the number of death in India due to CKD were 5.21 million in 2008 and further raised to 7.63 million by 2020.  </a:t>
            </a:r>
            <a:br>
              <a:rPr lang="en-US"/>
            </a:br>
            <a:r>
              <a:rPr lang="en-US"/>
              <a:t>                There is need of detection  of chronic kidney  Diseases at  early  stage before it get worse </a:t>
            </a:r>
            <a:br>
              <a:rPr lang="en-US"/>
            </a:br>
            <a:r>
              <a:rPr lang="en-US"/>
              <a:t>                    To reduce mortality rate ,an efficient   technic to pretict the diseases                                                     </a:t>
            </a:r>
          </a:p>
        </p:txBody>
      </p:sp>
    </p:spTree>
    <p:extLst>
      <p:ext uri="{BB962C8B-B14F-4D97-AF65-F5344CB8AC3E}">
        <p14:creationId xmlns:p14="http://schemas.microsoft.com/office/powerpoint/2010/main" val="88562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3BA8-7B1D-4821-C023-99DCBED08D82}"/>
              </a:ext>
            </a:extLst>
          </p:cNvPr>
          <p:cNvSpPr>
            <a:spLocks noGrp="1"/>
          </p:cNvSpPr>
          <p:nvPr>
            <p:ph type="title"/>
          </p:nvPr>
        </p:nvSpPr>
        <p:spPr/>
        <p:txBody>
          <a:bodyPr/>
          <a:lstStyle/>
          <a:p>
            <a:r>
              <a:rPr lang="en-US"/>
              <a:t>Materials and Methods:</a:t>
            </a:r>
          </a:p>
        </p:txBody>
      </p:sp>
      <p:sp>
        <p:nvSpPr>
          <p:cNvPr id="3" name="Content Placeholder 2">
            <a:extLst>
              <a:ext uri="{FF2B5EF4-FFF2-40B4-BE49-F238E27FC236}">
                <a16:creationId xmlns:a16="http://schemas.microsoft.com/office/drawing/2014/main" id="{99730C52-FB96-CBAA-503C-A8D5FCA3560E}"/>
              </a:ext>
            </a:extLst>
          </p:cNvPr>
          <p:cNvSpPr>
            <a:spLocks noGrp="1"/>
          </p:cNvSpPr>
          <p:nvPr>
            <p:ph idx="1"/>
          </p:nvPr>
        </p:nvSpPr>
        <p:spPr/>
        <p:txBody>
          <a:bodyPr>
            <a:normAutofit lnSpcReduction="10000"/>
          </a:bodyPr>
          <a:lstStyle/>
          <a:p>
            <a:r>
              <a:rPr lang="en-US"/>
              <a:t>Diastolic Blood Pressure (Bp - mmHg) [39]: This feature shows the participator’sdiastolic blood pressure</a:t>
            </a:r>
          </a:p>
          <a:p>
            <a:r>
              <a:rPr lang="en-US"/>
              <a:t>Specific Gravity (Sg) [40]: This feature captures the participator’s specific gravityvalue.</a:t>
            </a:r>
          </a:p>
          <a:p>
            <a:r>
              <a:rPr lang="en-US"/>
              <a:t>Albumin (Al) [41]: This attribute captures the participator’s albumin level. </a:t>
            </a:r>
          </a:p>
          <a:p>
            <a:r>
              <a:rPr lang="en-US"/>
              <a:t>It hasthree categories (72.25% normal, 21.5% above normal and 6.25% well above normal)</a:t>
            </a:r>
          </a:p>
          <a:p>
            <a:r>
              <a:rPr lang="en-US"/>
              <a:t>Glucose (Su) [42]: This attribute denotes the participator’s glucose level.</a:t>
            </a:r>
          </a:p>
          <a:p>
            <a:r>
              <a:rPr lang="en-US"/>
              <a:t> It has threecategories (88% normal, 8% above normal and 4% well above normal)</a:t>
            </a:r>
          </a:p>
        </p:txBody>
      </p:sp>
    </p:spTree>
    <p:extLst>
      <p:ext uri="{BB962C8B-B14F-4D97-AF65-F5344CB8AC3E}">
        <p14:creationId xmlns:p14="http://schemas.microsoft.com/office/powerpoint/2010/main" val="49155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55F8-889E-B2FF-D8F3-B0B3458FC7E9}"/>
              </a:ext>
            </a:extLst>
          </p:cNvPr>
          <p:cNvSpPr>
            <a:spLocks noGrp="1"/>
          </p:cNvSpPr>
          <p:nvPr>
            <p:ph type="title"/>
          </p:nvPr>
        </p:nvSpPr>
        <p:spPr>
          <a:xfrm>
            <a:off x="0" y="0"/>
            <a:ext cx="11689975" cy="6651811"/>
          </a:xfrm>
        </p:spPr>
        <p:txBody>
          <a:bodyPr/>
          <a:lstStyle/>
          <a:p>
            <a:pPr marL="571500" indent="-571500">
              <a:buFont typeface="Arial" panose="020B0604020202020204" pitchFamily="34" charset="0"/>
              <a:buChar char="•"/>
            </a:pPr>
            <a:r>
              <a:rPr lang="en-US"/>
              <a:t>Sodium (Sod - mEq/L) [46]: This feature measures the amount of sodium found in the</a:t>
            </a:r>
            <a:br>
              <a:rPr lang="en-US"/>
            </a:br>
            <a:r>
              <a:rPr lang="en-US"/>
              <a:t>participant’s blood. Sodium is a type of electrolyte and is reported as milliequivalents</a:t>
            </a:r>
            <a:br>
              <a:rPr lang="en-US"/>
            </a:br>
            <a:r>
              <a:rPr lang="en-US"/>
              <a:t>per liter (mEq/L</a:t>
            </a:r>
            <a:br>
              <a:rPr lang="en-US"/>
            </a:br>
            <a:r>
              <a:rPr lang="en-US"/>
              <a:t>Hypertension (Htn) [50]: This attribute refers to whether the participant has hypertension or not. </a:t>
            </a:r>
          </a:p>
        </p:txBody>
      </p:sp>
    </p:spTree>
    <p:extLst>
      <p:ext uri="{BB962C8B-B14F-4D97-AF65-F5344CB8AC3E}">
        <p14:creationId xmlns:p14="http://schemas.microsoft.com/office/powerpoint/2010/main" val="146874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8B1F-6FD7-EB39-54E3-A001DD2CD20C}"/>
              </a:ext>
            </a:extLst>
          </p:cNvPr>
          <p:cNvSpPr>
            <a:spLocks noGrp="1"/>
          </p:cNvSpPr>
          <p:nvPr>
            <p:ph type="title"/>
          </p:nvPr>
        </p:nvSpPr>
        <p:spPr/>
        <p:txBody>
          <a:bodyPr/>
          <a:lstStyle/>
          <a:p>
            <a:r>
              <a:rPr lang="en-US"/>
              <a:t>Data Processing:</a:t>
            </a:r>
          </a:p>
        </p:txBody>
      </p:sp>
      <p:pic>
        <p:nvPicPr>
          <p:cNvPr id="3" name="Picture 3">
            <a:extLst>
              <a:ext uri="{FF2B5EF4-FFF2-40B4-BE49-F238E27FC236}">
                <a16:creationId xmlns:a16="http://schemas.microsoft.com/office/drawing/2014/main" id="{7CF31B5C-1F5B-ECE6-D028-52F9B997F488}"/>
              </a:ext>
            </a:extLst>
          </p:cNvPr>
          <p:cNvPicPr>
            <a:picLocks noChangeAspect="1"/>
          </p:cNvPicPr>
          <p:nvPr/>
        </p:nvPicPr>
        <p:blipFill>
          <a:blip r:embed="rId2"/>
          <a:stretch>
            <a:fillRect/>
          </a:stretch>
        </p:blipFill>
        <p:spPr>
          <a:xfrm>
            <a:off x="3617321" y="1152983"/>
            <a:ext cx="4957357" cy="5418667"/>
          </a:xfrm>
          <a:prstGeom prst="rect">
            <a:avLst/>
          </a:prstGeom>
        </p:spPr>
      </p:pic>
    </p:spTree>
    <p:extLst>
      <p:ext uri="{BB962C8B-B14F-4D97-AF65-F5344CB8AC3E}">
        <p14:creationId xmlns:p14="http://schemas.microsoft.com/office/powerpoint/2010/main" val="221251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E0B833-DE3D-FC64-96FD-C6ED4049A162}"/>
              </a:ext>
            </a:extLst>
          </p:cNvPr>
          <p:cNvSpPr txBox="1">
            <a:spLocks noGrp="1"/>
          </p:cNvSpPr>
          <p:nvPr>
            <p:ph type="title"/>
          </p:nvPr>
        </p:nvSpPr>
        <p:spPr>
          <a:xfrm>
            <a:off x="0" y="286870"/>
            <a:ext cx="11923059" cy="5909310"/>
          </a:xfrm>
          <a:prstGeom prst="rect">
            <a:avLst/>
          </a:prstGeom>
          <a:noFill/>
        </p:spPr>
        <p:txBody>
          <a:bodyPr wrap="square">
            <a:spAutoFit/>
          </a:bodyPr>
          <a:lstStyle/>
          <a:p>
            <a:r>
              <a:rPr lang="en-US"/>
              <a:t>Chronic Kidney Disease Risk Prediction:</a:t>
            </a:r>
          </a:p>
          <a:p>
            <a:r>
              <a:rPr lang="en-US"/>
              <a:t>     In this section, we will focus on class balancing and features importance evaluation inthe balanced data. </a:t>
            </a:r>
            <a:br>
              <a:rPr lang="en-US"/>
            </a:br>
            <a:r>
              <a:rPr lang="en-US"/>
              <a:t>     We will also make a brief analysis of the nominal features concerningthe CKD class. </a:t>
            </a:r>
            <a:br>
              <a:rPr lang="en-US"/>
            </a:br>
            <a:r>
              <a:rPr lang="en-US"/>
              <a:t>      Moreover, we will describe the models and performance metrics, which</a:t>
            </a:r>
          </a:p>
          <a:p>
            <a:r>
              <a:rPr lang="en-US"/>
              <a:t>will be considered in the experiment</a:t>
            </a:r>
          </a:p>
        </p:txBody>
      </p:sp>
    </p:spTree>
    <p:extLst>
      <p:ext uri="{BB962C8B-B14F-4D97-AF65-F5344CB8AC3E}">
        <p14:creationId xmlns:p14="http://schemas.microsoft.com/office/powerpoint/2010/main" val="317632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8083-CC92-A8B3-60D3-9B3DF9EE93CE}"/>
              </a:ext>
            </a:extLst>
          </p:cNvPr>
          <p:cNvSpPr>
            <a:spLocks noGrp="1"/>
          </p:cNvSpPr>
          <p:nvPr>
            <p:ph type="title"/>
          </p:nvPr>
        </p:nvSpPr>
        <p:spPr/>
        <p:txBody>
          <a:bodyPr/>
          <a:lstStyle/>
          <a:p>
            <a:r>
              <a:rPr lang="en-US"/>
              <a:t>Machine learning model:</a:t>
            </a:r>
            <a:br>
              <a:rPr lang="en-US"/>
            </a:br>
            <a:r>
              <a:rPr lang="en-US"/>
              <a:t>             </a:t>
            </a:r>
            <a:br>
              <a:rPr lang="en-US"/>
            </a:br>
            <a:r>
              <a:rPr lang="en-US"/>
              <a:t>         In this subsection, we will make a brief presentation of the models that will be considered in the risk prediction framework for CKD occurrence.</a:t>
            </a:r>
            <a:br>
              <a:rPr lang="en-US"/>
            </a:br>
            <a:r>
              <a:rPr lang="en-US"/>
              <a:t>            </a:t>
            </a:r>
          </a:p>
        </p:txBody>
      </p:sp>
    </p:spTree>
    <p:extLst>
      <p:ext uri="{BB962C8B-B14F-4D97-AF65-F5344CB8AC3E}">
        <p14:creationId xmlns:p14="http://schemas.microsoft.com/office/powerpoint/2010/main" val="64754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6447-2894-D6D7-6C41-4A46A940AE8B}"/>
              </a:ext>
            </a:extLst>
          </p:cNvPr>
          <p:cNvSpPr>
            <a:spLocks noGrp="1"/>
          </p:cNvSpPr>
          <p:nvPr>
            <p:ph type="title"/>
          </p:nvPr>
        </p:nvSpPr>
        <p:spPr/>
        <p:txBody>
          <a:bodyPr/>
          <a:lstStyle/>
          <a:p>
            <a:r>
              <a:rPr lang="en-US"/>
              <a:t>Random Forest:</a:t>
            </a:r>
            <a:br>
              <a:rPr lang="en-US"/>
            </a:br>
            <a:r>
              <a:rPr lang="en-US"/>
              <a:t>        Random Forest is an ensemble of decision trees. It considers the Information Gain or</a:t>
            </a:r>
            <a:br>
              <a:rPr lang="en-US"/>
            </a:br>
            <a:r>
              <a:rPr lang="en-US"/>
              <a:t>Gini index to find the best subset of features. It classifies an instance by applying majority</a:t>
            </a:r>
            <a:br>
              <a:rPr lang="en-US"/>
            </a:br>
            <a:r>
              <a:rPr lang="en-US"/>
              <a:t>voting on the outputs of several decision trees [64].</a:t>
            </a:r>
          </a:p>
        </p:txBody>
      </p:sp>
    </p:spTree>
    <p:extLst>
      <p:ext uri="{BB962C8B-B14F-4D97-AF65-F5344CB8AC3E}">
        <p14:creationId xmlns:p14="http://schemas.microsoft.com/office/powerpoint/2010/main" val="290211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FEF3-26B3-1712-C584-8D85EC1BEC0C}"/>
              </a:ext>
            </a:extLst>
          </p:cNvPr>
          <p:cNvSpPr>
            <a:spLocks noGrp="1"/>
          </p:cNvSpPr>
          <p:nvPr>
            <p:ph type="title"/>
          </p:nvPr>
        </p:nvSpPr>
        <p:spPr/>
        <p:txBody>
          <a:bodyPr/>
          <a:lstStyle/>
          <a:p>
            <a:r>
              <a:rPr lang="en-US"/>
              <a:t>Random Tree</a:t>
            </a:r>
            <a:br>
              <a:rPr lang="en-US"/>
            </a:br>
            <a:r>
              <a:rPr lang="en-US"/>
              <a:t>         Random Tree [65] ensembles several decision trees. It partitions recursively the training</a:t>
            </a:r>
            <a:br>
              <a:rPr lang="en-US"/>
            </a:br>
            <a:r>
              <a:rPr lang="en-US"/>
              <a:t>data into segments with similar output features’ values and finds the best partition assessing</a:t>
            </a:r>
            <a:br>
              <a:rPr lang="en-US"/>
            </a:br>
            <a:r>
              <a:rPr lang="en-US"/>
              <a:t>the impurity index</a:t>
            </a:r>
          </a:p>
        </p:txBody>
      </p:sp>
    </p:spTree>
    <p:extLst>
      <p:ext uri="{BB962C8B-B14F-4D97-AF65-F5344CB8AC3E}">
        <p14:creationId xmlns:p14="http://schemas.microsoft.com/office/powerpoint/2010/main" val="3102126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EARLY DETECTION OF CHRONIC KIDNEY DISEASES USING MACHINE LEARNING </vt:lpstr>
      <vt:lpstr>INTRODUCTION:             Chronic kidney disease is reffered as  CKD. As past record  the number of death in India due to CKD were 5.21 million in 2008 and further raised to 7.63 million by 2020.                   There is need of detection  of chronic kidney  Diseases at  early  stage before it get worse                      To reduce mortality rate ,an efficient   technic to pretict the diseases                                                     </vt:lpstr>
      <vt:lpstr>Materials and Methods:</vt:lpstr>
      <vt:lpstr>Sodium (Sod - mEq/L) [46]: This feature measures the amount of sodium found in the participant’s blood. Sodium is a type of electrolyte and is reported as milliequivalents per liter (mEq/L Hypertension (Htn) [50]: This attribute refers to whether the participant has hypertension or not. </vt:lpstr>
      <vt:lpstr>Data Processing:</vt:lpstr>
      <vt:lpstr>Chronic Kidney Disease Risk Prediction:      In this section, we will focus on class balancing and features importance evaluation inthe balanced data.       We will also make a brief analysis of the nominal features concerningthe CKD class.        Moreover, we will describe the models and performance metrics, which will be considered in the experiment</vt:lpstr>
      <vt:lpstr>Machine learning model:                        In this subsection, we will make a brief presentation of the models that will be considered in the risk prediction framework for CKD occurrence.             </vt:lpstr>
      <vt:lpstr>Random Forest:         Random Forest is an ensemble of decision trees. It considers the Information Gain or Gini index to find the best subset of features. It classifies an instance by applying majority voting on the outputs of several decision trees [64].</vt:lpstr>
      <vt:lpstr>Random Tree          Random Tree [65] ensembles several decision trees. It partitions recursively the training data into segments with similar output features’ values and finds the best partition assessing the impurity index</vt:lpstr>
      <vt:lpstr>Ensemble Learning 
Ensemble learning is utilized in machine learning to obtain more accurate predictionsthan individual models by combining the outputs of several single classification models. Voting and Stacking are the two methods which will be used in this study.abel [71]demonstrate the above-mentioned</vt:lpstr>
      <vt:lpstr>Soft voting and Stacking:</vt:lpstr>
      <vt:lpstr>Evaluation Metrics:           Specifically, accuracy summarizes the performance of the classification task and measures the number of correctly predicted instances out of all the data instances.            Precision =TP/TP + FP Recall =TP/TP + FN F − Measure = 2Precision Recall/Precision+Recall Accuracy =TN + TP/TN + TP + FN + FP</vt:lpstr>
      <vt:lpstr>Conclusions:         Chronic kidney disease is a condition characterized by progressive loss of kidney function over time. It is a silent disease, as most sufferers have no symptoms. Early diagnosis and treatment of CKD is a serious task for the medical community that resorts toML theory to design an efficient solution to this challenge.</vt:lpstr>
      <vt:lpstr>Reference:                Mahadevan, V. Anatomy of the kidney and ureter. Surgery 2019, 37, 359–364. [CrossRef]               Levey, A.S.; Coresh, J. Chronic kidney disease. Lancet 2012, 379, 165–180. [CrossRef]                Koye, D.N.; Magliano, D.J.; Nelson, R.G.; Pavkov, M.E. The global epidemiology of diabetes and kidney disease. Adv. Chronic Kidney Dis. 2018, 25, 121–132. [CrossRef]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DETECTION OF CHRONIC KIDNEY DISEASES USING MACHINE LEARNING </dc:title>
  <dc:creator>sarithathangavel2001@gmail.com</dc:creator>
  <cp:lastModifiedBy>sarithathangavel2001@gmail.com</cp:lastModifiedBy>
  <cp:revision>6</cp:revision>
  <dcterms:created xsi:type="dcterms:W3CDTF">2022-10-05T10:19:58Z</dcterms:created>
  <dcterms:modified xsi:type="dcterms:W3CDTF">2022-10-05T16:01:38Z</dcterms:modified>
</cp:coreProperties>
</file>