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74" d="100"/>
          <a:sy n="74" d="100"/>
        </p:scale>
        <p:origin x="71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0E2C-C036-845E-1B80-CDAB635E8F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2D2578-E34A-8356-B2FB-4C767B3AC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3F2023D-CBD3-3D18-CAF8-FE67DA6A5858}"/>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68639C40-2E06-7526-00A7-14F9EB26A94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FCD73C7-A862-4A79-C6E6-DDEDE5306887}"/>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353221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BECA-421E-4EE1-1E80-98D041DBE5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9844F-FADE-B21C-768E-DD85018E8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9417A2-2971-F3D1-3473-EAA085ABD5C0}"/>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3754B517-01FC-B8CB-A601-5ABDF2D02A4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56173A8-A6C0-BF7D-507D-4EC281E3F775}"/>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185328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5A7DA-5C8F-38CC-EBB4-986EF2BD8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51038F-C482-E216-060C-205D3A1C1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A1F3D8-C21A-55A2-9F91-27B69D767FB0}"/>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008084F7-1B61-F1A4-F57E-661706798EA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2B61A6A-3767-A970-7938-E16111FD5CAE}"/>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330455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444C-2ECB-242A-A1E3-E5F7859073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75D58A-5627-88EA-CF97-2B2123710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75FDD1-13EA-6C4C-0DCB-150BB99593E9}"/>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C2D8F1D9-E78D-58C8-707F-C4C58FBEDA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9376955-F852-E739-713A-623B1022E123}"/>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776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E6A3-7149-F60F-EAB2-8F1E10AE1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F7E6C43-8BA9-E9FE-C0BA-9848D3EA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E14C5-F43E-9949-CDD6-C3C8EA6200A7}"/>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06504CB5-4E1E-5810-94B1-486AA814756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FC9C49A-49E5-EC5F-8DE3-C97D0B2159EF}"/>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103153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4F65-D79A-B596-448F-274229D67E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7CA144-E3EB-3C3A-04C3-31AD15CD2D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EC64C3-6FFC-D3AF-2F02-293A501E8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7440B4-48D7-54CC-567E-6729580A8983}"/>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6" name="Footer Placeholder 5">
            <a:extLst>
              <a:ext uri="{FF2B5EF4-FFF2-40B4-BE49-F238E27FC236}">
                <a16:creationId xmlns:a16="http://schemas.microsoft.com/office/drawing/2014/main" id="{4D93AB2C-EACE-CB41-816A-1822519D4C6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DE99388-D102-EFAD-EB30-AFB5D32F87AD}"/>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28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EE-4CD5-29E1-098A-5150A659B8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FDCD76-15E9-1574-FC8E-3D43D8AEB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CC5F6-F2BA-BEB3-34F1-3570D455D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EA69B54-B38C-B82D-2F00-3A1306311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68462-7683-E86E-89EB-7896BC8F5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B04C8D-1ED8-FC58-E94D-AC6E264DC9D8}"/>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8" name="Footer Placeholder 7">
            <a:extLst>
              <a:ext uri="{FF2B5EF4-FFF2-40B4-BE49-F238E27FC236}">
                <a16:creationId xmlns:a16="http://schemas.microsoft.com/office/drawing/2014/main" id="{015CA5C1-3A26-D8A6-452C-5B4FF7C1865F}"/>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00C63811-B27D-E114-CF37-DF62B520CD56}"/>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410896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12F1-2B74-689C-C233-82D6AFA741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8AC7B7-DB8A-618E-E438-AABA9964809C}"/>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4" name="Footer Placeholder 3">
            <a:extLst>
              <a:ext uri="{FF2B5EF4-FFF2-40B4-BE49-F238E27FC236}">
                <a16:creationId xmlns:a16="http://schemas.microsoft.com/office/drawing/2014/main" id="{96D4FAAD-E88A-B0CA-1869-9BC4B1EDCC4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09EBE1D-3A70-5AB5-D683-173F7204F514}"/>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288000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112F2-FCCD-D1BF-0887-1C9BE821F8E6}"/>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3" name="Footer Placeholder 2">
            <a:extLst>
              <a:ext uri="{FF2B5EF4-FFF2-40B4-BE49-F238E27FC236}">
                <a16:creationId xmlns:a16="http://schemas.microsoft.com/office/drawing/2014/main" id="{3B22DC0D-71B8-E947-2587-5807CA2FC10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359A991-01B4-E4E2-B94D-09E8A004C15B}"/>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208324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BAC9-F965-0A60-D312-835621233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096C6C-2457-5483-AAA4-459B0CBFA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946857-BBE5-7C91-6E86-C0664C223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8094E-0AF0-139F-FE4C-F46B03FC62D8}"/>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6" name="Footer Placeholder 5">
            <a:extLst>
              <a:ext uri="{FF2B5EF4-FFF2-40B4-BE49-F238E27FC236}">
                <a16:creationId xmlns:a16="http://schemas.microsoft.com/office/drawing/2014/main" id="{83D9D360-9245-E39C-A6DB-A3EE2FA698F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7B313FB-3224-5248-8ECF-5CFA22EDF32F}"/>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318829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6C47-3C84-0E33-F6E9-3A15789FE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FB668B7-D3BA-E80F-5758-822F398D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C8FF6CF-F2D8-73A0-F263-D4CC02550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9EEBC-B5F8-72F9-0C7F-04498A04E4E3}"/>
              </a:ext>
            </a:extLst>
          </p:cNvPr>
          <p:cNvSpPr>
            <a:spLocks noGrp="1"/>
          </p:cNvSpPr>
          <p:nvPr>
            <p:ph type="dt" sz="half" idx="10"/>
          </p:nvPr>
        </p:nvSpPr>
        <p:spPr/>
        <p:txBody>
          <a:bodyPr/>
          <a:lstStyle/>
          <a:p>
            <a:fld id="{45089323-BA91-40F1-BCB6-0B5612B3C66A}" type="datetimeFigureOut">
              <a:rPr lang="en-GB" smtClean="0"/>
              <a:t>16/05/2024</a:t>
            </a:fld>
            <a:endParaRPr lang="en-GB" dirty="0"/>
          </a:p>
        </p:txBody>
      </p:sp>
      <p:sp>
        <p:nvSpPr>
          <p:cNvPr id="6" name="Footer Placeholder 5">
            <a:extLst>
              <a:ext uri="{FF2B5EF4-FFF2-40B4-BE49-F238E27FC236}">
                <a16:creationId xmlns:a16="http://schemas.microsoft.com/office/drawing/2014/main" id="{A34D012E-E7FD-5FCF-A08D-73EE4C448B9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7A15A5A-6D6B-25A1-C248-A5D57BC008C4}"/>
              </a:ext>
            </a:extLst>
          </p:cNvPr>
          <p:cNvSpPr>
            <a:spLocks noGrp="1"/>
          </p:cNvSpPr>
          <p:nvPr>
            <p:ph type="sldNum" sz="quarter" idx="12"/>
          </p:nvPr>
        </p:nvSpPr>
        <p:spPr/>
        <p:txBody>
          <a:bodyPr/>
          <a:lstStyle/>
          <a:p>
            <a:fld id="{F05DE97F-4758-4097-941A-FC0DFDE9010B}" type="slidenum">
              <a:rPr lang="en-GB" smtClean="0"/>
              <a:t>‹#›</a:t>
            </a:fld>
            <a:endParaRPr lang="en-GB" dirty="0"/>
          </a:p>
        </p:txBody>
      </p:sp>
    </p:spTree>
    <p:extLst>
      <p:ext uri="{BB962C8B-B14F-4D97-AF65-F5344CB8AC3E}">
        <p14:creationId xmlns:p14="http://schemas.microsoft.com/office/powerpoint/2010/main" val="202525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715D2-DD07-1D48-6353-B3D84D7BE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EC133E-6A08-3505-973B-33E3E0B13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2C3982-8A94-88AD-475C-FBB26E49E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89323-BA91-40F1-BCB6-0B5612B3C66A}" type="datetimeFigureOut">
              <a:rPr lang="en-GB" smtClean="0"/>
              <a:t>16/05/2024</a:t>
            </a:fld>
            <a:endParaRPr lang="en-GB" dirty="0"/>
          </a:p>
        </p:txBody>
      </p:sp>
      <p:sp>
        <p:nvSpPr>
          <p:cNvPr id="5" name="Footer Placeholder 4">
            <a:extLst>
              <a:ext uri="{FF2B5EF4-FFF2-40B4-BE49-F238E27FC236}">
                <a16:creationId xmlns:a16="http://schemas.microsoft.com/office/drawing/2014/main" id="{12116F80-380E-2CE4-945B-1A52470F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86DC2F9-4217-325C-CEB2-E7F5693DB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DE97F-4758-4097-941A-FC0DFDE9010B}" type="slidenum">
              <a:rPr lang="en-GB" smtClean="0"/>
              <a:t>‹#›</a:t>
            </a:fld>
            <a:endParaRPr lang="en-GB" dirty="0"/>
          </a:p>
        </p:txBody>
      </p:sp>
    </p:spTree>
    <p:extLst>
      <p:ext uri="{BB962C8B-B14F-4D97-AF65-F5344CB8AC3E}">
        <p14:creationId xmlns:p14="http://schemas.microsoft.com/office/powerpoint/2010/main" val="31880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7ED2268-FC65-B47D-B4D6-BA7D0769ADC7}"/>
              </a:ext>
            </a:extLst>
          </p:cNvPr>
          <p:cNvGrpSpPr/>
          <p:nvPr/>
        </p:nvGrpSpPr>
        <p:grpSpPr>
          <a:xfrm>
            <a:off x="-1018642" y="807226"/>
            <a:ext cx="7438030" cy="6427997"/>
            <a:chOff x="-1018642" y="807226"/>
            <a:chExt cx="7438030" cy="6427998"/>
          </a:xfrm>
          <a:blipFill>
            <a:blip r:embed="rId2">
              <a:extLst>
                <a:ext uri="{28A0092B-C50C-407E-A947-70E740481C1C}">
                  <a14:useLocalDpi xmlns:a14="http://schemas.microsoft.com/office/drawing/2010/main" val="0"/>
                </a:ext>
              </a:extLst>
            </a:blip>
            <a:stretch>
              <a:fillRect/>
            </a:stretch>
          </a:blipFill>
        </p:grpSpPr>
        <p:sp>
          <p:nvSpPr>
            <p:cNvPr id="19" name="Freeform: Shape 18">
              <a:extLst>
                <a:ext uri="{FF2B5EF4-FFF2-40B4-BE49-F238E27FC236}">
                  <a16:creationId xmlns:a16="http://schemas.microsoft.com/office/drawing/2014/main" id="{2B41041A-E99A-2F13-6D89-10A2550FC453}"/>
                </a:ext>
              </a:extLst>
            </p:cNvPr>
            <p:cNvSpPr/>
            <p:nvPr/>
          </p:nvSpPr>
          <p:spPr>
            <a:xfrm rot="19764986">
              <a:off x="-816846" y="807226"/>
              <a:ext cx="4536827" cy="1970467"/>
            </a:xfrm>
            <a:custGeom>
              <a:avLst/>
              <a:gdLst>
                <a:gd name="connsiteX0" fmla="*/ 4124337 w 4536827"/>
                <a:gd name="connsiteY0" fmla="*/ 0 h 1970467"/>
                <a:gd name="connsiteX1" fmla="*/ 4536827 w 4536827"/>
                <a:gd name="connsiteY1" fmla="*/ 243786 h 1970467"/>
                <a:gd name="connsiteX2" fmla="*/ 4536827 w 4536827"/>
                <a:gd name="connsiteY2" fmla="*/ 1970467 h 1970467"/>
                <a:gd name="connsiteX3" fmla="*/ 0 w 4536827"/>
                <a:gd name="connsiteY3" fmla="*/ 1970467 h 1970467"/>
                <a:gd name="connsiteX4" fmla="*/ 1164569 w 4536827"/>
                <a:gd name="connsiteY4" fmla="*/ 0 h 197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827" h="1970467">
                  <a:moveTo>
                    <a:pt x="4124337" y="0"/>
                  </a:moveTo>
                  <a:lnTo>
                    <a:pt x="4536827" y="243786"/>
                  </a:lnTo>
                  <a:lnTo>
                    <a:pt x="4536827" y="1970467"/>
                  </a:lnTo>
                  <a:lnTo>
                    <a:pt x="0" y="1970467"/>
                  </a:lnTo>
                  <a:lnTo>
                    <a:pt x="1164569"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7" name="Freeform: Shape 16">
              <a:extLst>
                <a:ext uri="{FF2B5EF4-FFF2-40B4-BE49-F238E27FC236}">
                  <a16:creationId xmlns:a16="http://schemas.microsoft.com/office/drawing/2014/main" id="{DCB94471-1B16-E118-A067-A90E9ADEC12F}"/>
                </a:ext>
              </a:extLst>
            </p:cNvPr>
            <p:cNvSpPr/>
            <p:nvPr/>
          </p:nvSpPr>
          <p:spPr>
            <a:xfrm rot="19764986">
              <a:off x="164113" y="5264757"/>
              <a:ext cx="5724062" cy="1970467"/>
            </a:xfrm>
            <a:custGeom>
              <a:avLst/>
              <a:gdLst>
                <a:gd name="connsiteX0" fmla="*/ 5724062 w 5724062"/>
                <a:gd name="connsiteY0" fmla="*/ 0 h 1970467"/>
                <a:gd name="connsiteX1" fmla="*/ 5724062 w 5724062"/>
                <a:gd name="connsiteY1" fmla="*/ 1970467 h 1970467"/>
                <a:gd name="connsiteX2" fmla="*/ 3334060 w 5724062"/>
                <a:gd name="connsiteY2" fmla="*/ 1970467 h 1970467"/>
                <a:gd name="connsiteX3" fmla="*/ 0 w 5724062"/>
                <a:gd name="connsiteY3" fmla="*/ 0 h 1970467"/>
              </a:gdLst>
              <a:ahLst/>
              <a:cxnLst>
                <a:cxn ang="0">
                  <a:pos x="connsiteX0" y="connsiteY0"/>
                </a:cxn>
                <a:cxn ang="0">
                  <a:pos x="connsiteX1" y="connsiteY1"/>
                </a:cxn>
                <a:cxn ang="0">
                  <a:pos x="connsiteX2" y="connsiteY2"/>
                </a:cxn>
                <a:cxn ang="0">
                  <a:pos x="connsiteX3" y="connsiteY3"/>
                </a:cxn>
              </a:cxnLst>
              <a:rect l="l" t="t" r="r" b="b"/>
              <a:pathLst>
                <a:path w="5724062" h="1970467">
                  <a:moveTo>
                    <a:pt x="5724062" y="0"/>
                  </a:moveTo>
                  <a:lnTo>
                    <a:pt x="5724062" y="1970467"/>
                  </a:lnTo>
                  <a:lnTo>
                    <a:pt x="3334060" y="1970467"/>
                  </a:ln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 name="Freeform: Shape 12">
              <a:extLst>
                <a:ext uri="{FF2B5EF4-FFF2-40B4-BE49-F238E27FC236}">
                  <a16:creationId xmlns:a16="http://schemas.microsoft.com/office/drawing/2014/main" id="{04E3F43C-FE71-38C9-A12E-BB147EC6FCD2}"/>
                </a:ext>
              </a:extLst>
            </p:cNvPr>
            <p:cNvSpPr/>
            <p:nvPr/>
          </p:nvSpPr>
          <p:spPr>
            <a:xfrm rot="19764986">
              <a:off x="-1018642" y="2668405"/>
              <a:ext cx="7438030" cy="1970467"/>
            </a:xfrm>
            <a:custGeom>
              <a:avLst/>
              <a:gdLst>
                <a:gd name="connsiteX0" fmla="*/ 7438030 w 7438030"/>
                <a:gd name="connsiteY0" fmla="*/ 0 h 1970467"/>
                <a:gd name="connsiteX1" fmla="*/ 7438030 w 7438030"/>
                <a:gd name="connsiteY1" fmla="*/ 1970467 h 1970467"/>
                <a:gd name="connsiteX2" fmla="*/ 0 w 7438030"/>
                <a:gd name="connsiteY2" fmla="*/ 1970467 h 1970467"/>
                <a:gd name="connsiteX3" fmla="*/ 1164569 w 7438030"/>
                <a:gd name="connsiteY3" fmla="*/ 0 h 1970467"/>
              </a:gdLst>
              <a:ahLst/>
              <a:cxnLst>
                <a:cxn ang="0">
                  <a:pos x="connsiteX0" y="connsiteY0"/>
                </a:cxn>
                <a:cxn ang="0">
                  <a:pos x="connsiteX1" y="connsiteY1"/>
                </a:cxn>
                <a:cxn ang="0">
                  <a:pos x="connsiteX2" y="connsiteY2"/>
                </a:cxn>
                <a:cxn ang="0">
                  <a:pos x="connsiteX3" y="connsiteY3"/>
                </a:cxn>
              </a:cxnLst>
              <a:rect l="l" t="t" r="r" b="b"/>
              <a:pathLst>
                <a:path w="7438030" h="1970467">
                  <a:moveTo>
                    <a:pt x="7438030" y="0"/>
                  </a:moveTo>
                  <a:lnTo>
                    <a:pt x="7438030" y="1970467"/>
                  </a:lnTo>
                  <a:lnTo>
                    <a:pt x="0" y="1970467"/>
                  </a:lnTo>
                  <a:lnTo>
                    <a:pt x="1164569"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sp>
        <p:nvSpPr>
          <p:cNvPr id="2" name="Title 1">
            <a:extLst>
              <a:ext uri="{FF2B5EF4-FFF2-40B4-BE49-F238E27FC236}">
                <a16:creationId xmlns:a16="http://schemas.microsoft.com/office/drawing/2014/main" id="{A520D9F2-3794-2707-9D3D-E8EF5A789FA5}"/>
              </a:ext>
            </a:extLst>
          </p:cNvPr>
          <p:cNvSpPr>
            <a:spLocks noGrp="1"/>
          </p:cNvSpPr>
          <p:nvPr>
            <p:ph type="ctrTitle"/>
          </p:nvPr>
        </p:nvSpPr>
        <p:spPr>
          <a:xfrm>
            <a:off x="6179741" y="1344812"/>
            <a:ext cx="5788690" cy="1700703"/>
          </a:xfrm>
        </p:spPr>
        <p:txBody>
          <a:bodyPr>
            <a:normAutofit fontScale="90000"/>
          </a:bodyPr>
          <a:lstStyle/>
          <a:p>
            <a:pPr algn="r"/>
            <a:r>
              <a:rPr lang="en-GB" sz="5400" b="1" dirty="0">
                <a:latin typeface="Book Antiqua" panose="02040602050305030304" pitchFamily="18" charset="0"/>
              </a:rPr>
              <a:t>HOTEL AGGREGATOR ANALYSIS</a:t>
            </a:r>
          </a:p>
        </p:txBody>
      </p:sp>
      <p:sp>
        <p:nvSpPr>
          <p:cNvPr id="3" name="Subtitle 2">
            <a:extLst>
              <a:ext uri="{FF2B5EF4-FFF2-40B4-BE49-F238E27FC236}">
                <a16:creationId xmlns:a16="http://schemas.microsoft.com/office/drawing/2014/main" id="{750C7E27-1817-A000-2925-5C3B5F723C18}"/>
              </a:ext>
            </a:extLst>
          </p:cNvPr>
          <p:cNvSpPr>
            <a:spLocks noGrp="1"/>
          </p:cNvSpPr>
          <p:nvPr>
            <p:ph type="subTitle" idx="1"/>
          </p:nvPr>
        </p:nvSpPr>
        <p:spPr>
          <a:xfrm>
            <a:off x="6247014" y="3655783"/>
            <a:ext cx="5788690" cy="1655762"/>
          </a:xfrm>
        </p:spPr>
        <p:txBody>
          <a:bodyPr>
            <a:normAutofit/>
          </a:bodyPr>
          <a:lstStyle/>
          <a:p>
            <a:pPr algn="r"/>
            <a:r>
              <a:rPr lang="en-GB" b="1" dirty="0">
                <a:latin typeface="Book Antiqua" panose="02040602050305030304" pitchFamily="18" charset="0"/>
              </a:rPr>
              <a:t>MENTORNESS INTERNSHIP</a:t>
            </a:r>
          </a:p>
          <a:p>
            <a:pPr algn="r"/>
            <a:r>
              <a:rPr lang="en-GB" b="1" dirty="0">
                <a:latin typeface="Book Antiqua" panose="02040602050305030304" pitchFamily="18" charset="0"/>
              </a:rPr>
              <a:t>TASK3: TABLEAU VISUALIZATION</a:t>
            </a:r>
          </a:p>
          <a:p>
            <a:pPr algn="r"/>
            <a:r>
              <a:rPr lang="en-GB" b="1" dirty="0">
                <a:latin typeface="Book Antiqua" panose="02040602050305030304" pitchFamily="18" charset="0"/>
              </a:rPr>
              <a:t>BATCH NAME:  MIP-DA-07</a:t>
            </a:r>
          </a:p>
        </p:txBody>
      </p:sp>
      <p:pic>
        <p:nvPicPr>
          <p:cNvPr id="24" name="Picture 23">
            <a:extLst>
              <a:ext uri="{FF2B5EF4-FFF2-40B4-BE49-F238E27FC236}">
                <a16:creationId xmlns:a16="http://schemas.microsoft.com/office/drawing/2014/main" id="{3E7D9B14-7D13-25EE-6A2C-96BB7B4286D8}"/>
              </a:ext>
            </a:extLst>
          </p:cNvPr>
          <p:cNvPicPr>
            <a:picLocks noChangeAspect="1"/>
          </p:cNvPicPr>
          <p:nvPr/>
        </p:nvPicPr>
        <p:blipFill rotWithShape="1">
          <a:blip r:embed="rId3">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89096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027698"/>
            <a:ext cx="10515600" cy="729579"/>
          </a:xfrm>
        </p:spPr>
        <p:txBody>
          <a:bodyPr>
            <a:noAutofit/>
          </a:bodyPr>
          <a:lstStyle/>
          <a:p>
            <a:pPr algn="ctr"/>
            <a:r>
              <a:rPr lang="en-GB" sz="6000" b="1" dirty="0">
                <a:latin typeface="Book Antiqua" panose="02040602050305030304" pitchFamily="18" charset="0"/>
              </a:rPr>
              <a:t>THANK </a:t>
            </a:r>
            <a:br>
              <a:rPr lang="en-GB" sz="6000" b="1" dirty="0">
                <a:latin typeface="Book Antiqua" panose="02040602050305030304" pitchFamily="18" charset="0"/>
              </a:rPr>
            </a:br>
            <a:r>
              <a:rPr lang="en-GB" sz="6000" b="1" dirty="0">
                <a:latin typeface="Book Antiqua" panose="02040602050305030304" pitchFamily="18" charset="0"/>
              </a:rPr>
              <a:t>YOU!</a:t>
            </a:r>
          </a:p>
        </p:txBody>
      </p:sp>
      <p:pic>
        <p:nvPicPr>
          <p:cNvPr id="4" name="Picture 3">
            <a:extLst>
              <a:ext uri="{FF2B5EF4-FFF2-40B4-BE49-F238E27FC236}">
                <a16:creationId xmlns:a16="http://schemas.microsoft.com/office/drawing/2014/main" id="{312BED64-4A67-8C9C-CB3A-705B99A264C4}"/>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41790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p:txBody>
          <a:bodyPr/>
          <a:lstStyle/>
          <a:p>
            <a:r>
              <a:rPr lang="en-GB" dirty="0">
                <a:latin typeface="Book Antiqua" panose="02040602050305030304" pitchFamily="18" charset="0"/>
              </a:rPr>
              <a:t>TABLE OF CONTENTS</a:t>
            </a:r>
          </a:p>
        </p:txBody>
      </p:sp>
      <p:sp>
        <p:nvSpPr>
          <p:cNvPr id="4" name="TextBox 3">
            <a:extLst>
              <a:ext uri="{FF2B5EF4-FFF2-40B4-BE49-F238E27FC236}">
                <a16:creationId xmlns:a16="http://schemas.microsoft.com/office/drawing/2014/main" id="{FBCBC7E1-24C9-09D9-855A-5DCC119C5EEF}"/>
              </a:ext>
            </a:extLst>
          </p:cNvPr>
          <p:cNvSpPr txBox="1"/>
          <p:nvPr/>
        </p:nvSpPr>
        <p:spPr>
          <a:xfrm>
            <a:off x="6591300" y="1825625"/>
            <a:ext cx="5257800" cy="3785652"/>
          </a:xfrm>
          <a:prstGeom prst="rect">
            <a:avLst/>
          </a:prstGeom>
          <a:noFill/>
        </p:spPr>
        <p:txBody>
          <a:bodyPr wrap="square" rtlCol="0">
            <a:spAutoFit/>
          </a:bodyPr>
          <a:lstStyle/>
          <a:p>
            <a:pPr marL="0" indent="0">
              <a:buNone/>
            </a:pPr>
            <a:r>
              <a:rPr lang="en-GB" sz="4000" dirty="0">
                <a:latin typeface="Book Antiqua" panose="02040602050305030304" pitchFamily="18" charset="0"/>
              </a:rPr>
              <a:t>03   	</a:t>
            </a:r>
          </a:p>
          <a:p>
            <a:pPr marL="0" indent="0">
              <a:buNone/>
            </a:pPr>
            <a:r>
              <a:rPr lang="en-GB" sz="4000" b="1" dirty="0">
                <a:solidFill>
                  <a:schemeClr val="accent1">
                    <a:lumMod val="50000"/>
                  </a:schemeClr>
                </a:solidFill>
                <a:latin typeface="Book Antiqua" panose="02040602050305030304" pitchFamily="18" charset="0"/>
              </a:rPr>
              <a:t>Key Insights</a:t>
            </a:r>
          </a:p>
          <a:p>
            <a:pPr marL="0" indent="0">
              <a:buNone/>
            </a:pPr>
            <a:endParaRPr lang="en-GB" sz="4000" dirty="0">
              <a:latin typeface="Book Antiqua" panose="02040602050305030304" pitchFamily="18" charset="0"/>
            </a:endParaRPr>
          </a:p>
          <a:p>
            <a:pPr marL="0" indent="0">
              <a:buNone/>
            </a:pPr>
            <a:r>
              <a:rPr lang="en-GB" sz="4000" dirty="0">
                <a:latin typeface="Book Antiqua" panose="02040602050305030304" pitchFamily="18" charset="0"/>
              </a:rPr>
              <a:t>04   	</a:t>
            </a:r>
          </a:p>
          <a:p>
            <a:pPr marL="0" indent="0">
              <a:buNone/>
            </a:pPr>
            <a:r>
              <a:rPr lang="en-GB" sz="4000" b="1" dirty="0">
                <a:solidFill>
                  <a:schemeClr val="accent1">
                    <a:lumMod val="50000"/>
                  </a:schemeClr>
                </a:solidFill>
                <a:latin typeface="Book Antiqua" panose="02040602050305030304" pitchFamily="18" charset="0"/>
              </a:rPr>
              <a:t>Recommendations</a:t>
            </a:r>
          </a:p>
          <a:p>
            <a:endParaRPr lang="en-GB" sz="4000" dirty="0"/>
          </a:p>
        </p:txBody>
      </p:sp>
      <p:sp>
        <p:nvSpPr>
          <p:cNvPr id="5" name="TextBox 4">
            <a:extLst>
              <a:ext uri="{FF2B5EF4-FFF2-40B4-BE49-F238E27FC236}">
                <a16:creationId xmlns:a16="http://schemas.microsoft.com/office/drawing/2014/main" id="{1A2C48C1-A6E3-D620-DE38-549350BA4680}"/>
              </a:ext>
            </a:extLst>
          </p:cNvPr>
          <p:cNvSpPr txBox="1"/>
          <p:nvPr/>
        </p:nvSpPr>
        <p:spPr>
          <a:xfrm>
            <a:off x="1047750" y="1825625"/>
            <a:ext cx="5048250" cy="3724096"/>
          </a:xfrm>
          <a:prstGeom prst="rect">
            <a:avLst/>
          </a:prstGeom>
          <a:noFill/>
        </p:spPr>
        <p:txBody>
          <a:bodyPr wrap="square" rtlCol="0">
            <a:spAutoFit/>
          </a:bodyPr>
          <a:lstStyle/>
          <a:p>
            <a:pPr marL="0" indent="0">
              <a:buNone/>
            </a:pPr>
            <a:r>
              <a:rPr lang="en-GB" sz="4000" dirty="0">
                <a:latin typeface="Book Antiqua" panose="02040602050305030304" pitchFamily="18" charset="0"/>
              </a:rPr>
              <a:t>01   	</a:t>
            </a:r>
          </a:p>
          <a:p>
            <a:pPr marL="0" indent="0">
              <a:buNone/>
            </a:pPr>
            <a:r>
              <a:rPr lang="en-GB" sz="4000" b="1" dirty="0">
                <a:solidFill>
                  <a:schemeClr val="accent1">
                    <a:lumMod val="50000"/>
                  </a:schemeClr>
                </a:solidFill>
                <a:latin typeface="Book Antiqua" panose="02040602050305030304" pitchFamily="18" charset="0"/>
              </a:rPr>
              <a:t>Problem Statement</a:t>
            </a:r>
          </a:p>
          <a:p>
            <a:pPr marL="0" indent="0">
              <a:buNone/>
            </a:pPr>
            <a:endParaRPr lang="en-GB" sz="4000" dirty="0">
              <a:latin typeface="Book Antiqua" panose="02040602050305030304" pitchFamily="18" charset="0"/>
            </a:endParaRPr>
          </a:p>
          <a:p>
            <a:pPr marL="0" indent="0">
              <a:buNone/>
            </a:pPr>
            <a:r>
              <a:rPr lang="en-GB" sz="4000" dirty="0">
                <a:latin typeface="Book Antiqua" panose="02040602050305030304" pitchFamily="18" charset="0"/>
              </a:rPr>
              <a:t>02  	</a:t>
            </a:r>
          </a:p>
          <a:p>
            <a:pPr marL="0" indent="0">
              <a:buNone/>
            </a:pPr>
            <a:r>
              <a:rPr lang="en-GB" sz="4000" b="1" dirty="0">
                <a:solidFill>
                  <a:schemeClr val="accent1">
                    <a:lumMod val="50000"/>
                  </a:schemeClr>
                </a:solidFill>
                <a:latin typeface="Book Antiqua" panose="02040602050305030304" pitchFamily="18" charset="0"/>
              </a:rPr>
              <a:t>Project Objectives</a:t>
            </a:r>
          </a:p>
          <a:p>
            <a:pPr marL="0" indent="0">
              <a:buNone/>
            </a:pPr>
            <a:endParaRPr lang="en-GB" sz="1800" dirty="0">
              <a:latin typeface="Book Antiqua" panose="02040602050305030304" pitchFamily="18" charset="0"/>
            </a:endParaRPr>
          </a:p>
          <a:p>
            <a:endParaRPr lang="en-GB" dirty="0"/>
          </a:p>
        </p:txBody>
      </p:sp>
      <p:pic>
        <p:nvPicPr>
          <p:cNvPr id="6" name="Picture 5">
            <a:extLst>
              <a:ext uri="{FF2B5EF4-FFF2-40B4-BE49-F238E27FC236}">
                <a16:creationId xmlns:a16="http://schemas.microsoft.com/office/drawing/2014/main" id="{0B3D1790-216C-07E0-4D3D-A7CD4634F906}"/>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144007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6"/>
            <a:ext cx="10515600" cy="793974"/>
          </a:xfrm>
        </p:spPr>
        <p:txBody>
          <a:bodyPr/>
          <a:lstStyle/>
          <a:p>
            <a:r>
              <a:rPr lang="en-GB" dirty="0">
                <a:latin typeface="Book Antiqua" panose="02040602050305030304" pitchFamily="18" charset="0"/>
              </a:rPr>
              <a:t>PROBLEM STATEMENT</a:t>
            </a:r>
          </a:p>
        </p:txBody>
      </p:sp>
      <p:sp>
        <p:nvSpPr>
          <p:cNvPr id="5" name="TextBox 4">
            <a:extLst>
              <a:ext uri="{FF2B5EF4-FFF2-40B4-BE49-F238E27FC236}">
                <a16:creationId xmlns:a16="http://schemas.microsoft.com/office/drawing/2014/main" id="{1A2C48C1-A6E3-D620-DE38-549350BA4680}"/>
              </a:ext>
            </a:extLst>
          </p:cNvPr>
          <p:cNvSpPr txBox="1"/>
          <p:nvPr/>
        </p:nvSpPr>
        <p:spPr>
          <a:xfrm>
            <a:off x="838200" y="1297591"/>
            <a:ext cx="10306050" cy="3539430"/>
          </a:xfrm>
          <a:prstGeom prst="rect">
            <a:avLst/>
          </a:prstGeom>
          <a:noFill/>
        </p:spPr>
        <p:txBody>
          <a:bodyPr wrap="square" rtlCol="0">
            <a:spAutoFit/>
          </a:bodyPr>
          <a:lstStyle/>
          <a:p>
            <a:pPr marL="0" indent="0">
              <a:buNone/>
            </a:pPr>
            <a:r>
              <a:rPr lang="en-GB" sz="3200" dirty="0">
                <a:latin typeface="Book Antiqua" panose="02040602050305030304" pitchFamily="18" charset="0"/>
              </a:rPr>
              <a:t>This project aims to analyze a dataset of hotel aggregator listings using Tableau/Power BI. The dataset comprises various attributes related to listings, hosts, reviews, and availability. The objective is to create comprehensive visualizations and insights that shed light on trends, patterns, and factors influencing the performance of listings.</a:t>
            </a:r>
            <a:endParaRPr lang="en-GB" sz="3200" dirty="0"/>
          </a:p>
        </p:txBody>
      </p:sp>
      <p:pic>
        <p:nvPicPr>
          <p:cNvPr id="3" name="Picture 2">
            <a:extLst>
              <a:ext uri="{FF2B5EF4-FFF2-40B4-BE49-F238E27FC236}">
                <a16:creationId xmlns:a16="http://schemas.microsoft.com/office/drawing/2014/main" id="{8DD3E9F3-4DE2-B630-6714-7A558F9D0B42}"/>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355585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6"/>
            <a:ext cx="10515600" cy="652306"/>
          </a:xfrm>
        </p:spPr>
        <p:txBody>
          <a:bodyPr>
            <a:normAutofit fontScale="90000"/>
          </a:bodyPr>
          <a:lstStyle/>
          <a:p>
            <a:r>
              <a:rPr lang="en-GB" dirty="0">
                <a:latin typeface="Book Antiqua" panose="02040602050305030304" pitchFamily="18" charset="0"/>
              </a:rPr>
              <a:t>PROJECT OBJECTIEVE</a:t>
            </a:r>
          </a:p>
        </p:txBody>
      </p:sp>
      <p:sp>
        <p:nvSpPr>
          <p:cNvPr id="5" name="TextBox 4">
            <a:extLst>
              <a:ext uri="{FF2B5EF4-FFF2-40B4-BE49-F238E27FC236}">
                <a16:creationId xmlns:a16="http://schemas.microsoft.com/office/drawing/2014/main" id="{1A2C48C1-A6E3-D620-DE38-549350BA4680}"/>
              </a:ext>
            </a:extLst>
          </p:cNvPr>
          <p:cNvSpPr txBox="1"/>
          <p:nvPr/>
        </p:nvSpPr>
        <p:spPr>
          <a:xfrm>
            <a:off x="838200" y="1246076"/>
            <a:ext cx="10306050" cy="4832092"/>
          </a:xfrm>
          <a:prstGeom prst="rect">
            <a:avLst/>
          </a:prstGeom>
          <a:noFill/>
        </p:spPr>
        <p:txBody>
          <a:bodyPr wrap="square" rtlCol="0">
            <a:spAutoFit/>
          </a:bodyPr>
          <a:lstStyle/>
          <a:p>
            <a:pPr marL="514350" indent="-514350">
              <a:buFont typeface="+mj-lt"/>
              <a:buAutoNum type="arabicPeriod"/>
            </a:pPr>
            <a:r>
              <a:rPr lang="en-GB" sz="2800" b="1" dirty="0">
                <a:latin typeface="Book Antiqua" panose="02040602050305030304" pitchFamily="18" charset="0"/>
              </a:rPr>
              <a:t>Geographical Insights: </a:t>
            </a:r>
            <a:r>
              <a:rPr lang="en-GB" sz="2800" dirty="0">
                <a:latin typeface="Book Antiqua" panose="02040602050305030304" pitchFamily="18" charset="0"/>
              </a:rPr>
              <a:t>Visualize the distribution of listings on a map to identify popular neighbourhoods. </a:t>
            </a:r>
          </a:p>
          <a:p>
            <a:pPr marL="514350" indent="-514350">
              <a:buFont typeface="+mj-lt"/>
              <a:buAutoNum type="arabicPeriod"/>
            </a:pPr>
            <a:r>
              <a:rPr lang="en-GB" sz="2800" b="1" dirty="0">
                <a:latin typeface="Book Antiqua" panose="02040602050305030304" pitchFamily="18" charset="0"/>
              </a:rPr>
              <a:t>Pricing and Availability Analysis: </a:t>
            </a:r>
            <a:r>
              <a:rPr lang="en-GB" sz="2800" dirty="0">
                <a:latin typeface="Book Antiqua" panose="02040602050305030304" pitchFamily="18" charset="0"/>
              </a:rPr>
              <a:t>Analyze pricing trends based on property types, room types, and accommodation capacity. </a:t>
            </a:r>
          </a:p>
          <a:p>
            <a:pPr marL="514350" indent="-514350">
              <a:buFont typeface="+mj-lt"/>
              <a:buAutoNum type="arabicPeriod"/>
            </a:pPr>
            <a:r>
              <a:rPr lang="en-GB" sz="2800" b="1" dirty="0">
                <a:latin typeface="Book Antiqua" panose="02040602050305030304" pitchFamily="18" charset="0"/>
              </a:rPr>
              <a:t>Host Performance: </a:t>
            </a:r>
            <a:r>
              <a:rPr lang="en-GB" sz="2800" dirty="0">
                <a:latin typeface="Book Antiqua" panose="02040602050305030304" pitchFamily="18" charset="0"/>
              </a:rPr>
              <a:t>Evaluate host characteristics, including super host status, response times, and verification methods. </a:t>
            </a:r>
          </a:p>
          <a:p>
            <a:pPr marL="514350" indent="-514350">
              <a:buFont typeface="+mj-lt"/>
              <a:buAutoNum type="arabicPeriod"/>
            </a:pPr>
            <a:r>
              <a:rPr lang="en-GB" sz="2800" b="1" dirty="0">
                <a:latin typeface="Book Antiqua" panose="02040602050305030304" pitchFamily="18" charset="0"/>
              </a:rPr>
              <a:t>Review Scores and Guest Satisfaction: </a:t>
            </a:r>
            <a:r>
              <a:rPr lang="en-GB" sz="2800" dirty="0">
                <a:latin typeface="Book Antiqua" panose="02040602050305030304" pitchFamily="18" charset="0"/>
              </a:rPr>
              <a:t>Examine review scores and their impact on overall listing performance. </a:t>
            </a:r>
          </a:p>
          <a:p>
            <a:pPr marL="514350" indent="-514350">
              <a:buFont typeface="+mj-lt"/>
              <a:buAutoNum type="arabicPeriod"/>
            </a:pPr>
            <a:r>
              <a:rPr lang="en-GB" sz="2800" b="1" dirty="0">
                <a:latin typeface="Book Antiqua" panose="02040602050305030304" pitchFamily="18" charset="0"/>
              </a:rPr>
              <a:t>Property Type and Room Analysis: </a:t>
            </a:r>
            <a:r>
              <a:rPr lang="en-GB" sz="2800" dirty="0">
                <a:latin typeface="Book Antiqua" panose="02040602050305030304" pitchFamily="18" charset="0"/>
              </a:rPr>
              <a:t>Analyze the distribution of property types and room types.</a:t>
            </a:r>
          </a:p>
        </p:txBody>
      </p:sp>
      <p:pic>
        <p:nvPicPr>
          <p:cNvPr id="3" name="Picture 2">
            <a:extLst>
              <a:ext uri="{FF2B5EF4-FFF2-40B4-BE49-F238E27FC236}">
                <a16:creationId xmlns:a16="http://schemas.microsoft.com/office/drawing/2014/main" id="{0ABD6866-004A-0647-D183-4FE6A3ABA7CC}"/>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3218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5"/>
            <a:ext cx="10515600" cy="729579"/>
          </a:xfrm>
        </p:spPr>
        <p:txBody>
          <a:bodyPr/>
          <a:lstStyle/>
          <a:p>
            <a:r>
              <a:rPr lang="en-GB" dirty="0">
                <a:latin typeface="Book Antiqua" panose="02040602050305030304" pitchFamily="18" charset="0"/>
              </a:rPr>
              <a:t>KEY INSIGHTS</a:t>
            </a:r>
          </a:p>
        </p:txBody>
      </p:sp>
      <p:pic>
        <p:nvPicPr>
          <p:cNvPr id="6" name="Picture 5">
            <a:extLst>
              <a:ext uri="{FF2B5EF4-FFF2-40B4-BE49-F238E27FC236}">
                <a16:creationId xmlns:a16="http://schemas.microsoft.com/office/drawing/2014/main" id="{6F811013-7A86-6890-AC11-6E2A7E7FDAAE}"/>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pic>
        <p:nvPicPr>
          <p:cNvPr id="4" name="Picture 3">
            <a:extLst>
              <a:ext uri="{FF2B5EF4-FFF2-40B4-BE49-F238E27FC236}">
                <a16:creationId xmlns:a16="http://schemas.microsoft.com/office/drawing/2014/main" id="{9C8D662B-8D73-FFBC-F1F1-11CE40C32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094704"/>
            <a:ext cx="10515600" cy="5398171"/>
          </a:xfrm>
          <a:prstGeom prst="rect">
            <a:avLst/>
          </a:prstGeom>
        </p:spPr>
      </p:pic>
    </p:spTree>
    <p:extLst>
      <p:ext uri="{BB962C8B-B14F-4D97-AF65-F5344CB8AC3E}">
        <p14:creationId xmlns:p14="http://schemas.microsoft.com/office/powerpoint/2010/main" val="157477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5"/>
            <a:ext cx="10515600" cy="729579"/>
          </a:xfrm>
        </p:spPr>
        <p:txBody>
          <a:bodyPr/>
          <a:lstStyle/>
          <a:p>
            <a:r>
              <a:rPr lang="en-GB" dirty="0">
                <a:latin typeface="Book Antiqua" panose="02040602050305030304" pitchFamily="18" charset="0"/>
              </a:rPr>
              <a:t>KEY INSIGHTS</a:t>
            </a:r>
          </a:p>
        </p:txBody>
      </p:sp>
      <p:pic>
        <p:nvPicPr>
          <p:cNvPr id="6" name="Picture 5">
            <a:extLst>
              <a:ext uri="{FF2B5EF4-FFF2-40B4-BE49-F238E27FC236}">
                <a16:creationId xmlns:a16="http://schemas.microsoft.com/office/drawing/2014/main" id="{95978287-A386-4483-FD9A-5D36E626B434}"/>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pic>
        <p:nvPicPr>
          <p:cNvPr id="5" name="Picture 4">
            <a:extLst>
              <a:ext uri="{FF2B5EF4-FFF2-40B4-BE49-F238E27FC236}">
                <a16:creationId xmlns:a16="http://schemas.microsoft.com/office/drawing/2014/main" id="{E1B0C681-27D0-9E51-1AC1-15E570270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94704"/>
            <a:ext cx="10515600" cy="5398171"/>
          </a:xfrm>
          <a:prstGeom prst="rect">
            <a:avLst/>
          </a:prstGeom>
        </p:spPr>
      </p:pic>
    </p:spTree>
    <p:extLst>
      <p:ext uri="{BB962C8B-B14F-4D97-AF65-F5344CB8AC3E}">
        <p14:creationId xmlns:p14="http://schemas.microsoft.com/office/powerpoint/2010/main" val="149441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5"/>
            <a:ext cx="10515600" cy="729579"/>
          </a:xfrm>
        </p:spPr>
        <p:txBody>
          <a:bodyPr/>
          <a:lstStyle/>
          <a:p>
            <a:r>
              <a:rPr lang="en-GB" dirty="0">
                <a:latin typeface="Book Antiqua" panose="02040602050305030304" pitchFamily="18" charset="0"/>
              </a:rPr>
              <a:t>KEY INSIGHTS</a:t>
            </a:r>
          </a:p>
        </p:txBody>
      </p:sp>
      <p:pic>
        <p:nvPicPr>
          <p:cNvPr id="6" name="Picture 5">
            <a:extLst>
              <a:ext uri="{FF2B5EF4-FFF2-40B4-BE49-F238E27FC236}">
                <a16:creationId xmlns:a16="http://schemas.microsoft.com/office/drawing/2014/main" id="{72B7C137-890A-4667-A29D-5DAAA7A45CF6}"/>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pic>
        <p:nvPicPr>
          <p:cNvPr id="5" name="Picture 4">
            <a:extLst>
              <a:ext uri="{FF2B5EF4-FFF2-40B4-BE49-F238E27FC236}">
                <a16:creationId xmlns:a16="http://schemas.microsoft.com/office/drawing/2014/main" id="{EFFDDDD6-E177-4591-E6C3-E72CD38B7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94705"/>
            <a:ext cx="10515600" cy="5306096"/>
          </a:xfrm>
          <a:prstGeom prst="rect">
            <a:avLst/>
          </a:prstGeom>
        </p:spPr>
      </p:pic>
    </p:spTree>
    <p:extLst>
      <p:ext uri="{BB962C8B-B14F-4D97-AF65-F5344CB8AC3E}">
        <p14:creationId xmlns:p14="http://schemas.microsoft.com/office/powerpoint/2010/main" val="264674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5"/>
            <a:ext cx="10515600" cy="729579"/>
          </a:xfrm>
        </p:spPr>
        <p:txBody>
          <a:bodyPr/>
          <a:lstStyle/>
          <a:p>
            <a:r>
              <a:rPr lang="en-GB" dirty="0">
                <a:latin typeface="Book Antiqua" panose="02040602050305030304" pitchFamily="18" charset="0"/>
              </a:rPr>
              <a:t>KEY INSIGHTS</a:t>
            </a:r>
          </a:p>
        </p:txBody>
      </p:sp>
      <p:sp>
        <p:nvSpPr>
          <p:cNvPr id="3" name="TextBox 2">
            <a:extLst>
              <a:ext uri="{FF2B5EF4-FFF2-40B4-BE49-F238E27FC236}">
                <a16:creationId xmlns:a16="http://schemas.microsoft.com/office/drawing/2014/main" id="{160AE1AC-37A9-A48C-FDDA-B455E7EE30DB}"/>
              </a:ext>
            </a:extLst>
          </p:cNvPr>
          <p:cNvSpPr txBox="1"/>
          <p:nvPr/>
        </p:nvSpPr>
        <p:spPr>
          <a:xfrm>
            <a:off x="838200" y="1197735"/>
            <a:ext cx="10515600" cy="5170646"/>
          </a:xfrm>
          <a:prstGeom prst="rect">
            <a:avLst/>
          </a:prstGeom>
          <a:noFill/>
        </p:spPr>
        <p:txBody>
          <a:bodyPr wrap="square" rtlCol="0">
            <a:spAutoFit/>
          </a:bodyPr>
          <a:lstStyle/>
          <a:p>
            <a:pPr marL="342900" indent="-342900">
              <a:buFont typeface="Arial" panose="020B0604020202020204" pitchFamily="34" charset="0"/>
              <a:buChar char="•"/>
            </a:pPr>
            <a:r>
              <a:rPr lang="en-GB" sz="2200" b="1" dirty="0">
                <a:latin typeface="Book Antiqua" panose="02040602050305030304" pitchFamily="18" charset="0"/>
              </a:rPr>
              <a:t>Geographical insights: </a:t>
            </a:r>
            <a:r>
              <a:rPr lang="en-GB" sz="2200" dirty="0">
                <a:latin typeface="Book Antiqua" panose="02040602050305030304" pitchFamily="18" charset="0"/>
              </a:rPr>
              <a:t>Provides insights into the distribution of listings in popular neighbourhoods, host locations, and host neighbourhoods. It shows where properties are concentrated, where hosts are based, and which areas are popular among hosts and guests. </a:t>
            </a:r>
          </a:p>
          <a:p>
            <a:pPr marL="342900" indent="-342900">
              <a:buFont typeface="Arial" panose="020B0604020202020204" pitchFamily="34" charset="0"/>
              <a:buChar char="•"/>
            </a:pPr>
            <a:r>
              <a:rPr lang="en-GB" sz="2200" b="1" dirty="0">
                <a:latin typeface="Book Antiqua" panose="02040602050305030304" pitchFamily="18" charset="0"/>
              </a:rPr>
              <a:t>Pricing &amp; availability analysis: </a:t>
            </a:r>
            <a:r>
              <a:rPr lang="en-GB" sz="2200" dirty="0">
                <a:latin typeface="Book Antiqua" panose="02040602050305030304" pitchFamily="18" charset="0"/>
              </a:rPr>
              <a:t>It showcases average prices for different property types, room types, and based on accommodates. </a:t>
            </a:r>
          </a:p>
          <a:p>
            <a:pPr marL="342900" indent="-342900">
              <a:buFont typeface="Arial" panose="020B0604020202020204" pitchFamily="34" charset="0"/>
              <a:buChar char="•"/>
            </a:pPr>
            <a:r>
              <a:rPr lang="en-GB" sz="2200" b="1" dirty="0">
                <a:latin typeface="Book Antiqua" panose="02040602050305030304" pitchFamily="18" charset="0"/>
              </a:rPr>
              <a:t>Host performance: </a:t>
            </a:r>
            <a:r>
              <a:rPr lang="en-GB" sz="2200" dirty="0">
                <a:latin typeface="Book Antiqua" panose="02040602050305030304" pitchFamily="18" charset="0"/>
              </a:rPr>
              <a:t>Presents insights into host performance metrics such as host response time, host verification methods, and host status. By analyzing this data, one can understand the distribution of host response times, verification methods used by hosts, and the proportion of super hosts versus regular hosts. </a:t>
            </a:r>
          </a:p>
          <a:p>
            <a:pPr marL="342900" indent="-342900">
              <a:buFont typeface="Arial" panose="020B0604020202020204" pitchFamily="34" charset="0"/>
              <a:buChar char="•"/>
            </a:pPr>
            <a:r>
              <a:rPr lang="en-GB" sz="2200" b="1" dirty="0">
                <a:latin typeface="Book Antiqua" panose="02040602050305030304" pitchFamily="18" charset="0"/>
              </a:rPr>
              <a:t>Review scores &amp; guest satisfaction: </a:t>
            </a:r>
            <a:r>
              <a:rPr lang="en-GB" sz="2200" dirty="0">
                <a:latin typeface="Book Antiqua" panose="02040602050305030304" pitchFamily="18" charset="0"/>
              </a:rPr>
              <a:t>It displays the relationship between review scores and host listing counts, host total listings count by year, and review scores based on property and room types. This data helps in understanding guest satisfaction levels, trends in review scores over time, and the impact of property and room types on guest experiences.</a:t>
            </a:r>
          </a:p>
        </p:txBody>
      </p:sp>
      <p:pic>
        <p:nvPicPr>
          <p:cNvPr id="4" name="Picture 3">
            <a:extLst>
              <a:ext uri="{FF2B5EF4-FFF2-40B4-BE49-F238E27FC236}">
                <a16:creationId xmlns:a16="http://schemas.microsoft.com/office/drawing/2014/main" id="{18DBD455-EC8D-290E-AD77-2C0D200C7F32}"/>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14369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E62-B91F-8AA6-9A5E-D563237789C0}"/>
              </a:ext>
            </a:extLst>
          </p:cNvPr>
          <p:cNvSpPr>
            <a:spLocks noGrp="1"/>
          </p:cNvSpPr>
          <p:nvPr>
            <p:ph type="title"/>
          </p:nvPr>
        </p:nvSpPr>
        <p:spPr>
          <a:xfrm>
            <a:off x="838200" y="365125"/>
            <a:ext cx="10515600" cy="729579"/>
          </a:xfrm>
        </p:spPr>
        <p:txBody>
          <a:bodyPr/>
          <a:lstStyle/>
          <a:p>
            <a:r>
              <a:rPr lang="en-GB" dirty="0">
                <a:latin typeface="Book Antiqua" panose="02040602050305030304" pitchFamily="18" charset="0"/>
              </a:rPr>
              <a:t>RECOMMENDATIONS</a:t>
            </a:r>
          </a:p>
        </p:txBody>
      </p:sp>
      <p:sp>
        <p:nvSpPr>
          <p:cNvPr id="3" name="TextBox 2">
            <a:extLst>
              <a:ext uri="{FF2B5EF4-FFF2-40B4-BE49-F238E27FC236}">
                <a16:creationId xmlns:a16="http://schemas.microsoft.com/office/drawing/2014/main" id="{D863D218-4811-D42A-02D0-F83179F1A6DC}"/>
              </a:ext>
            </a:extLst>
          </p:cNvPr>
          <p:cNvSpPr txBox="1"/>
          <p:nvPr/>
        </p:nvSpPr>
        <p:spPr>
          <a:xfrm>
            <a:off x="838199" y="1288249"/>
            <a:ext cx="10515599" cy="5262979"/>
          </a:xfrm>
          <a:prstGeom prst="rect">
            <a:avLst/>
          </a:prstGeom>
          <a:noFill/>
        </p:spPr>
        <p:txBody>
          <a:bodyPr wrap="square" rtlCol="0">
            <a:spAutoFit/>
          </a:bodyPr>
          <a:lstStyle/>
          <a:p>
            <a:pPr marL="342900" indent="-342900">
              <a:buFont typeface="Arial" panose="020B0604020202020204" pitchFamily="34" charset="0"/>
              <a:buChar char="•"/>
            </a:pPr>
            <a:r>
              <a:rPr lang="en-GB" sz="2400" b="1" dirty="0">
                <a:latin typeface="Book Antiqua" panose="02040602050305030304" pitchFamily="18" charset="0"/>
              </a:rPr>
              <a:t>Host Performance Optimization</a:t>
            </a:r>
            <a:r>
              <a:rPr lang="en-GB" sz="2400" dirty="0">
                <a:latin typeface="Book Antiqua" panose="02040602050305030304" pitchFamily="18" charset="0"/>
              </a:rPr>
              <a:t>: Encourage hosts to respond quickly for guest satisfaction. Promote varied verification methods to build trust. Highlight benefits of super host status for credibility. </a:t>
            </a:r>
          </a:p>
          <a:p>
            <a:pPr marL="342900" indent="-342900">
              <a:buFont typeface="Arial" panose="020B0604020202020204" pitchFamily="34" charset="0"/>
              <a:buChar char="•"/>
            </a:pPr>
            <a:r>
              <a:rPr lang="en-GB" sz="2400" b="1" dirty="0">
                <a:latin typeface="Book Antiqua" panose="02040602050305030304" pitchFamily="18" charset="0"/>
              </a:rPr>
              <a:t>Pricing and Availability Strategies: </a:t>
            </a:r>
            <a:r>
              <a:rPr lang="en-GB" sz="2400" dirty="0">
                <a:latin typeface="Book Antiqua" panose="02040602050305030304" pitchFamily="18" charset="0"/>
              </a:rPr>
              <a:t>Analyze property and room type pricing trends for competitive rates. Adjust based on capacity for revenue and occupancy optimization. Monitor availability to capitalize on demand peaks and adjust pricing accordingly.</a:t>
            </a:r>
          </a:p>
          <a:p>
            <a:pPr marL="342900" indent="-342900">
              <a:buFont typeface="Arial" panose="020B0604020202020204" pitchFamily="34" charset="0"/>
              <a:buChar char="•"/>
            </a:pPr>
            <a:r>
              <a:rPr lang="en-GB" sz="2400" b="1" dirty="0">
                <a:latin typeface="Book Antiqua" panose="02040602050305030304" pitchFamily="18" charset="0"/>
              </a:rPr>
              <a:t>Guest Satisfaction Enhancement: </a:t>
            </a:r>
            <a:r>
              <a:rPr lang="en-GB" sz="2400" dirty="0">
                <a:latin typeface="Book Antiqua" panose="02040602050305030304" pitchFamily="18" charset="0"/>
              </a:rPr>
              <a:t>Improve review scores with exceptional service and amenities. Track satisfaction levels to identify improvement areas. Tailor property offerings to enhance guest satisfaction.</a:t>
            </a:r>
          </a:p>
          <a:p>
            <a:pPr marL="342900" indent="-342900">
              <a:buFont typeface="Arial" panose="020B0604020202020204" pitchFamily="34" charset="0"/>
              <a:buChar char="•"/>
            </a:pPr>
            <a:r>
              <a:rPr lang="en-GB" sz="2400" b="1" dirty="0">
                <a:latin typeface="Book Antiqua" panose="02040602050305030304" pitchFamily="18" charset="0"/>
              </a:rPr>
              <a:t>Property and Room Type Management: </a:t>
            </a:r>
            <a:r>
              <a:rPr lang="en-GB" sz="2400" dirty="0">
                <a:latin typeface="Book Antiqua" panose="02040602050305030304" pitchFamily="18" charset="0"/>
              </a:rPr>
              <a:t>Optimize inventory by understanding property popularity. Diversify offerings based on demand. Use insights to refine marketing and target relevant segments.</a:t>
            </a:r>
          </a:p>
        </p:txBody>
      </p:sp>
      <p:pic>
        <p:nvPicPr>
          <p:cNvPr id="5" name="Picture 4">
            <a:extLst>
              <a:ext uri="{FF2B5EF4-FFF2-40B4-BE49-F238E27FC236}">
                <a16:creationId xmlns:a16="http://schemas.microsoft.com/office/drawing/2014/main" id="{3C211D51-7D55-9FB8-47B0-602254169D37}"/>
              </a:ext>
            </a:extLst>
          </p:cNvPr>
          <p:cNvPicPr>
            <a:picLocks noChangeAspect="1"/>
          </p:cNvPicPr>
          <p:nvPr/>
        </p:nvPicPr>
        <p:blipFill rotWithShape="1">
          <a:blip r:embed="rId2">
            <a:extLst>
              <a:ext uri="{28A0092B-C50C-407E-A947-70E740481C1C}">
                <a14:useLocalDpi xmlns:a14="http://schemas.microsoft.com/office/drawing/2010/main" val="0"/>
              </a:ext>
            </a:extLst>
          </a:blip>
          <a:srcRect t="23485" b="21450"/>
          <a:stretch/>
        </p:blipFill>
        <p:spPr>
          <a:xfrm>
            <a:off x="11032901" y="6361921"/>
            <a:ext cx="1159099" cy="496079"/>
          </a:xfrm>
          <a:prstGeom prst="rect">
            <a:avLst/>
          </a:prstGeom>
        </p:spPr>
      </p:pic>
    </p:spTree>
    <p:extLst>
      <p:ext uri="{BB962C8B-B14F-4D97-AF65-F5344CB8AC3E}">
        <p14:creationId xmlns:p14="http://schemas.microsoft.com/office/powerpoint/2010/main" val="104900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TotalTime>
  <Words>502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Calibri</vt:lpstr>
      <vt:lpstr>Calibri Light</vt:lpstr>
      <vt:lpstr>Office Theme</vt:lpstr>
      <vt:lpstr>HOTEL AGGREGATOR ANALYSIS</vt:lpstr>
      <vt:lpstr>TABLE OF CONTENTS</vt:lpstr>
      <vt:lpstr>PROBLEM STATEMENT</vt:lpstr>
      <vt:lpstr>PROJECT OBJECTIEVE</vt:lpstr>
      <vt:lpstr>KEY INSIGHTS</vt:lpstr>
      <vt:lpstr>KEY INSIGHTS</vt:lpstr>
      <vt:lpstr>KEY INSIGHTS</vt:lpstr>
      <vt:lpstr>KEY 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dc:title>
  <dc:creator>navin junjuri</dc:creator>
  <cp:lastModifiedBy>navin junjuri</cp:lastModifiedBy>
  <cp:revision>10</cp:revision>
  <dcterms:created xsi:type="dcterms:W3CDTF">2024-05-16T09:49:14Z</dcterms:created>
  <dcterms:modified xsi:type="dcterms:W3CDTF">2024-05-16T11:52:19Z</dcterms:modified>
</cp:coreProperties>
</file>