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62" r:id="rId4"/>
    <p:sldId id="266" r:id="rId5"/>
    <p:sldId id="263" r:id="rId6"/>
    <p:sldId id="268" r:id="rId7"/>
    <p:sldId id="264" r:id="rId8"/>
    <p:sldId id="270" r:id="rId9"/>
    <p:sldId id="267"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A8C2F-C3E5-41B9-84C8-CA7D3B1FA94C}"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A8C2F-C3E5-41B9-84C8-CA7D3B1FA9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04A8C2F-C3E5-41B9-84C8-CA7D3B1FA9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A8C2F-C3E5-41B9-84C8-CA7D3B1FA9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A8C2F-C3E5-41B9-84C8-CA7D3B1FA9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A8C2F-C3E5-41B9-84C8-CA7D3B1FA9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A8C2F-C3E5-41B9-84C8-CA7D3B1FA9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A8C2F-C3E5-41B9-84C8-CA7D3B1FA9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A8C2F-C3E5-41B9-84C8-CA7D3B1FA9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0CF022D-0F07-4BDB-BB17-96098F98F111}"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A8C2F-C3E5-41B9-84C8-CA7D3B1FA94C}"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0CF022D-0F07-4BDB-BB17-96098F98F111}" type="datetimeFigureOut">
              <a:rPr lang="en-US" smtClean="0"/>
              <a:pPr/>
              <a:t>10/19/2023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04A8C2F-C3E5-41B9-84C8-CA7D3B1FA9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0CF022D-0F07-4BDB-BB17-96098F98F111}" type="datetimeFigureOut">
              <a:rPr lang="en-US" smtClean="0"/>
              <a:pPr/>
              <a:t>10/19/2023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04A8C2F-C3E5-41B9-84C8-CA7D3B1FA9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76672"/>
            <a:ext cx="8295456" cy="1512168"/>
          </a:xfrm>
        </p:spPr>
        <p:txBody>
          <a:bodyPr>
            <a:normAutofit fontScale="90000"/>
          </a:bodyPr>
          <a:lstStyle/>
          <a:p>
            <a:r>
              <a:rPr lang="en-US" sz="3200" dirty="0"/>
              <a:t>Improved </a:t>
            </a:r>
            <a:r>
              <a:rPr lang="en-US" sz="3200" dirty="0" err="1"/>
              <a:t>Metastability</a:t>
            </a:r>
            <a:r>
              <a:rPr lang="en-US" sz="3200" dirty="0"/>
              <a:t> of True Single-Phase Clock D-</a:t>
            </a:r>
            <a:r>
              <a:rPr lang="en-US" sz="3200" dirty="0" err="1"/>
              <a:t>Flipﬂops</a:t>
            </a:r>
            <a:r>
              <a:rPr lang="en-US" sz="3200" dirty="0"/>
              <a:t> With Applications in Time-to-Digital Converters</a:t>
            </a:r>
            <a:br>
              <a:rPr lang="en-US" sz="3200" dirty="0"/>
            </a:br>
            <a:endParaRPr lang="en-US" sz="3200" dirty="0"/>
          </a:p>
        </p:txBody>
      </p:sp>
      <p:sp>
        <p:nvSpPr>
          <p:cNvPr id="3" name="Subtitle 2"/>
          <p:cNvSpPr>
            <a:spLocks noGrp="1"/>
          </p:cNvSpPr>
          <p:nvPr>
            <p:ph type="subTitle" idx="1"/>
          </p:nvPr>
        </p:nvSpPr>
        <p:spPr>
          <a:xfrm>
            <a:off x="5580112" y="2780928"/>
            <a:ext cx="3182888" cy="1512168"/>
          </a:xfrm>
        </p:spPr>
        <p:txBody>
          <a:bodyPr>
            <a:normAutofit fontScale="92500" lnSpcReduction="10000"/>
          </a:bodyPr>
          <a:lstStyle/>
          <a:p>
            <a:r>
              <a:rPr lang="en-IN" sz="1600" dirty="0"/>
              <a:t>Batch:</a:t>
            </a:r>
            <a:r>
              <a:rPr lang="en-IN" sz="1600" dirty="0">
                <a:latin typeface="Aptos" panose="020B0004020202020204" pitchFamily="34" charset="0"/>
              </a:rPr>
              <a:t>12</a:t>
            </a:r>
          </a:p>
          <a:p>
            <a:endParaRPr lang="en-IN" sz="1600" dirty="0"/>
          </a:p>
          <a:p>
            <a:r>
              <a:rPr lang="en-IN" sz="1600" dirty="0" err="1"/>
              <a:t>G.Manikanta</a:t>
            </a:r>
            <a:r>
              <a:rPr lang="en-IN" sz="1600" dirty="0"/>
              <a:t> -1602-20-735-081                              </a:t>
            </a:r>
          </a:p>
          <a:p>
            <a:r>
              <a:rPr lang="en-IN" sz="1600" dirty="0"/>
              <a:t>K.Bharath-1602-20-735-069</a:t>
            </a:r>
          </a:p>
          <a:p>
            <a:r>
              <a:rPr lang="en-IN" sz="1600" dirty="0"/>
              <a:t>P.Naveen-1602-20-735-085</a:t>
            </a:r>
          </a:p>
          <a:p>
            <a:r>
              <a:rPr lang="en-IN" sz="1600" dirty="0"/>
              <a:t>                                         </a:t>
            </a:r>
          </a:p>
          <a:p>
            <a:r>
              <a:rPr lang="en-IN" sz="1600" dirty="0"/>
              <a:t>                                         K.R.DEEPTHI</a:t>
            </a:r>
          </a:p>
          <a:p>
            <a:endParaRPr lang="en-IN" sz="1600" dirty="0"/>
          </a:p>
          <a:p>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                                   References</a:t>
            </a:r>
            <a:endParaRPr lang="en-US" sz="3200" dirty="0"/>
          </a:p>
        </p:txBody>
      </p:sp>
      <p:sp>
        <p:nvSpPr>
          <p:cNvPr id="3" name="Content Placeholder 2"/>
          <p:cNvSpPr>
            <a:spLocks noGrp="1"/>
          </p:cNvSpPr>
          <p:nvPr>
            <p:ph idx="1"/>
          </p:nvPr>
        </p:nvSpPr>
        <p:spPr/>
        <p:txBody>
          <a:bodyPr>
            <a:normAutofit/>
          </a:bodyPr>
          <a:lstStyle/>
          <a:p>
            <a:pPr>
              <a:buNone/>
            </a:pPr>
            <a:r>
              <a:rPr lang="en-IN" sz="2000" dirty="0"/>
              <a:t>[1] Base</a:t>
            </a:r>
            <a:r>
              <a:rPr lang="en-IN" sz="2800" dirty="0"/>
              <a:t> </a:t>
            </a:r>
            <a:r>
              <a:rPr lang="en-IN" sz="2000" dirty="0"/>
              <a:t>paper:</a:t>
            </a:r>
            <a:r>
              <a:rPr lang="en-US" sz="2000" dirty="0"/>
              <a:t>  </a:t>
            </a:r>
            <a:r>
              <a:rPr lang="en-US" sz="2000" dirty="0" err="1"/>
              <a:t>Parth</a:t>
            </a:r>
            <a:r>
              <a:rPr lang="en-US" sz="2000" dirty="0"/>
              <a:t> Parekh, </a:t>
            </a:r>
            <a:r>
              <a:rPr lang="en-US" sz="2000" dirty="0" err="1"/>
              <a:t>Fei</a:t>
            </a:r>
            <a:r>
              <a:rPr lang="en-US" sz="2000" dirty="0"/>
              <a:t> Yuan and </a:t>
            </a:r>
            <a:r>
              <a:rPr lang="en-US" sz="2000" dirty="0" err="1"/>
              <a:t>Yushi</a:t>
            </a:r>
            <a:r>
              <a:rPr lang="en-US" sz="2000" dirty="0"/>
              <a:t> Zhou “Improved </a:t>
            </a:r>
            <a:r>
              <a:rPr lang="en-US" sz="2000" dirty="0" err="1"/>
              <a:t>Metastability</a:t>
            </a:r>
            <a:r>
              <a:rPr lang="en-US" sz="2000" dirty="0"/>
              <a:t> of True Single-Phase Clock D-</a:t>
            </a:r>
            <a:r>
              <a:rPr lang="en-US" sz="2000" dirty="0" err="1"/>
              <a:t>Flipﬂops</a:t>
            </a:r>
            <a:r>
              <a:rPr lang="en-US" sz="2000" dirty="0"/>
              <a:t> With Applications in </a:t>
            </a:r>
            <a:r>
              <a:rPr lang="en-US" sz="2000" dirty="0" err="1"/>
              <a:t>Vernier</a:t>
            </a:r>
            <a:r>
              <a:rPr lang="en-US" sz="2000" dirty="0"/>
              <a:t> Time-to-Digital Converters”</a:t>
            </a:r>
          </a:p>
          <a:p>
            <a:pPr>
              <a:buNone/>
            </a:pPr>
            <a:r>
              <a:rPr lang="en-IN" sz="2000" dirty="0"/>
              <a:t>[2]  </a:t>
            </a:r>
            <a:r>
              <a:rPr lang="en-IN" sz="2000" dirty="0" err="1"/>
              <a:t>Anwesha</a:t>
            </a:r>
            <a:r>
              <a:rPr lang="en-IN" sz="2000" dirty="0"/>
              <a:t> Deb, </a:t>
            </a:r>
            <a:r>
              <a:rPr lang="en-IN" sz="2000" dirty="0" err="1"/>
              <a:t>Shobha</a:t>
            </a:r>
            <a:r>
              <a:rPr lang="en-IN" sz="2000" dirty="0"/>
              <a:t> Sharma, </a:t>
            </a:r>
            <a:r>
              <a:rPr lang="en-IN" sz="2000" dirty="0" err="1"/>
              <a:t>Amita</a:t>
            </a:r>
            <a:r>
              <a:rPr lang="en-IN" sz="2000" dirty="0"/>
              <a:t> De “</a:t>
            </a:r>
            <a:r>
              <a:rPr lang="en-US" sz="2000" dirty="0"/>
              <a:t>Analysis of Various TSPC Based D Flip Flops.”</a:t>
            </a:r>
          </a:p>
          <a:p>
            <a:pPr>
              <a:buNone/>
            </a:pPr>
            <a:r>
              <a:rPr lang="en-US" sz="2000" dirty="0"/>
              <a:t>[3] Priyanka Sharma and Rajesh Mehra “TRUE SINGLE PHASE CLOCKING BASED FLIP-FLOPDESIGN USING DIFFERENT FOUNDARIES.”</a:t>
            </a:r>
          </a:p>
          <a:p>
            <a:pPr>
              <a:buNone/>
            </a:pPr>
            <a:r>
              <a:rPr lang="en-IN" sz="2000" dirty="0"/>
              <a:t>[4]G. </a:t>
            </a:r>
            <a:r>
              <a:rPr lang="en-IN" sz="2000" dirty="0" err="1"/>
              <a:t>Gerosa</a:t>
            </a:r>
            <a:r>
              <a:rPr lang="en-IN" sz="2000" dirty="0"/>
              <a:t> et al., “A 2.2 W, 80 MHz superscalar RISC microprocessor,” IEEE J. Solid-State Circuits, vol. 29, no. 12, pp. 1440–1454, Dec. 1994.</a:t>
            </a:r>
            <a:r>
              <a:rPr lang="en-US" sz="2000" dirty="0"/>
              <a:t>                                                                  </a:t>
            </a:r>
          </a:p>
          <a:p>
            <a:pPr marL="118872" indent="0">
              <a:buNone/>
            </a:pPr>
            <a:r>
              <a:rPr lang="en-US" sz="2000" dirty="0"/>
              <a:t>[5]V. </a:t>
            </a:r>
            <a:r>
              <a:rPr lang="en-US" sz="2000" dirty="0" err="1"/>
              <a:t>Stojanovic</a:t>
            </a:r>
            <a:r>
              <a:rPr lang="en-US" sz="2000" dirty="0"/>
              <a:t> and V. G. </a:t>
            </a:r>
            <a:r>
              <a:rPr lang="en-US" sz="2000" dirty="0" err="1"/>
              <a:t>Oklobdzija</a:t>
            </a:r>
            <a:r>
              <a:rPr lang="en-US" sz="2000" dirty="0"/>
              <a:t>, “Comparative analysis of </a:t>
            </a:r>
            <a:r>
              <a:rPr lang="en-US" sz="2000" dirty="0" err="1"/>
              <a:t>masterslave</a:t>
            </a:r>
            <a:r>
              <a:rPr lang="en-US" sz="2000" dirty="0"/>
              <a:t>     </a:t>
            </a:r>
          </a:p>
          <a:p>
            <a:pPr marL="118872" indent="0">
              <a:buNone/>
            </a:pPr>
            <a:r>
              <a:rPr lang="en-US" sz="2000" dirty="0"/>
              <a:t>       latches and flip-flops for high-performance and low-power systems,”                                </a:t>
            </a:r>
          </a:p>
          <a:p>
            <a:pPr marL="118872" indent="0">
              <a:buNone/>
            </a:pPr>
            <a:r>
              <a:rPr lang="en-US" sz="2000" dirty="0"/>
              <a:t>[6]</a:t>
            </a:r>
            <a:r>
              <a:rPr lang="en-IN" sz="1200" dirty="0"/>
              <a:t> </a:t>
            </a:r>
            <a:r>
              <a:rPr lang="en-IN" sz="2000" dirty="0"/>
              <a:t>M. V. Krishna, M. A. Do, K. S. Yeo, C. C. Boon, and W. M. Lim, “Design and analysis of ultra low power true single phase clock CMOS 2/3 </a:t>
            </a:r>
            <a:r>
              <a:rPr lang="en-IN" sz="2000" dirty="0" err="1"/>
              <a:t>prescaler</a:t>
            </a:r>
            <a:r>
              <a:rPr lang="en-IN" sz="2000" dirty="0"/>
              <a: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9E12-7585-8AB1-1145-2940A27630F9}"/>
              </a:ext>
            </a:extLst>
          </p:cNvPr>
          <p:cNvSpPr>
            <a:spLocks noGrp="1"/>
          </p:cNvSpPr>
          <p:nvPr>
            <p:ph type="title"/>
          </p:nvPr>
        </p:nvSpPr>
        <p:spPr/>
        <p:txBody>
          <a:bodyPr>
            <a:normAutofit/>
          </a:bodyPr>
          <a:lstStyle/>
          <a:p>
            <a:pPr algn="ctr"/>
            <a:r>
              <a:rPr lang="en-US" sz="3600" dirty="0"/>
              <a:t>Contents of the PPT</a:t>
            </a:r>
            <a:endParaRPr lang="en-IN" sz="3600" dirty="0"/>
          </a:p>
        </p:txBody>
      </p:sp>
      <p:sp>
        <p:nvSpPr>
          <p:cNvPr id="3" name="Content Placeholder 2">
            <a:extLst>
              <a:ext uri="{FF2B5EF4-FFF2-40B4-BE49-F238E27FC236}">
                <a16:creationId xmlns:a16="http://schemas.microsoft.com/office/drawing/2014/main" id="{0DAE25B6-7EE6-B959-DCE0-B58043806F18}"/>
              </a:ext>
            </a:extLst>
          </p:cNvPr>
          <p:cNvSpPr>
            <a:spLocks noGrp="1"/>
          </p:cNvSpPr>
          <p:nvPr>
            <p:ph idx="1"/>
          </p:nvPr>
        </p:nvSpPr>
        <p:spPr/>
        <p:txBody>
          <a:bodyPr/>
          <a:lstStyle/>
          <a:p>
            <a:r>
              <a:rPr lang="en-US" sz="2400" dirty="0"/>
              <a:t>Introduction.</a:t>
            </a:r>
          </a:p>
          <a:p>
            <a:r>
              <a:rPr lang="en-US" sz="2400" dirty="0"/>
              <a:t>AIM and Objectives.</a:t>
            </a:r>
          </a:p>
          <a:p>
            <a:r>
              <a:rPr lang="en-US" sz="2400" dirty="0"/>
              <a:t>What is TDC?</a:t>
            </a:r>
          </a:p>
          <a:p>
            <a:r>
              <a:rPr lang="en-US" sz="2400" dirty="0"/>
              <a:t>Literature Survey.</a:t>
            </a:r>
          </a:p>
          <a:p>
            <a:r>
              <a:rPr lang="en-US" sz="2400" dirty="0"/>
              <a:t>Mathematical Analysis.</a:t>
            </a:r>
          </a:p>
          <a:p>
            <a:r>
              <a:rPr lang="en-US" sz="2400" dirty="0"/>
              <a:t>References</a:t>
            </a:r>
          </a:p>
          <a:p>
            <a:pPr marL="118872" indent="0">
              <a:buNone/>
            </a:pPr>
            <a:endParaRPr lang="en-IN" dirty="0"/>
          </a:p>
        </p:txBody>
      </p:sp>
    </p:spTree>
    <p:extLst>
      <p:ext uri="{BB962C8B-B14F-4D97-AF65-F5344CB8AC3E}">
        <p14:creationId xmlns:p14="http://schemas.microsoft.com/office/powerpoint/2010/main" val="147768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                                                INTRODUCTION</a:t>
            </a:r>
            <a:endParaRPr lang="en-US" sz="2400" dirty="0"/>
          </a:p>
        </p:txBody>
      </p:sp>
      <p:sp>
        <p:nvSpPr>
          <p:cNvPr id="3" name="Content Placeholder 2"/>
          <p:cNvSpPr>
            <a:spLocks noGrp="1"/>
          </p:cNvSpPr>
          <p:nvPr>
            <p:ph idx="1"/>
          </p:nvPr>
        </p:nvSpPr>
        <p:spPr>
          <a:xfrm>
            <a:off x="457200" y="2285992"/>
            <a:ext cx="8229600" cy="4114808"/>
          </a:xfrm>
        </p:spPr>
        <p:txBody>
          <a:bodyPr>
            <a:normAutofit/>
          </a:bodyPr>
          <a:lstStyle/>
          <a:p>
            <a:pPr>
              <a:buNone/>
            </a:pPr>
            <a:r>
              <a:rPr lang="en-US" sz="1800" dirty="0"/>
              <a:t>       This project aims to investigate the </a:t>
            </a:r>
            <a:r>
              <a:rPr lang="en-US" sz="1800" dirty="0" err="1"/>
              <a:t>metastability</a:t>
            </a:r>
            <a:r>
              <a:rPr lang="en-US" sz="1800" dirty="0"/>
              <a:t> of true single-phase clock (TSPC) D flip flops (DFFs) and propose a shunt capacitor technique to reduce setup time and hold time with no power and delay penalty. The project will analyze the impact of PVT(</a:t>
            </a:r>
            <a:r>
              <a:rPr lang="en-US" sz="1800" dirty="0" err="1"/>
              <a:t>Power,Voltage,Temperature</a:t>
            </a:r>
            <a:r>
              <a:rPr lang="en-US" sz="1800" dirty="0"/>
              <a:t>) on the effectiveness of the proposed technique and design and simulate time-to-digital converters (TDCs) with both </a:t>
            </a:r>
            <a:r>
              <a:rPr lang="en-US" sz="1800" dirty="0" err="1"/>
              <a:t>untuned</a:t>
            </a:r>
            <a:r>
              <a:rPr lang="en-US" sz="1800" dirty="0"/>
              <a:t> and tuned DFFs. The simulation results will be used to compare the TDCs with tuned DFFs and </a:t>
            </a:r>
            <a:r>
              <a:rPr lang="en-US" sz="1800" dirty="0" err="1"/>
              <a:t>untuned</a:t>
            </a:r>
            <a:r>
              <a:rPr lang="en-US" sz="1800" dirty="0"/>
              <a:t> DFFs in terms of conversion error. The project will contribute to the development of more efficient and accurate TDCs, which have applications in various fields such as radar, communication, and instrumentation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656F-A0ED-86A4-7AC7-ECAB51F4B909}"/>
              </a:ext>
            </a:extLst>
          </p:cNvPr>
          <p:cNvSpPr>
            <a:spLocks noGrp="1"/>
          </p:cNvSpPr>
          <p:nvPr>
            <p:ph type="title"/>
          </p:nvPr>
        </p:nvSpPr>
        <p:spPr/>
        <p:txBody>
          <a:bodyPr/>
          <a:lstStyle/>
          <a:p>
            <a:pPr algn="ctr"/>
            <a:r>
              <a:rPr lang="en-US" dirty="0"/>
              <a:t>   </a:t>
            </a:r>
            <a:r>
              <a:rPr lang="en-US" sz="3600" dirty="0"/>
              <a:t>AIM and OBJECTIVES</a:t>
            </a:r>
            <a:endParaRPr lang="en-IN" sz="3600" dirty="0"/>
          </a:p>
        </p:txBody>
      </p:sp>
      <p:sp>
        <p:nvSpPr>
          <p:cNvPr id="3" name="Content Placeholder 2">
            <a:extLst>
              <a:ext uri="{FF2B5EF4-FFF2-40B4-BE49-F238E27FC236}">
                <a16:creationId xmlns:a16="http://schemas.microsoft.com/office/drawing/2014/main" id="{A6656C77-6AC0-73F5-C10C-545100F76FA7}"/>
              </a:ext>
            </a:extLst>
          </p:cNvPr>
          <p:cNvSpPr>
            <a:spLocks noGrp="1"/>
          </p:cNvSpPr>
          <p:nvPr>
            <p:ph idx="1"/>
          </p:nvPr>
        </p:nvSpPr>
        <p:spPr/>
        <p:txBody>
          <a:bodyPr>
            <a:normAutofit/>
          </a:bodyPr>
          <a:lstStyle/>
          <a:p>
            <a:pPr marL="118872" indent="0">
              <a:buNone/>
            </a:pPr>
            <a:endParaRPr lang="en-US" sz="2400" b="0" i="0" dirty="0">
              <a:solidFill>
                <a:srgbClr val="000000"/>
              </a:solidFill>
              <a:effectLst/>
              <a:latin typeface="__satoshi_94d495"/>
            </a:endParaRPr>
          </a:p>
          <a:p>
            <a:pPr marL="118872" indent="0">
              <a:buNone/>
            </a:pPr>
            <a:r>
              <a:rPr lang="en-US" sz="2400" b="0" i="0" dirty="0">
                <a:solidFill>
                  <a:srgbClr val="000000"/>
                </a:solidFill>
                <a:effectLst/>
                <a:latin typeface="__satoshi_94d495"/>
              </a:rPr>
              <a:t>The aim of the document is to investigate the impact of a shunt capacitor technique on the resolution of Vernier Time-to-Digital Converters (TDCs).</a:t>
            </a:r>
          </a:p>
          <a:p>
            <a:pPr marL="118872" indent="0">
              <a:buNone/>
            </a:pPr>
            <a:endParaRPr lang="en-US" sz="2400" b="0" i="0" dirty="0">
              <a:solidFill>
                <a:srgbClr val="000000"/>
              </a:solidFill>
              <a:effectLst/>
              <a:latin typeface="__satoshi_94d495"/>
            </a:endParaRPr>
          </a:p>
          <a:p>
            <a:pPr marL="118872" indent="0">
              <a:buNone/>
            </a:pPr>
            <a:r>
              <a:rPr lang="en-US" sz="2400" b="0" i="0" dirty="0">
                <a:solidFill>
                  <a:srgbClr val="000000"/>
                </a:solidFill>
                <a:effectLst/>
                <a:latin typeface="__satoshi_94d495"/>
              </a:rPr>
              <a:t>The objective is to propose a method that can reduce the setup time and hold time of True Single-Phase Clock (TSPC) D Flip-Flops (DFFs) to zero, without any penalty in terms of area, power, and speed.</a:t>
            </a:r>
          </a:p>
          <a:p>
            <a:pPr marL="118872" indent="0">
              <a:buNone/>
            </a:pPr>
            <a:r>
              <a:rPr lang="en-US" sz="2400" dirty="0">
                <a:solidFill>
                  <a:srgbClr val="000000"/>
                </a:solidFill>
                <a:latin typeface="__satoshi_94d495"/>
              </a:rPr>
              <a:t> </a:t>
            </a:r>
          </a:p>
          <a:p>
            <a:pPr marL="118872" indent="0">
              <a:buNone/>
            </a:pPr>
            <a:endParaRPr lang="en-US" sz="2400" b="0" i="0" dirty="0">
              <a:solidFill>
                <a:srgbClr val="000000"/>
              </a:solidFill>
              <a:effectLst/>
              <a:latin typeface="__satoshi_94d495"/>
            </a:endParaRPr>
          </a:p>
          <a:p>
            <a:pPr marL="118872" indent="0">
              <a:buNone/>
            </a:pPr>
            <a:endParaRPr lang="en-US" sz="2400" dirty="0">
              <a:solidFill>
                <a:srgbClr val="000000"/>
              </a:solidFill>
              <a:latin typeface="__satoshi_94d495"/>
            </a:endParaRPr>
          </a:p>
          <a:p>
            <a:pPr marL="118872" indent="0">
              <a:buNone/>
            </a:pPr>
            <a:endParaRPr lang="en-US" sz="2400" dirty="0">
              <a:solidFill>
                <a:srgbClr val="000000"/>
              </a:solidFill>
              <a:latin typeface="__satoshi_94d495"/>
            </a:endParaRPr>
          </a:p>
        </p:txBody>
      </p:sp>
    </p:spTree>
    <p:extLst>
      <p:ext uri="{BB962C8B-B14F-4D97-AF65-F5344CB8AC3E}">
        <p14:creationId xmlns:p14="http://schemas.microsoft.com/office/powerpoint/2010/main" val="154680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                          </a:t>
            </a:r>
            <a:r>
              <a:rPr lang="en-IN" sz="2400" dirty="0"/>
              <a:t>                         </a:t>
            </a:r>
            <a:r>
              <a:rPr lang="en-IN" sz="2800" dirty="0"/>
              <a:t>What is TDC?</a:t>
            </a:r>
            <a:endParaRPr lang="en-US" sz="2800" dirty="0"/>
          </a:p>
        </p:txBody>
      </p:sp>
      <p:sp>
        <p:nvSpPr>
          <p:cNvPr id="3" name="Content Placeholder 2"/>
          <p:cNvSpPr>
            <a:spLocks noGrp="1"/>
          </p:cNvSpPr>
          <p:nvPr>
            <p:ph idx="1"/>
          </p:nvPr>
        </p:nvSpPr>
        <p:spPr>
          <a:xfrm>
            <a:off x="428596" y="2232391"/>
            <a:ext cx="8229600" cy="4625609"/>
          </a:xfrm>
        </p:spPr>
        <p:txBody>
          <a:bodyPr>
            <a:normAutofit/>
          </a:bodyPr>
          <a:lstStyle/>
          <a:p>
            <a:r>
              <a:rPr lang="en-US" sz="2000" dirty="0"/>
              <a:t>It is a type of electronic circuit or device used to measure time intervals      between two events with high precision.</a:t>
            </a:r>
          </a:p>
          <a:p>
            <a:endParaRPr lang="en-US" sz="2000" dirty="0"/>
          </a:p>
          <a:p>
            <a:r>
              <a:rPr lang="en-US" sz="2000" dirty="0"/>
              <a:t> TDCs are commonly used in various applications, including physics experiments, </a:t>
            </a:r>
            <a:r>
              <a:rPr lang="en-US" sz="2000" dirty="0" err="1"/>
              <a:t>communications,radar</a:t>
            </a:r>
            <a:r>
              <a:rPr lang="en-US" sz="2000" dirty="0"/>
              <a:t>  systems, and more, where accurate time measurements are crucial.</a:t>
            </a:r>
          </a:p>
          <a:p>
            <a:endParaRPr lang="en-IN"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C73C-23EE-EEAC-A8CA-1A6119DD5EBE}"/>
              </a:ext>
            </a:extLst>
          </p:cNvPr>
          <p:cNvSpPr>
            <a:spLocks noGrp="1"/>
          </p:cNvSpPr>
          <p:nvPr>
            <p:ph type="title"/>
          </p:nvPr>
        </p:nvSpPr>
        <p:spPr/>
        <p:txBody>
          <a:bodyPr>
            <a:normAutofit/>
          </a:bodyPr>
          <a:lstStyle/>
          <a:p>
            <a:r>
              <a:rPr lang="en-IN" sz="3600" dirty="0"/>
              <a:t>                  Literature survey </a:t>
            </a:r>
          </a:p>
        </p:txBody>
      </p:sp>
      <p:sp>
        <p:nvSpPr>
          <p:cNvPr id="3" name="Content Placeholder 2">
            <a:extLst>
              <a:ext uri="{FF2B5EF4-FFF2-40B4-BE49-F238E27FC236}">
                <a16:creationId xmlns:a16="http://schemas.microsoft.com/office/drawing/2014/main" id="{F0B7F9D8-FA90-803E-FD31-96DEC1F94753}"/>
              </a:ext>
            </a:extLst>
          </p:cNvPr>
          <p:cNvSpPr>
            <a:spLocks noGrp="1"/>
          </p:cNvSpPr>
          <p:nvPr>
            <p:ph idx="1"/>
          </p:nvPr>
        </p:nvSpPr>
        <p:spPr/>
        <p:txBody>
          <a:bodyPr/>
          <a:lstStyle/>
          <a:p>
            <a:pPr marL="118872" indent="0">
              <a:buNone/>
            </a:pPr>
            <a:r>
              <a:rPr lang="en-IN" sz="2800" dirty="0"/>
              <a:t>Types of D flip flops exists.[4]-[6]</a:t>
            </a:r>
          </a:p>
          <a:p>
            <a:pPr>
              <a:buFont typeface="Arial" panose="020B0604020202020204" pitchFamily="34" charset="0"/>
              <a:buChar char="•"/>
            </a:pPr>
            <a:r>
              <a:rPr lang="en-IN" sz="2400" dirty="0"/>
              <a:t>TG Master slave </a:t>
            </a:r>
          </a:p>
          <a:p>
            <a:pPr>
              <a:buFont typeface="Arial" panose="020B0604020202020204" pitchFamily="34" charset="0"/>
              <a:buChar char="•"/>
            </a:pPr>
            <a:r>
              <a:rPr lang="en-IN" sz="2400" dirty="0"/>
              <a:t>PET and NET TSPC</a:t>
            </a:r>
          </a:p>
          <a:p>
            <a:pPr>
              <a:buFont typeface="Arial" panose="020B0604020202020204" pitchFamily="34" charset="0"/>
              <a:buChar char="•"/>
            </a:pPr>
            <a:r>
              <a:rPr lang="en-IN" sz="2400" dirty="0"/>
              <a:t>SA</a:t>
            </a:r>
          </a:p>
        </p:txBody>
      </p:sp>
      <p:pic>
        <p:nvPicPr>
          <p:cNvPr id="4" name="Picture 3">
            <a:extLst>
              <a:ext uri="{FF2B5EF4-FFF2-40B4-BE49-F238E27FC236}">
                <a16:creationId xmlns:a16="http://schemas.microsoft.com/office/drawing/2014/main" id="{0E3E14A5-FA16-92B0-4ABE-C4C728213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645024"/>
            <a:ext cx="5334462" cy="1800200"/>
          </a:xfrm>
          <a:prstGeom prst="rect">
            <a:avLst/>
          </a:prstGeom>
        </p:spPr>
      </p:pic>
    </p:spTree>
    <p:extLst>
      <p:ext uri="{BB962C8B-B14F-4D97-AF65-F5344CB8AC3E}">
        <p14:creationId xmlns:p14="http://schemas.microsoft.com/office/powerpoint/2010/main" val="68690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CCC0-84F8-4A07-4447-FE01203243E3}"/>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a16="http://schemas.microsoft.com/office/drawing/2014/main" id="{76240A07-A7AE-38B5-E081-403C1D71640B}"/>
              </a:ext>
            </a:extLst>
          </p:cNvPr>
          <p:cNvSpPr>
            <a:spLocks noGrp="1"/>
          </p:cNvSpPr>
          <p:nvPr>
            <p:ph idx="1"/>
          </p:nvPr>
        </p:nvSpPr>
        <p:spPr/>
        <p:txBody>
          <a:bodyPr/>
          <a:lstStyle/>
          <a:p>
            <a:pPr marL="118872" indent="0">
              <a:buNone/>
            </a:pPr>
            <a:r>
              <a:rPr lang="en-IN" sz="2000" dirty="0"/>
              <a:t>From the survey we have decided that setup time and hold time of PET TSPC is mostly because of slow drop of voltages at second stage.so we need to fasten the drop voltage at second stage.</a:t>
            </a:r>
          </a:p>
          <a:p>
            <a:pPr marL="118872" indent="0">
              <a:buNone/>
            </a:pPr>
            <a:endParaRPr lang="en-IN" sz="2000" dirty="0"/>
          </a:p>
          <a:p>
            <a:pPr marL="118872" indent="0">
              <a:buNone/>
            </a:pPr>
            <a:r>
              <a:rPr lang="en-IN" sz="2000" dirty="0"/>
              <a:t>Why Shunt capacitance technique is used :</a:t>
            </a:r>
          </a:p>
          <a:p>
            <a:pPr marL="118872" indent="0">
              <a:buNone/>
            </a:pPr>
            <a:r>
              <a:rPr lang="en-IN" sz="2000" dirty="0"/>
              <a:t>A shunt array of capacitors are attached at output of stage 1,this will lowers the rate of voltage drop at stage 1 and fasten the voltage drop at stage 2 is faster.</a:t>
            </a:r>
          </a:p>
          <a:p>
            <a:pPr>
              <a:buFont typeface="Wingdings" panose="05000000000000000000" pitchFamily="2" charset="2"/>
              <a:buChar char="§"/>
            </a:pPr>
            <a:r>
              <a:rPr lang="en-IN" sz="2000" b="0" i="0" dirty="0">
                <a:solidFill>
                  <a:srgbClr val="000000"/>
                </a:solidFill>
                <a:effectLst/>
                <a:latin typeface="__satoshi_94d495"/>
              </a:rPr>
              <a:t>Zero Setup Time</a:t>
            </a:r>
          </a:p>
          <a:p>
            <a:pPr>
              <a:buFont typeface="Wingdings" panose="05000000000000000000" pitchFamily="2" charset="2"/>
              <a:buChar char="§"/>
            </a:pPr>
            <a:r>
              <a:rPr lang="en-IN" sz="2000" b="0" i="0" dirty="0">
                <a:solidFill>
                  <a:srgbClr val="000000"/>
                </a:solidFill>
                <a:effectLst/>
                <a:latin typeface="__satoshi_94d495"/>
              </a:rPr>
              <a:t>Zero Hold Time</a:t>
            </a:r>
            <a:endParaRPr lang="en-IN" sz="2000" dirty="0">
              <a:solidFill>
                <a:srgbClr val="000000"/>
              </a:solidFill>
              <a:latin typeface="__satoshi_94d495"/>
            </a:endParaRPr>
          </a:p>
          <a:p>
            <a:pPr>
              <a:buFont typeface="Wingdings" panose="05000000000000000000" pitchFamily="2" charset="2"/>
              <a:buChar char="§"/>
            </a:pPr>
            <a:r>
              <a:rPr lang="en-US" sz="2000" b="0" i="0" dirty="0">
                <a:solidFill>
                  <a:srgbClr val="000000"/>
                </a:solidFill>
                <a:effectLst/>
                <a:latin typeface="__satoshi_94d495"/>
              </a:rPr>
              <a:t>No Power and Delay Penalty</a:t>
            </a:r>
            <a:endParaRPr lang="en-IN" sz="2000" dirty="0"/>
          </a:p>
          <a:p>
            <a:pPr marL="118872" indent="0">
              <a:buNone/>
            </a:pPr>
            <a:endParaRPr lang="en-IN" sz="2800" dirty="0"/>
          </a:p>
          <a:p>
            <a:pPr marL="118872" indent="0">
              <a:buNone/>
            </a:pPr>
            <a:endParaRPr lang="en-IN" dirty="0"/>
          </a:p>
        </p:txBody>
      </p:sp>
    </p:spTree>
    <p:extLst>
      <p:ext uri="{BB962C8B-B14F-4D97-AF65-F5344CB8AC3E}">
        <p14:creationId xmlns:p14="http://schemas.microsoft.com/office/powerpoint/2010/main" val="196574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6019-1D4A-4AAB-7B33-BCFC48348FF5}"/>
              </a:ext>
            </a:extLst>
          </p:cNvPr>
          <p:cNvSpPr>
            <a:spLocks noGrp="1"/>
          </p:cNvSpPr>
          <p:nvPr>
            <p:ph type="title"/>
          </p:nvPr>
        </p:nvSpPr>
        <p:spPr/>
        <p:txBody>
          <a:bodyPr>
            <a:normAutofit/>
          </a:bodyPr>
          <a:lstStyle/>
          <a:p>
            <a:pPr algn="ctr"/>
            <a:r>
              <a:rPr lang="en-IN" dirty="0"/>
              <a:t>Circuits</a:t>
            </a:r>
          </a:p>
        </p:txBody>
      </p:sp>
      <p:pic>
        <p:nvPicPr>
          <p:cNvPr id="5" name="Content Placeholder 4">
            <a:extLst>
              <a:ext uri="{FF2B5EF4-FFF2-40B4-BE49-F238E27FC236}">
                <a16:creationId xmlns:a16="http://schemas.microsoft.com/office/drawing/2014/main" id="{ED251650-1F1F-ECD4-012E-92240FEF9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2176272"/>
            <a:ext cx="2786269" cy="1296144"/>
          </a:xfrm>
        </p:spPr>
      </p:pic>
      <p:pic>
        <p:nvPicPr>
          <p:cNvPr id="7" name="Picture 6">
            <a:extLst>
              <a:ext uri="{FF2B5EF4-FFF2-40B4-BE49-F238E27FC236}">
                <a16:creationId xmlns:a16="http://schemas.microsoft.com/office/drawing/2014/main" id="{CDCD27F0-C1FB-F96B-A66B-4D4DAA747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164" y="4149080"/>
            <a:ext cx="2531773" cy="948384"/>
          </a:xfrm>
          <a:prstGeom prst="rect">
            <a:avLst/>
          </a:prstGeom>
        </p:spPr>
      </p:pic>
      <p:pic>
        <p:nvPicPr>
          <p:cNvPr id="9" name="Picture 8">
            <a:extLst>
              <a:ext uri="{FF2B5EF4-FFF2-40B4-BE49-F238E27FC236}">
                <a16:creationId xmlns:a16="http://schemas.microsoft.com/office/drawing/2014/main" id="{8F47C3A0-745E-197A-7DB9-A9F6A7229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1852156"/>
            <a:ext cx="2149026" cy="3505504"/>
          </a:xfrm>
          <a:prstGeom prst="rect">
            <a:avLst/>
          </a:prstGeom>
        </p:spPr>
      </p:pic>
    </p:spTree>
    <p:extLst>
      <p:ext uri="{BB962C8B-B14F-4D97-AF65-F5344CB8AC3E}">
        <p14:creationId xmlns:p14="http://schemas.microsoft.com/office/powerpoint/2010/main" val="309257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7D5B-6B52-8C21-F595-06A2A8B66DF5}"/>
              </a:ext>
            </a:extLst>
          </p:cNvPr>
          <p:cNvSpPr>
            <a:spLocks noGrp="1"/>
          </p:cNvSpPr>
          <p:nvPr>
            <p:ph type="title"/>
          </p:nvPr>
        </p:nvSpPr>
        <p:spPr/>
        <p:txBody>
          <a:bodyPr/>
          <a:lstStyle/>
          <a:p>
            <a:r>
              <a:rPr lang="en-IN" dirty="0"/>
              <a:t>        Mathematical analysis</a:t>
            </a:r>
          </a:p>
        </p:txBody>
      </p:sp>
      <p:sp>
        <p:nvSpPr>
          <p:cNvPr id="3" name="Content Placeholder 2">
            <a:extLst>
              <a:ext uri="{FF2B5EF4-FFF2-40B4-BE49-F238E27FC236}">
                <a16:creationId xmlns:a16="http://schemas.microsoft.com/office/drawing/2014/main" id="{E0098DAB-B33A-93EF-8928-0C2E9274D426}"/>
              </a:ext>
            </a:extLst>
          </p:cNvPr>
          <p:cNvSpPr>
            <a:spLocks noGrp="1"/>
          </p:cNvSpPr>
          <p:nvPr>
            <p:ph idx="1"/>
          </p:nvPr>
        </p:nvSpPr>
        <p:spPr/>
        <p:txBody>
          <a:bodyPr>
            <a:normAutofit/>
          </a:bodyPr>
          <a:lstStyle/>
          <a:p>
            <a:pPr marL="118872" indent="0">
              <a:buNone/>
            </a:pPr>
            <a:r>
              <a:rPr lang="en-IN" sz="2000" dirty="0"/>
              <a:t>For PET-DFF setup and hold time:</a:t>
            </a:r>
          </a:p>
          <a:p>
            <a:pPr marL="118872" indent="0">
              <a:buNone/>
            </a:pPr>
            <a:r>
              <a:rPr lang="en-IN" sz="2000" dirty="0"/>
              <a:t>       </a:t>
            </a:r>
          </a:p>
          <a:p>
            <a:pPr marL="118872" indent="0">
              <a:buNone/>
            </a:pPr>
            <a:endParaRPr lang="en-IN" sz="2000" dirty="0"/>
          </a:p>
          <a:p>
            <a:pPr marL="118872" indent="0">
              <a:buNone/>
            </a:pPr>
            <a:endParaRPr lang="en-IN" sz="2000" dirty="0"/>
          </a:p>
          <a:p>
            <a:pPr marL="118872" indent="0">
              <a:buNone/>
            </a:pPr>
            <a:endParaRPr lang="en-IN" sz="2000" dirty="0"/>
          </a:p>
          <a:p>
            <a:pPr marL="118872" indent="0">
              <a:buNone/>
            </a:pPr>
            <a:endParaRPr lang="en-IN" sz="2000" dirty="0"/>
          </a:p>
          <a:p>
            <a:pPr marL="118872" indent="0">
              <a:buNone/>
            </a:pPr>
            <a:endParaRPr lang="en-IN" sz="2000" dirty="0"/>
          </a:p>
          <a:p>
            <a:pPr marL="118872" indent="0">
              <a:buNone/>
            </a:pPr>
            <a:r>
              <a:rPr lang="en-IN" sz="2000" dirty="0"/>
              <a:t>For NET-DFF setup and hold time:</a:t>
            </a:r>
          </a:p>
          <a:p>
            <a:pPr marL="118872" indent="0">
              <a:buNone/>
            </a:pPr>
            <a:endParaRPr lang="en-IN" sz="2800" dirty="0"/>
          </a:p>
        </p:txBody>
      </p:sp>
      <p:pic>
        <p:nvPicPr>
          <p:cNvPr id="9" name="Picture 8">
            <a:extLst>
              <a:ext uri="{FF2B5EF4-FFF2-40B4-BE49-F238E27FC236}">
                <a16:creationId xmlns:a16="http://schemas.microsoft.com/office/drawing/2014/main" id="{5C6BCB5A-7AAF-12F3-52B7-90B531670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280145"/>
            <a:ext cx="4305673" cy="617273"/>
          </a:xfrm>
          <a:prstGeom prst="rect">
            <a:avLst/>
          </a:prstGeom>
        </p:spPr>
      </p:pic>
      <p:pic>
        <p:nvPicPr>
          <p:cNvPr id="11" name="Picture 10">
            <a:extLst>
              <a:ext uri="{FF2B5EF4-FFF2-40B4-BE49-F238E27FC236}">
                <a16:creationId xmlns:a16="http://schemas.microsoft.com/office/drawing/2014/main" id="{5B6B7FE0-C8D9-24B1-1A0E-CEE8CCB41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440" y="3154656"/>
            <a:ext cx="4016088" cy="548688"/>
          </a:xfrm>
          <a:prstGeom prst="rect">
            <a:avLst/>
          </a:prstGeom>
        </p:spPr>
      </p:pic>
      <p:pic>
        <p:nvPicPr>
          <p:cNvPr id="13" name="Picture 12">
            <a:extLst>
              <a:ext uri="{FF2B5EF4-FFF2-40B4-BE49-F238E27FC236}">
                <a16:creationId xmlns:a16="http://schemas.microsoft.com/office/drawing/2014/main" id="{57D9FF35-D400-3484-70C2-3249F1EBE4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4581128"/>
            <a:ext cx="2804403" cy="624894"/>
          </a:xfrm>
          <a:prstGeom prst="rect">
            <a:avLst/>
          </a:prstGeom>
        </p:spPr>
      </p:pic>
      <p:pic>
        <p:nvPicPr>
          <p:cNvPr id="15" name="Picture 14">
            <a:extLst>
              <a:ext uri="{FF2B5EF4-FFF2-40B4-BE49-F238E27FC236}">
                <a16:creationId xmlns:a16="http://schemas.microsoft.com/office/drawing/2014/main" id="{8CA1087C-8716-D25B-C86A-1246F29598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752" y="5373216"/>
            <a:ext cx="3109229" cy="617273"/>
          </a:xfrm>
          <a:prstGeom prst="rect">
            <a:avLst/>
          </a:prstGeom>
        </p:spPr>
      </p:pic>
    </p:spTree>
    <p:extLst>
      <p:ext uri="{BB962C8B-B14F-4D97-AF65-F5344CB8AC3E}">
        <p14:creationId xmlns:p14="http://schemas.microsoft.com/office/powerpoint/2010/main" val="163590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1157</TotalTime>
  <Words>640</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__satoshi_94d495</vt:lpstr>
      <vt:lpstr>Aptos</vt:lpstr>
      <vt:lpstr>Arial</vt:lpstr>
      <vt:lpstr>Corbel</vt:lpstr>
      <vt:lpstr>Wingdings</vt:lpstr>
      <vt:lpstr>Wingdings 2</vt:lpstr>
      <vt:lpstr>Wingdings 3</vt:lpstr>
      <vt:lpstr>Module</vt:lpstr>
      <vt:lpstr>Improved Metastability of True Single-Phase Clock D-Flipﬂops With Applications in Time-to-Digital Converters </vt:lpstr>
      <vt:lpstr>Contents of the PPT</vt:lpstr>
      <vt:lpstr>                                                INTRODUCTION</vt:lpstr>
      <vt:lpstr>   AIM and OBJECTIVES</vt:lpstr>
      <vt:lpstr>                                                   What is TDC?</vt:lpstr>
      <vt:lpstr>                  Literature survey </vt:lpstr>
      <vt:lpstr>Literature survey</vt:lpstr>
      <vt:lpstr>Circuits</vt:lpstr>
      <vt:lpstr>        Mathematical analysis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Metastability of True Single-Phase Clock D-Flipﬂops With Applications in Time-to-Digital Converters</dc:title>
  <dc:creator>Mr</dc:creator>
  <cp:lastModifiedBy>Varun Mithra</cp:lastModifiedBy>
  <cp:revision>29</cp:revision>
  <dcterms:created xsi:type="dcterms:W3CDTF">2023-09-11T14:26:46Z</dcterms:created>
  <dcterms:modified xsi:type="dcterms:W3CDTF">2023-10-19T03:14:52Z</dcterms:modified>
</cp:coreProperties>
</file>