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handoutMasterIdLst>
    <p:handoutMasterId r:id="rId40"/>
  </p:handoutMasterIdLst>
  <p:sldIdLst>
    <p:sldId id="1097" r:id="rId2"/>
    <p:sldId id="1287" r:id="rId3"/>
    <p:sldId id="1257" r:id="rId4"/>
    <p:sldId id="1258" r:id="rId5"/>
    <p:sldId id="1218" r:id="rId6"/>
    <p:sldId id="1271" r:id="rId7"/>
    <p:sldId id="1293" r:id="rId8"/>
    <p:sldId id="1274" r:id="rId9"/>
    <p:sldId id="1273" r:id="rId10"/>
    <p:sldId id="1229" r:id="rId11"/>
    <p:sldId id="1269" r:id="rId12"/>
    <p:sldId id="1363" r:id="rId13"/>
    <p:sldId id="1364" r:id="rId14"/>
    <p:sldId id="1365" r:id="rId15"/>
    <p:sldId id="1362" r:id="rId16"/>
    <p:sldId id="1367" r:id="rId17"/>
    <p:sldId id="1368" r:id="rId18"/>
    <p:sldId id="1369" r:id="rId19"/>
    <p:sldId id="1370" r:id="rId20"/>
    <p:sldId id="1371" r:id="rId21"/>
    <p:sldId id="1372" r:id="rId22"/>
    <p:sldId id="1373" r:id="rId23"/>
    <p:sldId id="1338" r:id="rId24"/>
    <p:sldId id="1344" r:id="rId25"/>
    <p:sldId id="1334" r:id="rId26"/>
    <p:sldId id="1335" r:id="rId27"/>
    <p:sldId id="1336" r:id="rId28"/>
    <p:sldId id="1337" r:id="rId29"/>
    <p:sldId id="1351" r:id="rId30"/>
    <p:sldId id="1353" r:id="rId31"/>
    <p:sldId id="1357" r:id="rId32"/>
    <p:sldId id="1352" r:id="rId33"/>
    <p:sldId id="1354" r:id="rId34"/>
    <p:sldId id="1355" r:id="rId35"/>
    <p:sldId id="1278" r:id="rId36"/>
    <p:sldId id="1342" r:id="rId37"/>
    <p:sldId id="1340" r:id="rId38"/>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E8A7AE-E487-CD44-B122-783E4B739D29}">
          <p14:sldIdLst>
            <p14:sldId id="1097"/>
            <p14:sldId id="1287"/>
          </p14:sldIdLst>
        </p14:section>
        <p14:section name="Positioning" id="{CF401DB1-EEFE-5A4C-BB85-331F469EC23A}">
          <p14:sldIdLst>
            <p14:sldId id="1257"/>
            <p14:sldId id="1258"/>
          </p14:sldIdLst>
        </p14:section>
        <p14:section name="Overview" id="{57C28245-3ADB-F84B-B3A0-6CCEF06A3E33}">
          <p14:sldIdLst>
            <p14:sldId id="1218"/>
            <p14:sldId id="1271"/>
            <p14:sldId id="1293"/>
          </p14:sldIdLst>
        </p14:section>
        <p14:section name="Ingest Example" id="{BEA82642-5B36-3647-8817-D981E9F11068}">
          <p14:sldIdLst>
            <p14:sldId id="1274"/>
            <p14:sldId id="1273"/>
          </p14:sldIdLst>
        </p14:section>
        <p14:section name="Closing / Roadmap" id="{552D1348-3B13-8C47-8AA0-B174D3DE0B04}">
          <p14:sldIdLst>
            <p14:sldId id="1229"/>
            <p14:sldId id="1269"/>
            <p14:sldId id="1363"/>
            <p14:sldId id="1364"/>
            <p14:sldId id="1365"/>
            <p14:sldId id="1362"/>
            <p14:sldId id="1367"/>
            <p14:sldId id="1368"/>
            <p14:sldId id="1369"/>
            <p14:sldId id="1370"/>
            <p14:sldId id="1371"/>
            <p14:sldId id="1372"/>
            <p14:sldId id="1373"/>
            <p14:sldId id="1338"/>
            <p14:sldId id="1344"/>
            <p14:sldId id="1334"/>
            <p14:sldId id="1335"/>
            <p14:sldId id="1336"/>
            <p14:sldId id="1337"/>
            <p14:sldId id="1351"/>
            <p14:sldId id="1353"/>
            <p14:sldId id="1357"/>
            <p14:sldId id="1352"/>
            <p14:sldId id="1354"/>
            <p14:sldId id="1355"/>
            <p14:sldId id="1278"/>
            <p14:sldId id="1342"/>
            <p14:sldId id="1340"/>
          </p14:sldIdLst>
        </p14:section>
      </p14:sectionLst>
    </p:ext>
    <p:ext uri="{EFAFB233-063F-42B5-8137-9DF3F51BA10A}">
      <p15:sldGuideLst xmlns="" xmlns:p15="http://schemas.microsoft.com/office/powerpoint/2012/main">
        <p15:guide id="1" orient="horz" pos="2160">
          <p15:clr>
            <a:srgbClr val="A4A3A4"/>
          </p15:clr>
        </p15:guide>
        <p15:guide id="2" pos="38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McJannet"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D53"/>
    <a:srgbClr val="2F971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2" autoAdjust="0"/>
    <p:restoredTop sz="90000" autoAdjust="0"/>
  </p:normalViewPr>
  <p:slideViewPr>
    <p:cSldViewPr snapToGrid="0" snapToObjects="1">
      <p:cViewPr varScale="1">
        <p:scale>
          <a:sx n="103" d="100"/>
          <a:sy n="103" d="100"/>
        </p:scale>
        <p:origin x="-120" y="-192"/>
      </p:cViewPr>
      <p:guideLst>
        <p:guide orient="horz" pos="2160"/>
        <p:guide pos="3839"/>
      </p:guideLst>
    </p:cSldViewPr>
  </p:slideViewPr>
  <p:outlineViewPr>
    <p:cViewPr>
      <p:scale>
        <a:sx n="33" d="100"/>
        <a:sy n="33" d="100"/>
      </p:scale>
      <p:origin x="0" y="47032"/>
    </p:cViewPr>
  </p:outlineViewPr>
  <p:notesTextViewPr>
    <p:cViewPr>
      <p:scale>
        <a:sx n="100" d="100"/>
        <a:sy n="100" d="100"/>
      </p:scale>
      <p:origin x="0" y="0"/>
    </p:cViewPr>
  </p:notesTextViewPr>
  <p:sorterViewPr>
    <p:cViewPr>
      <p:scale>
        <a:sx n="60" d="100"/>
        <a:sy n="60" d="100"/>
      </p:scale>
      <p:origin x="0" y="224"/>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commentAuthors" Target="commentAuthors.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A116B3-9C1A-F946-9030-20BCB1E59019}" type="doc">
      <dgm:prSet loTypeId="urn:microsoft.com/office/officeart/2005/8/layout/radial6" loCatId="" qsTypeId="urn:microsoft.com/office/officeart/2005/8/quickstyle/simple4" qsCatId="simple" csTypeId="urn:microsoft.com/office/officeart/2005/8/colors/accent1_2" csCatId="accent1" phldr="1"/>
      <dgm:spPr/>
      <dgm:t>
        <a:bodyPr/>
        <a:lstStyle/>
        <a:p>
          <a:endParaRPr lang="en-US"/>
        </a:p>
      </dgm:t>
    </dgm:pt>
    <dgm:pt modelId="{7B1AFEB1-DEAF-1D43-AC1D-804EBC176F4B}">
      <dgm:prSet phldrT="[Text]" custT="1"/>
      <dgm:spPr>
        <a:noFill/>
      </dgm:spPr>
      <dgm:t>
        <a:bodyPr/>
        <a:lstStyle/>
        <a:p>
          <a:endParaRPr lang="en-US" sz="3600" b="1" dirty="0"/>
        </a:p>
      </dgm:t>
    </dgm:pt>
    <dgm:pt modelId="{E24D9CBE-DFED-F04E-BE1C-4E4A1622E9A1}" type="parTrans" cxnId="{DDE2BF37-7135-2847-89AE-E90DDC769E0B}">
      <dgm:prSet/>
      <dgm:spPr/>
      <dgm:t>
        <a:bodyPr/>
        <a:lstStyle/>
        <a:p>
          <a:endParaRPr lang="en-US" sz="2000" b="1"/>
        </a:p>
      </dgm:t>
    </dgm:pt>
    <dgm:pt modelId="{82A09833-156C-A44F-9A05-CAE16F1DBF61}" type="sibTrans" cxnId="{DDE2BF37-7135-2847-89AE-E90DDC769E0B}">
      <dgm:prSet/>
      <dgm:spPr/>
      <dgm:t>
        <a:bodyPr/>
        <a:lstStyle/>
        <a:p>
          <a:endParaRPr lang="en-US" sz="2000" b="1"/>
        </a:p>
      </dgm:t>
    </dgm:pt>
    <dgm:pt modelId="{E4A62746-DE8B-AA4D-8669-BB78DC64E7A9}">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000" b="1" dirty="0" smtClean="0"/>
            <a:t>Discovery</a:t>
          </a:r>
        </a:p>
        <a:p>
          <a:r>
            <a:rPr lang="en-US" sz="1000" b="1" dirty="0" smtClean="0"/>
            <a:t>Tagging</a:t>
          </a:r>
          <a:endParaRPr lang="en-US" sz="1000" b="1" dirty="0"/>
        </a:p>
      </dgm:t>
    </dgm:pt>
    <dgm:pt modelId="{92C04C8F-C89E-594C-9139-D91B9FF7860C}" type="parTrans" cxnId="{D838C18D-34A7-7E41-AB7D-4A25B4845306}">
      <dgm:prSet/>
      <dgm:spPr/>
      <dgm:t>
        <a:bodyPr/>
        <a:lstStyle/>
        <a:p>
          <a:endParaRPr lang="en-US" sz="2000" b="1"/>
        </a:p>
      </dgm:t>
    </dgm:pt>
    <dgm:pt modelId="{8E116BE7-0209-9D4B-A9EB-3448ADAF0A91}" type="sibTrans" cxnId="{D838C18D-34A7-7E41-AB7D-4A25B4845306}">
      <dgm:prSet/>
      <dgm:spPr/>
      <dgm:t>
        <a:bodyPr/>
        <a:lstStyle/>
        <a:p>
          <a:endParaRPr lang="en-US" sz="2000" b="1"/>
        </a:p>
      </dgm:t>
    </dgm:pt>
    <dgm:pt modelId="{D9075998-574F-8F4D-BA2E-2734EA0EB1CD}">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1000" b="1" dirty="0" smtClean="0"/>
            <a:t>Prep / Cleanse</a:t>
          </a:r>
          <a:endParaRPr lang="en-US" sz="1000" b="1" dirty="0"/>
        </a:p>
      </dgm:t>
    </dgm:pt>
    <dgm:pt modelId="{D4BF9C41-8842-0548-B00F-3D5E0B30FDB7}" type="parTrans" cxnId="{47BEB0D4-2227-3149-995D-D8ACF5D351D2}">
      <dgm:prSet/>
      <dgm:spPr/>
      <dgm:t>
        <a:bodyPr/>
        <a:lstStyle/>
        <a:p>
          <a:endParaRPr lang="en-US" sz="2000" b="1"/>
        </a:p>
      </dgm:t>
    </dgm:pt>
    <dgm:pt modelId="{02A2D89D-A08C-DE4C-990B-B64D36177247}" type="sibTrans" cxnId="{47BEB0D4-2227-3149-995D-D8ACF5D351D2}">
      <dgm:prSet/>
      <dgm:spPr/>
      <dgm:t>
        <a:bodyPr/>
        <a:lstStyle/>
        <a:p>
          <a:endParaRPr lang="en-US" sz="2000" b="1"/>
        </a:p>
      </dgm:t>
    </dgm:pt>
    <dgm:pt modelId="{41AD36A9-5E09-7445-A14E-66E0CF69A7D4}">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1000" b="1" dirty="0" smtClean="0"/>
            <a:t>ETL</a:t>
          </a:r>
          <a:endParaRPr lang="en-US" sz="1000" b="1" dirty="0"/>
        </a:p>
      </dgm:t>
    </dgm:pt>
    <dgm:pt modelId="{AD035CE4-2CF6-CA4F-B40B-A70207BFC38C}" type="parTrans" cxnId="{FA3C935E-DEC1-754C-A493-973D357481CB}">
      <dgm:prSet/>
      <dgm:spPr/>
      <dgm:t>
        <a:bodyPr/>
        <a:lstStyle/>
        <a:p>
          <a:endParaRPr lang="en-US" sz="2000" b="1"/>
        </a:p>
      </dgm:t>
    </dgm:pt>
    <dgm:pt modelId="{492AFACF-9004-8740-AC74-C3BE2794213B}" type="sibTrans" cxnId="{FA3C935E-DEC1-754C-A493-973D357481CB}">
      <dgm:prSet/>
      <dgm:spPr/>
      <dgm:t>
        <a:bodyPr/>
        <a:lstStyle/>
        <a:p>
          <a:endParaRPr lang="en-US" sz="2000" b="1"/>
        </a:p>
      </dgm:t>
    </dgm:pt>
    <dgm:pt modelId="{29FA31DB-E475-BD48-B57C-37745CB3AC80}">
      <dgm:prSet phldrT="[Text]" custT="1">
        <dgm:style>
          <a:lnRef idx="1">
            <a:schemeClr val="dk1"/>
          </a:lnRef>
          <a:fillRef idx="2">
            <a:schemeClr val="dk1"/>
          </a:fillRef>
          <a:effectRef idx="1">
            <a:schemeClr val="dk1"/>
          </a:effectRef>
          <a:fontRef idx="minor">
            <a:schemeClr val="dk1"/>
          </a:fontRef>
        </dgm:style>
      </dgm:prSet>
      <dgm:spPr/>
      <dgm:t>
        <a:bodyPr/>
        <a:lstStyle/>
        <a:p>
          <a:r>
            <a:rPr lang="en-US" sz="900" b="1" dirty="0" smtClean="0"/>
            <a:t>Governance</a:t>
          </a:r>
        </a:p>
        <a:p>
          <a:r>
            <a:rPr lang="en-US" sz="900" b="1" dirty="0" smtClean="0"/>
            <a:t>BPM</a:t>
          </a:r>
          <a:endParaRPr lang="en-US" sz="900" b="1" dirty="0"/>
        </a:p>
      </dgm:t>
    </dgm:pt>
    <dgm:pt modelId="{0B1B1DA5-A953-2E4D-AB8A-DD69DDE0B526}" type="parTrans" cxnId="{6427E30D-0868-A04A-9265-A08ABD2C8A2B}">
      <dgm:prSet/>
      <dgm:spPr/>
      <dgm:t>
        <a:bodyPr/>
        <a:lstStyle/>
        <a:p>
          <a:endParaRPr lang="en-US" sz="2000" b="1"/>
        </a:p>
      </dgm:t>
    </dgm:pt>
    <dgm:pt modelId="{4A9D8286-20B8-DC42-80AF-5D463DE501C6}" type="sibTrans" cxnId="{6427E30D-0868-A04A-9265-A08ABD2C8A2B}">
      <dgm:prSet/>
      <dgm:spPr/>
      <dgm:t>
        <a:bodyPr/>
        <a:lstStyle/>
        <a:p>
          <a:endParaRPr lang="en-US" sz="2000" b="1"/>
        </a:p>
      </dgm:t>
    </dgm:pt>
    <dgm:pt modelId="{62804C1D-CB8B-2E4B-B407-01D63D690364}">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000" b="1" dirty="0" smtClean="0"/>
            <a:t>Self Service</a:t>
          </a:r>
          <a:endParaRPr lang="en-US" sz="1000" b="1" dirty="0"/>
        </a:p>
      </dgm:t>
    </dgm:pt>
    <dgm:pt modelId="{983CC36A-09BB-D34B-AA8F-C734036E4216}" type="parTrans" cxnId="{6EFEA814-4EE4-514E-A600-CCA487A780E7}">
      <dgm:prSet/>
      <dgm:spPr/>
      <dgm:t>
        <a:bodyPr/>
        <a:lstStyle/>
        <a:p>
          <a:endParaRPr lang="en-US" sz="2000" b="1"/>
        </a:p>
      </dgm:t>
    </dgm:pt>
    <dgm:pt modelId="{6A395A62-E893-1448-9CBE-32B5CFE4D35B}" type="sibTrans" cxnId="{6EFEA814-4EE4-514E-A600-CCA487A780E7}">
      <dgm:prSet/>
      <dgm:spPr/>
      <dgm:t>
        <a:bodyPr/>
        <a:lstStyle/>
        <a:p>
          <a:endParaRPr lang="en-US" sz="2000" b="1"/>
        </a:p>
      </dgm:t>
    </dgm:pt>
    <dgm:pt modelId="{E7A42628-7286-D642-B1D7-8B5099AB618C}">
      <dgm:prSet phldrT="[Text]"/>
      <dgm:spPr/>
      <dgm:t>
        <a:bodyPr/>
        <a:lstStyle/>
        <a:p>
          <a:endParaRPr lang="en-US" sz="2000" b="1" dirty="0"/>
        </a:p>
      </dgm:t>
    </dgm:pt>
    <dgm:pt modelId="{70E899A2-0D83-8A46-AF46-8FCDEC46966B}" type="parTrans" cxnId="{B8F6991A-7EC7-0346-9AD5-8963B79EEF52}">
      <dgm:prSet/>
      <dgm:spPr/>
      <dgm:t>
        <a:bodyPr/>
        <a:lstStyle/>
        <a:p>
          <a:endParaRPr lang="en-US" sz="2000" b="1"/>
        </a:p>
      </dgm:t>
    </dgm:pt>
    <dgm:pt modelId="{564F9EF6-7DC1-6542-A1C9-3199D768DA6F}" type="sibTrans" cxnId="{B8F6991A-7EC7-0346-9AD5-8963B79EEF52}">
      <dgm:prSet/>
      <dgm:spPr/>
      <dgm:t>
        <a:bodyPr/>
        <a:lstStyle/>
        <a:p>
          <a:endParaRPr lang="en-US" sz="2000" b="1"/>
        </a:p>
      </dgm:t>
    </dgm:pt>
    <dgm:pt modelId="{63228B1E-ED52-AA4B-8069-3762773B8437}">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1000" b="1" dirty="0" smtClean="0"/>
            <a:t>Visual-</a:t>
          </a:r>
          <a:r>
            <a:rPr lang="en-US" sz="1000" b="1" dirty="0" err="1" smtClean="0"/>
            <a:t>ization</a:t>
          </a:r>
          <a:endParaRPr lang="en-US" sz="1000" b="1" dirty="0"/>
        </a:p>
      </dgm:t>
    </dgm:pt>
    <dgm:pt modelId="{82317E00-5756-EC4F-A25C-D33FE0EB83AD}" type="parTrans" cxnId="{D451E795-6618-904A-ADE7-BD9648538CDE}">
      <dgm:prSet/>
      <dgm:spPr/>
      <dgm:t>
        <a:bodyPr/>
        <a:lstStyle/>
        <a:p>
          <a:endParaRPr lang="en-US" sz="2000" b="1"/>
        </a:p>
      </dgm:t>
    </dgm:pt>
    <dgm:pt modelId="{6395F0A6-C781-0842-BC7C-62FC2AB0C0C3}" type="sibTrans" cxnId="{D451E795-6618-904A-ADE7-BD9648538CDE}">
      <dgm:prSet/>
      <dgm:spPr/>
      <dgm:t>
        <a:bodyPr/>
        <a:lstStyle/>
        <a:p>
          <a:endParaRPr lang="en-US" sz="2000" b="1"/>
        </a:p>
      </dgm:t>
    </dgm:pt>
    <dgm:pt modelId="{B0A9A882-320A-A444-925E-160CDE986406}">
      <dgm:prSet phldrT="[Text]"/>
      <dgm:spPr/>
      <dgm:t>
        <a:bodyPr/>
        <a:lstStyle/>
        <a:p>
          <a:endParaRPr lang="en-US" sz="2000" b="1" dirty="0"/>
        </a:p>
      </dgm:t>
    </dgm:pt>
    <dgm:pt modelId="{5D31D838-4A38-4540-BE49-65F9475B1F0C}" type="parTrans" cxnId="{665CDBE2-42AE-B142-BD57-2F719BCEE34A}">
      <dgm:prSet/>
      <dgm:spPr/>
      <dgm:t>
        <a:bodyPr/>
        <a:lstStyle/>
        <a:p>
          <a:endParaRPr lang="en-US" sz="2000" b="1"/>
        </a:p>
      </dgm:t>
    </dgm:pt>
    <dgm:pt modelId="{6400FCFB-E1E5-1741-BC0F-F293DD184A09}" type="sibTrans" cxnId="{665CDBE2-42AE-B142-BD57-2F719BCEE34A}">
      <dgm:prSet/>
      <dgm:spPr/>
      <dgm:t>
        <a:bodyPr/>
        <a:lstStyle/>
        <a:p>
          <a:endParaRPr lang="en-US" sz="2000" b="1"/>
        </a:p>
      </dgm:t>
    </dgm:pt>
    <dgm:pt modelId="{CCC73139-D8AA-264A-ABDB-DA42428DE94A}" type="pres">
      <dgm:prSet presAssocID="{57A116B3-9C1A-F946-9030-20BCB1E59019}" presName="Name0" presStyleCnt="0">
        <dgm:presLayoutVars>
          <dgm:chMax val="1"/>
          <dgm:dir/>
          <dgm:animLvl val="ctr"/>
          <dgm:resizeHandles val="exact"/>
        </dgm:presLayoutVars>
      </dgm:prSet>
      <dgm:spPr/>
      <dgm:t>
        <a:bodyPr/>
        <a:lstStyle/>
        <a:p>
          <a:endParaRPr lang="en-US"/>
        </a:p>
      </dgm:t>
    </dgm:pt>
    <dgm:pt modelId="{EAC04425-FC1F-6047-9E37-BCFDB329E444}" type="pres">
      <dgm:prSet presAssocID="{7B1AFEB1-DEAF-1D43-AC1D-804EBC176F4B}" presName="centerShape" presStyleLbl="node0" presStyleIdx="0" presStyleCnt="1"/>
      <dgm:spPr/>
      <dgm:t>
        <a:bodyPr/>
        <a:lstStyle/>
        <a:p>
          <a:endParaRPr lang="en-US"/>
        </a:p>
      </dgm:t>
    </dgm:pt>
    <dgm:pt modelId="{62CCFD98-FBDA-3543-BB36-3752E52279FF}" type="pres">
      <dgm:prSet presAssocID="{E4A62746-DE8B-AA4D-8669-BB78DC64E7A9}" presName="node" presStyleLbl="node1" presStyleIdx="0" presStyleCnt="6">
        <dgm:presLayoutVars>
          <dgm:bulletEnabled val="1"/>
        </dgm:presLayoutVars>
      </dgm:prSet>
      <dgm:spPr/>
      <dgm:t>
        <a:bodyPr/>
        <a:lstStyle/>
        <a:p>
          <a:endParaRPr lang="en-US"/>
        </a:p>
      </dgm:t>
    </dgm:pt>
    <dgm:pt modelId="{1C9A0C45-0AB6-CE4A-92AA-0559A1B9A67F}" type="pres">
      <dgm:prSet presAssocID="{E4A62746-DE8B-AA4D-8669-BB78DC64E7A9}" presName="dummy" presStyleCnt="0"/>
      <dgm:spPr/>
    </dgm:pt>
    <dgm:pt modelId="{E3826CBE-AE60-C747-8256-298E61A09B76}" type="pres">
      <dgm:prSet presAssocID="{8E116BE7-0209-9D4B-A9EB-3448ADAF0A91}" presName="sibTrans" presStyleLbl="sibTrans2D1" presStyleIdx="0" presStyleCnt="6"/>
      <dgm:spPr/>
      <dgm:t>
        <a:bodyPr/>
        <a:lstStyle/>
        <a:p>
          <a:endParaRPr lang="en-US"/>
        </a:p>
      </dgm:t>
    </dgm:pt>
    <dgm:pt modelId="{E30284DE-8BC4-4242-B24C-8940A74E9876}" type="pres">
      <dgm:prSet presAssocID="{D9075998-574F-8F4D-BA2E-2734EA0EB1CD}" presName="node" presStyleLbl="node1" presStyleIdx="1" presStyleCnt="6">
        <dgm:presLayoutVars>
          <dgm:bulletEnabled val="1"/>
        </dgm:presLayoutVars>
      </dgm:prSet>
      <dgm:spPr/>
      <dgm:t>
        <a:bodyPr/>
        <a:lstStyle/>
        <a:p>
          <a:endParaRPr lang="en-US"/>
        </a:p>
      </dgm:t>
    </dgm:pt>
    <dgm:pt modelId="{33527497-64A0-2048-B50A-C3A6E9E39FD8}" type="pres">
      <dgm:prSet presAssocID="{D9075998-574F-8F4D-BA2E-2734EA0EB1CD}" presName="dummy" presStyleCnt="0"/>
      <dgm:spPr/>
    </dgm:pt>
    <dgm:pt modelId="{48A42C9A-3C93-7146-BAD2-BE9D38AD124D}" type="pres">
      <dgm:prSet presAssocID="{02A2D89D-A08C-DE4C-990B-B64D36177247}" presName="sibTrans" presStyleLbl="sibTrans2D1" presStyleIdx="1" presStyleCnt="6"/>
      <dgm:spPr/>
      <dgm:t>
        <a:bodyPr/>
        <a:lstStyle/>
        <a:p>
          <a:endParaRPr lang="en-US"/>
        </a:p>
      </dgm:t>
    </dgm:pt>
    <dgm:pt modelId="{A4DD2B2F-0AA8-EA47-B598-2984547E537A}" type="pres">
      <dgm:prSet presAssocID="{41AD36A9-5E09-7445-A14E-66E0CF69A7D4}" presName="node" presStyleLbl="node1" presStyleIdx="2" presStyleCnt="6">
        <dgm:presLayoutVars>
          <dgm:bulletEnabled val="1"/>
        </dgm:presLayoutVars>
      </dgm:prSet>
      <dgm:spPr/>
      <dgm:t>
        <a:bodyPr/>
        <a:lstStyle/>
        <a:p>
          <a:endParaRPr lang="en-US"/>
        </a:p>
      </dgm:t>
    </dgm:pt>
    <dgm:pt modelId="{0434086F-4246-1945-A928-DDD13B783437}" type="pres">
      <dgm:prSet presAssocID="{41AD36A9-5E09-7445-A14E-66E0CF69A7D4}" presName="dummy" presStyleCnt="0"/>
      <dgm:spPr/>
    </dgm:pt>
    <dgm:pt modelId="{76CEF8F1-1671-004B-BCF2-81AE8F710142}" type="pres">
      <dgm:prSet presAssocID="{492AFACF-9004-8740-AC74-C3BE2794213B}" presName="sibTrans" presStyleLbl="sibTrans2D1" presStyleIdx="2" presStyleCnt="6"/>
      <dgm:spPr/>
      <dgm:t>
        <a:bodyPr/>
        <a:lstStyle/>
        <a:p>
          <a:endParaRPr lang="en-US"/>
        </a:p>
      </dgm:t>
    </dgm:pt>
    <dgm:pt modelId="{970F4C1A-8413-4C4B-BEC3-4434A9A9BEA1}" type="pres">
      <dgm:prSet presAssocID="{29FA31DB-E475-BD48-B57C-37745CB3AC80}" presName="node" presStyleLbl="node1" presStyleIdx="3" presStyleCnt="6">
        <dgm:presLayoutVars>
          <dgm:bulletEnabled val="1"/>
        </dgm:presLayoutVars>
      </dgm:prSet>
      <dgm:spPr/>
      <dgm:t>
        <a:bodyPr/>
        <a:lstStyle/>
        <a:p>
          <a:endParaRPr lang="en-US"/>
        </a:p>
      </dgm:t>
    </dgm:pt>
    <dgm:pt modelId="{37DB465A-7ADA-B64D-80EA-993F5BC9F44F}" type="pres">
      <dgm:prSet presAssocID="{29FA31DB-E475-BD48-B57C-37745CB3AC80}" presName="dummy" presStyleCnt="0"/>
      <dgm:spPr/>
    </dgm:pt>
    <dgm:pt modelId="{7272F04F-8BB8-2A40-AE00-5F62CEA94998}" type="pres">
      <dgm:prSet presAssocID="{4A9D8286-20B8-DC42-80AF-5D463DE501C6}" presName="sibTrans" presStyleLbl="sibTrans2D1" presStyleIdx="3" presStyleCnt="6"/>
      <dgm:spPr/>
      <dgm:t>
        <a:bodyPr/>
        <a:lstStyle/>
        <a:p>
          <a:endParaRPr lang="en-US"/>
        </a:p>
      </dgm:t>
    </dgm:pt>
    <dgm:pt modelId="{83F196D0-0B16-D04C-9B06-38C5DE4F5E40}" type="pres">
      <dgm:prSet presAssocID="{62804C1D-CB8B-2E4B-B407-01D63D690364}" presName="node" presStyleLbl="node1" presStyleIdx="4" presStyleCnt="6">
        <dgm:presLayoutVars>
          <dgm:bulletEnabled val="1"/>
        </dgm:presLayoutVars>
      </dgm:prSet>
      <dgm:spPr/>
      <dgm:t>
        <a:bodyPr/>
        <a:lstStyle/>
        <a:p>
          <a:endParaRPr lang="en-US"/>
        </a:p>
      </dgm:t>
    </dgm:pt>
    <dgm:pt modelId="{3E88DCD5-C180-DB4B-BA0A-4285D76771E7}" type="pres">
      <dgm:prSet presAssocID="{62804C1D-CB8B-2E4B-B407-01D63D690364}" presName="dummy" presStyleCnt="0"/>
      <dgm:spPr/>
    </dgm:pt>
    <dgm:pt modelId="{0276EAFC-3CAD-654F-9428-E45E8751E4FD}" type="pres">
      <dgm:prSet presAssocID="{6A395A62-E893-1448-9CBE-32B5CFE4D35B}" presName="sibTrans" presStyleLbl="sibTrans2D1" presStyleIdx="4" presStyleCnt="6"/>
      <dgm:spPr/>
      <dgm:t>
        <a:bodyPr/>
        <a:lstStyle/>
        <a:p>
          <a:endParaRPr lang="en-US"/>
        </a:p>
      </dgm:t>
    </dgm:pt>
    <dgm:pt modelId="{9BBF50F1-9DE8-8446-B6EE-A2FC40DDB1CD}" type="pres">
      <dgm:prSet presAssocID="{63228B1E-ED52-AA4B-8069-3762773B8437}" presName="node" presStyleLbl="node1" presStyleIdx="5" presStyleCnt="6">
        <dgm:presLayoutVars>
          <dgm:bulletEnabled val="1"/>
        </dgm:presLayoutVars>
      </dgm:prSet>
      <dgm:spPr/>
      <dgm:t>
        <a:bodyPr/>
        <a:lstStyle/>
        <a:p>
          <a:endParaRPr lang="en-US"/>
        </a:p>
      </dgm:t>
    </dgm:pt>
    <dgm:pt modelId="{D277F910-A048-9542-A457-9284994F29A4}" type="pres">
      <dgm:prSet presAssocID="{63228B1E-ED52-AA4B-8069-3762773B8437}" presName="dummy" presStyleCnt="0"/>
      <dgm:spPr/>
    </dgm:pt>
    <dgm:pt modelId="{60BE385C-2010-3E48-8F0A-ED6D58C4C9D8}" type="pres">
      <dgm:prSet presAssocID="{6395F0A6-C781-0842-BC7C-62FC2AB0C0C3}" presName="sibTrans" presStyleLbl="sibTrans2D1" presStyleIdx="5" presStyleCnt="6"/>
      <dgm:spPr/>
      <dgm:t>
        <a:bodyPr/>
        <a:lstStyle/>
        <a:p>
          <a:endParaRPr lang="en-US"/>
        </a:p>
      </dgm:t>
    </dgm:pt>
  </dgm:ptLst>
  <dgm:cxnLst>
    <dgm:cxn modelId="{6427E30D-0868-A04A-9265-A08ABD2C8A2B}" srcId="{7B1AFEB1-DEAF-1D43-AC1D-804EBC176F4B}" destId="{29FA31DB-E475-BD48-B57C-37745CB3AC80}" srcOrd="3" destOrd="0" parTransId="{0B1B1DA5-A953-2E4D-AB8A-DD69DDE0B526}" sibTransId="{4A9D8286-20B8-DC42-80AF-5D463DE501C6}"/>
    <dgm:cxn modelId="{BAD50C81-1D3E-1D46-A309-1A8C01E68572}" type="presOf" srcId="{57A116B3-9C1A-F946-9030-20BCB1E59019}" destId="{CCC73139-D8AA-264A-ABDB-DA42428DE94A}" srcOrd="0" destOrd="0" presId="urn:microsoft.com/office/officeart/2005/8/layout/radial6"/>
    <dgm:cxn modelId="{2F984F61-DB4C-1A4A-BF75-058A4D0E0035}" type="presOf" srcId="{41AD36A9-5E09-7445-A14E-66E0CF69A7D4}" destId="{A4DD2B2F-0AA8-EA47-B598-2984547E537A}" srcOrd="0" destOrd="0" presId="urn:microsoft.com/office/officeart/2005/8/layout/radial6"/>
    <dgm:cxn modelId="{665CDBE2-42AE-B142-BD57-2F719BCEE34A}" srcId="{57A116B3-9C1A-F946-9030-20BCB1E59019}" destId="{B0A9A882-320A-A444-925E-160CDE986406}" srcOrd="1" destOrd="0" parTransId="{5D31D838-4A38-4540-BE49-65F9475B1F0C}" sibTransId="{6400FCFB-E1E5-1741-BC0F-F293DD184A09}"/>
    <dgm:cxn modelId="{FA3C935E-DEC1-754C-A493-973D357481CB}" srcId="{7B1AFEB1-DEAF-1D43-AC1D-804EBC176F4B}" destId="{41AD36A9-5E09-7445-A14E-66E0CF69A7D4}" srcOrd="2" destOrd="0" parTransId="{AD035CE4-2CF6-CA4F-B40B-A70207BFC38C}" sibTransId="{492AFACF-9004-8740-AC74-C3BE2794213B}"/>
    <dgm:cxn modelId="{BCDD997B-A10C-784E-980B-440A8E8B4492}" type="presOf" srcId="{4A9D8286-20B8-DC42-80AF-5D463DE501C6}" destId="{7272F04F-8BB8-2A40-AE00-5F62CEA94998}" srcOrd="0" destOrd="0" presId="urn:microsoft.com/office/officeart/2005/8/layout/radial6"/>
    <dgm:cxn modelId="{FD27F6D8-6AE0-2241-B0DE-1F4FF619053F}" type="presOf" srcId="{63228B1E-ED52-AA4B-8069-3762773B8437}" destId="{9BBF50F1-9DE8-8446-B6EE-A2FC40DDB1CD}" srcOrd="0" destOrd="0" presId="urn:microsoft.com/office/officeart/2005/8/layout/radial6"/>
    <dgm:cxn modelId="{6E2E6E91-A6B6-8948-B7D1-B2400B755571}" type="presOf" srcId="{E4A62746-DE8B-AA4D-8669-BB78DC64E7A9}" destId="{62CCFD98-FBDA-3543-BB36-3752E52279FF}" srcOrd="0" destOrd="0" presId="urn:microsoft.com/office/officeart/2005/8/layout/radial6"/>
    <dgm:cxn modelId="{98EA2C7D-EDBF-7148-A733-7E6D3F154583}" type="presOf" srcId="{29FA31DB-E475-BD48-B57C-37745CB3AC80}" destId="{970F4C1A-8413-4C4B-BEC3-4434A9A9BEA1}" srcOrd="0" destOrd="0" presId="urn:microsoft.com/office/officeart/2005/8/layout/radial6"/>
    <dgm:cxn modelId="{DDE2BF37-7135-2847-89AE-E90DDC769E0B}" srcId="{57A116B3-9C1A-F946-9030-20BCB1E59019}" destId="{7B1AFEB1-DEAF-1D43-AC1D-804EBC176F4B}" srcOrd="0" destOrd="0" parTransId="{E24D9CBE-DFED-F04E-BE1C-4E4A1622E9A1}" sibTransId="{82A09833-156C-A44F-9A05-CAE16F1DBF61}"/>
    <dgm:cxn modelId="{47BEB0D4-2227-3149-995D-D8ACF5D351D2}" srcId="{7B1AFEB1-DEAF-1D43-AC1D-804EBC176F4B}" destId="{D9075998-574F-8F4D-BA2E-2734EA0EB1CD}" srcOrd="1" destOrd="0" parTransId="{D4BF9C41-8842-0548-B00F-3D5E0B30FDB7}" sibTransId="{02A2D89D-A08C-DE4C-990B-B64D36177247}"/>
    <dgm:cxn modelId="{D451E795-6618-904A-ADE7-BD9648538CDE}" srcId="{7B1AFEB1-DEAF-1D43-AC1D-804EBC176F4B}" destId="{63228B1E-ED52-AA4B-8069-3762773B8437}" srcOrd="5" destOrd="0" parTransId="{82317E00-5756-EC4F-A25C-D33FE0EB83AD}" sibTransId="{6395F0A6-C781-0842-BC7C-62FC2AB0C0C3}"/>
    <dgm:cxn modelId="{6EFEA814-4EE4-514E-A600-CCA487A780E7}" srcId="{7B1AFEB1-DEAF-1D43-AC1D-804EBC176F4B}" destId="{62804C1D-CB8B-2E4B-B407-01D63D690364}" srcOrd="4" destOrd="0" parTransId="{983CC36A-09BB-D34B-AA8F-C734036E4216}" sibTransId="{6A395A62-E893-1448-9CBE-32B5CFE4D35B}"/>
    <dgm:cxn modelId="{CF8601E8-0000-C443-AFDD-3CAF4E9FA929}" type="presOf" srcId="{7B1AFEB1-DEAF-1D43-AC1D-804EBC176F4B}" destId="{EAC04425-FC1F-6047-9E37-BCFDB329E444}" srcOrd="0" destOrd="0" presId="urn:microsoft.com/office/officeart/2005/8/layout/radial6"/>
    <dgm:cxn modelId="{D838C18D-34A7-7E41-AB7D-4A25B4845306}" srcId="{7B1AFEB1-DEAF-1D43-AC1D-804EBC176F4B}" destId="{E4A62746-DE8B-AA4D-8669-BB78DC64E7A9}" srcOrd="0" destOrd="0" parTransId="{92C04C8F-C89E-594C-9139-D91B9FF7860C}" sibTransId="{8E116BE7-0209-9D4B-A9EB-3448ADAF0A91}"/>
    <dgm:cxn modelId="{B8F6991A-7EC7-0346-9AD5-8963B79EEF52}" srcId="{57A116B3-9C1A-F946-9030-20BCB1E59019}" destId="{E7A42628-7286-D642-B1D7-8B5099AB618C}" srcOrd="2" destOrd="0" parTransId="{70E899A2-0D83-8A46-AF46-8FCDEC46966B}" sibTransId="{564F9EF6-7DC1-6542-A1C9-3199D768DA6F}"/>
    <dgm:cxn modelId="{8AF938C0-098C-1A41-AE1E-BB79B90453A6}" type="presOf" srcId="{6395F0A6-C781-0842-BC7C-62FC2AB0C0C3}" destId="{60BE385C-2010-3E48-8F0A-ED6D58C4C9D8}" srcOrd="0" destOrd="0" presId="urn:microsoft.com/office/officeart/2005/8/layout/radial6"/>
    <dgm:cxn modelId="{3D4C83B3-AD22-BD43-B60E-496426228F9F}" type="presOf" srcId="{62804C1D-CB8B-2E4B-B407-01D63D690364}" destId="{83F196D0-0B16-D04C-9B06-38C5DE4F5E40}" srcOrd="0" destOrd="0" presId="urn:microsoft.com/office/officeart/2005/8/layout/radial6"/>
    <dgm:cxn modelId="{D1DCD395-3DD6-0044-9FDA-819703F3AEED}" type="presOf" srcId="{8E116BE7-0209-9D4B-A9EB-3448ADAF0A91}" destId="{E3826CBE-AE60-C747-8256-298E61A09B76}" srcOrd="0" destOrd="0" presId="urn:microsoft.com/office/officeart/2005/8/layout/radial6"/>
    <dgm:cxn modelId="{AC6124B2-8F39-D04F-B8EB-3C0E708FDD4A}" type="presOf" srcId="{6A395A62-E893-1448-9CBE-32B5CFE4D35B}" destId="{0276EAFC-3CAD-654F-9428-E45E8751E4FD}" srcOrd="0" destOrd="0" presId="urn:microsoft.com/office/officeart/2005/8/layout/radial6"/>
    <dgm:cxn modelId="{67538FBE-FD8F-6947-B2F3-7196D90978D5}" type="presOf" srcId="{02A2D89D-A08C-DE4C-990B-B64D36177247}" destId="{48A42C9A-3C93-7146-BAD2-BE9D38AD124D}" srcOrd="0" destOrd="0" presId="urn:microsoft.com/office/officeart/2005/8/layout/radial6"/>
    <dgm:cxn modelId="{6978F26E-3981-264A-A96A-56C53A19420A}" type="presOf" srcId="{D9075998-574F-8F4D-BA2E-2734EA0EB1CD}" destId="{E30284DE-8BC4-4242-B24C-8940A74E9876}" srcOrd="0" destOrd="0" presId="urn:microsoft.com/office/officeart/2005/8/layout/radial6"/>
    <dgm:cxn modelId="{C4BBA359-FE68-D740-992F-5DC557666707}" type="presOf" srcId="{492AFACF-9004-8740-AC74-C3BE2794213B}" destId="{76CEF8F1-1671-004B-BCF2-81AE8F710142}" srcOrd="0" destOrd="0" presId="urn:microsoft.com/office/officeart/2005/8/layout/radial6"/>
    <dgm:cxn modelId="{900579AC-648B-FC48-92AD-C62CAF494400}" type="presParOf" srcId="{CCC73139-D8AA-264A-ABDB-DA42428DE94A}" destId="{EAC04425-FC1F-6047-9E37-BCFDB329E444}" srcOrd="0" destOrd="0" presId="urn:microsoft.com/office/officeart/2005/8/layout/radial6"/>
    <dgm:cxn modelId="{B10193F5-B397-2F48-9C3A-A8FBCADFB0CE}" type="presParOf" srcId="{CCC73139-D8AA-264A-ABDB-DA42428DE94A}" destId="{62CCFD98-FBDA-3543-BB36-3752E52279FF}" srcOrd="1" destOrd="0" presId="urn:microsoft.com/office/officeart/2005/8/layout/radial6"/>
    <dgm:cxn modelId="{D1FA5C04-0B82-B84A-A865-C3003511CFE6}" type="presParOf" srcId="{CCC73139-D8AA-264A-ABDB-DA42428DE94A}" destId="{1C9A0C45-0AB6-CE4A-92AA-0559A1B9A67F}" srcOrd="2" destOrd="0" presId="urn:microsoft.com/office/officeart/2005/8/layout/radial6"/>
    <dgm:cxn modelId="{7662DE5A-94B2-3C4F-8B34-E8AC6821A3AF}" type="presParOf" srcId="{CCC73139-D8AA-264A-ABDB-DA42428DE94A}" destId="{E3826CBE-AE60-C747-8256-298E61A09B76}" srcOrd="3" destOrd="0" presId="urn:microsoft.com/office/officeart/2005/8/layout/radial6"/>
    <dgm:cxn modelId="{3729C9DA-61A3-8940-97E0-55224AD6DF77}" type="presParOf" srcId="{CCC73139-D8AA-264A-ABDB-DA42428DE94A}" destId="{E30284DE-8BC4-4242-B24C-8940A74E9876}" srcOrd="4" destOrd="0" presId="urn:microsoft.com/office/officeart/2005/8/layout/radial6"/>
    <dgm:cxn modelId="{F1C1A57D-9861-0A43-A244-481B162E0E60}" type="presParOf" srcId="{CCC73139-D8AA-264A-ABDB-DA42428DE94A}" destId="{33527497-64A0-2048-B50A-C3A6E9E39FD8}" srcOrd="5" destOrd="0" presId="urn:microsoft.com/office/officeart/2005/8/layout/radial6"/>
    <dgm:cxn modelId="{AD3FF2EA-8AAD-E848-A21A-5A5857C31ACF}" type="presParOf" srcId="{CCC73139-D8AA-264A-ABDB-DA42428DE94A}" destId="{48A42C9A-3C93-7146-BAD2-BE9D38AD124D}" srcOrd="6" destOrd="0" presId="urn:microsoft.com/office/officeart/2005/8/layout/radial6"/>
    <dgm:cxn modelId="{5A8EB4EB-9993-284E-945C-F84452DD46D3}" type="presParOf" srcId="{CCC73139-D8AA-264A-ABDB-DA42428DE94A}" destId="{A4DD2B2F-0AA8-EA47-B598-2984547E537A}" srcOrd="7" destOrd="0" presId="urn:microsoft.com/office/officeart/2005/8/layout/radial6"/>
    <dgm:cxn modelId="{80A0942C-A7C3-9B45-9C2E-BA7BD2F75AF0}" type="presParOf" srcId="{CCC73139-D8AA-264A-ABDB-DA42428DE94A}" destId="{0434086F-4246-1945-A928-DDD13B783437}" srcOrd="8" destOrd="0" presId="urn:microsoft.com/office/officeart/2005/8/layout/radial6"/>
    <dgm:cxn modelId="{3289BB3A-97CF-6943-8DBA-BBB1163D8CFE}" type="presParOf" srcId="{CCC73139-D8AA-264A-ABDB-DA42428DE94A}" destId="{76CEF8F1-1671-004B-BCF2-81AE8F710142}" srcOrd="9" destOrd="0" presId="urn:microsoft.com/office/officeart/2005/8/layout/radial6"/>
    <dgm:cxn modelId="{E5A47D5C-63E6-3E45-84BF-A922D3E4417D}" type="presParOf" srcId="{CCC73139-D8AA-264A-ABDB-DA42428DE94A}" destId="{970F4C1A-8413-4C4B-BEC3-4434A9A9BEA1}" srcOrd="10" destOrd="0" presId="urn:microsoft.com/office/officeart/2005/8/layout/radial6"/>
    <dgm:cxn modelId="{ED524BFB-82D2-8743-9E08-507E43AF1CF7}" type="presParOf" srcId="{CCC73139-D8AA-264A-ABDB-DA42428DE94A}" destId="{37DB465A-7ADA-B64D-80EA-993F5BC9F44F}" srcOrd="11" destOrd="0" presId="urn:microsoft.com/office/officeart/2005/8/layout/radial6"/>
    <dgm:cxn modelId="{978DD323-723D-B340-9272-EF9582D78A95}" type="presParOf" srcId="{CCC73139-D8AA-264A-ABDB-DA42428DE94A}" destId="{7272F04F-8BB8-2A40-AE00-5F62CEA94998}" srcOrd="12" destOrd="0" presId="urn:microsoft.com/office/officeart/2005/8/layout/radial6"/>
    <dgm:cxn modelId="{9618E118-697B-7B49-B10A-76B0AD571A6D}" type="presParOf" srcId="{CCC73139-D8AA-264A-ABDB-DA42428DE94A}" destId="{83F196D0-0B16-D04C-9B06-38C5DE4F5E40}" srcOrd="13" destOrd="0" presId="urn:microsoft.com/office/officeart/2005/8/layout/radial6"/>
    <dgm:cxn modelId="{DA94E067-E054-0348-AB8F-E206A751CBCA}" type="presParOf" srcId="{CCC73139-D8AA-264A-ABDB-DA42428DE94A}" destId="{3E88DCD5-C180-DB4B-BA0A-4285D76771E7}" srcOrd="14" destOrd="0" presId="urn:microsoft.com/office/officeart/2005/8/layout/radial6"/>
    <dgm:cxn modelId="{00713FFF-B0EF-7943-A488-68AD367094C0}" type="presParOf" srcId="{CCC73139-D8AA-264A-ABDB-DA42428DE94A}" destId="{0276EAFC-3CAD-654F-9428-E45E8751E4FD}" srcOrd="15" destOrd="0" presId="urn:microsoft.com/office/officeart/2005/8/layout/radial6"/>
    <dgm:cxn modelId="{EB0D6C0D-C35A-C942-A3F8-8AF1B1E979A4}" type="presParOf" srcId="{CCC73139-D8AA-264A-ABDB-DA42428DE94A}" destId="{9BBF50F1-9DE8-8446-B6EE-A2FC40DDB1CD}" srcOrd="16" destOrd="0" presId="urn:microsoft.com/office/officeart/2005/8/layout/radial6"/>
    <dgm:cxn modelId="{9F870B5A-CB79-B641-B037-468F7AF469AC}" type="presParOf" srcId="{CCC73139-D8AA-264A-ABDB-DA42428DE94A}" destId="{D277F910-A048-9542-A457-9284994F29A4}" srcOrd="17" destOrd="0" presId="urn:microsoft.com/office/officeart/2005/8/layout/radial6"/>
    <dgm:cxn modelId="{07F57A90-C774-C142-8F24-614E3591233A}" type="presParOf" srcId="{CCC73139-D8AA-264A-ABDB-DA42428DE94A}" destId="{60BE385C-2010-3E48-8F0A-ED6D58C4C9D8}" srcOrd="18"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BE385C-2010-3E48-8F0A-ED6D58C4C9D8}">
      <dsp:nvSpPr>
        <dsp:cNvPr id="0" name=""/>
        <dsp:cNvSpPr/>
      </dsp:nvSpPr>
      <dsp:spPr>
        <a:xfrm>
          <a:off x="992942" y="469481"/>
          <a:ext cx="3221644" cy="3221644"/>
        </a:xfrm>
        <a:prstGeom prst="blockArc">
          <a:avLst>
            <a:gd name="adj1" fmla="val 12600000"/>
            <a:gd name="adj2" fmla="val 16200000"/>
            <a:gd name="adj3" fmla="val 451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276EAFC-3CAD-654F-9428-E45E8751E4FD}">
      <dsp:nvSpPr>
        <dsp:cNvPr id="0" name=""/>
        <dsp:cNvSpPr/>
      </dsp:nvSpPr>
      <dsp:spPr>
        <a:xfrm>
          <a:off x="992942" y="469481"/>
          <a:ext cx="3221644" cy="3221644"/>
        </a:xfrm>
        <a:prstGeom prst="blockArc">
          <a:avLst>
            <a:gd name="adj1" fmla="val 9000000"/>
            <a:gd name="adj2" fmla="val 12600000"/>
            <a:gd name="adj3" fmla="val 451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272F04F-8BB8-2A40-AE00-5F62CEA94998}">
      <dsp:nvSpPr>
        <dsp:cNvPr id="0" name=""/>
        <dsp:cNvSpPr/>
      </dsp:nvSpPr>
      <dsp:spPr>
        <a:xfrm>
          <a:off x="992942" y="469481"/>
          <a:ext cx="3221644" cy="3221644"/>
        </a:xfrm>
        <a:prstGeom prst="blockArc">
          <a:avLst>
            <a:gd name="adj1" fmla="val 5400000"/>
            <a:gd name="adj2" fmla="val 9000000"/>
            <a:gd name="adj3" fmla="val 451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6CEF8F1-1671-004B-BCF2-81AE8F710142}">
      <dsp:nvSpPr>
        <dsp:cNvPr id="0" name=""/>
        <dsp:cNvSpPr/>
      </dsp:nvSpPr>
      <dsp:spPr>
        <a:xfrm>
          <a:off x="992942" y="469481"/>
          <a:ext cx="3221644" cy="3221644"/>
        </a:xfrm>
        <a:prstGeom prst="blockArc">
          <a:avLst>
            <a:gd name="adj1" fmla="val 1800000"/>
            <a:gd name="adj2" fmla="val 5400000"/>
            <a:gd name="adj3" fmla="val 451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8A42C9A-3C93-7146-BAD2-BE9D38AD124D}">
      <dsp:nvSpPr>
        <dsp:cNvPr id="0" name=""/>
        <dsp:cNvSpPr/>
      </dsp:nvSpPr>
      <dsp:spPr>
        <a:xfrm>
          <a:off x="992942" y="469481"/>
          <a:ext cx="3221644" cy="3221644"/>
        </a:xfrm>
        <a:prstGeom prst="blockArc">
          <a:avLst>
            <a:gd name="adj1" fmla="val 19800000"/>
            <a:gd name="adj2" fmla="val 1800000"/>
            <a:gd name="adj3" fmla="val 451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3826CBE-AE60-C747-8256-298E61A09B76}">
      <dsp:nvSpPr>
        <dsp:cNvPr id="0" name=""/>
        <dsp:cNvSpPr/>
      </dsp:nvSpPr>
      <dsp:spPr>
        <a:xfrm>
          <a:off x="992942" y="469481"/>
          <a:ext cx="3221644" cy="3221644"/>
        </a:xfrm>
        <a:prstGeom prst="blockArc">
          <a:avLst>
            <a:gd name="adj1" fmla="val 16200000"/>
            <a:gd name="adj2" fmla="val 19800000"/>
            <a:gd name="adj3" fmla="val 4511"/>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AC04425-FC1F-6047-9E37-BCFDB329E444}">
      <dsp:nvSpPr>
        <dsp:cNvPr id="0" name=""/>
        <dsp:cNvSpPr/>
      </dsp:nvSpPr>
      <dsp:spPr>
        <a:xfrm>
          <a:off x="1882898" y="1359437"/>
          <a:ext cx="1441732" cy="1441732"/>
        </a:xfrm>
        <a:prstGeom prst="ellipse">
          <a:avLst/>
        </a:prstGeom>
        <a:no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b="1" kern="1200" dirty="0"/>
        </a:p>
      </dsp:txBody>
      <dsp:txXfrm>
        <a:off x="2094035" y="1570574"/>
        <a:ext cx="1019458" cy="1019458"/>
      </dsp:txXfrm>
    </dsp:sp>
    <dsp:sp modelId="{62CCFD98-FBDA-3543-BB36-3752E52279FF}">
      <dsp:nvSpPr>
        <dsp:cNvPr id="0" name=""/>
        <dsp:cNvSpPr/>
      </dsp:nvSpPr>
      <dsp:spPr>
        <a:xfrm>
          <a:off x="2099157" y="1207"/>
          <a:ext cx="1009213" cy="1009213"/>
        </a:xfrm>
        <a:prstGeom prst="ellipse">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t>Discovery</a:t>
          </a:r>
        </a:p>
        <a:p>
          <a:pPr lvl="0" algn="ctr" defTabSz="444500">
            <a:lnSpc>
              <a:spcPct val="90000"/>
            </a:lnSpc>
            <a:spcBef>
              <a:spcPct val="0"/>
            </a:spcBef>
            <a:spcAft>
              <a:spcPct val="35000"/>
            </a:spcAft>
          </a:pPr>
          <a:r>
            <a:rPr lang="en-US" sz="1000" b="1" kern="1200" dirty="0" smtClean="0"/>
            <a:t>Tagging</a:t>
          </a:r>
          <a:endParaRPr lang="en-US" sz="1000" b="1" kern="1200" dirty="0"/>
        </a:p>
      </dsp:txBody>
      <dsp:txXfrm>
        <a:off x="2246953" y="149003"/>
        <a:ext cx="713621" cy="713621"/>
      </dsp:txXfrm>
    </dsp:sp>
    <dsp:sp modelId="{E30284DE-8BC4-4242-B24C-8940A74E9876}">
      <dsp:nvSpPr>
        <dsp:cNvPr id="0" name=""/>
        <dsp:cNvSpPr/>
      </dsp:nvSpPr>
      <dsp:spPr>
        <a:xfrm>
          <a:off x="3462706" y="788452"/>
          <a:ext cx="1009213" cy="1009213"/>
        </a:xfrm>
        <a:prstGeom prst="ellipse">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t>Prep / Cleanse</a:t>
          </a:r>
          <a:endParaRPr lang="en-US" sz="1000" b="1" kern="1200" dirty="0"/>
        </a:p>
      </dsp:txBody>
      <dsp:txXfrm>
        <a:off x="3610502" y="936248"/>
        <a:ext cx="713621" cy="713621"/>
      </dsp:txXfrm>
    </dsp:sp>
    <dsp:sp modelId="{A4DD2B2F-0AA8-EA47-B598-2984547E537A}">
      <dsp:nvSpPr>
        <dsp:cNvPr id="0" name=""/>
        <dsp:cNvSpPr/>
      </dsp:nvSpPr>
      <dsp:spPr>
        <a:xfrm>
          <a:off x="3462706" y="2362942"/>
          <a:ext cx="1009213" cy="1009213"/>
        </a:xfrm>
        <a:prstGeom prst="ellipse">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t>ETL</a:t>
          </a:r>
          <a:endParaRPr lang="en-US" sz="1000" b="1" kern="1200" dirty="0"/>
        </a:p>
      </dsp:txBody>
      <dsp:txXfrm>
        <a:off x="3610502" y="2510738"/>
        <a:ext cx="713621" cy="713621"/>
      </dsp:txXfrm>
    </dsp:sp>
    <dsp:sp modelId="{970F4C1A-8413-4C4B-BEC3-4434A9A9BEA1}">
      <dsp:nvSpPr>
        <dsp:cNvPr id="0" name=""/>
        <dsp:cNvSpPr/>
      </dsp:nvSpPr>
      <dsp:spPr>
        <a:xfrm>
          <a:off x="2099157" y="3150187"/>
          <a:ext cx="1009213" cy="1009213"/>
        </a:xfrm>
        <a:prstGeom prst="ellipse">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b="1" kern="1200" dirty="0" smtClean="0"/>
            <a:t>Governance</a:t>
          </a:r>
        </a:p>
        <a:p>
          <a:pPr lvl="0" algn="ctr" defTabSz="400050">
            <a:lnSpc>
              <a:spcPct val="90000"/>
            </a:lnSpc>
            <a:spcBef>
              <a:spcPct val="0"/>
            </a:spcBef>
            <a:spcAft>
              <a:spcPct val="35000"/>
            </a:spcAft>
          </a:pPr>
          <a:r>
            <a:rPr lang="en-US" sz="900" b="1" kern="1200" dirty="0" smtClean="0"/>
            <a:t>BPM</a:t>
          </a:r>
          <a:endParaRPr lang="en-US" sz="900" b="1" kern="1200" dirty="0"/>
        </a:p>
      </dsp:txBody>
      <dsp:txXfrm>
        <a:off x="2246953" y="3297983"/>
        <a:ext cx="713621" cy="713621"/>
      </dsp:txXfrm>
    </dsp:sp>
    <dsp:sp modelId="{83F196D0-0B16-D04C-9B06-38C5DE4F5E40}">
      <dsp:nvSpPr>
        <dsp:cNvPr id="0" name=""/>
        <dsp:cNvSpPr/>
      </dsp:nvSpPr>
      <dsp:spPr>
        <a:xfrm>
          <a:off x="735609" y="2362942"/>
          <a:ext cx="1009213" cy="1009213"/>
        </a:xfrm>
        <a:prstGeom prst="ellipse">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t>Self Service</a:t>
          </a:r>
          <a:endParaRPr lang="en-US" sz="1000" b="1" kern="1200" dirty="0"/>
        </a:p>
      </dsp:txBody>
      <dsp:txXfrm>
        <a:off x="883405" y="2510738"/>
        <a:ext cx="713621" cy="713621"/>
      </dsp:txXfrm>
    </dsp:sp>
    <dsp:sp modelId="{9BBF50F1-9DE8-8446-B6EE-A2FC40DDB1CD}">
      <dsp:nvSpPr>
        <dsp:cNvPr id="0" name=""/>
        <dsp:cNvSpPr/>
      </dsp:nvSpPr>
      <dsp:spPr>
        <a:xfrm>
          <a:off x="735609" y="788452"/>
          <a:ext cx="1009213" cy="1009213"/>
        </a:xfrm>
        <a:prstGeom prst="ellipse">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t>Visual-</a:t>
          </a:r>
          <a:r>
            <a:rPr lang="en-US" sz="1000" b="1" kern="1200" dirty="0" err="1" smtClean="0"/>
            <a:t>ization</a:t>
          </a:r>
          <a:endParaRPr lang="en-US" sz="1000" b="1" kern="1200" dirty="0"/>
        </a:p>
      </dsp:txBody>
      <dsp:txXfrm>
        <a:off x="883405" y="936248"/>
        <a:ext cx="713621" cy="713621"/>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A712E4-16E2-3546-BEE8-BF686527E0AB}" type="datetimeFigureOut">
              <a:rPr lang="en-US" smtClean="0"/>
              <a:pPr/>
              <a:t>7/7/15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C3ED54-26F3-BA45-8332-245FA7EE4EAE}" type="slidenum">
              <a:rPr lang="en-US" smtClean="0"/>
              <a:pPr/>
              <a:t>‹#›</a:t>
            </a:fld>
            <a:endParaRPr lang="en-US"/>
          </a:p>
        </p:txBody>
      </p:sp>
    </p:spTree>
    <p:extLst>
      <p:ext uri="{BB962C8B-B14F-4D97-AF65-F5344CB8AC3E}">
        <p14:creationId xmlns:p14="http://schemas.microsoft.com/office/powerpoint/2010/main" val="6980093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FAAD08-77AB-C840-8F52-1CD9AC3D73F9}" type="datetimeFigureOut">
              <a:rPr lang="en-US" smtClean="0"/>
              <a:pPr/>
              <a:t>7/7/15</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1E8096-F329-7647-8BCC-856D6F856EB3}" type="slidenum">
              <a:rPr lang="en-US" smtClean="0"/>
              <a:pPr/>
              <a:t>‹#›</a:t>
            </a:fld>
            <a:endParaRPr lang="en-US"/>
          </a:p>
        </p:txBody>
      </p:sp>
    </p:spTree>
    <p:extLst>
      <p:ext uri="{BB962C8B-B14F-4D97-AF65-F5344CB8AC3E}">
        <p14:creationId xmlns:p14="http://schemas.microsoft.com/office/powerpoint/2010/main" val="164803175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1</a:t>
            </a:fld>
            <a:endParaRPr lang="en-US"/>
          </a:p>
        </p:txBody>
      </p:sp>
    </p:spTree>
    <p:extLst>
      <p:ext uri="{BB962C8B-B14F-4D97-AF65-F5344CB8AC3E}">
        <p14:creationId xmlns:p14="http://schemas.microsoft.com/office/powerpoint/2010/main" val="1583507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a:t>
            </a:r>
            <a:r>
              <a:rPr lang="en-US" baseline="0" dirty="0" smtClean="0"/>
              <a:t> Vendors would you be interested in ?</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10</a:t>
            </a:fld>
            <a:endParaRPr lang="en-US"/>
          </a:p>
        </p:txBody>
      </p:sp>
    </p:spTree>
    <p:extLst>
      <p:ext uri="{BB962C8B-B14F-4D97-AF65-F5344CB8AC3E}">
        <p14:creationId xmlns:p14="http://schemas.microsoft.com/office/powerpoint/2010/main" val="1136878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11</a:t>
            </a:fld>
            <a:endParaRPr lang="en-US"/>
          </a:p>
        </p:txBody>
      </p:sp>
    </p:spTree>
    <p:extLst>
      <p:ext uri="{BB962C8B-B14F-4D97-AF65-F5344CB8AC3E}">
        <p14:creationId xmlns:p14="http://schemas.microsoft.com/office/powerpoint/2010/main" val="1593642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718F3F-73A6-7641-A9B1-10DD54A6657C}" type="slidenum">
              <a:rPr lang="en-US" smtClean="0"/>
              <a:t>14</a:t>
            </a:fld>
            <a:endParaRPr lang="en-US"/>
          </a:p>
        </p:txBody>
      </p:sp>
    </p:spTree>
    <p:extLst>
      <p:ext uri="{BB962C8B-B14F-4D97-AF65-F5344CB8AC3E}">
        <p14:creationId xmlns:p14="http://schemas.microsoft.com/office/powerpoint/2010/main" val="286713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23</a:t>
            </a:fld>
            <a:endParaRPr lang="en-US"/>
          </a:p>
        </p:txBody>
      </p:sp>
    </p:spTree>
    <p:extLst>
      <p:ext uri="{BB962C8B-B14F-4D97-AF65-F5344CB8AC3E}">
        <p14:creationId xmlns:p14="http://schemas.microsoft.com/office/powerpoint/2010/main" val="199411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25</a:t>
            </a:fld>
            <a:endParaRPr lang="en-US"/>
          </a:p>
        </p:txBody>
      </p:sp>
    </p:spTree>
    <p:extLst>
      <p:ext uri="{BB962C8B-B14F-4D97-AF65-F5344CB8AC3E}">
        <p14:creationId xmlns:p14="http://schemas.microsoft.com/office/powerpoint/2010/main" val="994095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26</a:t>
            </a:fld>
            <a:endParaRPr lang="en-US"/>
          </a:p>
        </p:txBody>
      </p:sp>
    </p:spTree>
    <p:extLst>
      <p:ext uri="{BB962C8B-B14F-4D97-AF65-F5344CB8AC3E}">
        <p14:creationId xmlns:p14="http://schemas.microsoft.com/office/powerpoint/2010/main" val="489622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27</a:t>
            </a:fld>
            <a:endParaRPr lang="en-US"/>
          </a:p>
        </p:txBody>
      </p:sp>
    </p:spTree>
    <p:extLst>
      <p:ext uri="{BB962C8B-B14F-4D97-AF65-F5344CB8AC3E}">
        <p14:creationId xmlns:p14="http://schemas.microsoft.com/office/powerpoint/2010/main" val="1794645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28</a:t>
            </a:fld>
            <a:endParaRPr lang="en-US"/>
          </a:p>
        </p:txBody>
      </p:sp>
    </p:spTree>
    <p:extLst>
      <p:ext uri="{BB962C8B-B14F-4D97-AF65-F5344CB8AC3E}">
        <p14:creationId xmlns:p14="http://schemas.microsoft.com/office/powerpoint/2010/main" val="631544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have a lot</a:t>
            </a:r>
            <a:r>
              <a:rPr lang="en-US" sz="1200" kern="1200" baseline="0" dirty="0" smtClean="0">
                <a:solidFill>
                  <a:schemeClr val="tx1"/>
                </a:solidFill>
                <a:effectLst/>
                <a:latin typeface="+mn-lt"/>
                <a:ea typeface="+mn-ea"/>
                <a:cs typeface="+mn-cs"/>
              </a:rPr>
              <a:t> to cover,  want to apologize in advance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2</a:t>
            </a:fld>
            <a:endParaRPr lang="en-US"/>
          </a:p>
        </p:txBody>
      </p:sp>
    </p:spTree>
    <p:extLst>
      <p:ext uri="{BB962C8B-B14F-4D97-AF65-F5344CB8AC3E}">
        <p14:creationId xmlns:p14="http://schemas.microsoft.com/office/powerpoint/2010/main" val="1800289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data governance framework in any organization comprises a  combination of people, process and technology that are in place to establish decision rights and accountabilities for information.  A governance policy defines who can take what actions with what information, and when, under what circumstances, using what methods.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technology goals for a data governance framework are to provide a platform for a common approach across all systems and data within the organization, Explicitly they need to be:</a:t>
            </a:r>
          </a:p>
          <a:p>
            <a:r>
              <a:rPr lang="en-US" sz="1200" kern="1200" dirty="0" smtClean="0">
                <a:solidFill>
                  <a:schemeClr val="tx1"/>
                </a:solidFill>
                <a:effectLst/>
                <a:latin typeface="+mn-lt"/>
                <a:ea typeface="+mn-ea"/>
                <a:cs typeface="+mn-cs"/>
              </a:rPr>
              <a:t>  - Transparent: Governance standards &amp; protocols must be clearly defined and available to all</a:t>
            </a:r>
          </a:p>
          <a:p>
            <a:r>
              <a:rPr lang="en-US" sz="1200" kern="1200" dirty="0" smtClean="0">
                <a:solidFill>
                  <a:schemeClr val="tx1"/>
                </a:solidFill>
                <a:effectLst/>
                <a:latin typeface="+mn-lt"/>
                <a:ea typeface="+mn-ea"/>
                <a:cs typeface="+mn-cs"/>
              </a:rPr>
              <a:t>  - Reproducible: Recreate the relevant data landscape at a point in time</a:t>
            </a:r>
          </a:p>
          <a:p>
            <a:r>
              <a:rPr lang="en-US" sz="1200" kern="1200" dirty="0" smtClean="0">
                <a:solidFill>
                  <a:schemeClr val="tx1"/>
                </a:solidFill>
                <a:effectLst/>
                <a:latin typeface="+mn-lt"/>
                <a:ea typeface="+mn-ea"/>
                <a:cs typeface="+mn-cs"/>
              </a:rPr>
              <a:t>  - Auditable: All relevant events and assets but be traceable with appropriate historical lineage</a:t>
            </a:r>
          </a:p>
          <a:p>
            <a:r>
              <a:rPr lang="en-US" sz="1200" kern="1200" dirty="0" smtClean="0">
                <a:solidFill>
                  <a:schemeClr val="tx1"/>
                </a:solidFill>
                <a:effectLst/>
                <a:latin typeface="+mn-lt"/>
                <a:ea typeface="+mn-ea"/>
                <a:cs typeface="+mn-cs"/>
              </a:rPr>
              <a:t>  - Consistent: Compliance practices must be consistent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3</a:t>
            </a:fld>
            <a:endParaRPr lang="en-US"/>
          </a:p>
        </p:txBody>
      </p:sp>
    </p:spTree>
    <p:extLst>
      <p:ext uri="{BB962C8B-B14F-4D97-AF65-F5344CB8AC3E}">
        <p14:creationId xmlns:p14="http://schemas.microsoft.com/office/powerpoint/2010/main" val="613197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Consistent with our approach, Hortonworks recently led the development Data Governance Initiative which brings together industry experts from some of the largest enterprise, traditional vendors and Hadoop experts to address governance within Hadoop.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members have already defined a comprehensive solution for data governance in Hadoop that will provide the base functions of metadata services, deep audit store and an advanced policy rules engine, but also and more importantly, the solution will interoperate with and extend existing third-party data governance and management tools by shedding light on the access of data within Hadoop.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approach allows organizations to apply comprehensive governance policy across their data.</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order to provide these functions for Hadoop, much work will need to be accomplished throughout all of the Hadoop projects.  The initiative is unique in that it is not a spot solution, but will build on top of existing projects such as Apache Falcon for data lifecycle management and Apache Ranger for global security policies.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founding members</a:t>
            </a:r>
            <a:r>
              <a:rPr lang="en-US" sz="1200" kern="1200" baseline="0" dirty="0" smtClean="0">
                <a:solidFill>
                  <a:schemeClr val="tx1"/>
                </a:solidFill>
                <a:effectLst/>
                <a:latin typeface="+mn-lt"/>
                <a:ea typeface="+mn-ea"/>
                <a:cs typeface="+mn-cs"/>
              </a:rPr>
              <a:t> of this initiative include, Aetna, Target, Merck, SAS and Hortonworks and many more are lined up to contribute.  This is a broad community based initiative set to deliver the right features for the right requirements and is perfectly representative of the Hortonworks open community approach.</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4</a:t>
            </a:fld>
            <a:endParaRPr lang="en-US"/>
          </a:p>
        </p:txBody>
      </p:sp>
    </p:spTree>
    <p:extLst>
      <p:ext uri="{BB962C8B-B14F-4D97-AF65-F5344CB8AC3E}">
        <p14:creationId xmlns:p14="http://schemas.microsoft.com/office/powerpoint/2010/main" val="1611416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5</a:t>
            </a:fld>
            <a:endParaRPr lang="en-US"/>
          </a:p>
        </p:txBody>
      </p:sp>
    </p:spTree>
    <p:extLst>
      <p:ext uri="{BB962C8B-B14F-4D97-AF65-F5344CB8AC3E}">
        <p14:creationId xmlns:p14="http://schemas.microsoft.com/office/powerpoint/2010/main" val="40776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One of the most important and challenging goals is consistency and when we inspect implementation of data governance for a Hadoop implementation this consistency seems almost impossible.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While there are constructs within the various Hadoop related projects to aid governance, there is no single, consistent approach to implementation/architecture of this important framework.</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Disparate tools, such as HCatalog, Ranger and Falcon provide pieces of the overall solution, but are not holistic across the stack in approach.</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Further, with Hadoop gaining traction in the enterprise, it has only recently been asked to integrate with existing frameworks such as operations, security and now governance.  It is now a foundational concern.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6</a:t>
            </a:fld>
            <a:endParaRPr lang="en-US"/>
          </a:p>
        </p:txBody>
      </p:sp>
    </p:spTree>
    <p:extLst>
      <p:ext uri="{BB962C8B-B14F-4D97-AF65-F5344CB8AC3E}">
        <p14:creationId xmlns:p14="http://schemas.microsoft.com/office/powerpoint/2010/main" val="470949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Roll tax into</a:t>
            </a:r>
            <a:r>
              <a:rPr lang="en-US" baseline="0" dirty="0" smtClean="0"/>
              <a:t> data disco</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7</a:t>
            </a:fld>
            <a:endParaRPr lang="en-US"/>
          </a:p>
        </p:txBody>
      </p:sp>
    </p:spTree>
    <p:extLst>
      <p:ext uri="{BB962C8B-B14F-4D97-AF65-F5344CB8AC3E}">
        <p14:creationId xmlns:p14="http://schemas.microsoft.com/office/powerpoint/2010/main" val="67744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 clearly</a:t>
            </a:r>
            <a:r>
              <a:rPr lang="en-US" baseline="0" dirty="0" smtClean="0"/>
              <a:t> identify customer metadata.   Change </a:t>
            </a:r>
          </a:p>
          <a:p>
            <a:endParaRPr lang="en-US" baseline="0" dirty="0" smtClean="0"/>
          </a:p>
          <a:p>
            <a:r>
              <a:rPr lang="en-US" baseline="0" dirty="0" smtClean="0"/>
              <a:t>Add customer classification example – Aetna – make the use case story have continuity.    Use DX procedures to </a:t>
            </a:r>
            <a:r>
              <a:rPr lang="en-US" baseline="0" dirty="0" err="1" smtClean="0"/>
              <a:t>diagonsis</a:t>
            </a:r>
            <a:endParaRPr lang="en-US" baseline="0" dirty="0" smtClean="0"/>
          </a:p>
          <a:p>
            <a:endParaRPr lang="en-US" baseline="0" dirty="0" smtClean="0"/>
          </a:p>
          <a:p>
            <a:r>
              <a:rPr lang="en-US" baseline="0" dirty="0" smtClean="0"/>
              <a:t>** bring meta from external systems into </a:t>
            </a:r>
            <a:r>
              <a:rPr lang="en-US" baseline="0" dirty="0" err="1" smtClean="0"/>
              <a:t>hadoop</a:t>
            </a:r>
            <a:r>
              <a:rPr lang="en-US" baseline="0" dirty="0" smtClean="0"/>
              <a:t> – keep it together</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8</a:t>
            </a:fld>
            <a:endParaRPr lang="en-US"/>
          </a:p>
        </p:txBody>
      </p:sp>
    </p:spTree>
    <p:extLst>
      <p:ext uri="{BB962C8B-B14F-4D97-AF65-F5344CB8AC3E}">
        <p14:creationId xmlns:p14="http://schemas.microsoft.com/office/powerpoint/2010/main" val="541639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Specify</a:t>
            </a:r>
            <a:r>
              <a:rPr lang="en-US" baseline="0" dirty="0" smtClean="0"/>
              <a:t> </a:t>
            </a:r>
          </a:p>
          <a:p>
            <a:r>
              <a:rPr lang="en-US" baseline="0" dirty="0" smtClean="0"/>
              <a:t>Metrics – Time / Success /user /etc…</a:t>
            </a:r>
          </a:p>
          <a:p>
            <a:endParaRPr lang="en-US" baseline="0" dirty="0" smtClean="0"/>
          </a:p>
          <a:p>
            <a:r>
              <a:rPr lang="en-US" baseline="0" dirty="0" smtClean="0"/>
              <a:t>Contrast with Ranger plug-in – pre execute</a:t>
            </a:r>
          </a:p>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9</a:t>
            </a:fld>
            <a:endParaRPr lang="en-US"/>
          </a:p>
        </p:txBody>
      </p:sp>
    </p:spTree>
    <p:extLst>
      <p:ext uri="{BB962C8B-B14F-4D97-AF65-F5344CB8AC3E}">
        <p14:creationId xmlns:p14="http://schemas.microsoft.com/office/powerpoint/2010/main" val="1084147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7" name="Picture 6" descr="PPT_image2_16x9.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4" name="Rectangle 3"/>
          <p:cNvSpPr/>
          <p:nvPr userDrawn="1"/>
        </p:nvSpPr>
        <p:spPr>
          <a:xfrm>
            <a:off x="0" y="0"/>
            <a:ext cx="12188825" cy="344486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840099" y="987425"/>
            <a:ext cx="184666" cy="369332"/>
          </a:xfrm>
          <a:prstGeom prst="rect">
            <a:avLst/>
          </a:prstGeom>
          <a:noFill/>
        </p:spPr>
        <p:txBody>
          <a:bodyPr wrap="none">
            <a:spAutoFit/>
          </a:bodyPr>
          <a:lstStyle/>
          <a:p>
            <a:pPr>
              <a:defRPr/>
            </a:pPr>
            <a:endParaRPr lang="en-US" dirty="0">
              <a:solidFill>
                <a:prstClr val="black"/>
              </a:solidFill>
              <a:latin typeface="Arial"/>
              <a:ea typeface="ヒラギノ角ゴ Pro W3" charset="-128"/>
              <a:cs typeface="ヒラギノ角ゴ Pro W3" charset="-128"/>
            </a:endParaRPr>
          </a:p>
        </p:txBody>
      </p:sp>
      <p:sp>
        <p:nvSpPr>
          <p:cNvPr id="2" name="Title 1"/>
          <p:cNvSpPr>
            <a:spLocks noGrp="1"/>
          </p:cNvSpPr>
          <p:nvPr>
            <p:ph type="ctrTitle" hasCustomPrompt="1"/>
          </p:nvPr>
        </p:nvSpPr>
        <p:spPr>
          <a:xfrm>
            <a:off x="569073" y="1817942"/>
            <a:ext cx="11238523" cy="1455836"/>
          </a:xfrm>
          <a:prstGeom prst="rect">
            <a:avLst/>
          </a:prstGeom>
        </p:spPr>
        <p:txBody>
          <a:bodyPr anchor="b" anchorCtr="0">
            <a:noAutofit/>
          </a:bodyPr>
          <a:lstStyle>
            <a:lvl1pPr marL="0" indent="0" algn="l" defTabSz="454025">
              <a:tabLst/>
              <a:defRPr sz="4400" baseline="0">
                <a:solidFill>
                  <a:schemeClr val="bg2"/>
                </a:solidFill>
                <a:latin typeface="Arial"/>
                <a:cs typeface="Arial"/>
              </a:defRPr>
            </a:lvl1pPr>
          </a:lstStyle>
          <a:p>
            <a:r>
              <a:rPr lang="en-US" dirty="0" smtClean="0"/>
              <a:t>Presentation Title Goes Here (maximum two lines)</a:t>
            </a:r>
            <a:endParaRPr lang="en-US" dirty="0"/>
          </a:p>
        </p:txBody>
      </p:sp>
      <p:sp>
        <p:nvSpPr>
          <p:cNvPr id="11" name="Text Placeholder 10"/>
          <p:cNvSpPr>
            <a:spLocks noGrp="1"/>
          </p:cNvSpPr>
          <p:nvPr>
            <p:ph type="body" sz="quarter" idx="10" hasCustomPrompt="1"/>
          </p:nvPr>
        </p:nvSpPr>
        <p:spPr>
          <a:xfrm>
            <a:off x="569075" y="6311551"/>
            <a:ext cx="4519787" cy="470780"/>
          </a:xfrm>
          <a:prstGeom prst="rect">
            <a:avLst/>
          </a:prstGeom>
        </p:spPr>
        <p:txBody>
          <a:bodyPr vert="horz"/>
          <a:lstStyle>
            <a:lvl1pPr algn="l">
              <a:buFont typeface="Arial"/>
              <a:buNone/>
              <a:defRPr sz="1800">
                <a:solidFill>
                  <a:schemeClr val="tx1"/>
                </a:solidFill>
              </a:defRPr>
            </a:lvl1pPr>
            <a:lvl2pPr marL="457200" indent="0">
              <a:buFontTx/>
              <a:buNone/>
              <a:defRPr sz="1200"/>
            </a:lvl2pPr>
            <a:lvl3pPr marL="914400" indent="0">
              <a:buFontTx/>
              <a:buNone/>
              <a:defRPr sz="1200"/>
            </a:lvl3pPr>
          </a:lstStyle>
          <a:p>
            <a:pPr lvl="0"/>
            <a:r>
              <a:rPr lang="en-US" dirty="0" smtClean="0"/>
              <a:t>Date Here</a:t>
            </a:r>
          </a:p>
        </p:txBody>
      </p:sp>
      <p:sp>
        <p:nvSpPr>
          <p:cNvPr id="3" name="Subtitle 2"/>
          <p:cNvSpPr>
            <a:spLocks noGrp="1"/>
          </p:cNvSpPr>
          <p:nvPr>
            <p:ph type="subTitle" idx="1" hasCustomPrompt="1"/>
          </p:nvPr>
        </p:nvSpPr>
        <p:spPr>
          <a:xfrm>
            <a:off x="6922051" y="3440073"/>
            <a:ext cx="5266776" cy="640270"/>
          </a:xfrm>
          <a:prstGeom prst="rect">
            <a:avLst/>
          </a:prstGeom>
          <a:solidFill>
            <a:schemeClr val="bg1">
              <a:alpha val="86000"/>
            </a:schemeClr>
          </a:solidFill>
        </p:spPr>
        <p:txBody>
          <a:bodyPr lIns="91440" anchor="ctr" anchorCtr="0">
            <a:noAutofit/>
          </a:bodyPr>
          <a:lstStyle>
            <a:lvl1pPr marL="109728" indent="0" algn="l">
              <a:buNone/>
              <a:defRPr sz="2000" baseline="0">
                <a:solidFill>
                  <a:schemeClr val="bg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Tagline or Speaker Name</a:t>
            </a:r>
            <a:endParaRPr lang="en-US" dirty="0"/>
          </a:p>
        </p:txBody>
      </p:sp>
      <p:pic>
        <p:nvPicPr>
          <p:cNvPr id="13" name="Picture 12" descr="Hor_WhiteLogo.png"/>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719551" y="356318"/>
            <a:ext cx="1719072" cy="668162"/>
          </a:xfrm>
          <a:prstGeom prst="rect">
            <a:avLst/>
          </a:prstGeom>
        </p:spPr>
      </p:pic>
    </p:spTree>
    <p:extLst>
      <p:ext uri="{BB962C8B-B14F-4D97-AF65-F5344CB8AC3E}">
        <p14:creationId xmlns:p14="http://schemas.microsoft.com/office/powerpoint/2010/main" val="178807466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fidential One Column">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16" name="Text Placeholder 15"/>
          <p:cNvSpPr>
            <a:spLocks noGrp="1"/>
          </p:cNvSpPr>
          <p:nvPr>
            <p:ph type="body" sz="quarter" idx="11" hasCustomPrompt="1"/>
          </p:nvPr>
        </p:nvSpPr>
        <p:spPr>
          <a:xfrm>
            <a:off x="609441" y="1106435"/>
            <a:ext cx="10969943" cy="4954588"/>
          </a:xfrm>
          <a:prstGeom prst="rect">
            <a:avLst/>
          </a:prstGeom>
        </p:spPr>
        <p:txBody>
          <a:bodyPr vert="horz"/>
          <a:lstStyle>
            <a:lvl1pPr marL="0" indent="0">
              <a:spcBef>
                <a:spcPts val="1376"/>
              </a:spcBef>
              <a:buClr>
                <a:srgbClr val="69BE28"/>
              </a:buClr>
              <a:buFont typeface="Wingdings" charset="2"/>
              <a:buNone/>
              <a:defRPr sz="2400" b="1" i="0" baseline="0">
                <a:latin typeface="Arial"/>
                <a:cs typeface="Arial"/>
              </a:defRPr>
            </a:lvl1pPr>
            <a:lvl2pPr marL="0" indent="0" defTabSz="58738">
              <a:spcBef>
                <a:spcPts val="776"/>
              </a:spcBef>
              <a:buFont typeface="Lucida Grande"/>
              <a:buNone/>
              <a:tabLst/>
              <a:defRPr sz="2000">
                <a:solidFill>
                  <a:srgbClr val="1E1E1E"/>
                </a:solidFill>
              </a:defRPr>
            </a:lvl2pPr>
            <a:lvl3pPr marL="166688" indent="-166688" defTabSz="282575">
              <a:spcBef>
                <a:spcPts val="776"/>
              </a:spcBef>
              <a:spcAft>
                <a:spcPts val="0"/>
              </a:spcAft>
              <a:buClr>
                <a:schemeClr val="accent1"/>
              </a:buClr>
              <a:buFont typeface="Arial"/>
              <a:buChar char="•"/>
              <a:tabLst/>
              <a:defRPr sz="1800">
                <a:solidFill>
                  <a:srgbClr val="1E1E1E"/>
                </a:solidFill>
              </a:defRPr>
            </a:lvl3pPr>
            <a:lvl4pPr marL="396875" indent="-171450" defTabSz="282575">
              <a:spcBef>
                <a:spcPts val="776"/>
              </a:spcBef>
              <a:spcAft>
                <a:spcPts val="0"/>
              </a:spcAft>
              <a:defRPr sz="1600">
                <a:solidFill>
                  <a:srgbClr val="1E1E1E"/>
                </a:solidFill>
              </a:defRPr>
            </a:lvl4pPr>
            <a:lvl5pPr marL="627063" indent="-176213" defTabSz="282575">
              <a:spcBef>
                <a:spcPts val="776"/>
              </a:spcBef>
              <a:spcAft>
                <a:spcPts val="0"/>
              </a:spcAft>
              <a:buFont typeface="Lucida Grande"/>
              <a:buChar char="-"/>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4" name="TextBox 3"/>
          <p:cNvSpPr txBox="1"/>
          <p:nvPr userDrawn="1"/>
        </p:nvSpPr>
        <p:spPr>
          <a:xfrm>
            <a:off x="4496539"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kern="1200" dirty="0" smtClean="0">
                <a:solidFill>
                  <a:srgbClr val="FF0000"/>
                </a:solidFill>
                <a:latin typeface="+mn-lt"/>
                <a:ea typeface="+mn-ea"/>
                <a:cs typeface="+mn-cs"/>
              </a:rPr>
              <a:t>HORTONWORKS CONFIDENTIAL &amp; PROPRIETARY INFORMATION</a:t>
            </a:r>
            <a:endParaRPr lang="en-US" sz="1100" dirty="0">
              <a:solidFill>
                <a:srgbClr val="FF0000"/>
              </a:solidFill>
            </a:endParaRPr>
          </a:p>
        </p:txBody>
      </p:sp>
    </p:spTree>
    <p:extLst>
      <p:ext uri="{BB962C8B-B14F-4D97-AF65-F5344CB8AC3E}">
        <p14:creationId xmlns:p14="http://schemas.microsoft.com/office/powerpoint/2010/main" val="114613222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fidential Two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defRPr sz="1800">
                <a:solidFill>
                  <a:srgbClr val="1E1E1E"/>
                </a:solidFill>
              </a:defRPr>
            </a:lvl3pPr>
            <a:lvl4pPr marL="395288" indent="-160338" defTabSz="-168275">
              <a:spcBef>
                <a:spcPts val="776"/>
              </a:spcBef>
              <a:spcAft>
                <a:spcPts val="0"/>
              </a:spcAft>
              <a:defRPr sz="1600" baseline="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10" name="Text Placeholder 15"/>
          <p:cNvSpPr>
            <a:spLocks noGrp="1"/>
          </p:cNvSpPr>
          <p:nvPr>
            <p:ph type="body" sz="quarter" idx="14" hasCustomPrompt="1"/>
          </p:nvPr>
        </p:nvSpPr>
        <p:spPr>
          <a:xfrm>
            <a:off x="6363389" y="1103260"/>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tabLst/>
              <a:defRPr sz="1800">
                <a:solidFill>
                  <a:srgbClr val="1E1E1E"/>
                </a:solidFill>
              </a:defRPr>
            </a:lvl3pPr>
            <a:lvl4pPr marL="392113" indent="-171450">
              <a:spcBef>
                <a:spcPts val="776"/>
              </a:spcBef>
              <a:spcAft>
                <a:spcPts val="0"/>
              </a:spcAft>
              <a:defRPr sz="160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6" name="TextBox 5"/>
          <p:cNvSpPr txBox="1"/>
          <p:nvPr userDrawn="1"/>
        </p:nvSpPr>
        <p:spPr>
          <a:xfrm>
            <a:off x="4496539"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kern="1200" dirty="0" smtClean="0">
                <a:solidFill>
                  <a:srgbClr val="FF0000"/>
                </a:solidFill>
                <a:latin typeface="+mn-lt"/>
                <a:ea typeface="+mn-ea"/>
                <a:cs typeface="+mn-cs"/>
              </a:rPr>
              <a:t>HORTONWORKS CONFIDENTIAL &amp; PROPRIETARY INFORMATION</a:t>
            </a:r>
            <a:endParaRPr lang="en-US" sz="1100" dirty="0">
              <a:solidFill>
                <a:srgbClr val="FF0000"/>
              </a:solidFill>
            </a:endParaRPr>
          </a:p>
        </p:txBody>
      </p:sp>
    </p:spTree>
    <p:extLst>
      <p:ext uri="{BB962C8B-B14F-4D97-AF65-F5344CB8AC3E}">
        <p14:creationId xmlns:p14="http://schemas.microsoft.com/office/powerpoint/2010/main" val="259897835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fidential Three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6" name="Text Placeholder 15"/>
          <p:cNvSpPr>
            <a:spLocks noGrp="1"/>
          </p:cNvSpPr>
          <p:nvPr>
            <p:ph type="body" sz="quarter" idx="12" hasCustomPrompt="1"/>
          </p:nvPr>
        </p:nvSpPr>
        <p:spPr>
          <a:xfrm>
            <a:off x="434562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7" name="Text Placeholder 15"/>
          <p:cNvSpPr>
            <a:spLocks noGrp="1"/>
          </p:cNvSpPr>
          <p:nvPr>
            <p:ph type="body" sz="quarter" idx="13" hasCustomPrompt="1"/>
          </p:nvPr>
        </p:nvSpPr>
        <p:spPr>
          <a:xfrm>
            <a:off x="8066452"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10" name="TextBox 9"/>
          <p:cNvSpPr txBox="1"/>
          <p:nvPr userDrawn="1"/>
        </p:nvSpPr>
        <p:spPr>
          <a:xfrm>
            <a:off x="4496539"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kern="1200" dirty="0" smtClean="0">
                <a:solidFill>
                  <a:srgbClr val="FF0000"/>
                </a:solidFill>
                <a:latin typeface="+mn-lt"/>
                <a:ea typeface="+mn-ea"/>
                <a:cs typeface="+mn-cs"/>
              </a:rPr>
              <a:t>HORTONWORKS CONFIDENTIAL &amp; PROPRIETARY INFORMATION</a:t>
            </a:r>
            <a:endParaRPr lang="en-US" sz="1100" dirty="0">
              <a:solidFill>
                <a:srgbClr val="FF0000"/>
              </a:solidFill>
            </a:endParaRPr>
          </a:p>
        </p:txBody>
      </p:sp>
    </p:spTree>
    <p:extLst>
      <p:ext uri="{BB962C8B-B14F-4D97-AF65-F5344CB8AC3E}">
        <p14:creationId xmlns:p14="http://schemas.microsoft.com/office/powerpoint/2010/main" val="218469619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fidential Title 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5" name="TextBox 4"/>
          <p:cNvSpPr txBox="1"/>
          <p:nvPr userDrawn="1"/>
        </p:nvSpPr>
        <p:spPr>
          <a:xfrm>
            <a:off x="4496539"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kern="1200" dirty="0" smtClean="0">
                <a:solidFill>
                  <a:srgbClr val="FF0000"/>
                </a:solidFill>
                <a:latin typeface="+mn-lt"/>
                <a:ea typeface="+mn-ea"/>
                <a:cs typeface="+mn-cs"/>
              </a:rPr>
              <a:t>HORTONWORKS CONFIDENTIAL &amp; PROPRIETARY INFORMATION</a:t>
            </a:r>
            <a:endParaRPr lang="en-US" sz="1100" dirty="0">
              <a:solidFill>
                <a:srgbClr val="FF0000"/>
              </a:solidFill>
            </a:endParaRPr>
          </a:p>
        </p:txBody>
      </p:sp>
    </p:spTree>
    <p:extLst>
      <p:ext uri="{BB962C8B-B14F-4D97-AF65-F5344CB8AC3E}">
        <p14:creationId xmlns:p14="http://schemas.microsoft.com/office/powerpoint/2010/main" val="34208272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1">
    <p:spTree>
      <p:nvGrpSpPr>
        <p:cNvPr id="1" name=""/>
        <p:cNvGrpSpPr/>
        <p:nvPr/>
      </p:nvGrpSpPr>
      <p:grpSpPr>
        <a:xfrm>
          <a:off x="0" y="0"/>
          <a:ext cx="0" cy="0"/>
          <a:chOff x="0" y="0"/>
          <a:chExt cx="0" cy="0"/>
        </a:xfrm>
      </p:grpSpPr>
      <p:pic>
        <p:nvPicPr>
          <p:cNvPr id="7" name="Picture 6" descr="PPT_image2_16x9.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4" name="Rectangle 3"/>
          <p:cNvSpPr/>
          <p:nvPr userDrawn="1"/>
        </p:nvSpPr>
        <p:spPr>
          <a:xfrm>
            <a:off x="0" y="0"/>
            <a:ext cx="12188825" cy="344486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E1E1E"/>
              </a:solidFill>
              <a:latin typeface="Arial"/>
            </a:endParaRPr>
          </a:p>
        </p:txBody>
      </p:sp>
      <p:sp>
        <p:nvSpPr>
          <p:cNvPr id="5" name="TextBox 4"/>
          <p:cNvSpPr txBox="1"/>
          <p:nvPr userDrawn="1"/>
        </p:nvSpPr>
        <p:spPr>
          <a:xfrm>
            <a:off x="840099" y="987425"/>
            <a:ext cx="184666" cy="369332"/>
          </a:xfrm>
          <a:prstGeom prst="rect">
            <a:avLst/>
          </a:prstGeom>
          <a:noFill/>
        </p:spPr>
        <p:txBody>
          <a:bodyPr wrap="none">
            <a:spAutoFit/>
          </a:bodyPr>
          <a:lstStyle/>
          <a:p>
            <a:pPr>
              <a:defRPr/>
            </a:pPr>
            <a:endParaRPr lang="en-US" dirty="0">
              <a:solidFill>
                <a:prstClr val="black"/>
              </a:solidFill>
              <a:latin typeface="Arial"/>
              <a:ea typeface="ヒラギノ角ゴ Pro W3" charset="-128"/>
              <a:cs typeface="ヒラギノ角ゴ Pro W3" charset="-128"/>
            </a:endParaRPr>
          </a:p>
        </p:txBody>
      </p:sp>
      <p:sp>
        <p:nvSpPr>
          <p:cNvPr id="2" name="Title 1"/>
          <p:cNvSpPr>
            <a:spLocks noGrp="1"/>
          </p:cNvSpPr>
          <p:nvPr>
            <p:ph type="ctrTitle" hasCustomPrompt="1"/>
          </p:nvPr>
        </p:nvSpPr>
        <p:spPr>
          <a:xfrm>
            <a:off x="569073" y="1817942"/>
            <a:ext cx="11238523" cy="1455836"/>
          </a:xfrm>
          <a:prstGeom prst="rect">
            <a:avLst/>
          </a:prstGeom>
        </p:spPr>
        <p:txBody>
          <a:bodyPr anchor="b" anchorCtr="0">
            <a:noAutofit/>
          </a:bodyPr>
          <a:lstStyle>
            <a:lvl1pPr marL="0" indent="0" algn="l" defTabSz="454025">
              <a:tabLst/>
              <a:defRPr sz="4400" baseline="0">
                <a:solidFill>
                  <a:schemeClr val="bg2"/>
                </a:solidFill>
                <a:latin typeface="Arial"/>
                <a:cs typeface="Arial"/>
              </a:defRPr>
            </a:lvl1pPr>
          </a:lstStyle>
          <a:p>
            <a:r>
              <a:rPr lang="en-US" dirty="0" smtClean="0"/>
              <a:t>Presentation Title Goes Here (maximum two lines)</a:t>
            </a:r>
            <a:endParaRPr lang="en-US" dirty="0"/>
          </a:p>
        </p:txBody>
      </p:sp>
      <p:sp>
        <p:nvSpPr>
          <p:cNvPr id="11" name="Text Placeholder 10"/>
          <p:cNvSpPr>
            <a:spLocks noGrp="1"/>
          </p:cNvSpPr>
          <p:nvPr>
            <p:ph type="body" sz="quarter" idx="10" hasCustomPrompt="1"/>
          </p:nvPr>
        </p:nvSpPr>
        <p:spPr>
          <a:xfrm>
            <a:off x="569075" y="6311551"/>
            <a:ext cx="4519787" cy="470780"/>
          </a:xfrm>
          <a:prstGeom prst="rect">
            <a:avLst/>
          </a:prstGeom>
        </p:spPr>
        <p:txBody>
          <a:bodyPr vert="horz"/>
          <a:lstStyle>
            <a:lvl1pPr algn="l">
              <a:buFont typeface="Arial"/>
              <a:buNone/>
              <a:defRPr sz="1800">
                <a:solidFill>
                  <a:schemeClr val="tx1"/>
                </a:solidFill>
              </a:defRPr>
            </a:lvl1pPr>
            <a:lvl2pPr marL="457200" indent="0">
              <a:buFontTx/>
              <a:buNone/>
              <a:defRPr sz="1200"/>
            </a:lvl2pPr>
            <a:lvl3pPr marL="914400" indent="0">
              <a:buFontTx/>
              <a:buNone/>
              <a:defRPr sz="1200"/>
            </a:lvl3pPr>
          </a:lstStyle>
          <a:p>
            <a:pPr lvl="0"/>
            <a:r>
              <a:rPr lang="en-US" dirty="0" smtClean="0"/>
              <a:t>Date Here</a:t>
            </a:r>
          </a:p>
        </p:txBody>
      </p:sp>
      <p:sp>
        <p:nvSpPr>
          <p:cNvPr id="3" name="Subtitle 2"/>
          <p:cNvSpPr>
            <a:spLocks noGrp="1"/>
          </p:cNvSpPr>
          <p:nvPr>
            <p:ph type="subTitle" idx="1" hasCustomPrompt="1"/>
          </p:nvPr>
        </p:nvSpPr>
        <p:spPr>
          <a:xfrm>
            <a:off x="6922051" y="3440073"/>
            <a:ext cx="5266776" cy="640270"/>
          </a:xfrm>
          <a:prstGeom prst="rect">
            <a:avLst/>
          </a:prstGeom>
          <a:solidFill>
            <a:schemeClr val="bg1">
              <a:alpha val="86000"/>
            </a:schemeClr>
          </a:solidFill>
        </p:spPr>
        <p:txBody>
          <a:bodyPr lIns="91440" anchor="ctr" anchorCtr="0">
            <a:noAutofit/>
          </a:bodyPr>
          <a:lstStyle>
            <a:lvl1pPr marL="109728" indent="0" algn="l">
              <a:buNone/>
              <a:defRPr sz="2000" baseline="0">
                <a:solidFill>
                  <a:schemeClr val="bg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Tagline or Speaker Name</a:t>
            </a:r>
            <a:endParaRPr lang="en-US" dirty="0"/>
          </a:p>
        </p:txBody>
      </p:sp>
      <p:pic>
        <p:nvPicPr>
          <p:cNvPr id="13" name="Picture 12" descr="Hor_WhiteLogo.png"/>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719551" y="356318"/>
            <a:ext cx="1719072" cy="668162"/>
          </a:xfrm>
          <a:prstGeom prst="rect">
            <a:avLst/>
          </a:prstGeom>
        </p:spPr>
      </p:pic>
    </p:spTree>
    <p:extLst>
      <p:ext uri="{BB962C8B-B14F-4D97-AF65-F5344CB8AC3E}">
        <p14:creationId xmlns:p14="http://schemas.microsoft.com/office/powerpoint/2010/main" val="424438343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6" name="Picture 5" descr="PPT_image5_16x9.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4" name="Rectangle 3"/>
          <p:cNvSpPr/>
          <p:nvPr userDrawn="1"/>
        </p:nvSpPr>
        <p:spPr>
          <a:xfrm>
            <a:off x="0" y="0"/>
            <a:ext cx="12188825" cy="344486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E1E1E"/>
              </a:solidFill>
              <a:latin typeface="Arial"/>
            </a:endParaRPr>
          </a:p>
        </p:txBody>
      </p:sp>
      <p:sp>
        <p:nvSpPr>
          <p:cNvPr id="5" name="TextBox 4"/>
          <p:cNvSpPr txBox="1"/>
          <p:nvPr userDrawn="1"/>
        </p:nvSpPr>
        <p:spPr>
          <a:xfrm>
            <a:off x="840099" y="987425"/>
            <a:ext cx="184666" cy="369332"/>
          </a:xfrm>
          <a:prstGeom prst="rect">
            <a:avLst/>
          </a:prstGeom>
          <a:noFill/>
        </p:spPr>
        <p:txBody>
          <a:bodyPr wrap="none">
            <a:spAutoFit/>
          </a:bodyPr>
          <a:lstStyle/>
          <a:p>
            <a:pPr>
              <a:defRPr/>
            </a:pPr>
            <a:endParaRPr lang="en-US" dirty="0">
              <a:solidFill>
                <a:prstClr val="black"/>
              </a:solidFill>
              <a:latin typeface="Arial"/>
              <a:ea typeface="ヒラギノ角ゴ Pro W3" charset="-128"/>
              <a:cs typeface="ヒラギノ角ゴ Pro W3" charset="-128"/>
            </a:endParaRPr>
          </a:p>
        </p:txBody>
      </p:sp>
      <p:sp>
        <p:nvSpPr>
          <p:cNvPr id="2" name="Title 1"/>
          <p:cNvSpPr>
            <a:spLocks noGrp="1"/>
          </p:cNvSpPr>
          <p:nvPr>
            <p:ph type="ctrTitle" hasCustomPrompt="1"/>
          </p:nvPr>
        </p:nvSpPr>
        <p:spPr>
          <a:xfrm>
            <a:off x="569073" y="1817942"/>
            <a:ext cx="11238523" cy="1455836"/>
          </a:xfrm>
          <a:prstGeom prst="rect">
            <a:avLst/>
          </a:prstGeom>
        </p:spPr>
        <p:txBody>
          <a:bodyPr anchor="b" anchorCtr="0">
            <a:noAutofit/>
          </a:bodyPr>
          <a:lstStyle>
            <a:lvl1pPr marL="0" indent="0" algn="l" defTabSz="454025">
              <a:tabLst/>
              <a:defRPr sz="4400" baseline="0">
                <a:solidFill>
                  <a:schemeClr val="bg2"/>
                </a:solidFill>
                <a:latin typeface="Arial"/>
                <a:cs typeface="Arial"/>
              </a:defRPr>
            </a:lvl1pPr>
          </a:lstStyle>
          <a:p>
            <a:r>
              <a:rPr lang="en-US" dirty="0" smtClean="0"/>
              <a:t>Presentation Title Goes Here (maximum two lines)</a:t>
            </a:r>
            <a:endParaRPr lang="en-US" dirty="0"/>
          </a:p>
        </p:txBody>
      </p:sp>
      <p:sp>
        <p:nvSpPr>
          <p:cNvPr id="11" name="Text Placeholder 10"/>
          <p:cNvSpPr>
            <a:spLocks noGrp="1"/>
          </p:cNvSpPr>
          <p:nvPr>
            <p:ph type="body" sz="quarter" idx="10" hasCustomPrompt="1"/>
          </p:nvPr>
        </p:nvSpPr>
        <p:spPr>
          <a:xfrm>
            <a:off x="569075" y="6311551"/>
            <a:ext cx="4519787" cy="470780"/>
          </a:xfrm>
          <a:prstGeom prst="rect">
            <a:avLst/>
          </a:prstGeom>
        </p:spPr>
        <p:txBody>
          <a:bodyPr vert="horz"/>
          <a:lstStyle>
            <a:lvl1pPr algn="l">
              <a:buFont typeface="Arial"/>
              <a:buNone/>
              <a:defRPr sz="1800">
                <a:solidFill>
                  <a:schemeClr val="tx1"/>
                </a:solidFill>
              </a:defRPr>
            </a:lvl1pPr>
            <a:lvl2pPr marL="457200" indent="0">
              <a:buFontTx/>
              <a:buNone/>
              <a:defRPr sz="1200"/>
            </a:lvl2pPr>
            <a:lvl3pPr marL="914400" indent="0">
              <a:buFontTx/>
              <a:buNone/>
              <a:defRPr sz="1200"/>
            </a:lvl3pPr>
          </a:lstStyle>
          <a:p>
            <a:pPr lvl="0"/>
            <a:r>
              <a:rPr lang="en-US" dirty="0" smtClean="0"/>
              <a:t>Date Here</a:t>
            </a:r>
          </a:p>
        </p:txBody>
      </p:sp>
      <p:sp>
        <p:nvSpPr>
          <p:cNvPr id="3" name="Subtitle 2"/>
          <p:cNvSpPr>
            <a:spLocks noGrp="1"/>
          </p:cNvSpPr>
          <p:nvPr>
            <p:ph type="subTitle" idx="1" hasCustomPrompt="1"/>
          </p:nvPr>
        </p:nvSpPr>
        <p:spPr>
          <a:xfrm>
            <a:off x="6922051" y="3440073"/>
            <a:ext cx="5266776" cy="640270"/>
          </a:xfrm>
          <a:prstGeom prst="rect">
            <a:avLst/>
          </a:prstGeom>
          <a:solidFill>
            <a:schemeClr val="bg1">
              <a:alpha val="86000"/>
            </a:schemeClr>
          </a:solidFill>
        </p:spPr>
        <p:txBody>
          <a:bodyPr lIns="91440" anchor="ctr" anchorCtr="0">
            <a:noAutofit/>
          </a:bodyPr>
          <a:lstStyle>
            <a:lvl1pPr marL="109728" indent="0" algn="l">
              <a:buNone/>
              <a:defRPr sz="2000">
                <a:solidFill>
                  <a:schemeClr val="bg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Tagline or Speaker Name</a:t>
            </a:r>
            <a:endParaRPr lang="en-US" dirty="0"/>
          </a:p>
        </p:txBody>
      </p:sp>
      <p:pic>
        <p:nvPicPr>
          <p:cNvPr id="13" name="Picture 12" descr="Hor_WhiteLogo.png"/>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719551" y="356318"/>
            <a:ext cx="1719072" cy="668162"/>
          </a:xfrm>
          <a:prstGeom prst="rect">
            <a:avLst/>
          </a:prstGeom>
        </p:spPr>
      </p:pic>
    </p:spTree>
    <p:extLst>
      <p:ext uri="{BB962C8B-B14F-4D97-AF65-F5344CB8AC3E}">
        <p14:creationId xmlns:p14="http://schemas.microsoft.com/office/powerpoint/2010/main" val="107727749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ransition Slide 1">
    <p:spTree>
      <p:nvGrpSpPr>
        <p:cNvPr id="1" name=""/>
        <p:cNvGrpSpPr/>
        <p:nvPr/>
      </p:nvGrpSpPr>
      <p:grpSpPr>
        <a:xfrm>
          <a:off x="0" y="0"/>
          <a:ext cx="0" cy="0"/>
          <a:chOff x="0" y="0"/>
          <a:chExt cx="0" cy="0"/>
        </a:xfrm>
      </p:grpSpPr>
      <p:sp>
        <p:nvSpPr>
          <p:cNvPr id="6" name="Rectangle 5"/>
          <p:cNvSpPr/>
          <p:nvPr userDrawn="1"/>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E1E1E"/>
              </a:solidFill>
              <a:latin typeface="Arial"/>
            </a:endParaRPr>
          </a:p>
        </p:txBody>
      </p:sp>
      <p:sp>
        <p:nvSpPr>
          <p:cNvPr id="7" name="Title 1"/>
          <p:cNvSpPr>
            <a:spLocks noGrp="1"/>
          </p:cNvSpPr>
          <p:nvPr>
            <p:ph type="ctrTitle" hasCustomPrompt="1"/>
          </p:nvPr>
        </p:nvSpPr>
        <p:spPr>
          <a:xfrm>
            <a:off x="569073" y="1713731"/>
            <a:ext cx="11010311" cy="2260263"/>
          </a:xfrm>
          <a:prstGeom prst="rect">
            <a:avLst/>
          </a:prstGeom>
        </p:spPr>
        <p:txBody>
          <a:bodyPr anchor="b" anchorCtr="0">
            <a:noAutofit/>
          </a:bodyPr>
          <a:lstStyle>
            <a:lvl1pPr marL="0" indent="0" algn="l" defTabSz="454025">
              <a:tabLst/>
              <a:defRPr sz="4800" baseline="0">
                <a:solidFill>
                  <a:schemeClr val="bg2"/>
                </a:solidFill>
                <a:latin typeface="Arial"/>
                <a:cs typeface="Arial"/>
              </a:defRPr>
            </a:lvl1pPr>
          </a:lstStyle>
          <a:p>
            <a:r>
              <a:rPr lang="en-US" dirty="0" smtClean="0"/>
              <a:t>Section Divider Title Goes Here (maximum three lines)</a:t>
            </a:r>
            <a:endParaRPr lang="en-US" dirty="0"/>
          </a:p>
        </p:txBody>
      </p:sp>
      <p:sp>
        <p:nvSpPr>
          <p:cNvPr id="8" name="Subtitle 2"/>
          <p:cNvSpPr>
            <a:spLocks noGrp="1"/>
          </p:cNvSpPr>
          <p:nvPr>
            <p:ph type="subTitle" idx="1" hasCustomPrompt="1"/>
          </p:nvPr>
        </p:nvSpPr>
        <p:spPr>
          <a:xfrm>
            <a:off x="569073" y="4026908"/>
            <a:ext cx="11010311" cy="908289"/>
          </a:xfrm>
          <a:prstGeom prst="rect">
            <a:avLst/>
          </a:prstGeom>
        </p:spPr>
        <p:txBody>
          <a:bodyPr>
            <a:noAutofit/>
          </a:bodyPr>
          <a:lstStyle>
            <a:lvl1pPr marL="0" indent="0" algn="l">
              <a:buNone/>
              <a:defRPr sz="24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Optional Subhead or Speaker Name (maximum two lines)</a:t>
            </a:r>
            <a:endParaRPr lang="en-US" dirty="0"/>
          </a:p>
        </p:txBody>
      </p:sp>
      <p:pic>
        <p:nvPicPr>
          <p:cNvPr id="5" name="Picture 4" descr="Hor_WhiteLogo.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0231" y="6090521"/>
            <a:ext cx="1302849" cy="506663"/>
          </a:xfrm>
          <a:prstGeom prst="rect">
            <a:avLst/>
          </a:prstGeom>
        </p:spPr>
      </p:pic>
    </p:spTree>
    <p:extLst>
      <p:ext uri="{BB962C8B-B14F-4D97-AF65-F5344CB8AC3E}">
        <p14:creationId xmlns:p14="http://schemas.microsoft.com/office/powerpoint/2010/main" val="33007238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ransition Slide 2">
    <p:spTree>
      <p:nvGrpSpPr>
        <p:cNvPr id="1" name=""/>
        <p:cNvGrpSpPr/>
        <p:nvPr/>
      </p:nvGrpSpPr>
      <p:grpSpPr>
        <a:xfrm>
          <a:off x="0" y="0"/>
          <a:ext cx="0" cy="0"/>
          <a:chOff x="0" y="0"/>
          <a:chExt cx="0" cy="0"/>
        </a:xfrm>
      </p:grpSpPr>
      <p:pic>
        <p:nvPicPr>
          <p:cNvPr id="2" name="Picture 1" descr="PPT_image4_16x9.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6" name="Rectangle 5"/>
          <p:cNvSpPr/>
          <p:nvPr userDrawn="1"/>
        </p:nvSpPr>
        <p:spPr>
          <a:xfrm>
            <a:off x="0" y="3"/>
            <a:ext cx="12188825" cy="3139453"/>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E1E1E"/>
              </a:solidFill>
              <a:latin typeface="Arial"/>
            </a:endParaRPr>
          </a:p>
        </p:txBody>
      </p:sp>
      <p:sp>
        <p:nvSpPr>
          <p:cNvPr id="9" name="Rectangle 8"/>
          <p:cNvSpPr/>
          <p:nvPr userDrawn="1"/>
        </p:nvSpPr>
        <p:spPr>
          <a:xfrm>
            <a:off x="0" y="5714510"/>
            <a:ext cx="12188825" cy="114349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E1E1E"/>
              </a:solidFill>
              <a:latin typeface="Arial"/>
            </a:endParaRPr>
          </a:p>
        </p:txBody>
      </p:sp>
      <p:sp>
        <p:nvSpPr>
          <p:cNvPr id="7" name="Title 1"/>
          <p:cNvSpPr>
            <a:spLocks noGrp="1"/>
          </p:cNvSpPr>
          <p:nvPr>
            <p:ph type="ctrTitle" hasCustomPrompt="1"/>
          </p:nvPr>
        </p:nvSpPr>
        <p:spPr>
          <a:xfrm>
            <a:off x="569073" y="949334"/>
            <a:ext cx="11010311" cy="1520343"/>
          </a:xfrm>
          <a:prstGeom prst="rect">
            <a:avLst/>
          </a:prstGeom>
        </p:spPr>
        <p:txBody>
          <a:bodyPr anchor="b" anchorCtr="0">
            <a:noAutofit/>
          </a:bodyPr>
          <a:lstStyle>
            <a:lvl1pPr marL="0" indent="0" algn="l" defTabSz="454025">
              <a:tabLst/>
              <a:defRPr sz="4800" baseline="0">
                <a:solidFill>
                  <a:schemeClr val="bg2"/>
                </a:solidFill>
                <a:latin typeface="Arial"/>
                <a:cs typeface="Arial"/>
              </a:defRPr>
            </a:lvl1pPr>
          </a:lstStyle>
          <a:p>
            <a:r>
              <a:rPr lang="en-US" dirty="0" smtClean="0"/>
              <a:t>Section Divider Title Goes Here (maximum two lines)</a:t>
            </a:r>
            <a:endParaRPr lang="en-US" dirty="0"/>
          </a:p>
        </p:txBody>
      </p:sp>
      <p:sp>
        <p:nvSpPr>
          <p:cNvPr id="8" name="Subtitle 2"/>
          <p:cNvSpPr>
            <a:spLocks noGrp="1"/>
          </p:cNvSpPr>
          <p:nvPr>
            <p:ph type="subTitle" idx="1" hasCustomPrompt="1"/>
          </p:nvPr>
        </p:nvSpPr>
        <p:spPr>
          <a:xfrm>
            <a:off x="569073" y="2522589"/>
            <a:ext cx="11010311" cy="640270"/>
          </a:xfrm>
          <a:prstGeom prst="rect">
            <a:avLst/>
          </a:prstGeom>
        </p:spPr>
        <p:txBody>
          <a:bodyPr>
            <a:noAutofit/>
          </a:bodyPr>
          <a:lstStyle>
            <a:lvl1pPr marL="0" indent="0" algn="l">
              <a:buNone/>
              <a:defRPr sz="2400" baseline="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Optional Subhead or Speaker Name (maximum one line)</a:t>
            </a:r>
            <a:endParaRPr lang="en-US" dirty="0"/>
          </a:p>
        </p:txBody>
      </p:sp>
      <p:pic>
        <p:nvPicPr>
          <p:cNvPr id="10" name="Picture 9" descr="Hor_White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190231" y="6090521"/>
            <a:ext cx="1302849" cy="506663"/>
          </a:xfrm>
          <a:prstGeom prst="rect">
            <a:avLst/>
          </a:prstGeom>
        </p:spPr>
      </p:pic>
    </p:spTree>
    <p:extLst>
      <p:ext uri="{BB962C8B-B14F-4D97-AF65-F5344CB8AC3E}">
        <p14:creationId xmlns:p14="http://schemas.microsoft.com/office/powerpoint/2010/main" val="373648304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ransition Slide 3">
    <p:spTree>
      <p:nvGrpSpPr>
        <p:cNvPr id="1" name=""/>
        <p:cNvGrpSpPr/>
        <p:nvPr/>
      </p:nvGrpSpPr>
      <p:grpSpPr>
        <a:xfrm>
          <a:off x="0" y="0"/>
          <a:ext cx="0" cy="0"/>
          <a:chOff x="0" y="0"/>
          <a:chExt cx="0" cy="0"/>
        </a:xfrm>
      </p:grpSpPr>
      <p:sp>
        <p:nvSpPr>
          <p:cNvPr id="6" name="Rectangle 5"/>
          <p:cNvSpPr/>
          <p:nvPr userDrawn="1"/>
        </p:nvSpPr>
        <p:spPr>
          <a:xfrm>
            <a:off x="0" y="3"/>
            <a:ext cx="12188825" cy="39739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E1E1E"/>
              </a:solidFill>
              <a:latin typeface="Arial"/>
            </a:endParaRPr>
          </a:p>
        </p:txBody>
      </p:sp>
      <p:sp>
        <p:nvSpPr>
          <p:cNvPr id="7" name="Title 1"/>
          <p:cNvSpPr>
            <a:spLocks noGrp="1"/>
          </p:cNvSpPr>
          <p:nvPr>
            <p:ph type="ctrTitle" hasCustomPrompt="1"/>
          </p:nvPr>
        </p:nvSpPr>
        <p:spPr>
          <a:xfrm>
            <a:off x="569073" y="1713729"/>
            <a:ext cx="11010311" cy="2260262"/>
          </a:xfrm>
          <a:prstGeom prst="rect">
            <a:avLst/>
          </a:prstGeom>
          <a:noFill/>
        </p:spPr>
        <p:txBody>
          <a:bodyPr wrap="square" bIns="137160" anchor="b" anchorCtr="0">
            <a:noAutofit/>
          </a:bodyPr>
          <a:lstStyle>
            <a:lvl1pPr marL="0" indent="0" algn="l" defTabSz="454025">
              <a:spcAft>
                <a:spcPts val="0"/>
              </a:spcAft>
              <a:tabLst/>
              <a:defRPr sz="4800" baseline="0">
                <a:solidFill>
                  <a:schemeClr val="bg2"/>
                </a:solidFill>
                <a:latin typeface="Arial"/>
                <a:cs typeface="Arial"/>
              </a:defRPr>
            </a:lvl1pPr>
          </a:lstStyle>
          <a:p>
            <a:r>
              <a:rPr lang="en-US" dirty="0" smtClean="0"/>
              <a:t>Section Divider Title Goes Here (maximum three lines)</a:t>
            </a:r>
            <a:endParaRPr lang="en-US" dirty="0"/>
          </a:p>
        </p:txBody>
      </p:sp>
      <p:sp>
        <p:nvSpPr>
          <p:cNvPr id="8" name="Subtitle 2"/>
          <p:cNvSpPr>
            <a:spLocks noGrp="1"/>
          </p:cNvSpPr>
          <p:nvPr>
            <p:ph type="subTitle" idx="1" hasCustomPrompt="1"/>
          </p:nvPr>
        </p:nvSpPr>
        <p:spPr>
          <a:xfrm>
            <a:off x="569073" y="4056298"/>
            <a:ext cx="11010311" cy="961601"/>
          </a:xfrm>
          <a:prstGeom prst="rect">
            <a:avLst/>
          </a:prstGeom>
        </p:spPr>
        <p:txBody>
          <a:bodyPr>
            <a:noAutofit/>
          </a:bodyPr>
          <a:lstStyle>
            <a:lvl1pPr marL="0" indent="0" algn="l">
              <a:buNone/>
              <a:defRPr sz="2800" baseline="0">
                <a:solidFill>
                  <a:srgbClr val="818A8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Optional Subhead or Speaker Name (maximum two lines)</a:t>
            </a:r>
            <a:endParaRPr lang="en-US" dirty="0"/>
          </a:p>
        </p:txBody>
      </p:sp>
    </p:spTree>
    <p:extLst>
      <p:ext uri="{BB962C8B-B14F-4D97-AF65-F5344CB8AC3E}">
        <p14:creationId xmlns:p14="http://schemas.microsoft.com/office/powerpoint/2010/main" val="184566151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One Column">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16" name="Text Placeholder 15"/>
          <p:cNvSpPr>
            <a:spLocks noGrp="1"/>
          </p:cNvSpPr>
          <p:nvPr>
            <p:ph type="body" sz="quarter" idx="11" hasCustomPrompt="1"/>
          </p:nvPr>
        </p:nvSpPr>
        <p:spPr>
          <a:xfrm>
            <a:off x="609441" y="1106435"/>
            <a:ext cx="10969943" cy="4954588"/>
          </a:xfrm>
          <a:prstGeom prst="rect">
            <a:avLst/>
          </a:prstGeom>
        </p:spPr>
        <p:txBody>
          <a:bodyPr vert="horz"/>
          <a:lstStyle>
            <a:lvl1pPr marL="0" indent="0">
              <a:spcBef>
                <a:spcPts val="1376"/>
              </a:spcBef>
              <a:buClr>
                <a:srgbClr val="69BE28"/>
              </a:buClr>
              <a:buFont typeface="Wingdings" charset="2"/>
              <a:buNone/>
              <a:defRPr sz="2400" b="1" i="0" baseline="0">
                <a:latin typeface="Arial"/>
                <a:cs typeface="Arial"/>
              </a:defRPr>
            </a:lvl1pPr>
            <a:lvl2pPr marL="0" indent="0" defTabSz="58738">
              <a:spcBef>
                <a:spcPts val="776"/>
              </a:spcBef>
              <a:buFont typeface="Lucida Grande"/>
              <a:buNone/>
              <a:tabLst/>
              <a:defRPr sz="2000">
                <a:solidFill>
                  <a:srgbClr val="1E1E1E"/>
                </a:solidFill>
              </a:defRPr>
            </a:lvl2pPr>
            <a:lvl3pPr marL="166688" indent="-166688" defTabSz="282575">
              <a:spcBef>
                <a:spcPts val="776"/>
              </a:spcBef>
              <a:spcAft>
                <a:spcPts val="0"/>
              </a:spcAft>
              <a:buClr>
                <a:schemeClr val="accent1"/>
              </a:buClr>
              <a:buFont typeface="Arial"/>
              <a:buChar char="•"/>
              <a:tabLst/>
              <a:defRPr sz="1800">
                <a:solidFill>
                  <a:srgbClr val="1E1E1E"/>
                </a:solidFill>
              </a:defRPr>
            </a:lvl3pPr>
            <a:lvl4pPr marL="396875" indent="-171450" defTabSz="282575">
              <a:spcBef>
                <a:spcPts val="776"/>
              </a:spcBef>
              <a:spcAft>
                <a:spcPts val="0"/>
              </a:spcAft>
              <a:defRPr sz="1600">
                <a:solidFill>
                  <a:srgbClr val="1E1E1E"/>
                </a:solidFill>
              </a:defRPr>
            </a:lvl4pPr>
            <a:lvl5pPr marL="627063" indent="-176213" defTabSz="282575">
              <a:spcBef>
                <a:spcPts val="776"/>
              </a:spcBef>
              <a:spcAft>
                <a:spcPts val="0"/>
              </a:spcAft>
              <a:buFont typeface="Lucida Grande"/>
              <a:buChar char="-"/>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Tree>
    <p:extLst>
      <p:ext uri="{BB962C8B-B14F-4D97-AF65-F5344CB8AC3E}">
        <p14:creationId xmlns:p14="http://schemas.microsoft.com/office/powerpoint/2010/main" val="55540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Picture 5" descr="PPT_image5_16x9.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4" name="Rectangle 3"/>
          <p:cNvSpPr/>
          <p:nvPr userDrawn="1"/>
        </p:nvSpPr>
        <p:spPr>
          <a:xfrm>
            <a:off x="0" y="0"/>
            <a:ext cx="12188825" cy="344486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840099" y="987425"/>
            <a:ext cx="184666" cy="369332"/>
          </a:xfrm>
          <a:prstGeom prst="rect">
            <a:avLst/>
          </a:prstGeom>
          <a:noFill/>
        </p:spPr>
        <p:txBody>
          <a:bodyPr wrap="none">
            <a:spAutoFit/>
          </a:bodyPr>
          <a:lstStyle/>
          <a:p>
            <a:pPr>
              <a:defRPr/>
            </a:pPr>
            <a:endParaRPr lang="en-US" dirty="0">
              <a:solidFill>
                <a:prstClr val="black"/>
              </a:solidFill>
              <a:latin typeface="Arial"/>
              <a:ea typeface="ヒラギノ角ゴ Pro W3" charset="-128"/>
              <a:cs typeface="ヒラギノ角ゴ Pro W3" charset="-128"/>
            </a:endParaRPr>
          </a:p>
        </p:txBody>
      </p:sp>
      <p:sp>
        <p:nvSpPr>
          <p:cNvPr id="2" name="Title 1"/>
          <p:cNvSpPr>
            <a:spLocks noGrp="1"/>
          </p:cNvSpPr>
          <p:nvPr>
            <p:ph type="ctrTitle" hasCustomPrompt="1"/>
          </p:nvPr>
        </p:nvSpPr>
        <p:spPr>
          <a:xfrm>
            <a:off x="569073" y="1817942"/>
            <a:ext cx="11238523" cy="1455836"/>
          </a:xfrm>
          <a:prstGeom prst="rect">
            <a:avLst/>
          </a:prstGeom>
        </p:spPr>
        <p:txBody>
          <a:bodyPr anchor="b" anchorCtr="0">
            <a:noAutofit/>
          </a:bodyPr>
          <a:lstStyle>
            <a:lvl1pPr marL="0" indent="0" algn="l" defTabSz="454025">
              <a:tabLst/>
              <a:defRPr sz="4400" baseline="0">
                <a:solidFill>
                  <a:schemeClr val="bg2"/>
                </a:solidFill>
                <a:latin typeface="Arial"/>
                <a:cs typeface="Arial"/>
              </a:defRPr>
            </a:lvl1pPr>
          </a:lstStyle>
          <a:p>
            <a:r>
              <a:rPr lang="en-US" dirty="0" smtClean="0"/>
              <a:t>Presentation Title Goes Here (maximum two lines)</a:t>
            </a:r>
            <a:endParaRPr lang="en-US" dirty="0"/>
          </a:p>
        </p:txBody>
      </p:sp>
      <p:sp>
        <p:nvSpPr>
          <p:cNvPr id="11" name="Text Placeholder 10"/>
          <p:cNvSpPr>
            <a:spLocks noGrp="1"/>
          </p:cNvSpPr>
          <p:nvPr>
            <p:ph type="body" sz="quarter" idx="10" hasCustomPrompt="1"/>
          </p:nvPr>
        </p:nvSpPr>
        <p:spPr>
          <a:xfrm>
            <a:off x="569075" y="6311551"/>
            <a:ext cx="4519787" cy="470780"/>
          </a:xfrm>
          <a:prstGeom prst="rect">
            <a:avLst/>
          </a:prstGeom>
        </p:spPr>
        <p:txBody>
          <a:bodyPr vert="horz"/>
          <a:lstStyle>
            <a:lvl1pPr algn="l">
              <a:buFont typeface="Arial"/>
              <a:buNone/>
              <a:defRPr sz="1800">
                <a:solidFill>
                  <a:schemeClr val="tx1"/>
                </a:solidFill>
              </a:defRPr>
            </a:lvl1pPr>
            <a:lvl2pPr marL="457200" indent="0">
              <a:buFontTx/>
              <a:buNone/>
              <a:defRPr sz="1200"/>
            </a:lvl2pPr>
            <a:lvl3pPr marL="914400" indent="0">
              <a:buFontTx/>
              <a:buNone/>
              <a:defRPr sz="1200"/>
            </a:lvl3pPr>
          </a:lstStyle>
          <a:p>
            <a:pPr lvl="0"/>
            <a:r>
              <a:rPr lang="en-US" dirty="0" smtClean="0"/>
              <a:t>Date Here</a:t>
            </a:r>
          </a:p>
        </p:txBody>
      </p:sp>
      <p:sp>
        <p:nvSpPr>
          <p:cNvPr id="3" name="Subtitle 2"/>
          <p:cNvSpPr>
            <a:spLocks noGrp="1"/>
          </p:cNvSpPr>
          <p:nvPr>
            <p:ph type="subTitle" idx="1" hasCustomPrompt="1"/>
          </p:nvPr>
        </p:nvSpPr>
        <p:spPr>
          <a:xfrm>
            <a:off x="6922051" y="3440073"/>
            <a:ext cx="5266776" cy="640270"/>
          </a:xfrm>
          <a:prstGeom prst="rect">
            <a:avLst/>
          </a:prstGeom>
          <a:solidFill>
            <a:schemeClr val="bg1">
              <a:alpha val="86000"/>
            </a:schemeClr>
          </a:solidFill>
        </p:spPr>
        <p:txBody>
          <a:bodyPr lIns="91440" anchor="ctr" anchorCtr="0">
            <a:noAutofit/>
          </a:bodyPr>
          <a:lstStyle>
            <a:lvl1pPr marL="109728" indent="0" algn="l">
              <a:buNone/>
              <a:defRPr sz="2000">
                <a:solidFill>
                  <a:schemeClr val="bg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Tagline or Speaker Name</a:t>
            </a:r>
            <a:endParaRPr lang="en-US" dirty="0"/>
          </a:p>
        </p:txBody>
      </p:sp>
      <p:pic>
        <p:nvPicPr>
          <p:cNvPr id="13" name="Picture 12" descr="Hor_WhiteLogo.png"/>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719551" y="356318"/>
            <a:ext cx="1719072" cy="668162"/>
          </a:xfrm>
          <a:prstGeom prst="rect">
            <a:avLst/>
          </a:prstGeom>
        </p:spPr>
      </p:pic>
    </p:spTree>
    <p:extLst>
      <p:ext uri="{BB962C8B-B14F-4D97-AF65-F5344CB8AC3E}">
        <p14:creationId xmlns:p14="http://schemas.microsoft.com/office/powerpoint/2010/main" val="61836322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defRPr sz="1800">
                <a:solidFill>
                  <a:srgbClr val="1E1E1E"/>
                </a:solidFill>
              </a:defRPr>
            </a:lvl3pPr>
            <a:lvl4pPr marL="395288" indent="-160338" defTabSz="-168275">
              <a:spcBef>
                <a:spcPts val="776"/>
              </a:spcBef>
              <a:spcAft>
                <a:spcPts val="0"/>
              </a:spcAft>
              <a:defRPr sz="1600" baseline="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10" name="Text Placeholder 15"/>
          <p:cNvSpPr>
            <a:spLocks noGrp="1"/>
          </p:cNvSpPr>
          <p:nvPr>
            <p:ph type="body" sz="quarter" idx="14" hasCustomPrompt="1"/>
          </p:nvPr>
        </p:nvSpPr>
        <p:spPr>
          <a:xfrm>
            <a:off x="6363389" y="1103260"/>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tabLst/>
              <a:defRPr sz="1800">
                <a:solidFill>
                  <a:srgbClr val="1E1E1E"/>
                </a:solidFill>
              </a:defRPr>
            </a:lvl3pPr>
            <a:lvl4pPr marL="392113" indent="-171450">
              <a:spcBef>
                <a:spcPts val="776"/>
              </a:spcBef>
              <a:spcAft>
                <a:spcPts val="0"/>
              </a:spcAft>
              <a:defRPr sz="160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Tree>
    <p:extLst>
      <p:ext uri="{BB962C8B-B14F-4D97-AF65-F5344CB8AC3E}">
        <p14:creationId xmlns:p14="http://schemas.microsoft.com/office/powerpoint/2010/main" val="38557478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hree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6" name="Text Placeholder 15"/>
          <p:cNvSpPr>
            <a:spLocks noGrp="1"/>
          </p:cNvSpPr>
          <p:nvPr>
            <p:ph type="body" sz="quarter" idx="12" hasCustomPrompt="1"/>
          </p:nvPr>
        </p:nvSpPr>
        <p:spPr>
          <a:xfrm>
            <a:off x="434562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7" name="Text Placeholder 15"/>
          <p:cNvSpPr>
            <a:spLocks noGrp="1"/>
          </p:cNvSpPr>
          <p:nvPr>
            <p:ph type="body" sz="quarter" idx="13" hasCustomPrompt="1"/>
          </p:nvPr>
        </p:nvSpPr>
        <p:spPr>
          <a:xfrm>
            <a:off x="8066452"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Tree>
    <p:extLst>
      <p:ext uri="{BB962C8B-B14F-4D97-AF65-F5344CB8AC3E}">
        <p14:creationId xmlns:p14="http://schemas.microsoft.com/office/powerpoint/2010/main" val="34584179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Tree>
    <p:extLst>
      <p:ext uri="{BB962C8B-B14F-4D97-AF65-F5344CB8AC3E}">
        <p14:creationId xmlns:p14="http://schemas.microsoft.com/office/powerpoint/2010/main" val="14598752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nfidential One Column">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16" name="Text Placeholder 15"/>
          <p:cNvSpPr>
            <a:spLocks noGrp="1"/>
          </p:cNvSpPr>
          <p:nvPr>
            <p:ph type="body" sz="quarter" idx="11" hasCustomPrompt="1"/>
          </p:nvPr>
        </p:nvSpPr>
        <p:spPr>
          <a:xfrm>
            <a:off x="609441" y="1106435"/>
            <a:ext cx="10969943" cy="4954588"/>
          </a:xfrm>
          <a:prstGeom prst="rect">
            <a:avLst/>
          </a:prstGeom>
        </p:spPr>
        <p:txBody>
          <a:bodyPr vert="horz"/>
          <a:lstStyle>
            <a:lvl1pPr marL="0" indent="0">
              <a:spcBef>
                <a:spcPts val="1376"/>
              </a:spcBef>
              <a:buClr>
                <a:srgbClr val="69BE28"/>
              </a:buClr>
              <a:buFont typeface="Wingdings" charset="2"/>
              <a:buNone/>
              <a:defRPr sz="2400" b="1" i="0" baseline="0">
                <a:latin typeface="Arial"/>
                <a:cs typeface="Arial"/>
              </a:defRPr>
            </a:lvl1pPr>
            <a:lvl2pPr marL="0" indent="0" defTabSz="58738">
              <a:spcBef>
                <a:spcPts val="776"/>
              </a:spcBef>
              <a:buFont typeface="Lucida Grande"/>
              <a:buNone/>
              <a:tabLst/>
              <a:defRPr sz="2000">
                <a:solidFill>
                  <a:srgbClr val="1E1E1E"/>
                </a:solidFill>
              </a:defRPr>
            </a:lvl2pPr>
            <a:lvl3pPr marL="166688" indent="-166688" defTabSz="282575">
              <a:spcBef>
                <a:spcPts val="776"/>
              </a:spcBef>
              <a:spcAft>
                <a:spcPts val="0"/>
              </a:spcAft>
              <a:buClr>
                <a:schemeClr val="accent1"/>
              </a:buClr>
              <a:buFont typeface="Arial"/>
              <a:buChar char="•"/>
              <a:tabLst/>
              <a:defRPr sz="1800">
                <a:solidFill>
                  <a:srgbClr val="1E1E1E"/>
                </a:solidFill>
              </a:defRPr>
            </a:lvl3pPr>
            <a:lvl4pPr marL="396875" indent="-171450" defTabSz="282575">
              <a:spcBef>
                <a:spcPts val="776"/>
              </a:spcBef>
              <a:spcAft>
                <a:spcPts val="0"/>
              </a:spcAft>
              <a:defRPr sz="1600">
                <a:solidFill>
                  <a:srgbClr val="1E1E1E"/>
                </a:solidFill>
              </a:defRPr>
            </a:lvl4pPr>
            <a:lvl5pPr marL="627063" indent="-176213" defTabSz="282575">
              <a:spcBef>
                <a:spcPts val="776"/>
              </a:spcBef>
              <a:spcAft>
                <a:spcPts val="0"/>
              </a:spcAft>
              <a:buFont typeface="Lucida Grande"/>
              <a:buChar char="-"/>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4" name="TextBox 3"/>
          <p:cNvSpPr txBox="1"/>
          <p:nvPr userDrawn="1"/>
        </p:nvSpPr>
        <p:spPr>
          <a:xfrm>
            <a:off x="4496539"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dirty="0" smtClean="0">
                <a:solidFill>
                  <a:srgbClr val="FF0000"/>
                </a:solidFill>
                <a:latin typeface="Arial"/>
              </a:rPr>
              <a:t>HORTONWORKS CONFIDENTIAL &amp; PROPRIETARY INFORMATION</a:t>
            </a:r>
            <a:endParaRPr lang="en-US" sz="1100" dirty="0">
              <a:solidFill>
                <a:srgbClr val="FF0000"/>
              </a:solidFill>
              <a:latin typeface="Arial"/>
            </a:endParaRPr>
          </a:p>
        </p:txBody>
      </p:sp>
    </p:spTree>
    <p:extLst>
      <p:ext uri="{BB962C8B-B14F-4D97-AF65-F5344CB8AC3E}">
        <p14:creationId xmlns:p14="http://schemas.microsoft.com/office/powerpoint/2010/main" val="31232550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fidential Two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defRPr sz="1800">
                <a:solidFill>
                  <a:srgbClr val="1E1E1E"/>
                </a:solidFill>
              </a:defRPr>
            </a:lvl3pPr>
            <a:lvl4pPr marL="395288" indent="-160338" defTabSz="-168275">
              <a:spcBef>
                <a:spcPts val="776"/>
              </a:spcBef>
              <a:spcAft>
                <a:spcPts val="0"/>
              </a:spcAft>
              <a:defRPr sz="1600" baseline="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10" name="Text Placeholder 15"/>
          <p:cNvSpPr>
            <a:spLocks noGrp="1"/>
          </p:cNvSpPr>
          <p:nvPr>
            <p:ph type="body" sz="quarter" idx="14" hasCustomPrompt="1"/>
          </p:nvPr>
        </p:nvSpPr>
        <p:spPr>
          <a:xfrm>
            <a:off x="6363389" y="1103260"/>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tabLst/>
              <a:defRPr sz="1800">
                <a:solidFill>
                  <a:srgbClr val="1E1E1E"/>
                </a:solidFill>
              </a:defRPr>
            </a:lvl3pPr>
            <a:lvl4pPr marL="392113" indent="-171450">
              <a:spcBef>
                <a:spcPts val="776"/>
              </a:spcBef>
              <a:spcAft>
                <a:spcPts val="0"/>
              </a:spcAft>
              <a:defRPr sz="160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6" name="TextBox 5"/>
          <p:cNvSpPr txBox="1"/>
          <p:nvPr userDrawn="1"/>
        </p:nvSpPr>
        <p:spPr>
          <a:xfrm>
            <a:off x="4496539"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dirty="0" smtClean="0">
                <a:solidFill>
                  <a:srgbClr val="FF0000"/>
                </a:solidFill>
                <a:latin typeface="Arial"/>
              </a:rPr>
              <a:t>HORTONWORKS CONFIDENTIAL &amp; PROPRIETARY INFORMATION</a:t>
            </a:r>
            <a:endParaRPr lang="en-US" sz="1100" dirty="0">
              <a:solidFill>
                <a:srgbClr val="FF0000"/>
              </a:solidFill>
              <a:latin typeface="Arial"/>
            </a:endParaRPr>
          </a:p>
        </p:txBody>
      </p:sp>
    </p:spTree>
    <p:extLst>
      <p:ext uri="{BB962C8B-B14F-4D97-AF65-F5344CB8AC3E}">
        <p14:creationId xmlns:p14="http://schemas.microsoft.com/office/powerpoint/2010/main" val="19077033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fidential Three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6" name="Text Placeholder 15"/>
          <p:cNvSpPr>
            <a:spLocks noGrp="1"/>
          </p:cNvSpPr>
          <p:nvPr>
            <p:ph type="body" sz="quarter" idx="12" hasCustomPrompt="1"/>
          </p:nvPr>
        </p:nvSpPr>
        <p:spPr>
          <a:xfrm>
            <a:off x="434562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7" name="Text Placeholder 15"/>
          <p:cNvSpPr>
            <a:spLocks noGrp="1"/>
          </p:cNvSpPr>
          <p:nvPr>
            <p:ph type="body" sz="quarter" idx="13" hasCustomPrompt="1"/>
          </p:nvPr>
        </p:nvSpPr>
        <p:spPr>
          <a:xfrm>
            <a:off x="8066452"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10" name="TextBox 9"/>
          <p:cNvSpPr txBox="1"/>
          <p:nvPr userDrawn="1"/>
        </p:nvSpPr>
        <p:spPr>
          <a:xfrm>
            <a:off x="4496539"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dirty="0" smtClean="0">
                <a:solidFill>
                  <a:srgbClr val="FF0000"/>
                </a:solidFill>
                <a:latin typeface="Arial"/>
              </a:rPr>
              <a:t>HORTONWORKS CONFIDENTIAL &amp; PROPRIETARY INFORMATION</a:t>
            </a:r>
            <a:endParaRPr lang="en-US" sz="1100" dirty="0">
              <a:solidFill>
                <a:srgbClr val="FF0000"/>
              </a:solidFill>
              <a:latin typeface="Arial"/>
            </a:endParaRPr>
          </a:p>
        </p:txBody>
      </p:sp>
    </p:spTree>
    <p:extLst>
      <p:ext uri="{BB962C8B-B14F-4D97-AF65-F5344CB8AC3E}">
        <p14:creationId xmlns:p14="http://schemas.microsoft.com/office/powerpoint/2010/main" val="39469480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fidential Title 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5" name="TextBox 4"/>
          <p:cNvSpPr txBox="1"/>
          <p:nvPr userDrawn="1"/>
        </p:nvSpPr>
        <p:spPr>
          <a:xfrm>
            <a:off x="4496539"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dirty="0" smtClean="0">
                <a:solidFill>
                  <a:srgbClr val="FF0000"/>
                </a:solidFill>
                <a:latin typeface="Arial"/>
              </a:rPr>
              <a:t>HORTONWORKS CONFIDENTIAL &amp; PROPRIETARY INFORMATION</a:t>
            </a:r>
            <a:endParaRPr lang="en-US" sz="1100" dirty="0">
              <a:solidFill>
                <a:srgbClr val="FF0000"/>
              </a:solidFill>
              <a:latin typeface="Arial"/>
            </a:endParaRPr>
          </a:p>
        </p:txBody>
      </p:sp>
    </p:spTree>
    <p:extLst>
      <p:ext uri="{BB962C8B-B14F-4D97-AF65-F5344CB8AC3E}">
        <p14:creationId xmlns:p14="http://schemas.microsoft.com/office/powerpoint/2010/main" val="7651668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Simple Slide">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609441" y="0"/>
            <a:ext cx="10969943" cy="1016000"/>
          </a:xfrm>
          <a:prstGeom prst="rect">
            <a:avLst/>
          </a:prstGeom>
        </p:spPr>
        <p:txBody>
          <a:bodyPr vert="horz" lIns="91440" tIns="45720" rIns="91440" bIns="45720" rtlCol="0" anchor="ctr">
            <a:normAutofit/>
          </a:bodyPr>
          <a:lstStyle>
            <a:lvl1pPr>
              <a:defRPr>
                <a:latin typeface="Arial"/>
                <a:cs typeface="Arial"/>
              </a:defRPr>
            </a:lvl1pPr>
          </a:lstStyle>
          <a:p>
            <a:r>
              <a:rPr lang="en-US" smtClean="0"/>
              <a:t>Click to edit Master title style</a:t>
            </a:r>
            <a:endParaRPr lang="en-US" dirty="0"/>
          </a:p>
        </p:txBody>
      </p:sp>
      <p:sp>
        <p:nvSpPr>
          <p:cNvPr id="16" name="Text Placeholder 15"/>
          <p:cNvSpPr>
            <a:spLocks noGrp="1"/>
          </p:cNvSpPr>
          <p:nvPr>
            <p:ph type="body" sz="quarter" idx="11"/>
          </p:nvPr>
        </p:nvSpPr>
        <p:spPr>
          <a:xfrm>
            <a:off x="609441" y="1106435"/>
            <a:ext cx="10969943" cy="4954588"/>
          </a:xfrm>
          <a:prstGeom prst="rect">
            <a:avLst/>
          </a:prstGeom>
        </p:spPr>
        <p:txBody>
          <a:bodyPr vert="horz"/>
          <a:lstStyle>
            <a:lvl1pPr marL="0" indent="0">
              <a:spcBef>
                <a:spcPts val="776"/>
              </a:spcBef>
              <a:buClr>
                <a:srgbClr val="69BE28"/>
              </a:buClr>
              <a:buFont typeface="Wingdings" charset="2"/>
              <a:buNone/>
              <a:defRPr sz="2400" b="1" i="0">
                <a:latin typeface="Arial"/>
                <a:cs typeface="Arial"/>
              </a:defRPr>
            </a:lvl1pPr>
            <a:lvl2pPr marL="223838" indent="-223838">
              <a:spcBef>
                <a:spcPts val="776"/>
              </a:spcBef>
              <a:buClr>
                <a:schemeClr val="accent1"/>
              </a:buClr>
              <a:buFont typeface="Wingdings" charset="2"/>
              <a:buChar char="§"/>
              <a:tabLst/>
              <a:defRPr sz="2000">
                <a:solidFill>
                  <a:srgbClr val="818A8F"/>
                </a:solidFill>
              </a:defRPr>
            </a:lvl2pPr>
            <a:lvl3pPr marL="631825" indent="-166688">
              <a:spcBef>
                <a:spcPts val="776"/>
              </a:spcBef>
              <a:spcAft>
                <a:spcPts val="0"/>
              </a:spcAft>
              <a:buFont typeface="Lucida Grande"/>
              <a:buChar char="–"/>
              <a:tabLst/>
              <a:defRPr sz="1800">
                <a:solidFill>
                  <a:srgbClr val="818A8F"/>
                </a:solidFill>
              </a:defRPr>
            </a:lvl3pPr>
            <a:lvl4pPr marL="914400" indent="-171450">
              <a:spcBef>
                <a:spcPts val="776"/>
              </a:spcBef>
              <a:spcAft>
                <a:spcPts val="0"/>
              </a:spcAft>
              <a:defRPr sz="1600">
                <a:solidFill>
                  <a:srgbClr val="818A8F"/>
                </a:solidFill>
              </a:defRPr>
            </a:lvl4pPr>
            <a:lvl5pPr marL="1144588" indent="-176213">
              <a:spcBef>
                <a:spcPts val="776"/>
              </a:spcBef>
              <a:spcAft>
                <a:spcPts val="0"/>
              </a:spcAft>
              <a:buFont typeface="Lucida Grande"/>
              <a:buChar char="-"/>
              <a:defRPr sz="1400">
                <a:solidFill>
                  <a:srgbClr val="818A8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3783539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a:prstGeom prst="rect">
            <a:avLst/>
          </a:prstGeom>
        </p:spPr>
        <p:txBody>
          <a:bodyPr/>
          <a:lstStyle>
            <a:lvl1pPr marL="0" indent="0">
              <a:buNone/>
              <a:defRPr>
                <a:gradFill>
                  <a:gsLst>
                    <a:gs pos="2920">
                      <a:schemeClr val="tx2"/>
                    </a:gs>
                    <a:gs pos="39000">
                      <a:schemeClr val="tx2"/>
                    </a:gs>
                  </a:gsLst>
                  <a:lin ang="5400000" scaled="0"/>
                </a:gradFill>
              </a:defRPr>
            </a:lvl1pPr>
            <a:lvl2pPr marL="28009" indent="0">
              <a:buNone/>
              <a:defRPr sz="2000"/>
            </a:lvl2pPr>
            <a:lvl3pPr marL="219406" indent="0">
              <a:buNone/>
              <a:defRPr sz="2000"/>
            </a:lvl3pPr>
            <a:lvl4pPr marL="466820" indent="0">
              <a:buNone/>
              <a:defRPr sz="1800"/>
            </a:lvl4pPr>
            <a:lvl5pPr marL="725127"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043881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441851" y="313436"/>
            <a:ext cx="11277202" cy="573024"/>
          </a:xfrm>
          <a:prstGeom prst="rect">
            <a:avLst/>
          </a:prstGeom>
        </p:spPr>
        <p:txBody>
          <a:bodyPr lIns="121680" tIns="60840" rIns="121680" bIns="60840"/>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438816" y="1585395"/>
            <a:ext cx="3364116" cy="4296832"/>
          </a:xfrm>
          <a:prstGeom prst="rect">
            <a:avLst/>
          </a:prstGeom>
        </p:spPr>
        <p:txBody>
          <a:bodyPr lIns="121680" tIns="60840" rIns="121680" bIns="60840"/>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1"/>
          <p:cNvSpPr>
            <a:spLocks noGrp="1"/>
          </p:cNvSpPr>
          <p:nvPr>
            <p:ph sz="quarter" idx="17"/>
          </p:nvPr>
        </p:nvSpPr>
        <p:spPr>
          <a:xfrm>
            <a:off x="4164911" y="1585390"/>
            <a:ext cx="3364116" cy="4296833"/>
          </a:xfrm>
          <a:prstGeom prst="rect">
            <a:avLst/>
          </a:prstGeom>
        </p:spPr>
        <p:txBody>
          <a:bodyPr lIns="121680" tIns="60840" rIns="121680" bIns="60840"/>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7890996" y="1585395"/>
            <a:ext cx="3368856" cy="4296832"/>
          </a:xfrm>
          <a:prstGeom prst="rect">
            <a:avLst/>
          </a:prstGeom>
        </p:spPr>
        <p:txBody>
          <a:bodyPr lIns="121680" tIns="60840" rIns="121680" bIns="60840"/>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441851" y="1001856"/>
            <a:ext cx="11277202" cy="369332"/>
          </a:xfrm>
          <a:prstGeom prst="rect">
            <a:avLst/>
          </a:prstGeom>
        </p:spPr>
        <p:txBody>
          <a:bodyPr wrap="square" lIns="121680" tIns="60840" rIns="121680" bIns="60840"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8173" indent="0" algn="ctr">
              <a:buNone/>
              <a:defRPr>
                <a:solidFill>
                  <a:schemeClr val="tx1">
                    <a:tint val="75000"/>
                  </a:schemeClr>
                </a:solidFill>
              </a:defRPr>
            </a:lvl2pPr>
            <a:lvl3pPr marL="1216350" indent="0" algn="ctr">
              <a:buNone/>
              <a:defRPr>
                <a:solidFill>
                  <a:schemeClr val="tx1">
                    <a:tint val="75000"/>
                  </a:schemeClr>
                </a:solidFill>
              </a:defRPr>
            </a:lvl3pPr>
            <a:lvl4pPr marL="1824522" indent="0" algn="ctr">
              <a:buNone/>
              <a:defRPr>
                <a:solidFill>
                  <a:schemeClr val="tx1">
                    <a:tint val="75000"/>
                  </a:schemeClr>
                </a:solidFill>
              </a:defRPr>
            </a:lvl4pPr>
            <a:lvl5pPr marL="2432700" indent="0" algn="ctr">
              <a:buNone/>
              <a:defRPr>
                <a:solidFill>
                  <a:schemeClr val="tx1">
                    <a:tint val="75000"/>
                  </a:schemeClr>
                </a:solidFill>
              </a:defRPr>
            </a:lvl5pPr>
            <a:lvl6pPr marL="3040866" indent="0" algn="ctr">
              <a:buNone/>
              <a:defRPr>
                <a:solidFill>
                  <a:schemeClr val="tx1">
                    <a:tint val="75000"/>
                  </a:schemeClr>
                </a:solidFill>
              </a:defRPr>
            </a:lvl6pPr>
            <a:lvl7pPr marL="3649048" indent="0" algn="ctr">
              <a:buNone/>
              <a:defRPr>
                <a:solidFill>
                  <a:schemeClr val="tx1">
                    <a:tint val="75000"/>
                  </a:schemeClr>
                </a:solidFill>
              </a:defRPr>
            </a:lvl7pPr>
            <a:lvl8pPr marL="4257221" indent="0" algn="ctr">
              <a:buNone/>
              <a:defRPr>
                <a:solidFill>
                  <a:schemeClr val="tx1">
                    <a:tint val="75000"/>
                  </a:schemeClr>
                </a:solidFill>
              </a:defRPr>
            </a:lvl8pPr>
            <a:lvl9pPr marL="4865399"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54747953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tion Slide 1">
    <p:spTree>
      <p:nvGrpSpPr>
        <p:cNvPr id="1" name=""/>
        <p:cNvGrpSpPr/>
        <p:nvPr/>
      </p:nvGrpSpPr>
      <p:grpSpPr>
        <a:xfrm>
          <a:off x="0" y="0"/>
          <a:ext cx="0" cy="0"/>
          <a:chOff x="0" y="0"/>
          <a:chExt cx="0" cy="0"/>
        </a:xfrm>
      </p:grpSpPr>
      <p:sp>
        <p:nvSpPr>
          <p:cNvPr id="6" name="Rectangle 5"/>
          <p:cNvSpPr/>
          <p:nvPr userDrawn="1"/>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ctrTitle" hasCustomPrompt="1"/>
          </p:nvPr>
        </p:nvSpPr>
        <p:spPr>
          <a:xfrm>
            <a:off x="569073" y="1713731"/>
            <a:ext cx="11010311" cy="2260263"/>
          </a:xfrm>
          <a:prstGeom prst="rect">
            <a:avLst/>
          </a:prstGeom>
        </p:spPr>
        <p:txBody>
          <a:bodyPr anchor="b" anchorCtr="0">
            <a:noAutofit/>
          </a:bodyPr>
          <a:lstStyle>
            <a:lvl1pPr marL="0" indent="0" algn="l" defTabSz="454025">
              <a:tabLst/>
              <a:defRPr sz="4800" baseline="0">
                <a:solidFill>
                  <a:schemeClr val="bg2"/>
                </a:solidFill>
                <a:latin typeface="Arial"/>
                <a:cs typeface="Arial"/>
              </a:defRPr>
            </a:lvl1pPr>
          </a:lstStyle>
          <a:p>
            <a:r>
              <a:rPr lang="en-US" dirty="0" smtClean="0"/>
              <a:t>Section Divider Title Goes Here (maximum three lines)</a:t>
            </a:r>
            <a:endParaRPr lang="en-US" dirty="0"/>
          </a:p>
        </p:txBody>
      </p:sp>
      <p:sp>
        <p:nvSpPr>
          <p:cNvPr id="8" name="Subtitle 2"/>
          <p:cNvSpPr>
            <a:spLocks noGrp="1"/>
          </p:cNvSpPr>
          <p:nvPr>
            <p:ph type="subTitle" idx="1" hasCustomPrompt="1"/>
          </p:nvPr>
        </p:nvSpPr>
        <p:spPr>
          <a:xfrm>
            <a:off x="569073" y="4026908"/>
            <a:ext cx="11010311" cy="908289"/>
          </a:xfrm>
          <a:prstGeom prst="rect">
            <a:avLst/>
          </a:prstGeom>
        </p:spPr>
        <p:txBody>
          <a:bodyPr>
            <a:noAutofit/>
          </a:bodyPr>
          <a:lstStyle>
            <a:lvl1pPr marL="0" indent="0" algn="l">
              <a:buNone/>
              <a:defRPr sz="24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Optional Subhead or Speaker Name (maximum two lines)</a:t>
            </a:r>
            <a:endParaRPr lang="en-US" dirty="0"/>
          </a:p>
        </p:txBody>
      </p:sp>
      <p:pic>
        <p:nvPicPr>
          <p:cNvPr id="5" name="Picture 4" descr="Hor_WhiteLogo.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0231" y="6090521"/>
            <a:ext cx="1302849" cy="506663"/>
          </a:xfrm>
          <a:prstGeom prst="rect">
            <a:avLst/>
          </a:prstGeom>
        </p:spPr>
      </p:pic>
    </p:spTree>
    <p:extLst>
      <p:ext uri="{BB962C8B-B14F-4D97-AF65-F5344CB8AC3E}">
        <p14:creationId xmlns:p14="http://schemas.microsoft.com/office/powerpoint/2010/main" val="34475559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183711"/>
            <a:ext cx="10719366" cy="4856498"/>
          </a:xfrm>
          <a:prstGeom prst="rect">
            <a:avLst/>
          </a:prstGeo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5"/>
          <p:cNvSpPr>
            <a:spLocks noGrp="1"/>
          </p:cNvSpPr>
          <p:nvPr>
            <p:ph type="sldNum" sz="quarter" idx="4"/>
          </p:nvPr>
        </p:nvSpPr>
        <p:spPr>
          <a:xfrm>
            <a:off x="8735325" y="6466632"/>
            <a:ext cx="2844059" cy="365125"/>
          </a:xfrm>
          <a:prstGeom prst="rect">
            <a:avLst/>
          </a:prstGeom>
        </p:spPr>
        <p:txBody>
          <a:bodyPr vert="horz" lIns="91440" tIns="45720" rIns="91440" bIns="45720" rtlCol="0" anchor="ctr"/>
          <a:lstStyle>
            <a:lvl1pPr algn="r">
              <a:defRPr sz="800">
                <a:solidFill>
                  <a:schemeClr val="tx1"/>
                </a:solidFill>
              </a:defRPr>
            </a:lvl1pPr>
          </a:lstStyle>
          <a:p>
            <a:fld id="{13BDBACA-B5F5-394C-AF1A-AF4F872C3316}" type="slidenum">
              <a:rPr lang="en-US" smtClean="0"/>
              <a:pPr/>
              <a:t>‹#›</a:t>
            </a:fld>
            <a:endParaRPr lang="en-US" dirty="0"/>
          </a:p>
        </p:txBody>
      </p:sp>
      <p:sp>
        <p:nvSpPr>
          <p:cNvPr id="6" name="Title Placeholder 1"/>
          <p:cNvSpPr>
            <a:spLocks noGrp="1"/>
          </p:cNvSpPr>
          <p:nvPr>
            <p:ph type="title"/>
          </p:nvPr>
        </p:nvSpPr>
        <p:spPr>
          <a:xfrm>
            <a:off x="609441" y="0"/>
            <a:ext cx="10969943" cy="1016000"/>
          </a:xfrm>
          <a:prstGeom prst="rect">
            <a:avLst/>
          </a:prstGeom>
        </p:spPr>
        <p:txBody>
          <a:bodyPr vert="horz" lIns="91440" tIns="45720" rIns="91440" bIns="45720" rtlCol="0" anchor="ctr">
            <a:normAutofit/>
          </a:bodyPr>
          <a:lstStyle>
            <a:lvl1pPr>
              <a:defRPr>
                <a:latin typeface="Arial"/>
                <a:cs typeface="Arial"/>
              </a:defRPr>
            </a:lvl1pPr>
          </a:lstStyle>
          <a:p>
            <a:r>
              <a:rPr lang="en-US" smtClean="0"/>
              <a:t>Click to edit Master title style</a:t>
            </a:r>
            <a:endParaRPr lang="en-US" dirty="0"/>
          </a:p>
        </p:txBody>
      </p:sp>
      <p:sp>
        <p:nvSpPr>
          <p:cNvPr id="5" name="TextBox 4"/>
          <p:cNvSpPr txBox="1"/>
          <p:nvPr/>
        </p:nvSpPr>
        <p:spPr>
          <a:xfrm>
            <a:off x="1735214" y="6602413"/>
            <a:ext cx="3859795" cy="228600"/>
          </a:xfrm>
          <a:prstGeom prst="rect">
            <a:avLst/>
          </a:prstGeom>
        </p:spPr>
        <p:txBody>
          <a:bodyPr>
            <a:normAutofit/>
          </a:bodyPr>
          <a:lstStyle/>
          <a:p>
            <a:pPr fontAlgn="auto">
              <a:spcBef>
                <a:spcPct val="20000"/>
              </a:spcBef>
              <a:spcAft>
                <a:spcPts val="0"/>
              </a:spcAft>
              <a:buFont typeface="Arial"/>
              <a:buNone/>
              <a:defRPr/>
            </a:pPr>
            <a:r>
              <a:rPr lang="en-US" sz="800" dirty="0">
                <a:latin typeface="+mn-lt"/>
                <a:ea typeface="+mn-ea"/>
                <a:cs typeface="+mn-cs"/>
              </a:rPr>
              <a:t>© Hortonworks Inc. </a:t>
            </a:r>
            <a:r>
              <a:rPr lang="en-US" sz="800" dirty="0" smtClean="0">
                <a:latin typeface="+mn-lt"/>
                <a:ea typeface="+mn-ea"/>
                <a:cs typeface="+mn-cs"/>
              </a:rPr>
              <a:t>2012</a:t>
            </a:r>
            <a:endParaRPr lang="en-US" sz="800" dirty="0">
              <a:latin typeface="+mn-lt"/>
              <a:ea typeface="+mn-ea"/>
              <a:cs typeface="+mn-cs"/>
            </a:endParaRPr>
          </a:p>
        </p:txBody>
      </p:sp>
    </p:spTree>
    <p:extLst>
      <p:ext uri="{BB962C8B-B14F-4D97-AF65-F5344CB8AC3E}">
        <p14:creationId xmlns:p14="http://schemas.microsoft.com/office/powerpoint/2010/main" val="1516266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nsition Slide 2">
    <p:spTree>
      <p:nvGrpSpPr>
        <p:cNvPr id="1" name=""/>
        <p:cNvGrpSpPr/>
        <p:nvPr/>
      </p:nvGrpSpPr>
      <p:grpSpPr>
        <a:xfrm>
          <a:off x="0" y="0"/>
          <a:ext cx="0" cy="0"/>
          <a:chOff x="0" y="0"/>
          <a:chExt cx="0" cy="0"/>
        </a:xfrm>
      </p:grpSpPr>
      <p:pic>
        <p:nvPicPr>
          <p:cNvPr id="2" name="Picture 1" descr="PPT_image4_16x9.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6" name="Rectangle 5"/>
          <p:cNvSpPr/>
          <p:nvPr userDrawn="1"/>
        </p:nvSpPr>
        <p:spPr>
          <a:xfrm>
            <a:off x="0" y="3"/>
            <a:ext cx="12188825" cy="3139453"/>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5714510"/>
            <a:ext cx="12188825" cy="114349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ctrTitle" hasCustomPrompt="1"/>
          </p:nvPr>
        </p:nvSpPr>
        <p:spPr>
          <a:xfrm>
            <a:off x="569073" y="949334"/>
            <a:ext cx="11010311" cy="1520343"/>
          </a:xfrm>
          <a:prstGeom prst="rect">
            <a:avLst/>
          </a:prstGeom>
        </p:spPr>
        <p:txBody>
          <a:bodyPr anchor="b" anchorCtr="0">
            <a:noAutofit/>
          </a:bodyPr>
          <a:lstStyle>
            <a:lvl1pPr marL="0" indent="0" algn="l" defTabSz="454025">
              <a:tabLst/>
              <a:defRPr sz="4800" baseline="0">
                <a:solidFill>
                  <a:schemeClr val="bg2"/>
                </a:solidFill>
                <a:latin typeface="Arial"/>
                <a:cs typeface="Arial"/>
              </a:defRPr>
            </a:lvl1pPr>
          </a:lstStyle>
          <a:p>
            <a:r>
              <a:rPr lang="en-US" dirty="0" smtClean="0"/>
              <a:t>Section Divider Title Goes Here (maximum two lines)</a:t>
            </a:r>
            <a:endParaRPr lang="en-US" dirty="0"/>
          </a:p>
        </p:txBody>
      </p:sp>
      <p:sp>
        <p:nvSpPr>
          <p:cNvPr id="8" name="Subtitle 2"/>
          <p:cNvSpPr>
            <a:spLocks noGrp="1"/>
          </p:cNvSpPr>
          <p:nvPr>
            <p:ph type="subTitle" idx="1" hasCustomPrompt="1"/>
          </p:nvPr>
        </p:nvSpPr>
        <p:spPr>
          <a:xfrm>
            <a:off x="569073" y="2522589"/>
            <a:ext cx="11010311" cy="640270"/>
          </a:xfrm>
          <a:prstGeom prst="rect">
            <a:avLst/>
          </a:prstGeom>
        </p:spPr>
        <p:txBody>
          <a:bodyPr>
            <a:noAutofit/>
          </a:bodyPr>
          <a:lstStyle>
            <a:lvl1pPr marL="0" indent="0" algn="l">
              <a:buNone/>
              <a:defRPr sz="2400" baseline="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Optional Subhead or Speaker Name (maximum one line)</a:t>
            </a:r>
            <a:endParaRPr lang="en-US" dirty="0"/>
          </a:p>
        </p:txBody>
      </p:sp>
      <p:pic>
        <p:nvPicPr>
          <p:cNvPr id="10" name="Picture 9" descr="Hor_White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190231" y="6090521"/>
            <a:ext cx="1302849" cy="506663"/>
          </a:xfrm>
          <a:prstGeom prst="rect">
            <a:avLst/>
          </a:prstGeom>
        </p:spPr>
      </p:pic>
    </p:spTree>
    <p:extLst>
      <p:ext uri="{BB962C8B-B14F-4D97-AF65-F5344CB8AC3E}">
        <p14:creationId xmlns:p14="http://schemas.microsoft.com/office/powerpoint/2010/main" val="18369253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nsition Slide 3">
    <p:spTree>
      <p:nvGrpSpPr>
        <p:cNvPr id="1" name=""/>
        <p:cNvGrpSpPr/>
        <p:nvPr/>
      </p:nvGrpSpPr>
      <p:grpSpPr>
        <a:xfrm>
          <a:off x="0" y="0"/>
          <a:ext cx="0" cy="0"/>
          <a:chOff x="0" y="0"/>
          <a:chExt cx="0" cy="0"/>
        </a:xfrm>
      </p:grpSpPr>
      <p:sp>
        <p:nvSpPr>
          <p:cNvPr id="6" name="Rectangle 5"/>
          <p:cNvSpPr/>
          <p:nvPr userDrawn="1"/>
        </p:nvSpPr>
        <p:spPr>
          <a:xfrm>
            <a:off x="0" y="3"/>
            <a:ext cx="12188825" cy="39739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ctrTitle" hasCustomPrompt="1"/>
          </p:nvPr>
        </p:nvSpPr>
        <p:spPr>
          <a:xfrm>
            <a:off x="569073" y="1713729"/>
            <a:ext cx="11010311" cy="2260262"/>
          </a:xfrm>
          <a:prstGeom prst="rect">
            <a:avLst/>
          </a:prstGeom>
          <a:noFill/>
        </p:spPr>
        <p:txBody>
          <a:bodyPr wrap="square" bIns="137160" anchor="b" anchorCtr="0">
            <a:noAutofit/>
          </a:bodyPr>
          <a:lstStyle>
            <a:lvl1pPr marL="0" indent="0" algn="l" defTabSz="454025">
              <a:spcAft>
                <a:spcPts val="0"/>
              </a:spcAft>
              <a:tabLst/>
              <a:defRPr sz="4800" baseline="0">
                <a:solidFill>
                  <a:schemeClr val="bg2"/>
                </a:solidFill>
                <a:latin typeface="Arial"/>
                <a:cs typeface="Arial"/>
              </a:defRPr>
            </a:lvl1pPr>
          </a:lstStyle>
          <a:p>
            <a:r>
              <a:rPr lang="en-US" dirty="0" smtClean="0"/>
              <a:t>Section Divider Title Goes Here (maximum three lines)</a:t>
            </a:r>
            <a:endParaRPr lang="en-US" dirty="0"/>
          </a:p>
        </p:txBody>
      </p:sp>
      <p:sp>
        <p:nvSpPr>
          <p:cNvPr id="8" name="Subtitle 2"/>
          <p:cNvSpPr>
            <a:spLocks noGrp="1"/>
          </p:cNvSpPr>
          <p:nvPr>
            <p:ph type="subTitle" idx="1" hasCustomPrompt="1"/>
          </p:nvPr>
        </p:nvSpPr>
        <p:spPr>
          <a:xfrm>
            <a:off x="569073" y="4056298"/>
            <a:ext cx="11010311" cy="961601"/>
          </a:xfrm>
          <a:prstGeom prst="rect">
            <a:avLst/>
          </a:prstGeom>
        </p:spPr>
        <p:txBody>
          <a:bodyPr>
            <a:noAutofit/>
          </a:bodyPr>
          <a:lstStyle>
            <a:lvl1pPr marL="0" indent="0" algn="l">
              <a:buNone/>
              <a:defRPr sz="2800" baseline="0">
                <a:solidFill>
                  <a:srgbClr val="818A8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Optional Subhead or Speaker Name (maximum two lines)</a:t>
            </a:r>
            <a:endParaRPr lang="en-US" dirty="0"/>
          </a:p>
        </p:txBody>
      </p:sp>
    </p:spTree>
    <p:extLst>
      <p:ext uri="{BB962C8B-B14F-4D97-AF65-F5344CB8AC3E}">
        <p14:creationId xmlns:p14="http://schemas.microsoft.com/office/powerpoint/2010/main" val="118892872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16" name="Text Placeholder 15"/>
          <p:cNvSpPr>
            <a:spLocks noGrp="1"/>
          </p:cNvSpPr>
          <p:nvPr>
            <p:ph type="body" sz="quarter" idx="11" hasCustomPrompt="1"/>
          </p:nvPr>
        </p:nvSpPr>
        <p:spPr>
          <a:xfrm>
            <a:off x="609441" y="1106435"/>
            <a:ext cx="10969943" cy="4954588"/>
          </a:xfrm>
          <a:prstGeom prst="rect">
            <a:avLst/>
          </a:prstGeom>
        </p:spPr>
        <p:txBody>
          <a:bodyPr vert="horz"/>
          <a:lstStyle>
            <a:lvl1pPr marL="0" indent="0">
              <a:spcBef>
                <a:spcPts val="1376"/>
              </a:spcBef>
              <a:buClr>
                <a:srgbClr val="69BE28"/>
              </a:buClr>
              <a:buFont typeface="Wingdings" charset="2"/>
              <a:buNone/>
              <a:defRPr sz="2400" b="1" i="0" baseline="0">
                <a:latin typeface="Arial"/>
                <a:cs typeface="Arial"/>
              </a:defRPr>
            </a:lvl1pPr>
            <a:lvl2pPr marL="0" indent="0" defTabSz="58738">
              <a:spcBef>
                <a:spcPts val="776"/>
              </a:spcBef>
              <a:buFont typeface="Lucida Grande"/>
              <a:buNone/>
              <a:tabLst/>
              <a:defRPr sz="2000">
                <a:solidFill>
                  <a:srgbClr val="1E1E1E"/>
                </a:solidFill>
              </a:defRPr>
            </a:lvl2pPr>
            <a:lvl3pPr marL="166688" indent="-166688" defTabSz="282575">
              <a:spcBef>
                <a:spcPts val="776"/>
              </a:spcBef>
              <a:spcAft>
                <a:spcPts val="0"/>
              </a:spcAft>
              <a:buClr>
                <a:schemeClr val="accent1"/>
              </a:buClr>
              <a:buFont typeface="Arial"/>
              <a:buChar char="•"/>
              <a:tabLst/>
              <a:defRPr sz="1800">
                <a:solidFill>
                  <a:srgbClr val="1E1E1E"/>
                </a:solidFill>
              </a:defRPr>
            </a:lvl3pPr>
            <a:lvl4pPr marL="396875" indent="-171450" defTabSz="282575">
              <a:spcBef>
                <a:spcPts val="776"/>
              </a:spcBef>
              <a:spcAft>
                <a:spcPts val="0"/>
              </a:spcAft>
              <a:defRPr sz="1600">
                <a:solidFill>
                  <a:srgbClr val="1E1E1E"/>
                </a:solidFill>
              </a:defRPr>
            </a:lvl4pPr>
            <a:lvl5pPr marL="627063" indent="-176213" defTabSz="282575">
              <a:spcBef>
                <a:spcPts val="776"/>
              </a:spcBef>
              <a:spcAft>
                <a:spcPts val="0"/>
              </a:spcAft>
              <a:buFont typeface="Lucida Grande"/>
              <a:buChar char="-"/>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2" name="TextBox 1"/>
          <p:cNvSpPr txBox="1"/>
          <p:nvPr userDrawn="1"/>
        </p:nvSpPr>
        <p:spPr>
          <a:xfrm>
            <a:off x="2680138" y="6547945"/>
            <a:ext cx="914400" cy="914400"/>
          </a:xfrm>
          <a:prstGeom prst="rect">
            <a:avLst/>
          </a:prstGeom>
        </p:spPr>
        <p:txBody>
          <a:bodyPr vert="horz" wrap="none" lIns="91440" tIns="91440" rIns="91440" bIns="91440" rtlCol="0">
            <a:noAutofit/>
          </a:bodyPr>
          <a:lstStyle/>
          <a:p>
            <a:endParaRPr lang="en-US" dirty="0"/>
          </a:p>
        </p:txBody>
      </p:sp>
    </p:spTree>
    <p:extLst>
      <p:ext uri="{BB962C8B-B14F-4D97-AF65-F5344CB8AC3E}">
        <p14:creationId xmlns:p14="http://schemas.microsoft.com/office/powerpoint/2010/main" val="333567738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defRPr sz="1800">
                <a:solidFill>
                  <a:srgbClr val="1E1E1E"/>
                </a:solidFill>
              </a:defRPr>
            </a:lvl3pPr>
            <a:lvl4pPr marL="395288" indent="-160338" defTabSz="-168275">
              <a:spcBef>
                <a:spcPts val="776"/>
              </a:spcBef>
              <a:spcAft>
                <a:spcPts val="0"/>
              </a:spcAft>
              <a:defRPr sz="1600" baseline="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10" name="Text Placeholder 15"/>
          <p:cNvSpPr>
            <a:spLocks noGrp="1"/>
          </p:cNvSpPr>
          <p:nvPr>
            <p:ph type="body" sz="quarter" idx="14" hasCustomPrompt="1"/>
          </p:nvPr>
        </p:nvSpPr>
        <p:spPr>
          <a:xfrm>
            <a:off x="6363389" y="1103260"/>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tabLst/>
              <a:defRPr sz="1800">
                <a:solidFill>
                  <a:srgbClr val="1E1E1E"/>
                </a:solidFill>
              </a:defRPr>
            </a:lvl3pPr>
            <a:lvl4pPr marL="392113" indent="-171450">
              <a:spcBef>
                <a:spcPts val="776"/>
              </a:spcBef>
              <a:spcAft>
                <a:spcPts val="0"/>
              </a:spcAft>
              <a:defRPr sz="160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Tree>
    <p:extLst>
      <p:ext uri="{BB962C8B-B14F-4D97-AF65-F5344CB8AC3E}">
        <p14:creationId xmlns:p14="http://schemas.microsoft.com/office/powerpoint/2010/main" val="22935247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6" name="Text Placeholder 15"/>
          <p:cNvSpPr>
            <a:spLocks noGrp="1"/>
          </p:cNvSpPr>
          <p:nvPr>
            <p:ph type="body" sz="quarter" idx="12" hasCustomPrompt="1"/>
          </p:nvPr>
        </p:nvSpPr>
        <p:spPr>
          <a:xfrm>
            <a:off x="434562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7" name="Text Placeholder 15"/>
          <p:cNvSpPr>
            <a:spLocks noGrp="1"/>
          </p:cNvSpPr>
          <p:nvPr>
            <p:ph type="body" sz="quarter" idx="13" hasCustomPrompt="1"/>
          </p:nvPr>
        </p:nvSpPr>
        <p:spPr>
          <a:xfrm>
            <a:off x="8066452"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Tree>
    <p:extLst>
      <p:ext uri="{BB962C8B-B14F-4D97-AF65-F5344CB8AC3E}">
        <p14:creationId xmlns:p14="http://schemas.microsoft.com/office/powerpoint/2010/main" val="42547932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Tree>
    <p:extLst>
      <p:ext uri="{BB962C8B-B14F-4D97-AF65-F5344CB8AC3E}">
        <p14:creationId xmlns:p14="http://schemas.microsoft.com/office/powerpoint/2010/main" val="1145446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theme" Target="../theme/theme1.xml"/><Relationship Id="rId32" Type="http://schemas.openxmlformats.org/officeDocument/2006/relationships/image" Target="../media/image1.jpeg"/><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32" cstate="email">
            <a:alphaModFix amt="0"/>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0" y="0"/>
            <a:ext cx="487553" cy="10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Hor_RGBLogo.png"/>
          <p:cNvPicPr>
            <a:picLocks/>
          </p:cNvPicPr>
          <p:nvPr/>
        </p:nvPicPr>
        <p:blipFill>
          <a:blip r:embed="rId33" cstate="screen">
            <a:extLst>
              <a:ext uri="{28A0092B-C50C-407E-A947-70E740481C1C}">
                <a14:useLocalDpi xmlns:a14="http://schemas.microsoft.com/office/drawing/2010/main"/>
              </a:ext>
            </a:extLst>
          </a:blip>
          <a:stretch>
            <a:fillRect/>
          </a:stretch>
        </p:blipFill>
        <p:spPr>
          <a:xfrm>
            <a:off x="10190399" y="6098077"/>
            <a:ext cx="1298448" cy="488762"/>
          </a:xfrm>
          <a:prstGeom prst="rect">
            <a:avLst/>
          </a:prstGeom>
        </p:spPr>
      </p:pic>
      <p:sp>
        <p:nvSpPr>
          <p:cNvPr id="8" name="TextBox 7"/>
          <p:cNvSpPr txBox="1"/>
          <p:nvPr/>
        </p:nvSpPr>
        <p:spPr>
          <a:xfrm>
            <a:off x="692986" y="6476473"/>
            <a:ext cx="961696" cy="228600"/>
          </a:xfrm>
          <a:prstGeom prst="rect">
            <a:avLst/>
          </a:prstGeom>
          <a:noFill/>
        </p:spPr>
        <p:txBody>
          <a:bodyPr wrap="square" lIns="0" tIns="0" rIns="0" bIns="0" rtlCol="0">
            <a:noAutofit/>
          </a:bodyPr>
          <a:lstStyle/>
          <a:p>
            <a:pPr algn="l">
              <a:lnSpc>
                <a:spcPct val="90000"/>
              </a:lnSpc>
            </a:pPr>
            <a:r>
              <a:rPr lang="en-US" sz="900" b="1" spc="-70" dirty="0" smtClean="0">
                <a:solidFill>
                  <a:schemeClr val="accent4"/>
                </a:solidFill>
                <a:latin typeface="+mn-lt"/>
              </a:rPr>
              <a:t>Page </a:t>
            </a:r>
            <a:fld id="{9484F7A5-6A8F-8446-A111-2677E1911D97}" type="slidenum">
              <a:rPr lang="en-US" sz="900" b="1" spc="-70" smtClean="0">
                <a:solidFill>
                  <a:schemeClr val="accent4"/>
                </a:solidFill>
                <a:latin typeface="+mn-lt"/>
              </a:rPr>
              <a:pPr algn="l">
                <a:lnSpc>
                  <a:spcPct val="90000"/>
                </a:lnSpc>
              </a:pPr>
              <a:t>‹#›</a:t>
            </a:fld>
            <a:endParaRPr lang="en-US" sz="900" b="1" spc="-70" dirty="0" smtClean="0">
              <a:solidFill>
                <a:schemeClr val="accent4"/>
              </a:solidFill>
              <a:latin typeface="+mn-lt"/>
            </a:endParaRPr>
          </a:p>
        </p:txBody>
      </p:sp>
      <p:sp>
        <p:nvSpPr>
          <p:cNvPr id="9" name="TextBox 8"/>
          <p:cNvSpPr txBox="1"/>
          <p:nvPr/>
        </p:nvSpPr>
        <p:spPr>
          <a:xfrm>
            <a:off x="1654683" y="6476473"/>
            <a:ext cx="3209419" cy="228600"/>
          </a:xfrm>
          <a:prstGeom prst="rect">
            <a:avLst/>
          </a:prstGeom>
        </p:spPr>
        <p:txBody>
          <a:bodyPr lIns="0" tIns="0" rIns="0" bIns="0">
            <a:noAutofit/>
          </a:bodyPr>
          <a:lstStyle/>
          <a:p>
            <a:pPr>
              <a:spcBef>
                <a:spcPts val="0"/>
              </a:spcBef>
              <a:buFont typeface="Arial"/>
              <a:buNone/>
              <a:defRPr/>
            </a:pPr>
            <a:r>
              <a:rPr lang="en-US" sz="900" dirty="0" smtClean="0">
                <a:solidFill>
                  <a:schemeClr val="accent4"/>
                </a:solidFill>
                <a:latin typeface="+mn-lt"/>
                <a:ea typeface="ヒラギノ角ゴ Pro W3" charset="-128"/>
                <a:cs typeface="ヒラギノ角ゴ Pro W3" charset="-128"/>
              </a:rPr>
              <a:t>©</a:t>
            </a:r>
            <a:r>
              <a:rPr lang="en-US" sz="900" baseline="0" dirty="0" smtClean="0">
                <a:solidFill>
                  <a:schemeClr val="accent4"/>
                </a:solidFill>
                <a:latin typeface="+mn-lt"/>
                <a:ea typeface="ヒラギノ角ゴ Pro W3" charset="-128"/>
                <a:cs typeface="ヒラギノ角ゴ Pro W3" charset="-128"/>
              </a:rPr>
              <a:t> Hortonworks </a:t>
            </a:r>
            <a:r>
              <a:rPr lang="en-US" sz="900" dirty="0" smtClean="0">
                <a:solidFill>
                  <a:schemeClr val="accent4"/>
                </a:solidFill>
                <a:latin typeface="+mn-lt"/>
                <a:ea typeface="ヒラギノ角ゴ Pro W3" charset="-128"/>
                <a:cs typeface="ヒラギノ角ゴ Pro W3" charset="-128"/>
              </a:rPr>
              <a:t>Inc. 2011 – 2015. All Rights Reserved</a:t>
            </a:r>
            <a:endParaRPr lang="en-US" sz="900" dirty="0">
              <a:solidFill>
                <a:schemeClr val="accent4"/>
              </a:solidFill>
              <a:latin typeface="+mn-lt"/>
              <a:ea typeface="ヒラギノ角ゴ Pro W3" charset="-128"/>
              <a:cs typeface="ヒラギノ角ゴ Pro W3" charset="-128"/>
            </a:endParaRPr>
          </a:p>
        </p:txBody>
      </p:sp>
    </p:spTree>
    <p:extLst>
      <p:ext uri="{BB962C8B-B14F-4D97-AF65-F5344CB8AC3E}">
        <p14:creationId xmlns:p14="http://schemas.microsoft.com/office/powerpoint/2010/main" val="670858384"/>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69" r:id="rId3"/>
    <p:sldLayoutId id="2147483675" r:id="rId4"/>
    <p:sldLayoutId id="2147483676" r:id="rId5"/>
    <p:sldLayoutId id="2147483671" r:id="rId6"/>
    <p:sldLayoutId id="2147483672" r:id="rId7"/>
    <p:sldLayoutId id="2147483673" r:id="rId8"/>
    <p:sldLayoutId id="2147483667" r:id="rId9"/>
    <p:sldLayoutId id="2147483677" r:id="rId10"/>
    <p:sldLayoutId id="2147483678" r:id="rId11"/>
    <p:sldLayoutId id="2147483679" r:id="rId12"/>
    <p:sldLayoutId id="2147483680"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13" r:id="rId28"/>
    <p:sldLayoutId id="2147483714" r:id="rId29"/>
    <p:sldLayoutId id="2147483715" r:id="rId30"/>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hf hdr="0" ftr="0" dt="0"/>
  <p:txStyles>
    <p:titleStyle>
      <a:lvl1pPr algn="l" defTabSz="457200" rtl="0" eaLnBrk="1" fontAlgn="base" hangingPunct="1">
        <a:spcBef>
          <a:spcPct val="0"/>
        </a:spcBef>
        <a:spcAft>
          <a:spcPct val="0"/>
        </a:spcAft>
        <a:defRPr sz="3600" kern="1200">
          <a:solidFill>
            <a:schemeClr val="tx1"/>
          </a:solidFill>
          <a:latin typeface="+mj-lt"/>
          <a:ea typeface="ヒラギノ角ゴ Pro W3" charset="-128"/>
          <a:cs typeface="ヒラギノ角ゴ Pro W3" charset="-128"/>
        </a:defRPr>
      </a:lvl1pPr>
      <a:lvl2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2pPr>
      <a:lvl3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3pPr>
      <a:lvl4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4pPr>
      <a:lvl5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5pPr>
      <a:lvl6pPr marL="4572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6pPr>
      <a:lvl7pPr marL="9144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7pPr>
      <a:lvl8pPr marL="13716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8pPr>
      <a:lvl9pPr marL="18288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ヒラギノ角ゴ Pro W3" charset="-128"/>
          <a:cs typeface="ヒラギノ角ゴ Pro W3" charset="-128"/>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ヒラギノ角ゴ Pro W3" charset="-128"/>
          <a:cs typeface="ヒラギノ角ゴ Pro W3" charset="-128"/>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15.png"/><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hyperlink" Target="https://cwiki.apache.org/confluence/display/ATLAS/" TargetMode="External"/><Relationship Id="rId4" Type="http://schemas.openxmlformats.org/officeDocument/2006/relationships/hyperlink" Target="http://incubator.apache.org/projects/atlas.html" TargetMode="External"/><Relationship Id="rId5" Type="http://schemas.openxmlformats.org/officeDocument/2006/relationships/hyperlink" Target="https://git-wip-us.apache.org/repos/asf/incubator-atlas.git" TargetMode="External"/><Relationship Id="rId6" Type="http://schemas.openxmlformats.org/officeDocument/2006/relationships/hyperlink" Target="http://hortonworks.com/partners/learn/" TargetMode="External"/><Relationship Id="rId1" Type="http://schemas.openxmlformats.org/officeDocument/2006/relationships/slideLayout" Target="../slideLayouts/slideLayout30.xml"/><Relationship Id="rId2" Type="http://schemas.openxmlformats.org/officeDocument/2006/relationships/hyperlink" Target="http://hortonworks.com/hdp/whats-new/"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tiff"/><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69073" y="1817942"/>
            <a:ext cx="11238523" cy="1455836"/>
          </a:xfrm>
        </p:spPr>
        <p:txBody>
          <a:bodyPr/>
          <a:lstStyle/>
          <a:p>
            <a:r>
              <a:rPr lang="en-US" sz="3600" dirty="0" smtClean="0"/>
              <a:t>Apache Atlas: Data Governance</a:t>
            </a:r>
            <a:endParaRPr lang="en-US" sz="3600" dirty="0"/>
          </a:p>
        </p:txBody>
      </p:sp>
      <p:sp>
        <p:nvSpPr>
          <p:cNvPr id="7" name="Text Placeholder 6"/>
          <p:cNvSpPr>
            <a:spLocks noGrp="1"/>
          </p:cNvSpPr>
          <p:nvPr>
            <p:ph type="body" sz="quarter" idx="10"/>
          </p:nvPr>
        </p:nvSpPr>
        <p:spPr/>
        <p:txBody>
          <a:bodyPr/>
          <a:lstStyle/>
          <a:p>
            <a:r>
              <a:rPr lang="en-US" dirty="0" smtClean="0"/>
              <a:t>July 2015</a:t>
            </a:r>
            <a:endParaRPr lang="en-US" dirty="0"/>
          </a:p>
        </p:txBody>
      </p:sp>
      <p:sp>
        <p:nvSpPr>
          <p:cNvPr id="5" name="Subtitle 4"/>
          <p:cNvSpPr>
            <a:spLocks noGrp="1"/>
          </p:cNvSpPr>
          <p:nvPr>
            <p:ph type="subTitle" idx="1"/>
          </p:nvPr>
        </p:nvSpPr>
        <p:spPr/>
        <p:txBody>
          <a:bodyPr/>
          <a:lstStyle/>
          <a:p>
            <a:r>
              <a:rPr lang="en-US" dirty="0" smtClean="0"/>
              <a:t>Partner Solutions</a:t>
            </a:r>
            <a:endParaRPr lang="en-US" dirty="0"/>
          </a:p>
        </p:txBody>
      </p:sp>
    </p:spTree>
    <p:extLst>
      <p:ext uri="{BB962C8B-B14F-4D97-AF65-F5344CB8AC3E}">
        <p14:creationId xmlns:p14="http://schemas.microsoft.com/office/powerpoint/2010/main" val="37108845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Governance </a:t>
            </a:r>
            <a:r>
              <a:rPr lang="en-US" dirty="0" smtClean="0"/>
              <a:t>Ready Certification </a:t>
            </a:r>
            <a:r>
              <a:rPr lang="en-US" dirty="0"/>
              <a:t>Program	</a:t>
            </a:r>
          </a:p>
        </p:txBody>
      </p:sp>
      <p:sp>
        <p:nvSpPr>
          <p:cNvPr id="9" name="Content Placeholder 1"/>
          <p:cNvSpPr txBox="1">
            <a:spLocks/>
          </p:cNvSpPr>
          <p:nvPr/>
        </p:nvSpPr>
        <p:spPr>
          <a:xfrm>
            <a:off x="6007100" y="1483134"/>
            <a:ext cx="5245100" cy="4114525"/>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ヒラギノ角ゴ Pro W3" charset="-128"/>
                <a:cs typeface="ヒラギノ角ゴ Pro W3" charset="-128"/>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ヒラギノ角ゴ Pro W3" charset="-128"/>
                <a:cs typeface="ヒラギノ角ゴ Pro W3" charset="-128"/>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2000" i="1" dirty="0" smtClean="0"/>
              <a:t>Curated group of vendor partners to provide rich &amp; complete features  </a:t>
            </a:r>
          </a:p>
          <a:p>
            <a:pPr marL="0" indent="0">
              <a:buFont typeface="Arial" charset="0"/>
              <a:buNone/>
            </a:pPr>
            <a:endParaRPr lang="en-US" sz="2000" i="1" dirty="0"/>
          </a:p>
          <a:p>
            <a:pPr marL="0" indent="0">
              <a:buFont typeface="Arial" charset="0"/>
              <a:buNone/>
            </a:pPr>
            <a:r>
              <a:rPr lang="en-US" sz="2000" i="1" dirty="0" smtClean="0"/>
              <a:t>Customers choose features that they want to deploy – a la carte.  </a:t>
            </a:r>
          </a:p>
          <a:p>
            <a:pPr marL="0" indent="0">
              <a:buFont typeface="Arial" charset="0"/>
              <a:buNone/>
            </a:pPr>
            <a:endParaRPr lang="en-US" sz="2000" i="1" dirty="0"/>
          </a:p>
          <a:p>
            <a:pPr marL="0" indent="0">
              <a:buFont typeface="Arial" charset="0"/>
              <a:buNone/>
            </a:pPr>
            <a:r>
              <a:rPr lang="en-US" sz="2000" i="1" dirty="0" smtClean="0"/>
              <a:t>Low switching costs !</a:t>
            </a:r>
          </a:p>
          <a:p>
            <a:pPr marL="0" indent="0">
              <a:buFont typeface="Arial" charset="0"/>
              <a:buNone/>
            </a:pPr>
            <a:endParaRPr lang="en-US" sz="2000" i="1" dirty="0" smtClean="0"/>
          </a:p>
          <a:p>
            <a:pPr marL="0" indent="0">
              <a:buFont typeface="Arial" charset="0"/>
              <a:buNone/>
            </a:pPr>
            <a:r>
              <a:rPr lang="en-US" sz="2000" i="1" dirty="0" smtClean="0"/>
              <a:t>HDP at core to provide stability and interoperability</a:t>
            </a:r>
            <a:endParaRPr lang="en-US" sz="2800" i="1" dirty="0" smtClean="0"/>
          </a:p>
        </p:txBody>
      </p:sp>
      <p:sp>
        <p:nvSpPr>
          <p:cNvPr id="11" name="Title 3"/>
          <p:cNvSpPr txBox="1">
            <a:spLocks/>
          </p:cNvSpPr>
          <p:nvPr/>
        </p:nvSpPr>
        <p:spPr>
          <a:xfrm>
            <a:off x="609441" y="0"/>
            <a:ext cx="10969943" cy="1016000"/>
          </a:xfrm>
          <a:prstGeom prst="rect">
            <a:avLst/>
          </a:prstGeom>
        </p:spPr>
        <p:txBody>
          <a:bodyPr vert="horz" lIns="91440" tIns="45720" rIns="91440" bIns="45720" rtlCol="0" anchor="ctr">
            <a:noAutofit/>
          </a:bodyPr>
          <a:lstStyle>
            <a:lvl1pPr algn="l" defTabSz="457200" rtl="0" eaLnBrk="1" fontAlgn="base" hangingPunct="1">
              <a:spcBef>
                <a:spcPct val="0"/>
              </a:spcBef>
              <a:spcAft>
                <a:spcPct val="0"/>
              </a:spcAft>
              <a:defRPr sz="3600" kern="1200">
                <a:solidFill>
                  <a:schemeClr val="tx1"/>
                </a:solidFill>
                <a:latin typeface="Arial"/>
                <a:ea typeface="ヒラギノ角ゴ Pro W3" charset="-128"/>
                <a:cs typeface="Arial"/>
              </a:defRPr>
            </a:lvl1pPr>
            <a:lvl2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2pPr>
            <a:lvl3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3pPr>
            <a:lvl4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4pPr>
            <a:lvl5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5pPr>
            <a:lvl6pPr marL="4572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6pPr>
            <a:lvl7pPr marL="9144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7pPr>
            <a:lvl8pPr marL="13716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8pPr>
            <a:lvl9pPr marL="18288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9pPr>
          </a:lstStyle>
          <a:p>
            <a:endParaRPr lang="en-US" dirty="0"/>
          </a:p>
        </p:txBody>
      </p:sp>
      <p:graphicFrame>
        <p:nvGraphicFramePr>
          <p:cNvPr id="12" name="Diagram 11"/>
          <p:cNvGraphicFramePr/>
          <p:nvPr>
            <p:extLst>
              <p:ext uri="{D42A27DB-BD31-4B8C-83A1-F6EECF244321}">
                <p14:modId xmlns:p14="http://schemas.microsoft.com/office/powerpoint/2010/main" val="180163730"/>
              </p:ext>
            </p:extLst>
          </p:nvPr>
        </p:nvGraphicFramePr>
        <p:xfrm>
          <a:off x="799571" y="1483134"/>
          <a:ext cx="5207529" cy="4160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gov-ready.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677897" y="2882161"/>
            <a:ext cx="1386053" cy="1386053"/>
          </a:xfrm>
          <a:prstGeom prst="rect">
            <a:avLst/>
          </a:prstGeom>
        </p:spPr>
      </p:pic>
    </p:spTree>
    <p:extLst>
      <p:ext uri="{BB962C8B-B14F-4D97-AF65-F5344CB8AC3E}">
        <p14:creationId xmlns:p14="http://schemas.microsoft.com/office/powerpoint/2010/main" val="311876831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ASF MVP (May) </a:t>
            </a:r>
            <a:r>
              <a:rPr lang="en-US" dirty="0" smtClean="0"/>
              <a:t>– Preview Core Metadata Services:  Type system, API’s, basic UI, Hive connecter</a:t>
            </a:r>
          </a:p>
          <a:p>
            <a:r>
              <a:rPr lang="en-US" b="1" dirty="0" smtClean="0"/>
              <a:t>HDP 2.3 (July) </a:t>
            </a:r>
            <a:r>
              <a:rPr lang="en-US" dirty="0" smtClean="0"/>
              <a:t>- GA Core Metadata Services.  Preview Metadata Business Glossary</a:t>
            </a:r>
          </a:p>
          <a:p>
            <a:r>
              <a:rPr lang="en-US" b="1" dirty="0" smtClean="0"/>
              <a:t>M10 – (Sept) </a:t>
            </a:r>
            <a:r>
              <a:rPr lang="en-US" dirty="0" smtClean="0"/>
              <a:t>– Preview ABAC with Ranger integration and Preview </a:t>
            </a:r>
            <a:r>
              <a:rPr lang="en-US" dirty="0" err="1" smtClean="0"/>
              <a:t>Sqoop</a:t>
            </a:r>
            <a:r>
              <a:rPr lang="en-US" dirty="0" smtClean="0"/>
              <a:t> component connector</a:t>
            </a:r>
          </a:p>
          <a:p>
            <a:r>
              <a:rPr lang="en-US" b="1" dirty="0" smtClean="0"/>
              <a:t>M20 </a:t>
            </a:r>
            <a:r>
              <a:rPr lang="en-US" dirty="0" smtClean="0"/>
              <a:t>– Preview Kafka, Storm connectors, </a:t>
            </a:r>
            <a:r>
              <a:rPr lang="en-US" dirty="0" err="1" smtClean="0"/>
              <a:t>Gov</a:t>
            </a:r>
            <a:r>
              <a:rPr lang="en-US" dirty="0" smtClean="0"/>
              <a:t> Ready Certification program, Preview row level &amp; Column masking.</a:t>
            </a:r>
          </a:p>
          <a:p>
            <a:r>
              <a:rPr lang="en-US" b="1" dirty="0" smtClean="0"/>
              <a:t>HDP 2.4 (Q4’15) </a:t>
            </a:r>
            <a:r>
              <a:rPr lang="en-US" dirty="0" smtClean="0"/>
              <a:t>GA all preview features</a:t>
            </a:r>
            <a:endParaRPr lang="en-US" dirty="0"/>
          </a:p>
        </p:txBody>
      </p:sp>
      <p:sp>
        <p:nvSpPr>
          <p:cNvPr id="3" name="Slide Number Placeholder 2"/>
          <p:cNvSpPr>
            <a:spLocks noGrp="1"/>
          </p:cNvSpPr>
          <p:nvPr>
            <p:ph type="sldNum" sz="quarter" idx="4"/>
          </p:nvPr>
        </p:nvSpPr>
        <p:spPr/>
        <p:txBody>
          <a:bodyPr/>
          <a:lstStyle/>
          <a:p>
            <a:fld id="{13BDBACA-B5F5-394C-AF1A-AF4F872C3316}" type="slidenum">
              <a:rPr lang="en-US" smtClean="0"/>
              <a:pPr/>
              <a:t>11</a:t>
            </a:fld>
            <a:endParaRPr lang="en-US" dirty="0"/>
          </a:p>
        </p:txBody>
      </p:sp>
      <p:sp>
        <p:nvSpPr>
          <p:cNvPr id="4" name="Title 3"/>
          <p:cNvSpPr>
            <a:spLocks noGrp="1"/>
          </p:cNvSpPr>
          <p:nvPr>
            <p:ph type="title"/>
          </p:nvPr>
        </p:nvSpPr>
        <p:spPr/>
        <p:txBody>
          <a:bodyPr/>
          <a:lstStyle/>
          <a:p>
            <a:r>
              <a:rPr lang="en-US" dirty="0" smtClean="0"/>
              <a:t>High Level Roadmap</a:t>
            </a:r>
            <a:endParaRPr lang="en-US" dirty="0"/>
          </a:p>
        </p:txBody>
      </p:sp>
    </p:spTree>
    <p:extLst>
      <p:ext uri="{BB962C8B-B14F-4D97-AF65-F5344CB8AC3E}">
        <p14:creationId xmlns:p14="http://schemas.microsoft.com/office/powerpoint/2010/main" val="15023823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Architecture</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87282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2821361" y="1382926"/>
            <a:ext cx="5376462" cy="4586111"/>
          </a:xfrm>
          <a:prstGeom prst="roundRect">
            <a:avLst>
              <a:gd name="adj" fmla="val 5257"/>
            </a:avLst>
          </a:prstGeom>
          <a:noFill/>
          <a:ln w="28575" cmpd="sng">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1"/>
              </a:solidFill>
            </a:endParaRPr>
          </a:p>
        </p:txBody>
      </p:sp>
      <p:sp>
        <p:nvSpPr>
          <p:cNvPr id="2" name="Title 1"/>
          <p:cNvSpPr>
            <a:spLocks noGrp="1"/>
          </p:cNvSpPr>
          <p:nvPr>
            <p:ph type="title"/>
          </p:nvPr>
        </p:nvSpPr>
        <p:spPr/>
        <p:txBody>
          <a:bodyPr/>
          <a:lstStyle/>
          <a:p>
            <a:r>
              <a:rPr lang="en-US" dirty="0" smtClean="0"/>
              <a:t>High Level Architecture</a:t>
            </a:r>
            <a:endParaRPr lang="en-US" dirty="0"/>
          </a:p>
        </p:txBody>
      </p:sp>
      <p:sp>
        <p:nvSpPr>
          <p:cNvPr id="4" name="Rounded Rectangle 3"/>
          <p:cNvSpPr/>
          <p:nvPr/>
        </p:nvSpPr>
        <p:spPr>
          <a:xfrm>
            <a:off x="2948333" y="3711259"/>
            <a:ext cx="5136629" cy="812107"/>
          </a:xfrm>
          <a:prstGeom prst="roundRect">
            <a:avLst/>
          </a:prstGeom>
          <a:solidFill>
            <a:schemeClr val="accent1">
              <a:lumMod val="40000"/>
              <a:lumOff val="60000"/>
            </a:schemeClr>
          </a:solidFill>
          <a:ln w="28575"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b="1" dirty="0" smtClean="0">
                <a:solidFill>
                  <a:schemeClr val="bg1"/>
                </a:solidFill>
              </a:rPr>
              <a:t>Type System</a:t>
            </a:r>
          </a:p>
        </p:txBody>
      </p:sp>
      <p:sp>
        <p:nvSpPr>
          <p:cNvPr id="5" name="Rounded Rectangle 4"/>
          <p:cNvSpPr/>
          <p:nvPr/>
        </p:nvSpPr>
        <p:spPr>
          <a:xfrm>
            <a:off x="2948333" y="4706806"/>
            <a:ext cx="5136629" cy="1121120"/>
          </a:xfrm>
          <a:prstGeom prst="roundRect">
            <a:avLst/>
          </a:prstGeom>
          <a:solidFill>
            <a:srgbClr val="E1F5D1"/>
          </a:solidFill>
          <a:ln w="28575"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tIns="91440" bIns="91440" rtlCol="0" anchor="b" anchorCtr="0"/>
          <a:lstStyle/>
          <a:p>
            <a:pPr algn="ctr"/>
            <a:r>
              <a:rPr lang="en-US" b="1" dirty="0" smtClean="0">
                <a:solidFill>
                  <a:schemeClr val="bg1"/>
                </a:solidFill>
              </a:rPr>
              <a:t>Repository</a:t>
            </a:r>
          </a:p>
        </p:txBody>
      </p:sp>
      <p:sp>
        <p:nvSpPr>
          <p:cNvPr id="6" name="Rounded Rectangle 5"/>
          <p:cNvSpPr/>
          <p:nvPr/>
        </p:nvSpPr>
        <p:spPr>
          <a:xfrm>
            <a:off x="2948333" y="2053917"/>
            <a:ext cx="5150705" cy="1495779"/>
          </a:xfrm>
          <a:prstGeom prst="roundRect">
            <a:avLst/>
          </a:prstGeom>
          <a:solidFill>
            <a:schemeClr val="accent1">
              <a:lumMod val="20000"/>
              <a:lumOff val="80000"/>
            </a:schemeClr>
          </a:solidFill>
          <a:ln w="28575"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tIns="91440" bIns="91440" rtlCol="0" anchor="b" anchorCtr="0"/>
          <a:lstStyle/>
          <a:p>
            <a:pPr algn="ctr"/>
            <a:r>
              <a:rPr lang="en-US" b="1" dirty="0" smtClean="0">
                <a:solidFill>
                  <a:schemeClr val="bg1"/>
                </a:solidFill>
              </a:rPr>
              <a:t>Search DSL</a:t>
            </a:r>
          </a:p>
        </p:txBody>
      </p:sp>
      <p:sp>
        <p:nvSpPr>
          <p:cNvPr id="7" name="Rounded Rectangle 6"/>
          <p:cNvSpPr/>
          <p:nvPr/>
        </p:nvSpPr>
        <p:spPr>
          <a:xfrm>
            <a:off x="8331885" y="1397038"/>
            <a:ext cx="599736" cy="2152658"/>
          </a:xfrm>
          <a:prstGeom prst="roundRect">
            <a:avLst/>
          </a:prstGeom>
          <a:solidFill>
            <a:schemeClr val="accent1">
              <a:lumMod val="40000"/>
              <a:lumOff val="60000"/>
            </a:schemeClr>
          </a:solidFill>
          <a:ln w="28575"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vert="vert270" tIns="91440" bIns="91440" rtlCol="0" anchor="ctr" anchorCtr="0"/>
          <a:lstStyle/>
          <a:p>
            <a:pPr algn="ctr"/>
            <a:r>
              <a:rPr lang="en-US" b="1" dirty="0" smtClean="0">
                <a:solidFill>
                  <a:schemeClr val="bg1"/>
                </a:solidFill>
              </a:rPr>
              <a:t>Bridge</a:t>
            </a:r>
          </a:p>
        </p:txBody>
      </p:sp>
      <p:sp>
        <p:nvSpPr>
          <p:cNvPr id="8" name="Rounded Rectangle 7"/>
          <p:cNvSpPr/>
          <p:nvPr/>
        </p:nvSpPr>
        <p:spPr>
          <a:xfrm>
            <a:off x="3089482" y="2166805"/>
            <a:ext cx="1128922" cy="714023"/>
          </a:xfrm>
          <a:prstGeom prst="roundRect">
            <a:avLst/>
          </a:prstGeom>
          <a:solidFill>
            <a:schemeClr val="accent1">
              <a:lumMod val="40000"/>
              <a:lumOff val="60000"/>
            </a:schemeClr>
          </a:solidFill>
          <a:ln w="28575"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b="1" dirty="0" smtClean="0">
                <a:solidFill>
                  <a:schemeClr val="bg1"/>
                </a:solidFill>
              </a:rPr>
              <a:t>Hive</a:t>
            </a:r>
          </a:p>
        </p:txBody>
      </p:sp>
      <p:sp>
        <p:nvSpPr>
          <p:cNvPr id="9" name="Rounded Rectangle 8"/>
          <p:cNvSpPr/>
          <p:nvPr/>
        </p:nvSpPr>
        <p:spPr>
          <a:xfrm>
            <a:off x="4342580" y="2166805"/>
            <a:ext cx="1128922" cy="714023"/>
          </a:xfrm>
          <a:prstGeom prst="roundRect">
            <a:avLst/>
          </a:prstGeom>
          <a:solidFill>
            <a:schemeClr val="accent1">
              <a:lumMod val="40000"/>
              <a:lumOff val="60000"/>
            </a:schemeClr>
          </a:solidFill>
          <a:ln w="28575"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b="1" dirty="0" smtClean="0">
                <a:solidFill>
                  <a:schemeClr val="bg1"/>
                </a:solidFill>
              </a:rPr>
              <a:t>Storm</a:t>
            </a:r>
          </a:p>
        </p:txBody>
      </p:sp>
      <p:sp>
        <p:nvSpPr>
          <p:cNvPr id="10" name="Rounded Rectangle 9"/>
          <p:cNvSpPr/>
          <p:nvPr/>
        </p:nvSpPr>
        <p:spPr>
          <a:xfrm>
            <a:off x="6885480" y="2166805"/>
            <a:ext cx="1128922" cy="714023"/>
          </a:xfrm>
          <a:prstGeom prst="roundRect">
            <a:avLst/>
          </a:prstGeom>
          <a:solidFill>
            <a:schemeClr val="accent1">
              <a:lumMod val="40000"/>
              <a:lumOff val="60000"/>
            </a:schemeClr>
          </a:solidFill>
          <a:ln w="28575"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b="1" dirty="0" smtClean="0">
                <a:solidFill>
                  <a:schemeClr val="bg1"/>
                </a:solidFill>
              </a:rPr>
              <a:t>Others</a:t>
            </a:r>
          </a:p>
        </p:txBody>
      </p:sp>
      <p:sp>
        <p:nvSpPr>
          <p:cNvPr id="11" name="Rounded Rectangle 10"/>
          <p:cNvSpPr/>
          <p:nvPr/>
        </p:nvSpPr>
        <p:spPr>
          <a:xfrm>
            <a:off x="5598507" y="2166805"/>
            <a:ext cx="1128922" cy="714023"/>
          </a:xfrm>
          <a:prstGeom prst="roundRect">
            <a:avLst/>
          </a:prstGeom>
          <a:solidFill>
            <a:schemeClr val="accent1">
              <a:lumMod val="40000"/>
              <a:lumOff val="60000"/>
            </a:schemeClr>
          </a:solidFill>
          <a:ln w="28575"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b="1" dirty="0" err="1" smtClean="0">
                <a:solidFill>
                  <a:schemeClr val="bg1"/>
                </a:solidFill>
              </a:rPr>
              <a:t>Sqoop</a:t>
            </a:r>
            <a:endParaRPr lang="en-US" b="1" dirty="0" smtClean="0">
              <a:solidFill>
                <a:schemeClr val="bg1"/>
              </a:solidFill>
            </a:endParaRPr>
          </a:p>
        </p:txBody>
      </p:sp>
      <p:sp>
        <p:nvSpPr>
          <p:cNvPr id="13" name="Rounded Rectangle 12"/>
          <p:cNvSpPr/>
          <p:nvPr/>
        </p:nvSpPr>
        <p:spPr>
          <a:xfrm>
            <a:off x="2821361" y="1382927"/>
            <a:ext cx="5376462" cy="541169"/>
          </a:xfrm>
          <a:prstGeom prst="roundRect">
            <a:avLst>
              <a:gd name="adj" fmla="val 24534"/>
            </a:avLst>
          </a:prstGeom>
          <a:solidFill>
            <a:schemeClr val="accent1">
              <a:lumMod val="40000"/>
              <a:lumOff val="60000"/>
            </a:schemeClr>
          </a:solidFill>
          <a:ln w="28575"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b="1" dirty="0" smtClean="0">
                <a:solidFill>
                  <a:schemeClr val="bg1"/>
                </a:solidFill>
              </a:rPr>
              <a:t>REST API</a:t>
            </a:r>
          </a:p>
        </p:txBody>
      </p:sp>
      <p:sp>
        <p:nvSpPr>
          <p:cNvPr id="15" name="Rounded Rectangle 14"/>
          <p:cNvSpPr/>
          <p:nvPr/>
        </p:nvSpPr>
        <p:spPr>
          <a:xfrm>
            <a:off x="3302096" y="4797815"/>
            <a:ext cx="4543909" cy="578518"/>
          </a:xfrm>
          <a:prstGeom prst="roundRect">
            <a:avLst/>
          </a:prstGeom>
          <a:solidFill>
            <a:schemeClr val="accent1">
              <a:lumMod val="40000"/>
              <a:lumOff val="60000"/>
            </a:schemeClr>
          </a:solidFill>
          <a:ln w="28575"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b="1" dirty="0" smtClean="0">
                <a:solidFill>
                  <a:schemeClr val="bg1"/>
                </a:solidFill>
              </a:rPr>
              <a:t>Titan / </a:t>
            </a:r>
            <a:r>
              <a:rPr lang="en-US" b="1" dirty="0" err="1" smtClean="0">
                <a:solidFill>
                  <a:schemeClr val="bg1"/>
                </a:solidFill>
              </a:rPr>
              <a:t>HBase</a:t>
            </a:r>
            <a:endParaRPr lang="en-US" b="1" dirty="0" smtClean="0">
              <a:solidFill>
                <a:schemeClr val="bg1"/>
              </a:solidFill>
            </a:endParaRPr>
          </a:p>
        </p:txBody>
      </p:sp>
      <p:sp>
        <p:nvSpPr>
          <p:cNvPr id="16" name="Rounded Rectangle 15"/>
          <p:cNvSpPr/>
          <p:nvPr/>
        </p:nvSpPr>
        <p:spPr>
          <a:xfrm>
            <a:off x="8331885" y="3711259"/>
            <a:ext cx="599736" cy="2257778"/>
          </a:xfrm>
          <a:prstGeom prst="roundRect">
            <a:avLst/>
          </a:prstGeom>
          <a:solidFill>
            <a:schemeClr val="accent1">
              <a:lumMod val="40000"/>
              <a:lumOff val="60000"/>
            </a:schemeClr>
          </a:solidFill>
          <a:ln w="28575" cmpd="sng">
            <a:solidFill>
              <a:srgbClr val="355F14"/>
            </a:solidFill>
          </a:ln>
          <a:effectLst/>
        </p:spPr>
        <p:style>
          <a:lnRef idx="1">
            <a:schemeClr val="accent1"/>
          </a:lnRef>
          <a:fillRef idx="3">
            <a:schemeClr val="accent1"/>
          </a:fillRef>
          <a:effectRef idx="2">
            <a:schemeClr val="accent1"/>
          </a:effectRef>
          <a:fontRef idx="minor">
            <a:schemeClr val="lt1"/>
          </a:fontRef>
        </p:style>
        <p:txBody>
          <a:bodyPr vert="vert270" tIns="91440" bIns="91440" rtlCol="0" anchor="ctr" anchorCtr="0"/>
          <a:lstStyle/>
          <a:p>
            <a:pPr algn="ctr"/>
            <a:r>
              <a:rPr lang="en-US" b="1" dirty="0" err="1" smtClean="0">
                <a:solidFill>
                  <a:schemeClr val="bg1"/>
                </a:solidFill>
              </a:rPr>
              <a:t>Solr</a:t>
            </a:r>
            <a:r>
              <a:rPr lang="en-US" b="1" dirty="0" smtClean="0">
                <a:solidFill>
                  <a:schemeClr val="bg1"/>
                </a:solidFill>
              </a:rPr>
              <a:t>/Elastic</a:t>
            </a:r>
          </a:p>
        </p:txBody>
      </p:sp>
      <p:sp>
        <p:nvSpPr>
          <p:cNvPr id="3" name="TextBox 2"/>
          <p:cNvSpPr txBox="1"/>
          <p:nvPr/>
        </p:nvSpPr>
        <p:spPr>
          <a:xfrm>
            <a:off x="9736948" y="3485444"/>
            <a:ext cx="914400" cy="914400"/>
          </a:xfrm>
          <a:prstGeom prst="rect">
            <a:avLst/>
          </a:prstGeom>
        </p:spPr>
        <p:txBody>
          <a:bodyPr vert="horz" wrap="none" lIns="91440" tIns="91440" rIns="91440" bIns="91440" rtlCol="0">
            <a:noAutofit/>
          </a:bodyPr>
          <a:lstStyle/>
          <a:p>
            <a:endParaRPr lang="en-US" dirty="0"/>
          </a:p>
        </p:txBody>
      </p:sp>
      <p:sp>
        <p:nvSpPr>
          <p:cNvPr id="17" name="TextBox 16"/>
          <p:cNvSpPr txBox="1"/>
          <p:nvPr/>
        </p:nvSpPr>
        <p:spPr>
          <a:xfrm>
            <a:off x="9313138" y="6204683"/>
            <a:ext cx="914400" cy="914400"/>
          </a:xfrm>
          <a:prstGeom prst="rect">
            <a:avLst/>
          </a:prstGeom>
        </p:spPr>
        <p:txBody>
          <a:bodyPr vert="horz" wrap="none" lIns="91440" tIns="91440" rIns="91440" bIns="91440" rtlCol="0">
            <a:noAutofit/>
          </a:bodyPr>
          <a:lstStyle/>
          <a:p>
            <a:endParaRPr lang="en-US" dirty="0"/>
          </a:p>
        </p:txBody>
      </p:sp>
    </p:spTree>
    <p:extLst>
      <p:ext uri="{BB962C8B-B14F-4D97-AF65-F5344CB8AC3E}">
        <p14:creationId xmlns:p14="http://schemas.microsoft.com/office/powerpoint/2010/main" val="102625351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Stack</a:t>
            </a:r>
            <a:endParaRPr lang="en-US" dirty="0"/>
          </a:p>
        </p:txBody>
      </p:sp>
      <p:sp>
        <p:nvSpPr>
          <p:cNvPr id="3" name="Content Placeholder 2"/>
          <p:cNvSpPr>
            <a:spLocks noGrp="1"/>
          </p:cNvSpPr>
          <p:nvPr>
            <p:ph idx="1"/>
          </p:nvPr>
        </p:nvSpPr>
        <p:spPr>
          <a:xfrm>
            <a:off x="1168241" y="1323411"/>
            <a:ext cx="4889659" cy="4856498"/>
          </a:xfrm>
        </p:spPr>
        <p:txBody>
          <a:bodyPr>
            <a:normAutofit/>
          </a:bodyPr>
          <a:lstStyle/>
          <a:p>
            <a:r>
              <a:rPr lang="en-US" dirty="0" smtClean="0"/>
              <a:t>Knowledge Store</a:t>
            </a:r>
          </a:p>
          <a:p>
            <a:pPr lvl="1">
              <a:buFont typeface="Courier New"/>
              <a:buChar char="o"/>
            </a:pPr>
            <a:r>
              <a:rPr lang="en-US" dirty="0" smtClean="0"/>
              <a:t>Titan Graph DB</a:t>
            </a:r>
          </a:p>
          <a:p>
            <a:r>
              <a:rPr lang="en-US" dirty="0" smtClean="0"/>
              <a:t>Pluggable Search Backend</a:t>
            </a:r>
          </a:p>
          <a:p>
            <a:pPr lvl="1">
              <a:buFont typeface="Courier New"/>
              <a:buChar char="o"/>
            </a:pPr>
            <a:r>
              <a:rPr lang="en-US" dirty="0" smtClean="0"/>
              <a:t>Elastic search</a:t>
            </a:r>
          </a:p>
          <a:p>
            <a:pPr lvl="1">
              <a:buFont typeface="Courier New"/>
              <a:buChar char="o"/>
            </a:pPr>
            <a:r>
              <a:rPr lang="en-US" dirty="0" err="1" smtClean="0"/>
              <a:t>Solr</a:t>
            </a:r>
            <a:endParaRPr lang="en-US" dirty="0" smtClean="0"/>
          </a:p>
          <a:p>
            <a:r>
              <a:rPr lang="en-US" dirty="0" smtClean="0"/>
              <a:t>Rules Engine</a:t>
            </a:r>
          </a:p>
          <a:p>
            <a:pPr lvl="1">
              <a:buFont typeface="Courier New"/>
              <a:buChar char="o"/>
            </a:pPr>
            <a:r>
              <a:rPr lang="en-US" dirty="0" smtClean="0"/>
              <a:t>TBD</a:t>
            </a:r>
          </a:p>
        </p:txBody>
      </p:sp>
      <p:sp>
        <p:nvSpPr>
          <p:cNvPr id="4" name="TextBox 3"/>
          <p:cNvSpPr txBox="1"/>
          <p:nvPr/>
        </p:nvSpPr>
        <p:spPr>
          <a:xfrm>
            <a:off x="5943600" y="1308100"/>
            <a:ext cx="5727700" cy="5054600"/>
          </a:xfrm>
          <a:prstGeom prst="rect">
            <a:avLst/>
          </a:prstGeom>
        </p:spPr>
        <p:txBody>
          <a:bodyPr vert="horz" wrap="square" lIns="91440" tIns="91440" rIns="91440" bIns="91440" rtlCol="0">
            <a:noAutofit/>
          </a:bodyPr>
          <a:lstStyle/>
          <a:p>
            <a:endParaRPr lang="en-US" dirty="0"/>
          </a:p>
        </p:txBody>
      </p:sp>
      <p:sp>
        <p:nvSpPr>
          <p:cNvPr id="5" name="TextBox 4"/>
          <p:cNvSpPr txBox="1"/>
          <p:nvPr/>
        </p:nvSpPr>
        <p:spPr>
          <a:xfrm>
            <a:off x="6489700" y="1323411"/>
            <a:ext cx="4152900" cy="3759200"/>
          </a:xfrm>
          <a:prstGeom prst="rect">
            <a:avLst/>
          </a:prstGeom>
        </p:spPr>
        <p:txBody>
          <a:bodyPr vert="horz" wrap="none" lIns="91440" tIns="91440" rIns="91440" bIns="91440" rtlCol="0">
            <a:noAutofit/>
          </a:bodyPr>
          <a:lstStyle/>
          <a:p>
            <a:pPr marL="457200" indent="-457200">
              <a:buFont typeface="Arial"/>
              <a:buChar char="•"/>
            </a:pPr>
            <a:r>
              <a:rPr lang="en-US" sz="2800" dirty="0"/>
              <a:t>Audit </a:t>
            </a:r>
            <a:r>
              <a:rPr lang="en-US" sz="2800" dirty="0" smtClean="0"/>
              <a:t>Store</a:t>
            </a:r>
          </a:p>
          <a:p>
            <a:pPr marL="800100" lvl="1" indent="-342900">
              <a:buFont typeface="Courier New"/>
              <a:buChar char="o"/>
            </a:pPr>
            <a:r>
              <a:rPr lang="en-US" sz="2400" dirty="0" smtClean="0"/>
              <a:t>YARN </a:t>
            </a:r>
            <a:r>
              <a:rPr lang="en-US" sz="2400" dirty="0"/>
              <a:t>ATS - Time series DB </a:t>
            </a:r>
          </a:p>
          <a:p>
            <a:pPr marL="457200" indent="-457200">
              <a:buFont typeface="Arial"/>
              <a:buChar char="•"/>
            </a:pPr>
            <a:endParaRPr lang="en-US" sz="2800" dirty="0" smtClean="0"/>
          </a:p>
          <a:p>
            <a:pPr marL="457200" indent="-457200">
              <a:buFont typeface="Arial"/>
              <a:buChar char="•"/>
            </a:pPr>
            <a:r>
              <a:rPr lang="en-US" sz="2800" dirty="0" smtClean="0"/>
              <a:t>Java </a:t>
            </a:r>
            <a:r>
              <a:rPr lang="en-US" sz="2800" dirty="0"/>
              <a:t>1.7</a:t>
            </a:r>
          </a:p>
          <a:p>
            <a:pPr marL="457200" indent="-457200">
              <a:buFont typeface="Arial"/>
              <a:buChar char="•"/>
            </a:pPr>
            <a:endParaRPr lang="en-US" sz="2800" dirty="0" smtClean="0"/>
          </a:p>
          <a:p>
            <a:pPr marL="457200" indent="-457200">
              <a:buFont typeface="Arial"/>
              <a:buChar char="•"/>
            </a:pPr>
            <a:r>
              <a:rPr lang="en-US" sz="2800" dirty="0" smtClean="0"/>
              <a:t>Dashboard</a:t>
            </a:r>
            <a:endParaRPr lang="en-US" sz="2800" dirty="0"/>
          </a:p>
          <a:p>
            <a:pPr marL="971550" lvl="1" indent="-514350">
              <a:buFont typeface="Courier New"/>
              <a:buChar char="o"/>
            </a:pPr>
            <a:r>
              <a:rPr lang="en-US" sz="2800" dirty="0"/>
              <a:t>TBD</a:t>
            </a:r>
          </a:p>
          <a:p>
            <a:endParaRPr lang="en-US" dirty="0"/>
          </a:p>
        </p:txBody>
      </p:sp>
    </p:spTree>
    <p:extLst>
      <p:ext uri="{BB962C8B-B14F-4D97-AF65-F5344CB8AC3E}">
        <p14:creationId xmlns:p14="http://schemas.microsoft.com/office/powerpoint/2010/main" val="122320742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numCol="2"/>
          <a:lstStyle/>
          <a:p>
            <a:pPr marL="0" indent="0">
              <a:buNone/>
            </a:pPr>
            <a:r>
              <a:rPr lang="en-US" sz="1600" b="1" dirty="0"/>
              <a:t>Admin</a:t>
            </a:r>
          </a:p>
          <a:p>
            <a:pPr marL="0" indent="0">
              <a:buNone/>
            </a:pPr>
            <a:r>
              <a:rPr lang="en-US" sz="1600" dirty="0"/>
              <a:t>GET: /admin/stack</a:t>
            </a:r>
          </a:p>
          <a:p>
            <a:pPr marL="0" indent="0">
              <a:buNone/>
            </a:pPr>
            <a:r>
              <a:rPr lang="en-US" sz="1600" dirty="0"/>
              <a:t>GET: /admin/version</a:t>
            </a:r>
          </a:p>
          <a:p>
            <a:pPr marL="0" indent="0">
              <a:buNone/>
            </a:pPr>
            <a:r>
              <a:rPr lang="en-US" sz="1600" dirty="0"/>
              <a:t> </a:t>
            </a:r>
          </a:p>
          <a:p>
            <a:pPr marL="0" indent="0">
              <a:buNone/>
            </a:pPr>
            <a:r>
              <a:rPr lang="en-US" sz="1600" b="1" dirty="0"/>
              <a:t>Entity</a:t>
            </a:r>
          </a:p>
          <a:p>
            <a:pPr marL="0" indent="0">
              <a:buNone/>
            </a:pPr>
            <a:r>
              <a:rPr lang="en-US" sz="1600" dirty="0"/>
              <a:t>GET: /entities/definition/{</a:t>
            </a:r>
            <a:r>
              <a:rPr lang="en-US" sz="1600" dirty="0" err="1"/>
              <a:t>guid</a:t>
            </a:r>
            <a:r>
              <a:rPr lang="en-US" sz="1600" dirty="0"/>
              <a:t>}</a:t>
            </a:r>
          </a:p>
          <a:p>
            <a:pPr marL="0" indent="0">
              <a:buNone/>
            </a:pPr>
            <a:r>
              <a:rPr lang="en-US" sz="1600" dirty="0"/>
              <a:t>POST: /entities/submit/{</a:t>
            </a:r>
            <a:r>
              <a:rPr lang="en-US" sz="1600" dirty="0" err="1"/>
              <a:t>typeName</a:t>
            </a:r>
            <a:r>
              <a:rPr lang="en-US" sz="1600" dirty="0"/>
              <a:t>}</a:t>
            </a:r>
          </a:p>
          <a:p>
            <a:pPr marL="0" indent="0">
              <a:buNone/>
            </a:pPr>
            <a:r>
              <a:rPr lang="en-US" sz="1600" dirty="0" smtClean="0"/>
              <a:t>GET</a:t>
            </a:r>
            <a:r>
              <a:rPr lang="en-US" sz="1600" dirty="0"/>
              <a:t>: /entities/list/{</a:t>
            </a:r>
            <a:r>
              <a:rPr lang="en-US" sz="1600" dirty="0" err="1"/>
              <a:t>entityType</a:t>
            </a:r>
            <a:r>
              <a:rPr lang="en-US" sz="1600" dirty="0"/>
              <a:t>}</a:t>
            </a:r>
          </a:p>
          <a:p>
            <a:pPr marL="0" indent="0">
              <a:buNone/>
            </a:pPr>
            <a:r>
              <a:rPr lang="en-US" sz="1600" dirty="0" smtClean="0"/>
              <a:t> </a:t>
            </a:r>
            <a:endParaRPr lang="en-US" sz="1600" dirty="0"/>
          </a:p>
          <a:p>
            <a:pPr marL="0" indent="0">
              <a:buNone/>
            </a:pPr>
            <a:r>
              <a:rPr lang="en-US" sz="1600" b="1" dirty="0"/>
              <a:t>Metadata Discovery</a:t>
            </a:r>
          </a:p>
          <a:p>
            <a:pPr marL="0" indent="0">
              <a:buNone/>
            </a:pPr>
            <a:r>
              <a:rPr lang="en-US" sz="1600" dirty="0"/>
              <a:t>GET: /discovery/search/gremlin/{</a:t>
            </a:r>
            <a:r>
              <a:rPr lang="en-US" sz="1600" dirty="0" err="1"/>
              <a:t>gremlinQuery</a:t>
            </a:r>
            <a:r>
              <a:rPr lang="en-US" sz="1600" dirty="0"/>
              <a:t>}</a:t>
            </a:r>
          </a:p>
          <a:p>
            <a:pPr marL="0" indent="0">
              <a:buNone/>
            </a:pPr>
            <a:r>
              <a:rPr lang="en-US" sz="1600" dirty="0"/>
              <a:t>GET: /discovery/search/relationships/{</a:t>
            </a:r>
            <a:r>
              <a:rPr lang="en-US" sz="1600" dirty="0" err="1"/>
              <a:t>guid</a:t>
            </a:r>
            <a:r>
              <a:rPr lang="en-US" sz="1600" dirty="0"/>
              <a:t>}</a:t>
            </a:r>
          </a:p>
          <a:p>
            <a:pPr marL="0" indent="0">
              <a:buNone/>
            </a:pPr>
            <a:r>
              <a:rPr lang="en-US" sz="1600" dirty="0"/>
              <a:t>GET: /discovery/search/</a:t>
            </a:r>
            <a:r>
              <a:rPr lang="en-US" sz="1600" dirty="0" err="1"/>
              <a:t>fullText?text</a:t>
            </a:r>
            <a:r>
              <a:rPr lang="en-US" sz="1600" dirty="0"/>
              <a:t>=&lt;query&gt;</a:t>
            </a:r>
          </a:p>
          <a:p>
            <a:pPr marL="0" indent="0">
              <a:buNone/>
            </a:pPr>
            <a:r>
              <a:rPr lang="en-US" sz="1600" dirty="0"/>
              <a:t>GET: /discovery/</a:t>
            </a:r>
            <a:r>
              <a:rPr lang="en-US" sz="1600" dirty="0" err="1"/>
              <a:t>getIndexedFields</a:t>
            </a:r>
            <a:endParaRPr lang="en-US" sz="1600" dirty="0"/>
          </a:p>
          <a:p>
            <a:pPr marL="0" indent="0">
              <a:buNone/>
            </a:pPr>
            <a:r>
              <a:rPr lang="en-US" sz="1600" dirty="0"/>
              <a:t> </a:t>
            </a:r>
          </a:p>
          <a:p>
            <a:pPr marL="0" indent="0">
              <a:buNone/>
            </a:pPr>
            <a:endParaRPr lang="en-US" sz="1600" dirty="0" smtClean="0"/>
          </a:p>
          <a:p>
            <a:pPr marL="0" indent="0">
              <a:buNone/>
            </a:pPr>
            <a:endParaRPr lang="en-US" sz="1600" dirty="0"/>
          </a:p>
          <a:p>
            <a:pPr marL="0" indent="0">
              <a:buNone/>
            </a:pPr>
            <a:r>
              <a:rPr lang="en-US" sz="1600" b="1" dirty="0" err="1" smtClean="0"/>
              <a:t>Rexster</a:t>
            </a:r>
            <a:endParaRPr lang="en-US" sz="1600" b="1" dirty="0"/>
          </a:p>
          <a:p>
            <a:pPr marL="0" indent="0">
              <a:buNone/>
            </a:pPr>
            <a:r>
              <a:rPr lang="en-US" sz="1600" dirty="0"/>
              <a:t>GET: /graph/vertices/{id}</a:t>
            </a:r>
          </a:p>
          <a:p>
            <a:pPr marL="0" indent="0">
              <a:buNone/>
            </a:pPr>
            <a:r>
              <a:rPr lang="en-US" sz="1600" dirty="0"/>
              <a:t>GET: /graph/vertices/properties/{id}</a:t>
            </a:r>
          </a:p>
          <a:p>
            <a:pPr marL="0" indent="0">
              <a:buNone/>
            </a:pPr>
            <a:r>
              <a:rPr lang="en-US" sz="1600" dirty="0"/>
              <a:t>GET: /graph/vertices</a:t>
            </a:r>
          </a:p>
          <a:p>
            <a:pPr marL="0" indent="0">
              <a:buNone/>
            </a:pPr>
            <a:r>
              <a:rPr lang="en-US" sz="1600" dirty="0"/>
              <a:t>GET: /graph/vertices/{id}/{direction}</a:t>
            </a:r>
          </a:p>
          <a:p>
            <a:pPr marL="0" indent="0">
              <a:buNone/>
            </a:pPr>
            <a:r>
              <a:rPr lang="en-US" sz="1600" dirty="0"/>
              <a:t>GET: /graph/edges/{id}</a:t>
            </a:r>
          </a:p>
          <a:p>
            <a:pPr marL="0" indent="0">
              <a:buNone/>
            </a:pPr>
            <a:r>
              <a:rPr lang="en-US" sz="1600" dirty="0"/>
              <a:t> </a:t>
            </a:r>
          </a:p>
          <a:p>
            <a:pPr marL="0" indent="0">
              <a:buNone/>
            </a:pPr>
            <a:r>
              <a:rPr lang="en-US" sz="1600" b="1" dirty="0"/>
              <a:t>Types</a:t>
            </a:r>
          </a:p>
          <a:p>
            <a:pPr marL="0" indent="0">
              <a:buNone/>
            </a:pPr>
            <a:r>
              <a:rPr lang="en-US" sz="1600" dirty="0"/>
              <a:t>POST: /types/submit/{</a:t>
            </a:r>
            <a:r>
              <a:rPr lang="en-US" sz="1600" dirty="0" err="1"/>
              <a:t>typeName</a:t>
            </a:r>
            <a:r>
              <a:rPr lang="en-US" sz="1600" dirty="0"/>
              <a:t>}</a:t>
            </a:r>
          </a:p>
          <a:p>
            <a:pPr marL="0" indent="0">
              <a:buNone/>
            </a:pPr>
            <a:r>
              <a:rPr lang="en-US" sz="1600" dirty="0"/>
              <a:t>GET: /types/definition/{</a:t>
            </a:r>
            <a:r>
              <a:rPr lang="en-US" sz="1600" dirty="0" err="1"/>
              <a:t>typeName</a:t>
            </a:r>
            <a:r>
              <a:rPr lang="en-US" sz="1600" dirty="0"/>
              <a:t>}</a:t>
            </a:r>
          </a:p>
          <a:p>
            <a:pPr marL="0" indent="0">
              <a:buNone/>
            </a:pPr>
            <a:r>
              <a:rPr lang="en-US" sz="1600" dirty="0"/>
              <a:t>GET: /types/list</a:t>
            </a:r>
          </a:p>
          <a:p>
            <a:pPr marL="0" indent="0">
              <a:buNone/>
            </a:pPr>
            <a:r>
              <a:rPr lang="en-US" sz="1600" dirty="0"/>
              <a:t> </a:t>
            </a:r>
          </a:p>
          <a:p>
            <a:pPr marL="0" indent="0">
              <a:buNone/>
            </a:pPr>
            <a:r>
              <a:rPr lang="en-US" sz="1600" b="1" dirty="0" smtClean="0"/>
              <a:t>Hive Lineage</a:t>
            </a:r>
          </a:p>
          <a:p>
            <a:pPr marL="0" indent="0">
              <a:buNone/>
            </a:pPr>
            <a:r>
              <a:rPr lang="en-US" sz="1600" dirty="0" smtClean="0"/>
              <a:t>GET: /bridge/hive/{id}</a:t>
            </a:r>
          </a:p>
          <a:p>
            <a:pPr marL="0" indent="0">
              <a:buNone/>
            </a:pPr>
            <a:r>
              <a:rPr lang="en-US" sz="1600" dirty="0" smtClean="0"/>
              <a:t>GET: /bridge/hive</a:t>
            </a:r>
          </a:p>
          <a:p>
            <a:pPr marL="0" indent="0">
              <a:buNone/>
            </a:pPr>
            <a:r>
              <a:rPr lang="en-US" sz="1600" dirty="0" smtClean="0"/>
              <a:t>POST: /bridge/hive</a:t>
            </a:r>
          </a:p>
          <a:p>
            <a:pPr marL="0" indent="0">
              <a:buNone/>
            </a:pPr>
            <a:endParaRPr lang="en-US" sz="1600" dirty="0"/>
          </a:p>
        </p:txBody>
      </p:sp>
      <p:sp>
        <p:nvSpPr>
          <p:cNvPr id="3" name="Slide Number Placeholder 2"/>
          <p:cNvSpPr>
            <a:spLocks noGrp="1"/>
          </p:cNvSpPr>
          <p:nvPr>
            <p:ph type="sldNum" sz="quarter" idx="4"/>
          </p:nvPr>
        </p:nvSpPr>
        <p:spPr/>
        <p:txBody>
          <a:bodyPr/>
          <a:lstStyle/>
          <a:p>
            <a:fld id="{13BDBACA-B5F5-394C-AF1A-AF4F872C3316}" type="slidenum">
              <a:rPr lang="en-US" smtClean="0"/>
              <a:pPr/>
              <a:t>15</a:t>
            </a:fld>
            <a:endParaRPr lang="en-US" dirty="0"/>
          </a:p>
        </p:txBody>
      </p:sp>
      <p:sp>
        <p:nvSpPr>
          <p:cNvPr id="4" name="Title 3"/>
          <p:cNvSpPr>
            <a:spLocks noGrp="1"/>
          </p:cNvSpPr>
          <p:nvPr>
            <p:ph type="title"/>
          </p:nvPr>
        </p:nvSpPr>
        <p:spPr/>
        <p:txBody>
          <a:bodyPr/>
          <a:lstStyle/>
          <a:p>
            <a:r>
              <a:rPr lang="en-US" dirty="0" smtClean="0"/>
              <a:t>APIs: Examples</a:t>
            </a:r>
            <a:endParaRPr lang="en-US" dirty="0"/>
          </a:p>
        </p:txBody>
      </p:sp>
    </p:spTree>
    <p:extLst>
      <p:ext uri="{BB962C8B-B14F-4D97-AF65-F5344CB8AC3E}">
        <p14:creationId xmlns:p14="http://schemas.microsoft.com/office/powerpoint/2010/main" val="90919723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System – Overview of Types</a:t>
            </a:r>
            <a:endParaRPr lang="en-US" dirty="0"/>
          </a:p>
        </p:txBody>
      </p:sp>
      <p:sp>
        <p:nvSpPr>
          <p:cNvPr id="3" name="Text Placeholder 2"/>
          <p:cNvSpPr>
            <a:spLocks noGrp="1"/>
          </p:cNvSpPr>
          <p:nvPr>
            <p:ph type="body" sz="quarter" idx="11"/>
          </p:nvPr>
        </p:nvSpPr>
        <p:spPr>
          <a:xfrm>
            <a:off x="888841" y="1106435"/>
            <a:ext cx="3911759" cy="3579864"/>
          </a:xfrm>
        </p:spPr>
        <p:txBody>
          <a:bodyPr/>
          <a:lstStyle/>
          <a:p>
            <a:pPr marL="509588" lvl="2" indent="-342900">
              <a:buClr>
                <a:srgbClr val="00B050"/>
              </a:buClr>
            </a:pPr>
            <a:r>
              <a:rPr lang="en-US" sz="3200" dirty="0" smtClean="0"/>
              <a:t>Class</a:t>
            </a:r>
          </a:p>
          <a:p>
            <a:pPr marL="509588" lvl="2" indent="-342900">
              <a:buClr>
                <a:srgbClr val="00B050"/>
              </a:buClr>
            </a:pPr>
            <a:r>
              <a:rPr lang="en-US" sz="3200" dirty="0" err="1" smtClean="0"/>
              <a:t>Struct</a:t>
            </a:r>
            <a:endParaRPr lang="en-US" sz="3200" dirty="0" smtClean="0"/>
          </a:p>
          <a:p>
            <a:pPr marL="509588" lvl="2" indent="-342900">
              <a:buClr>
                <a:srgbClr val="00B050"/>
              </a:buClr>
            </a:pPr>
            <a:r>
              <a:rPr lang="en-US" sz="3200" dirty="0" smtClean="0"/>
              <a:t>Trait</a:t>
            </a:r>
          </a:p>
          <a:p>
            <a:pPr marL="509588" lvl="2" indent="-342900">
              <a:buClr>
                <a:srgbClr val="00B050"/>
              </a:buClr>
            </a:pPr>
            <a:r>
              <a:rPr lang="en-US" sz="3200" dirty="0" smtClean="0"/>
              <a:t>Primitives</a:t>
            </a:r>
          </a:p>
          <a:p>
            <a:pPr lvl="2" indent="0">
              <a:buClr>
                <a:srgbClr val="00B050"/>
              </a:buClr>
              <a:buNone/>
            </a:pPr>
            <a:endParaRPr lang="en-US" sz="2400" dirty="0"/>
          </a:p>
        </p:txBody>
      </p:sp>
      <p:sp>
        <p:nvSpPr>
          <p:cNvPr id="4" name="TextBox 3"/>
          <p:cNvSpPr txBox="1"/>
          <p:nvPr/>
        </p:nvSpPr>
        <p:spPr>
          <a:xfrm>
            <a:off x="5180012" y="1106434"/>
            <a:ext cx="4052888" cy="3579865"/>
          </a:xfrm>
          <a:prstGeom prst="rect">
            <a:avLst/>
          </a:prstGeom>
        </p:spPr>
        <p:txBody>
          <a:bodyPr vert="horz" wrap="none" lIns="91440" tIns="91440" rIns="91440" bIns="91440" rtlCol="0">
            <a:noAutofit/>
          </a:bodyPr>
          <a:lstStyle/>
          <a:p>
            <a:pPr marL="452438" lvl="2" indent="-285750">
              <a:buClr>
                <a:srgbClr val="00B050"/>
              </a:buClr>
              <a:buFont typeface="Arial" charset="0"/>
              <a:buChar char="•"/>
            </a:pPr>
            <a:r>
              <a:rPr lang="en-US" sz="2800" dirty="0"/>
              <a:t>Collections</a:t>
            </a:r>
          </a:p>
          <a:p>
            <a:pPr marL="682625" lvl="3" indent="-285750">
              <a:buClr>
                <a:srgbClr val="00B050"/>
              </a:buClr>
              <a:buFont typeface="Arial" charset="0"/>
              <a:buChar char="•"/>
            </a:pPr>
            <a:r>
              <a:rPr lang="en-US" sz="2800" dirty="0"/>
              <a:t>Map</a:t>
            </a:r>
          </a:p>
          <a:p>
            <a:pPr marL="682625" lvl="3" indent="-285750">
              <a:buClr>
                <a:srgbClr val="00B050"/>
              </a:buClr>
              <a:buFont typeface="Arial" charset="0"/>
              <a:buChar char="•"/>
            </a:pPr>
            <a:r>
              <a:rPr lang="en-US" sz="2800" dirty="0"/>
              <a:t>Array</a:t>
            </a:r>
          </a:p>
          <a:p>
            <a:pPr marL="285750" indent="-285750">
              <a:buClr>
                <a:srgbClr val="00B050"/>
              </a:buClr>
              <a:buFont typeface="Arial" charset="0"/>
              <a:buChar char="•"/>
            </a:pPr>
            <a:endParaRPr lang="en-US" sz="2800" dirty="0" smtClean="0"/>
          </a:p>
          <a:p>
            <a:pPr marL="285750" indent="-285750">
              <a:buClr>
                <a:srgbClr val="00B050"/>
              </a:buClr>
              <a:buFont typeface="Arial" charset="0"/>
              <a:buChar char="•"/>
            </a:pPr>
            <a:r>
              <a:rPr lang="en-US" sz="2800" dirty="0" smtClean="0"/>
              <a:t>  Instances </a:t>
            </a:r>
            <a:r>
              <a:rPr lang="en-US" sz="2800" dirty="0"/>
              <a:t>(Entity)</a:t>
            </a:r>
          </a:p>
          <a:p>
            <a:pPr marL="452438" lvl="2" indent="-285750">
              <a:buClr>
                <a:srgbClr val="00B050"/>
              </a:buClr>
              <a:buFont typeface="Arial" charset="0"/>
              <a:buChar char="•"/>
            </a:pPr>
            <a:r>
              <a:rPr lang="en-US" sz="2800" dirty="0" smtClean="0"/>
              <a:t>   </a:t>
            </a:r>
            <a:r>
              <a:rPr lang="en-US" sz="2800" dirty="0" err="1" smtClean="0"/>
              <a:t>Referenceable</a:t>
            </a:r>
            <a:endParaRPr lang="en-US" sz="2800" dirty="0"/>
          </a:p>
          <a:p>
            <a:pPr marL="285750" indent="-285750">
              <a:buClr>
                <a:srgbClr val="00B050"/>
              </a:buClr>
              <a:buFont typeface="Arial" charset="0"/>
              <a:buChar char="•"/>
            </a:pPr>
            <a:endParaRPr lang="en-US" sz="2800" dirty="0"/>
          </a:p>
        </p:txBody>
      </p:sp>
    </p:spTree>
    <p:extLst>
      <p:ext uri="{BB962C8B-B14F-4D97-AF65-F5344CB8AC3E}">
        <p14:creationId xmlns:p14="http://schemas.microsoft.com/office/powerpoint/2010/main" val="167591087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System – Data Types</a:t>
            </a:r>
            <a:endParaRPr lang="en-US" dirty="0"/>
          </a:p>
        </p:txBody>
      </p:sp>
      <p:pic>
        <p:nvPicPr>
          <p:cNvPr id="4" name="Picture 3" descr="data-typ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5722"/>
            <a:ext cx="12188825" cy="5406334"/>
          </a:xfrm>
          <a:prstGeom prst="rect">
            <a:avLst/>
          </a:prstGeom>
        </p:spPr>
      </p:pic>
    </p:spTree>
    <p:extLst>
      <p:ext uri="{BB962C8B-B14F-4D97-AF65-F5344CB8AC3E}">
        <p14:creationId xmlns:p14="http://schemas.microsoft.com/office/powerpoint/2010/main" val="136774329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613992" y="815638"/>
            <a:ext cx="5965392" cy="4954588"/>
          </a:xfrm>
        </p:spPr>
        <p:txBody>
          <a:bodyPr/>
          <a:lstStyle/>
          <a:p>
            <a:r>
              <a:rPr lang="en-US" sz="1800" dirty="0" smtClean="0">
                <a:solidFill>
                  <a:srgbClr val="99A8BA"/>
                </a:solidFill>
                <a:latin typeface="Menlo-Regular" charset="0"/>
              </a:rPr>
              <a:t>_</a:t>
            </a:r>
            <a:r>
              <a:rPr lang="en-US" sz="1800" dirty="0">
                <a:solidFill>
                  <a:srgbClr val="99A8BA"/>
                </a:solidFill>
                <a:latin typeface="Menlo-Regular" charset="0"/>
              </a:rPr>
              <a:t>class(</a:t>
            </a:r>
            <a:r>
              <a:rPr lang="en-US" sz="1800" dirty="0">
                <a:solidFill>
                  <a:srgbClr val="587647"/>
                </a:solidFill>
                <a:latin typeface="Menlo-Regular" charset="0"/>
              </a:rPr>
              <a:t>"Column"</a:t>
            </a:r>
            <a:r>
              <a:rPr lang="en-US" sz="1800" dirty="0">
                <a:solidFill>
                  <a:srgbClr val="99A8BA"/>
                </a:solidFill>
                <a:latin typeface="Menlo-Regular" charset="0"/>
              </a:rPr>
              <a:t>) {</a:t>
            </a:r>
          </a:p>
          <a:p>
            <a:r>
              <a:rPr lang="en-US" sz="1800" dirty="0">
                <a:solidFill>
                  <a:srgbClr val="99A8BA"/>
                </a:solidFill>
                <a:latin typeface="Menlo-Regular" charset="0"/>
              </a:rPr>
              <a:t>  </a:t>
            </a:r>
            <a:r>
              <a:rPr lang="en-US" sz="1800" dirty="0">
                <a:solidFill>
                  <a:srgbClr val="587647"/>
                </a:solidFill>
                <a:latin typeface="Menlo-Regular" charset="0"/>
              </a:rPr>
              <a:t>"name" </a:t>
            </a:r>
            <a:r>
              <a:rPr lang="en-US" sz="1800" dirty="0">
                <a:solidFill>
                  <a:srgbClr val="99A8BA"/>
                </a:solidFill>
                <a:latin typeface="Menlo-Regular" charset="0"/>
              </a:rPr>
              <a:t>~ (</a:t>
            </a:r>
            <a:r>
              <a:rPr lang="en-US" sz="1800" i="1" dirty="0">
                <a:solidFill>
                  <a:srgbClr val="85609A"/>
                </a:solidFill>
                <a:latin typeface="Menlo-Italic" charset="0"/>
              </a:rPr>
              <a:t>string</a:t>
            </a:r>
            <a:r>
              <a:rPr lang="en-US" sz="1800" dirty="0">
                <a:solidFill>
                  <a:srgbClr val="BF6426"/>
                </a:solidFill>
                <a:latin typeface="Menlo-Regular" charset="0"/>
              </a:rPr>
              <a:t>, </a:t>
            </a:r>
            <a:r>
              <a:rPr lang="en-US" sz="1800" i="1" dirty="0">
                <a:solidFill>
                  <a:srgbClr val="85609A"/>
                </a:solidFill>
                <a:latin typeface="Menlo-Italic" charset="0"/>
              </a:rPr>
              <a:t>required</a:t>
            </a:r>
            <a:r>
              <a:rPr lang="en-US" sz="1800" dirty="0">
                <a:solidFill>
                  <a:srgbClr val="99A8BA"/>
                </a:solidFill>
                <a:latin typeface="Menlo-Regular" charset="0"/>
              </a:rPr>
              <a:t>)</a:t>
            </a:r>
          </a:p>
          <a:p>
            <a:r>
              <a:rPr lang="en-US" sz="1800" dirty="0">
                <a:solidFill>
                  <a:srgbClr val="99A8BA"/>
                </a:solidFill>
                <a:latin typeface="Menlo-Regular" charset="0"/>
              </a:rPr>
              <a:t>  </a:t>
            </a:r>
            <a:r>
              <a:rPr lang="en-US" sz="1800" dirty="0">
                <a:solidFill>
                  <a:srgbClr val="587647"/>
                </a:solidFill>
                <a:latin typeface="Menlo-Regular" charset="0"/>
              </a:rPr>
              <a:t>"</a:t>
            </a:r>
            <a:r>
              <a:rPr lang="en-US" sz="1800" dirty="0" err="1">
                <a:solidFill>
                  <a:srgbClr val="587647"/>
                </a:solidFill>
                <a:latin typeface="Menlo-Regular" charset="0"/>
              </a:rPr>
              <a:t>dataType</a:t>
            </a:r>
            <a:r>
              <a:rPr lang="en-US" sz="1800" dirty="0">
                <a:solidFill>
                  <a:srgbClr val="587647"/>
                </a:solidFill>
                <a:latin typeface="Menlo-Regular" charset="0"/>
              </a:rPr>
              <a:t>" </a:t>
            </a:r>
            <a:r>
              <a:rPr lang="en-US" sz="1800" dirty="0">
                <a:solidFill>
                  <a:srgbClr val="99A8BA"/>
                </a:solidFill>
                <a:latin typeface="Menlo-Regular" charset="0"/>
              </a:rPr>
              <a:t>~ (</a:t>
            </a:r>
            <a:r>
              <a:rPr lang="en-US" sz="1800" i="1" dirty="0">
                <a:solidFill>
                  <a:srgbClr val="85609A"/>
                </a:solidFill>
                <a:latin typeface="Menlo-Italic" charset="0"/>
              </a:rPr>
              <a:t>string</a:t>
            </a:r>
            <a:r>
              <a:rPr lang="en-US" sz="1800" dirty="0">
                <a:solidFill>
                  <a:srgbClr val="BF6426"/>
                </a:solidFill>
                <a:latin typeface="Menlo-Regular" charset="0"/>
              </a:rPr>
              <a:t>, </a:t>
            </a:r>
            <a:r>
              <a:rPr lang="en-US" sz="1800" i="1" dirty="0">
                <a:solidFill>
                  <a:srgbClr val="85609A"/>
                </a:solidFill>
                <a:latin typeface="Menlo-Italic" charset="0"/>
              </a:rPr>
              <a:t>required</a:t>
            </a:r>
            <a:r>
              <a:rPr lang="en-US" sz="1800" dirty="0">
                <a:solidFill>
                  <a:srgbClr val="99A8BA"/>
                </a:solidFill>
                <a:latin typeface="Menlo-Regular" charset="0"/>
              </a:rPr>
              <a:t>)</a:t>
            </a:r>
          </a:p>
          <a:p>
            <a:r>
              <a:rPr lang="en-US" sz="1800" dirty="0">
                <a:solidFill>
                  <a:srgbClr val="99A8BA"/>
                </a:solidFill>
                <a:latin typeface="Menlo-Regular" charset="0"/>
              </a:rPr>
              <a:t>  </a:t>
            </a:r>
            <a:r>
              <a:rPr lang="en-US" sz="1800" dirty="0">
                <a:solidFill>
                  <a:srgbClr val="587647"/>
                </a:solidFill>
                <a:latin typeface="Menlo-Regular" charset="0"/>
              </a:rPr>
              <a:t>"</a:t>
            </a:r>
            <a:r>
              <a:rPr lang="en-US" sz="1800" dirty="0" err="1">
                <a:solidFill>
                  <a:srgbClr val="587647"/>
                </a:solidFill>
                <a:latin typeface="Menlo-Regular" charset="0"/>
              </a:rPr>
              <a:t>sd</a:t>
            </a:r>
            <a:r>
              <a:rPr lang="en-US" sz="1800" dirty="0">
                <a:solidFill>
                  <a:srgbClr val="587647"/>
                </a:solidFill>
                <a:latin typeface="Menlo-Regular" charset="0"/>
              </a:rPr>
              <a:t>" </a:t>
            </a:r>
            <a:r>
              <a:rPr lang="en-US" sz="1800" dirty="0">
                <a:solidFill>
                  <a:srgbClr val="99A8BA"/>
                </a:solidFill>
                <a:latin typeface="Menlo-Regular" charset="0"/>
              </a:rPr>
              <a:t>~ (</a:t>
            </a:r>
            <a:r>
              <a:rPr lang="en-US" sz="1800" dirty="0">
                <a:solidFill>
                  <a:srgbClr val="587647"/>
                </a:solidFill>
                <a:latin typeface="Menlo-Regular" charset="0"/>
              </a:rPr>
              <a:t>"</a:t>
            </a:r>
            <a:r>
              <a:rPr lang="en-US" sz="1800" dirty="0" err="1">
                <a:solidFill>
                  <a:srgbClr val="587647"/>
                </a:solidFill>
                <a:latin typeface="Menlo-Regular" charset="0"/>
              </a:rPr>
              <a:t>StorageDesc</a:t>
            </a:r>
            <a:r>
              <a:rPr lang="en-US" sz="1800" dirty="0">
                <a:solidFill>
                  <a:srgbClr val="587647"/>
                </a:solidFill>
                <a:latin typeface="Menlo-Regular" charset="0"/>
              </a:rPr>
              <a:t>"</a:t>
            </a:r>
            <a:r>
              <a:rPr lang="en-US" sz="1800" dirty="0">
                <a:solidFill>
                  <a:srgbClr val="BF6426"/>
                </a:solidFill>
                <a:latin typeface="Menlo-Regular" charset="0"/>
              </a:rPr>
              <a:t>, </a:t>
            </a:r>
            <a:r>
              <a:rPr lang="en-US" sz="1800" i="1" dirty="0">
                <a:solidFill>
                  <a:srgbClr val="85609A"/>
                </a:solidFill>
                <a:latin typeface="Menlo-Italic" charset="0"/>
              </a:rPr>
              <a:t>required</a:t>
            </a:r>
            <a:r>
              <a:rPr lang="en-US" sz="1800" dirty="0">
                <a:solidFill>
                  <a:srgbClr val="99A8BA"/>
                </a:solidFill>
                <a:latin typeface="Menlo-Regular" charset="0"/>
              </a:rPr>
              <a:t>)</a:t>
            </a:r>
          </a:p>
          <a:p>
            <a:r>
              <a:rPr lang="en-US" sz="1800" dirty="0">
                <a:solidFill>
                  <a:srgbClr val="99A8BA"/>
                </a:solidFill>
                <a:latin typeface="Menlo-Regular" charset="0"/>
              </a:rPr>
              <a:t>}</a:t>
            </a:r>
          </a:p>
          <a:p>
            <a:endParaRPr lang="en-US" sz="1800" dirty="0">
              <a:solidFill>
                <a:srgbClr val="99A8BA"/>
              </a:solidFill>
              <a:latin typeface="Menlo-Regular" charset="0"/>
            </a:endParaRPr>
          </a:p>
          <a:p>
            <a:r>
              <a:rPr lang="en-US" sz="1800" dirty="0">
                <a:solidFill>
                  <a:srgbClr val="99A8BA"/>
                </a:solidFill>
                <a:latin typeface="Menlo-Regular" charset="0"/>
              </a:rPr>
              <a:t>_class(</a:t>
            </a:r>
            <a:r>
              <a:rPr lang="en-US" sz="1800" dirty="0">
                <a:solidFill>
                  <a:srgbClr val="587647"/>
                </a:solidFill>
                <a:latin typeface="Menlo-Regular" charset="0"/>
              </a:rPr>
              <a:t>"Table"</a:t>
            </a:r>
            <a:r>
              <a:rPr lang="en-US" sz="1800" dirty="0">
                <a:solidFill>
                  <a:srgbClr val="BF6426"/>
                </a:solidFill>
                <a:latin typeface="Menlo-Regular" charset="0"/>
              </a:rPr>
              <a:t>, </a:t>
            </a:r>
            <a:r>
              <a:rPr lang="en-US" sz="1800" i="1" dirty="0">
                <a:solidFill>
                  <a:srgbClr val="85609A"/>
                </a:solidFill>
                <a:latin typeface="Menlo-Italic" charset="0"/>
              </a:rPr>
              <a:t>List</a:t>
            </a:r>
            <a:r>
              <a:rPr lang="en-US" sz="1800" dirty="0">
                <a:solidFill>
                  <a:srgbClr val="99A8BA"/>
                </a:solidFill>
                <a:latin typeface="Menlo-Regular" charset="0"/>
              </a:rPr>
              <a:t>()) {</a:t>
            </a:r>
          </a:p>
          <a:p>
            <a:r>
              <a:rPr lang="en-US" sz="1800" dirty="0">
                <a:solidFill>
                  <a:srgbClr val="99A8BA"/>
                </a:solidFill>
                <a:latin typeface="Menlo-Regular" charset="0"/>
              </a:rPr>
              <a:t>  </a:t>
            </a:r>
            <a:r>
              <a:rPr lang="en-US" sz="1800" dirty="0">
                <a:solidFill>
                  <a:srgbClr val="587647"/>
                </a:solidFill>
                <a:latin typeface="Menlo-Regular" charset="0"/>
              </a:rPr>
              <a:t>"name" </a:t>
            </a:r>
            <a:r>
              <a:rPr lang="en-US" sz="1800" dirty="0">
                <a:solidFill>
                  <a:srgbClr val="99A8BA"/>
                </a:solidFill>
                <a:latin typeface="Menlo-Regular" charset="0"/>
              </a:rPr>
              <a:t>~ (</a:t>
            </a:r>
            <a:r>
              <a:rPr lang="en-US" sz="1800" i="1" dirty="0">
                <a:solidFill>
                  <a:srgbClr val="85609A"/>
                </a:solidFill>
                <a:latin typeface="Menlo-Italic" charset="0"/>
              </a:rPr>
              <a:t>string</a:t>
            </a:r>
            <a:r>
              <a:rPr lang="en-US" sz="1800" dirty="0">
                <a:solidFill>
                  <a:srgbClr val="BF6426"/>
                </a:solidFill>
                <a:latin typeface="Menlo-Regular" charset="0"/>
              </a:rPr>
              <a:t>,  </a:t>
            </a:r>
            <a:r>
              <a:rPr lang="en-US" sz="1800" i="1" dirty="0">
                <a:solidFill>
                  <a:srgbClr val="85609A"/>
                </a:solidFill>
                <a:latin typeface="Menlo-Italic" charset="0"/>
              </a:rPr>
              <a:t>required</a:t>
            </a:r>
            <a:r>
              <a:rPr lang="en-US" sz="1800" dirty="0">
                <a:solidFill>
                  <a:srgbClr val="BF6426"/>
                </a:solidFill>
                <a:latin typeface="Menlo-Regular" charset="0"/>
              </a:rPr>
              <a:t>,  </a:t>
            </a:r>
            <a:r>
              <a:rPr lang="en-US" sz="1800" i="1" dirty="0">
                <a:solidFill>
                  <a:srgbClr val="85609A"/>
                </a:solidFill>
                <a:latin typeface="Menlo-Italic" charset="0"/>
              </a:rPr>
              <a:t>indexed</a:t>
            </a:r>
            <a:r>
              <a:rPr lang="en-US" sz="1800" dirty="0">
                <a:solidFill>
                  <a:srgbClr val="99A8BA"/>
                </a:solidFill>
                <a:latin typeface="Menlo-Regular" charset="0"/>
              </a:rPr>
              <a:t>)</a:t>
            </a:r>
          </a:p>
          <a:p>
            <a:r>
              <a:rPr lang="en-US" sz="1800" dirty="0">
                <a:solidFill>
                  <a:srgbClr val="99A8BA"/>
                </a:solidFill>
                <a:latin typeface="Menlo-Regular" charset="0"/>
              </a:rPr>
              <a:t>  </a:t>
            </a:r>
            <a:r>
              <a:rPr lang="en-US" sz="1800" dirty="0">
                <a:solidFill>
                  <a:srgbClr val="587647"/>
                </a:solidFill>
                <a:latin typeface="Menlo-Regular" charset="0"/>
              </a:rPr>
              <a:t>"</a:t>
            </a:r>
            <a:r>
              <a:rPr lang="en-US" sz="1800" dirty="0" err="1">
                <a:solidFill>
                  <a:srgbClr val="587647"/>
                </a:solidFill>
                <a:latin typeface="Menlo-Regular" charset="0"/>
              </a:rPr>
              <a:t>db</a:t>
            </a:r>
            <a:r>
              <a:rPr lang="en-US" sz="1800" dirty="0">
                <a:solidFill>
                  <a:srgbClr val="587647"/>
                </a:solidFill>
                <a:latin typeface="Menlo-Regular" charset="0"/>
              </a:rPr>
              <a:t>" </a:t>
            </a:r>
            <a:r>
              <a:rPr lang="en-US" sz="1800" dirty="0">
                <a:solidFill>
                  <a:srgbClr val="99A8BA"/>
                </a:solidFill>
                <a:latin typeface="Menlo-Regular" charset="0"/>
              </a:rPr>
              <a:t>~ (</a:t>
            </a:r>
            <a:r>
              <a:rPr lang="en-US" sz="1800" dirty="0">
                <a:solidFill>
                  <a:srgbClr val="587647"/>
                </a:solidFill>
                <a:latin typeface="Menlo-Regular" charset="0"/>
              </a:rPr>
              <a:t>"DB"</a:t>
            </a:r>
            <a:r>
              <a:rPr lang="en-US" sz="1800" dirty="0">
                <a:solidFill>
                  <a:srgbClr val="BF6426"/>
                </a:solidFill>
                <a:latin typeface="Menlo-Regular" charset="0"/>
              </a:rPr>
              <a:t>, </a:t>
            </a:r>
            <a:r>
              <a:rPr lang="en-US" sz="1800" i="1" dirty="0">
                <a:solidFill>
                  <a:srgbClr val="85609A"/>
                </a:solidFill>
                <a:latin typeface="Menlo-Italic" charset="0"/>
              </a:rPr>
              <a:t>required</a:t>
            </a:r>
            <a:r>
              <a:rPr lang="en-US" sz="1800" dirty="0">
                <a:solidFill>
                  <a:srgbClr val="99A8BA"/>
                </a:solidFill>
                <a:latin typeface="Menlo-Regular" charset="0"/>
              </a:rPr>
              <a:t>)</a:t>
            </a:r>
          </a:p>
          <a:p>
            <a:r>
              <a:rPr lang="en-US" sz="1800" dirty="0">
                <a:solidFill>
                  <a:srgbClr val="99A8BA"/>
                </a:solidFill>
                <a:latin typeface="Menlo-Regular" charset="0"/>
              </a:rPr>
              <a:t>  </a:t>
            </a:r>
            <a:r>
              <a:rPr lang="en-US" sz="1800" dirty="0">
                <a:solidFill>
                  <a:srgbClr val="587647"/>
                </a:solidFill>
                <a:latin typeface="Menlo-Regular" charset="0"/>
              </a:rPr>
              <a:t>"</a:t>
            </a:r>
            <a:r>
              <a:rPr lang="en-US" sz="1800" dirty="0" err="1">
                <a:solidFill>
                  <a:srgbClr val="587647"/>
                </a:solidFill>
                <a:latin typeface="Menlo-Regular" charset="0"/>
              </a:rPr>
              <a:t>sd</a:t>
            </a:r>
            <a:r>
              <a:rPr lang="en-US" sz="1800" dirty="0">
                <a:solidFill>
                  <a:srgbClr val="587647"/>
                </a:solidFill>
                <a:latin typeface="Menlo-Regular" charset="0"/>
              </a:rPr>
              <a:t>" </a:t>
            </a:r>
            <a:r>
              <a:rPr lang="en-US" sz="1800" dirty="0">
                <a:solidFill>
                  <a:srgbClr val="99A8BA"/>
                </a:solidFill>
                <a:latin typeface="Menlo-Regular" charset="0"/>
              </a:rPr>
              <a:t>~ (</a:t>
            </a:r>
            <a:r>
              <a:rPr lang="en-US" sz="1800" dirty="0">
                <a:solidFill>
                  <a:srgbClr val="587647"/>
                </a:solidFill>
                <a:latin typeface="Menlo-Regular" charset="0"/>
              </a:rPr>
              <a:t>"</a:t>
            </a:r>
            <a:r>
              <a:rPr lang="en-US" sz="1800" dirty="0" err="1">
                <a:solidFill>
                  <a:srgbClr val="587647"/>
                </a:solidFill>
                <a:latin typeface="Menlo-Regular" charset="0"/>
              </a:rPr>
              <a:t>StorageDesc</a:t>
            </a:r>
            <a:r>
              <a:rPr lang="en-US" sz="1800" dirty="0">
                <a:solidFill>
                  <a:srgbClr val="587647"/>
                </a:solidFill>
                <a:latin typeface="Menlo-Regular" charset="0"/>
              </a:rPr>
              <a:t>"</a:t>
            </a:r>
            <a:r>
              <a:rPr lang="en-US" sz="1800" dirty="0">
                <a:solidFill>
                  <a:srgbClr val="BF6426"/>
                </a:solidFill>
                <a:latin typeface="Menlo-Regular" charset="0"/>
              </a:rPr>
              <a:t>, </a:t>
            </a:r>
            <a:r>
              <a:rPr lang="en-US" sz="1800" i="1" dirty="0">
                <a:solidFill>
                  <a:srgbClr val="85609A"/>
                </a:solidFill>
                <a:latin typeface="Menlo-Italic" charset="0"/>
              </a:rPr>
              <a:t>required</a:t>
            </a:r>
            <a:r>
              <a:rPr lang="en-US" sz="1800" dirty="0">
                <a:solidFill>
                  <a:srgbClr val="99A8BA"/>
                </a:solidFill>
                <a:latin typeface="Menlo-Regular" charset="0"/>
              </a:rPr>
              <a:t>)</a:t>
            </a:r>
          </a:p>
          <a:p>
            <a:r>
              <a:rPr lang="en-US" sz="1800" dirty="0">
                <a:solidFill>
                  <a:srgbClr val="99A8BA"/>
                </a:solidFill>
                <a:latin typeface="Menlo-Regular" charset="0"/>
              </a:rPr>
              <a:t>}</a:t>
            </a:r>
          </a:p>
          <a:p>
            <a:endParaRPr lang="en-US" sz="1800" dirty="0">
              <a:solidFill>
                <a:srgbClr val="99A8BA"/>
              </a:solidFill>
              <a:latin typeface="Menlo-Regular" charset="0"/>
            </a:endParaRPr>
          </a:p>
          <a:p>
            <a:endParaRPr lang="en-US" sz="1800" dirty="0">
              <a:solidFill>
                <a:prstClr val="black"/>
              </a:solidFill>
              <a:latin typeface="Calibri" charset="0"/>
            </a:endParaRPr>
          </a:p>
          <a:p>
            <a:endParaRPr lang="en-US" sz="1800" dirty="0"/>
          </a:p>
        </p:txBody>
      </p:sp>
      <p:sp>
        <p:nvSpPr>
          <p:cNvPr id="6" name="Rectangle 5"/>
          <p:cNvSpPr/>
          <p:nvPr/>
        </p:nvSpPr>
        <p:spPr>
          <a:xfrm>
            <a:off x="790196" y="815638"/>
            <a:ext cx="4823796" cy="5355312"/>
          </a:xfrm>
          <a:prstGeom prst="rect">
            <a:avLst/>
          </a:prstGeom>
        </p:spPr>
        <p:txBody>
          <a:bodyPr wrap="square">
            <a:spAutoFit/>
          </a:bodyPr>
          <a:lstStyle/>
          <a:p>
            <a:r>
              <a:rPr lang="en-US" dirty="0">
                <a:solidFill>
                  <a:srgbClr val="99A8BA"/>
                </a:solidFill>
                <a:latin typeface="Menlo-Regular" charset="0"/>
              </a:rPr>
              <a:t>_trait(</a:t>
            </a:r>
            <a:r>
              <a:rPr lang="en-US" dirty="0">
                <a:solidFill>
                  <a:srgbClr val="587647"/>
                </a:solidFill>
                <a:latin typeface="Menlo-Regular" charset="0"/>
              </a:rPr>
              <a:t>"Dimension"</a:t>
            </a:r>
            <a:r>
              <a:rPr lang="en-US" dirty="0">
                <a:solidFill>
                  <a:srgbClr val="99A8BA"/>
                </a:solidFill>
                <a:latin typeface="Menlo-Regular" charset="0"/>
              </a:rPr>
              <a:t>) {}</a:t>
            </a:r>
          </a:p>
          <a:p>
            <a:r>
              <a:rPr lang="fr-FR" dirty="0">
                <a:solidFill>
                  <a:srgbClr val="99A8BA"/>
                </a:solidFill>
                <a:latin typeface="Menlo-Regular" charset="0"/>
              </a:rPr>
              <a:t>_trait(</a:t>
            </a:r>
            <a:r>
              <a:rPr lang="fr-FR" dirty="0">
                <a:solidFill>
                  <a:srgbClr val="587647"/>
                </a:solidFill>
                <a:latin typeface="Menlo-Regular" charset="0"/>
              </a:rPr>
              <a:t>"PII"</a:t>
            </a:r>
            <a:r>
              <a:rPr lang="fr-FR" dirty="0">
                <a:solidFill>
                  <a:srgbClr val="99A8BA"/>
                </a:solidFill>
                <a:latin typeface="Menlo-Regular" charset="0"/>
              </a:rPr>
              <a:t>) {}</a:t>
            </a:r>
          </a:p>
          <a:p>
            <a:r>
              <a:rPr lang="fr-FR" dirty="0">
                <a:solidFill>
                  <a:srgbClr val="99A8BA"/>
                </a:solidFill>
                <a:latin typeface="Menlo-Regular" charset="0"/>
              </a:rPr>
              <a:t>_trait(</a:t>
            </a:r>
            <a:r>
              <a:rPr lang="fr-FR" dirty="0">
                <a:solidFill>
                  <a:srgbClr val="587647"/>
                </a:solidFill>
                <a:latin typeface="Menlo-Regular" charset="0"/>
              </a:rPr>
              <a:t>"</a:t>
            </a:r>
            <a:r>
              <a:rPr lang="fr-FR" dirty="0" err="1">
                <a:solidFill>
                  <a:srgbClr val="587647"/>
                </a:solidFill>
                <a:latin typeface="Menlo-Regular" charset="0"/>
              </a:rPr>
              <a:t>Metric</a:t>
            </a:r>
            <a:r>
              <a:rPr lang="fr-FR" dirty="0">
                <a:solidFill>
                  <a:srgbClr val="587647"/>
                </a:solidFill>
                <a:latin typeface="Menlo-Regular" charset="0"/>
              </a:rPr>
              <a:t>"</a:t>
            </a:r>
            <a:r>
              <a:rPr lang="fr-FR" dirty="0">
                <a:solidFill>
                  <a:srgbClr val="99A8BA"/>
                </a:solidFill>
                <a:latin typeface="Menlo-Regular" charset="0"/>
              </a:rPr>
              <a:t>) {}</a:t>
            </a:r>
          </a:p>
          <a:p>
            <a:r>
              <a:rPr lang="fr-FR" dirty="0">
                <a:solidFill>
                  <a:srgbClr val="99A8BA"/>
                </a:solidFill>
                <a:latin typeface="Menlo-Regular" charset="0"/>
              </a:rPr>
              <a:t>_trait(</a:t>
            </a:r>
            <a:r>
              <a:rPr lang="fr-FR" dirty="0">
                <a:solidFill>
                  <a:srgbClr val="587647"/>
                </a:solidFill>
                <a:latin typeface="Menlo-Regular" charset="0"/>
              </a:rPr>
              <a:t>"ETL"</a:t>
            </a:r>
            <a:r>
              <a:rPr lang="fr-FR" dirty="0">
                <a:solidFill>
                  <a:srgbClr val="99A8BA"/>
                </a:solidFill>
                <a:latin typeface="Menlo-Regular" charset="0"/>
              </a:rPr>
              <a:t>) {}</a:t>
            </a:r>
          </a:p>
          <a:p>
            <a:r>
              <a:rPr lang="fr-FR" dirty="0">
                <a:solidFill>
                  <a:srgbClr val="99A8BA"/>
                </a:solidFill>
                <a:latin typeface="Menlo-Regular" charset="0"/>
              </a:rPr>
              <a:t>_trait(</a:t>
            </a:r>
            <a:r>
              <a:rPr lang="fr-FR" dirty="0">
                <a:solidFill>
                  <a:srgbClr val="587647"/>
                </a:solidFill>
                <a:latin typeface="Menlo-Regular" charset="0"/>
              </a:rPr>
              <a:t>"</a:t>
            </a:r>
            <a:r>
              <a:rPr lang="fr-FR" dirty="0" err="1">
                <a:solidFill>
                  <a:srgbClr val="587647"/>
                </a:solidFill>
                <a:latin typeface="Menlo-Regular" charset="0"/>
              </a:rPr>
              <a:t>JdbcAccess</a:t>
            </a:r>
            <a:r>
              <a:rPr lang="fr-FR" dirty="0">
                <a:solidFill>
                  <a:srgbClr val="587647"/>
                </a:solidFill>
                <a:latin typeface="Menlo-Regular" charset="0"/>
              </a:rPr>
              <a:t>"</a:t>
            </a:r>
            <a:r>
              <a:rPr lang="fr-FR" dirty="0">
                <a:solidFill>
                  <a:srgbClr val="99A8BA"/>
                </a:solidFill>
                <a:latin typeface="Menlo-Regular" charset="0"/>
              </a:rPr>
              <a:t>) {}</a:t>
            </a:r>
          </a:p>
          <a:p>
            <a:endParaRPr lang="fr-FR" dirty="0">
              <a:solidFill>
                <a:srgbClr val="99A8BA"/>
              </a:solidFill>
              <a:latin typeface="Menlo-Regular" charset="0"/>
            </a:endParaRPr>
          </a:p>
          <a:p>
            <a:r>
              <a:rPr lang="en-US" dirty="0">
                <a:solidFill>
                  <a:srgbClr val="99A8BA"/>
                </a:solidFill>
                <a:latin typeface="Menlo-Regular" charset="0"/>
              </a:rPr>
              <a:t>_class(</a:t>
            </a:r>
            <a:r>
              <a:rPr lang="en-US" dirty="0">
                <a:solidFill>
                  <a:srgbClr val="587647"/>
                </a:solidFill>
                <a:latin typeface="Menlo-Regular" charset="0"/>
              </a:rPr>
              <a:t>"DB"</a:t>
            </a:r>
            <a:r>
              <a:rPr lang="en-US" dirty="0">
                <a:solidFill>
                  <a:srgbClr val="99A8BA"/>
                </a:solidFill>
                <a:latin typeface="Menlo-Regular" charset="0"/>
              </a:rPr>
              <a:t>) {</a:t>
            </a:r>
          </a:p>
          <a:p>
            <a:r>
              <a:rPr lang="en-US" dirty="0">
                <a:solidFill>
                  <a:srgbClr val="99A8BA"/>
                </a:solidFill>
                <a:latin typeface="Menlo-Regular" charset="0"/>
              </a:rPr>
              <a:t>  </a:t>
            </a:r>
            <a:r>
              <a:rPr lang="en-US" dirty="0">
                <a:solidFill>
                  <a:srgbClr val="587647"/>
                </a:solidFill>
                <a:latin typeface="Menlo-Regular" charset="0"/>
              </a:rPr>
              <a:t>"name" </a:t>
            </a:r>
            <a:r>
              <a:rPr lang="en-US" dirty="0">
                <a:solidFill>
                  <a:srgbClr val="99A8BA"/>
                </a:solidFill>
                <a:latin typeface="Menlo-Regular" charset="0"/>
              </a:rPr>
              <a:t>~ (</a:t>
            </a:r>
            <a:r>
              <a:rPr lang="en-US" i="1" dirty="0">
                <a:solidFill>
                  <a:srgbClr val="85609A"/>
                </a:solidFill>
                <a:latin typeface="Menlo-Italic" charset="0"/>
              </a:rPr>
              <a:t>string</a:t>
            </a:r>
            <a:r>
              <a:rPr lang="en-US" dirty="0">
                <a:solidFill>
                  <a:srgbClr val="BF6426"/>
                </a:solidFill>
                <a:latin typeface="Menlo-Regular" charset="0"/>
              </a:rPr>
              <a:t>, </a:t>
            </a:r>
            <a:r>
              <a:rPr lang="en-US" i="1" dirty="0">
                <a:solidFill>
                  <a:srgbClr val="85609A"/>
                </a:solidFill>
                <a:latin typeface="Menlo-Italic" charset="0"/>
              </a:rPr>
              <a:t>required</a:t>
            </a:r>
            <a:r>
              <a:rPr lang="en-US" dirty="0">
                <a:solidFill>
                  <a:srgbClr val="BF6426"/>
                </a:solidFill>
                <a:latin typeface="Menlo-Regular" charset="0"/>
              </a:rPr>
              <a:t>, </a:t>
            </a:r>
            <a:r>
              <a:rPr lang="en-US" i="1" dirty="0">
                <a:solidFill>
                  <a:srgbClr val="85609A"/>
                </a:solidFill>
                <a:latin typeface="Menlo-Italic" charset="0"/>
              </a:rPr>
              <a:t>indexed</a:t>
            </a:r>
            <a:r>
              <a:rPr lang="en-US" dirty="0">
                <a:solidFill>
                  <a:srgbClr val="BF6426"/>
                </a:solidFill>
                <a:latin typeface="Menlo-Regular" charset="0"/>
              </a:rPr>
              <a:t>, </a:t>
            </a:r>
            <a:r>
              <a:rPr lang="en-US" i="1" dirty="0">
                <a:solidFill>
                  <a:srgbClr val="85609A"/>
                </a:solidFill>
                <a:latin typeface="Menlo-Italic" charset="0"/>
              </a:rPr>
              <a:t>unique</a:t>
            </a:r>
            <a:r>
              <a:rPr lang="en-US" dirty="0">
                <a:solidFill>
                  <a:srgbClr val="99A8BA"/>
                </a:solidFill>
                <a:latin typeface="Menlo-Regular" charset="0"/>
              </a:rPr>
              <a:t>)</a:t>
            </a:r>
          </a:p>
          <a:p>
            <a:r>
              <a:rPr lang="en-US" dirty="0">
                <a:solidFill>
                  <a:srgbClr val="99A8BA"/>
                </a:solidFill>
                <a:latin typeface="Menlo-Regular" charset="0"/>
              </a:rPr>
              <a:t>  </a:t>
            </a:r>
            <a:r>
              <a:rPr lang="en-US" dirty="0">
                <a:solidFill>
                  <a:srgbClr val="587647"/>
                </a:solidFill>
                <a:latin typeface="Menlo-Regular" charset="0"/>
              </a:rPr>
              <a:t>"owner" </a:t>
            </a:r>
            <a:r>
              <a:rPr lang="en-US" dirty="0">
                <a:solidFill>
                  <a:srgbClr val="99A8BA"/>
                </a:solidFill>
                <a:latin typeface="Menlo-Regular" charset="0"/>
              </a:rPr>
              <a:t>~ (</a:t>
            </a:r>
            <a:r>
              <a:rPr lang="en-US" i="1" dirty="0">
                <a:solidFill>
                  <a:srgbClr val="85609A"/>
                </a:solidFill>
                <a:latin typeface="Menlo-Italic" charset="0"/>
              </a:rPr>
              <a:t>string</a:t>
            </a:r>
            <a:r>
              <a:rPr lang="en-US" dirty="0">
                <a:solidFill>
                  <a:srgbClr val="99A8BA"/>
                </a:solidFill>
                <a:latin typeface="Menlo-Regular" charset="0"/>
              </a:rPr>
              <a:t>)</a:t>
            </a:r>
          </a:p>
          <a:p>
            <a:r>
              <a:rPr lang="en-US" dirty="0">
                <a:solidFill>
                  <a:srgbClr val="99A8BA"/>
                </a:solidFill>
                <a:latin typeface="Menlo-Regular" charset="0"/>
              </a:rPr>
              <a:t>  </a:t>
            </a:r>
            <a:r>
              <a:rPr lang="en-US" dirty="0">
                <a:solidFill>
                  <a:srgbClr val="587647"/>
                </a:solidFill>
                <a:latin typeface="Menlo-Regular" charset="0"/>
              </a:rPr>
              <a:t>"</a:t>
            </a:r>
            <a:r>
              <a:rPr lang="en-US" dirty="0" err="1">
                <a:solidFill>
                  <a:srgbClr val="587647"/>
                </a:solidFill>
                <a:latin typeface="Menlo-Regular" charset="0"/>
              </a:rPr>
              <a:t>createTime</a:t>
            </a:r>
            <a:r>
              <a:rPr lang="en-US" dirty="0">
                <a:solidFill>
                  <a:srgbClr val="587647"/>
                </a:solidFill>
                <a:latin typeface="Menlo-Regular" charset="0"/>
              </a:rPr>
              <a:t>" </a:t>
            </a:r>
            <a:r>
              <a:rPr lang="en-US" dirty="0">
                <a:solidFill>
                  <a:srgbClr val="99A8BA"/>
                </a:solidFill>
                <a:latin typeface="Menlo-Regular" charset="0"/>
              </a:rPr>
              <a:t>~ (</a:t>
            </a:r>
            <a:r>
              <a:rPr lang="en-US" i="1" dirty="0" err="1">
                <a:solidFill>
                  <a:srgbClr val="85609A"/>
                </a:solidFill>
                <a:latin typeface="Menlo-Italic" charset="0"/>
              </a:rPr>
              <a:t>int</a:t>
            </a:r>
            <a:r>
              <a:rPr lang="en-US" dirty="0">
                <a:solidFill>
                  <a:srgbClr val="99A8BA"/>
                </a:solidFill>
                <a:latin typeface="Menlo-Regular" charset="0"/>
              </a:rPr>
              <a:t>)</a:t>
            </a:r>
          </a:p>
          <a:p>
            <a:r>
              <a:rPr lang="en-US" dirty="0">
                <a:solidFill>
                  <a:srgbClr val="99A8BA"/>
                </a:solidFill>
                <a:latin typeface="Menlo-Regular" charset="0"/>
              </a:rPr>
              <a:t>}</a:t>
            </a:r>
          </a:p>
          <a:p>
            <a:endParaRPr lang="en-US" dirty="0">
              <a:solidFill>
                <a:srgbClr val="99A8BA"/>
              </a:solidFill>
              <a:latin typeface="Menlo-Regular" charset="0"/>
            </a:endParaRPr>
          </a:p>
          <a:p>
            <a:r>
              <a:rPr lang="en-US" dirty="0">
                <a:solidFill>
                  <a:srgbClr val="99A8BA"/>
                </a:solidFill>
                <a:latin typeface="Menlo-Regular" charset="0"/>
              </a:rPr>
              <a:t>_class(</a:t>
            </a:r>
            <a:r>
              <a:rPr lang="en-US" dirty="0">
                <a:solidFill>
                  <a:srgbClr val="587647"/>
                </a:solidFill>
                <a:latin typeface="Menlo-Regular" charset="0"/>
              </a:rPr>
              <a:t>"</a:t>
            </a:r>
            <a:r>
              <a:rPr lang="en-US" dirty="0" err="1">
                <a:solidFill>
                  <a:srgbClr val="587647"/>
                </a:solidFill>
                <a:latin typeface="Menlo-Regular" charset="0"/>
              </a:rPr>
              <a:t>StorageDesc</a:t>
            </a:r>
            <a:r>
              <a:rPr lang="en-US" dirty="0">
                <a:solidFill>
                  <a:srgbClr val="587647"/>
                </a:solidFill>
                <a:latin typeface="Menlo-Regular" charset="0"/>
              </a:rPr>
              <a:t>"</a:t>
            </a:r>
            <a:r>
              <a:rPr lang="en-US" dirty="0">
                <a:solidFill>
                  <a:srgbClr val="99A8BA"/>
                </a:solidFill>
                <a:latin typeface="Menlo-Regular" charset="0"/>
              </a:rPr>
              <a:t>) {</a:t>
            </a:r>
          </a:p>
          <a:p>
            <a:r>
              <a:rPr lang="en-US" dirty="0">
                <a:solidFill>
                  <a:srgbClr val="99A8BA"/>
                </a:solidFill>
                <a:latin typeface="Menlo-Regular" charset="0"/>
              </a:rPr>
              <a:t>  </a:t>
            </a:r>
            <a:r>
              <a:rPr lang="en-US" dirty="0">
                <a:solidFill>
                  <a:srgbClr val="587647"/>
                </a:solidFill>
                <a:latin typeface="Menlo-Regular" charset="0"/>
              </a:rPr>
              <a:t>"</a:t>
            </a:r>
            <a:r>
              <a:rPr lang="en-US" dirty="0" err="1">
                <a:solidFill>
                  <a:srgbClr val="587647"/>
                </a:solidFill>
                <a:latin typeface="Menlo-Regular" charset="0"/>
              </a:rPr>
              <a:t>inputFormat</a:t>
            </a:r>
            <a:r>
              <a:rPr lang="en-US" dirty="0">
                <a:solidFill>
                  <a:srgbClr val="587647"/>
                </a:solidFill>
                <a:latin typeface="Menlo-Regular" charset="0"/>
              </a:rPr>
              <a:t>" </a:t>
            </a:r>
            <a:r>
              <a:rPr lang="en-US" dirty="0">
                <a:solidFill>
                  <a:srgbClr val="99A8BA"/>
                </a:solidFill>
                <a:latin typeface="Menlo-Regular" charset="0"/>
              </a:rPr>
              <a:t>~ (</a:t>
            </a:r>
            <a:r>
              <a:rPr lang="en-US" i="1" dirty="0">
                <a:solidFill>
                  <a:srgbClr val="85609A"/>
                </a:solidFill>
                <a:latin typeface="Menlo-Italic" charset="0"/>
              </a:rPr>
              <a:t>string</a:t>
            </a:r>
            <a:r>
              <a:rPr lang="en-US" dirty="0">
                <a:solidFill>
                  <a:srgbClr val="BF6426"/>
                </a:solidFill>
                <a:latin typeface="Menlo-Regular" charset="0"/>
              </a:rPr>
              <a:t>, </a:t>
            </a:r>
            <a:r>
              <a:rPr lang="en-US" i="1" dirty="0">
                <a:solidFill>
                  <a:srgbClr val="85609A"/>
                </a:solidFill>
                <a:latin typeface="Menlo-Italic" charset="0"/>
              </a:rPr>
              <a:t>required</a:t>
            </a:r>
            <a:r>
              <a:rPr lang="en-US" dirty="0">
                <a:solidFill>
                  <a:srgbClr val="99A8BA"/>
                </a:solidFill>
                <a:latin typeface="Menlo-Regular" charset="0"/>
              </a:rPr>
              <a:t>)</a:t>
            </a:r>
          </a:p>
          <a:p>
            <a:r>
              <a:rPr lang="en-US" dirty="0">
                <a:solidFill>
                  <a:srgbClr val="99A8BA"/>
                </a:solidFill>
                <a:latin typeface="Menlo-Regular" charset="0"/>
              </a:rPr>
              <a:t>  </a:t>
            </a:r>
            <a:r>
              <a:rPr lang="en-US" dirty="0">
                <a:solidFill>
                  <a:srgbClr val="587647"/>
                </a:solidFill>
                <a:latin typeface="Menlo-Regular" charset="0"/>
              </a:rPr>
              <a:t>"</a:t>
            </a:r>
            <a:r>
              <a:rPr lang="en-US" dirty="0" err="1">
                <a:solidFill>
                  <a:srgbClr val="587647"/>
                </a:solidFill>
                <a:latin typeface="Menlo-Regular" charset="0"/>
              </a:rPr>
              <a:t>outputFormat</a:t>
            </a:r>
            <a:r>
              <a:rPr lang="en-US" dirty="0">
                <a:solidFill>
                  <a:srgbClr val="587647"/>
                </a:solidFill>
                <a:latin typeface="Menlo-Regular" charset="0"/>
              </a:rPr>
              <a:t>" </a:t>
            </a:r>
            <a:r>
              <a:rPr lang="en-US" dirty="0">
                <a:solidFill>
                  <a:srgbClr val="99A8BA"/>
                </a:solidFill>
                <a:latin typeface="Menlo-Regular" charset="0"/>
              </a:rPr>
              <a:t>~ (</a:t>
            </a:r>
            <a:r>
              <a:rPr lang="en-US" i="1" dirty="0">
                <a:solidFill>
                  <a:srgbClr val="85609A"/>
                </a:solidFill>
                <a:latin typeface="Menlo-Italic" charset="0"/>
              </a:rPr>
              <a:t>string</a:t>
            </a:r>
            <a:r>
              <a:rPr lang="en-US" dirty="0">
                <a:solidFill>
                  <a:srgbClr val="BF6426"/>
                </a:solidFill>
                <a:latin typeface="Menlo-Regular" charset="0"/>
              </a:rPr>
              <a:t>, </a:t>
            </a:r>
            <a:r>
              <a:rPr lang="en-US" i="1" dirty="0">
                <a:solidFill>
                  <a:srgbClr val="85609A"/>
                </a:solidFill>
                <a:latin typeface="Menlo-Italic" charset="0"/>
              </a:rPr>
              <a:t>required</a:t>
            </a:r>
            <a:r>
              <a:rPr lang="en-US" dirty="0">
                <a:solidFill>
                  <a:srgbClr val="99A8BA"/>
                </a:solidFill>
                <a:latin typeface="Menlo-Regular" charset="0"/>
              </a:rPr>
              <a:t>)</a:t>
            </a:r>
          </a:p>
          <a:p>
            <a:r>
              <a:rPr lang="en-US" dirty="0" smtClean="0">
                <a:solidFill>
                  <a:srgbClr val="99A8BA"/>
                </a:solidFill>
                <a:latin typeface="Menlo-Regular" charset="0"/>
              </a:rPr>
              <a:t>}</a:t>
            </a:r>
            <a:endParaRPr lang="en-US" dirty="0">
              <a:solidFill>
                <a:srgbClr val="99A8BA"/>
              </a:solidFill>
              <a:latin typeface="Menlo-Regular" charset="0"/>
            </a:endParaRPr>
          </a:p>
        </p:txBody>
      </p:sp>
      <p:sp>
        <p:nvSpPr>
          <p:cNvPr id="7" name="Title 6"/>
          <p:cNvSpPr>
            <a:spLocks noGrp="1"/>
          </p:cNvSpPr>
          <p:nvPr>
            <p:ph type="title"/>
          </p:nvPr>
        </p:nvSpPr>
        <p:spPr/>
        <p:txBody>
          <a:bodyPr/>
          <a:lstStyle/>
          <a:p>
            <a:endParaRPr lang="en-US" dirty="0"/>
          </a:p>
        </p:txBody>
      </p:sp>
    </p:spTree>
    <p:extLst>
      <p:ext uri="{BB962C8B-B14F-4D97-AF65-F5344CB8AC3E}">
        <p14:creationId xmlns:p14="http://schemas.microsoft.com/office/powerpoint/2010/main" val="44197192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Repository</a:t>
            </a:r>
            <a:endParaRPr lang="en-US" dirty="0"/>
          </a:p>
        </p:txBody>
      </p:sp>
      <p:sp>
        <p:nvSpPr>
          <p:cNvPr id="4" name="Text Placeholder 3"/>
          <p:cNvSpPr>
            <a:spLocks noGrp="1"/>
          </p:cNvSpPr>
          <p:nvPr>
            <p:ph type="body" sz="quarter" idx="11"/>
          </p:nvPr>
        </p:nvSpPr>
        <p:spPr/>
        <p:txBody>
          <a:bodyPr>
            <a:noAutofit/>
          </a:bodyPr>
          <a:lstStyle/>
          <a:p>
            <a:pPr marL="285750" indent="-285750">
              <a:buFont typeface="Arial" charset="0"/>
              <a:buChar char="•"/>
            </a:pPr>
            <a:r>
              <a:rPr lang="en-US" sz="1800" dirty="0" smtClean="0"/>
              <a:t>Graph Database</a:t>
            </a:r>
          </a:p>
          <a:p>
            <a:pPr marL="452438" lvl="2" indent="-285750">
              <a:buFont typeface="Arial" charset="0"/>
              <a:buChar char="•"/>
            </a:pPr>
            <a:r>
              <a:rPr lang="en-US" dirty="0" smtClean="0"/>
              <a:t>Titan with storage backed by </a:t>
            </a:r>
            <a:r>
              <a:rPr lang="en-US" dirty="0" err="1" smtClean="0"/>
              <a:t>HBase</a:t>
            </a:r>
            <a:endParaRPr lang="en-US" dirty="0" smtClean="0"/>
          </a:p>
          <a:p>
            <a:pPr marL="285750" indent="-285750">
              <a:buFont typeface="Arial" charset="0"/>
              <a:buChar char="•"/>
            </a:pPr>
            <a:r>
              <a:rPr lang="en-US" sz="1800" dirty="0" smtClean="0"/>
              <a:t>Types and instances are mapped to the Graph DB</a:t>
            </a:r>
          </a:p>
          <a:p>
            <a:pPr marL="452438" lvl="2" indent="-285750">
              <a:buFont typeface="Arial" charset="0"/>
              <a:buChar char="•"/>
            </a:pPr>
            <a:r>
              <a:rPr lang="en-US" dirty="0" smtClean="0"/>
              <a:t>Classes, </a:t>
            </a:r>
            <a:r>
              <a:rPr lang="en-US" dirty="0" err="1" smtClean="0"/>
              <a:t>Structs</a:t>
            </a:r>
            <a:r>
              <a:rPr lang="en-US" dirty="0" smtClean="0"/>
              <a:t> and Traits map to a vertex</a:t>
            </a:r>
          </a:p>
          <a:p>
            <a:pPr marL="452438" lvl="2" indent="-285750">
              <a:buFont typeface="Arial" charset="0"/>
              <a:buChar char="•"/>
            </a:pPr>
            <a:r>
              <a:rPr lang="en-US" dirty="0" smtClean="0"/>
              <a:t>Relationships are mapped as edges</a:t>
            </a:r>
          </a:p>
          <a:p>
            <a:pPr marL="285750" indent="-285750">
              <a:buFont typeface="Arial" charset="0"/>
              <a:buChar char="•"/>
            </a:pPr>
            <a:r>
              <a:rPr lang="en-US" sz="1800" dirty="0" smtClean="0"/>
              <a:t>Search - plugin enabled</a:t>
            </a:r>
          </a:p>
          <a:p>
            <a:pPr marL="452438" lvl="2" indent="-285750">
              <a:buFont typeface="Arial" charset="0"/>
              <a:buChar char="•"/>
            </a:pPr>
            <a:r>
              <a:rPr lang="en-US" dirty="0" smtClean="0"/>
              <a:t>Indexing based on type annotations</a:t>
            </a:r>
          </a:p>
          <a:p>
            <a:pPr marL="452438" lvl="2" indent="-285750">
              <a:buFont typeface="Arial" charset="0"/>
              <a:buChar char="•"/>
            </a:pPr>
            <a:r>
              <a:rPr lang="en-US" dirty="0" err="1" smtClean="0"/>
              <a:t>Solr</a:t>
            </a:r>
            <a:endParaRPr lang="en-US" dirty="0" smtClean="0"/>
          </a:p>
          <a:p>
            <a:pPr marL="452438" lvl="2" indent="-285750">
              <a:buFont typeface="Arial" charset="0"/>
              <a:buChar char="•"/>
            </a:pPr>
            <a:r>
              <a:rPr lang="en-US" dirty="0" smtClean="0"/>
              <a:t>Elastic search</a:t>
            </a:r>
            <a:endParaRPr lang="en-US" dirty="0"/>
          </a:p>
        </p:txBody>
      </p:sp>
      <p:sp>
        <p:nvSpPr>
          <p:cNvPr id="3" name="TextBox 2"/>
          <p:cNvSpPr txBox="1"/>
          <p:nvPr/>
        </p:nvSpPr>
        <p:spPr>
          <a:xfrm>
            <a:off x="5930900" y="4343400"/>
            <a:ext cx="914400" cy="914400"/>
          </a:xfrm>
          <a:prstGeom prst="rect">
            <a:avLst/>
          </a:prstGeom>
        </p:spPr>
        <p:txBody>
          <a:bodyPr vert="horz" wrap="none" lIns="91440" tIns="91440" rIns="91440" bIns="91440" rtlCol="0">
            <a:noAutofit/>
          </a:bodyPr>
          <a:lstStyle/>
          <a:p>
            <a:endParaRPr lang="en-US" dirty="0"/>
          </a:p>
        </p:txBody>
      </p:sp>
    </p:spTree>
    <p:extLst>
      <p:ext uri="{BB962C8B-B14F-4D97-AF65-F5344CB8AC3E}">
        <p14:creationId xmlns:p14="http://schemas.microsoft.com/office/powerpoint/2010/main" val="184616455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TextBox 5"/>
          <p:cNvSpPr txBox="1"/>
          <p:nvPr/>
        </p:nvSpPr>
        <p:spPr>
          <a:xfrm>
            <a:off x="5067447" y="4818129"/>
            <a:ext cx="914400" cy="914400"/>
          </a:xfrm>
          <a:prstGeom prst="rect">
            <a:avLst/>
          </a:prstGeom>
        </p:spPr>
        <p:txBody>
          <a:bodyPr vert="horz" wrap="none" lIns="91440" tIns="91440" rIns="91440" bIns="91440" rtlCol="0">
            <a:noAutofit/>
          </a:bodyPr>
          <a:lstStyle/>
          <a:p>
            <a:endParaRPr lang="en-US" dirty="0"/>
          </a:p>
        </p:txBody>
      </p:sp>
      <p:sp>
        <p:nvSpPr>
          <p:cNvPr id="3" name="Rounded Rectangle 2"/>
          <p:cNvSpPr/>
          <p:nvPr/>
        </p:nvSpPr>
        <p:spPr>
          <a:xfrm>
            <a:off x="1042406" y="2121628"/>
            <a:ext cx="3047619" cy="2249142"/>
          </a:xfrm>
          <a:prstGeom prst="roundRect">
            <a:avLst>
              <a:gd name="adj" fmla="val 4080"/>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algn="ctr"/>
            <a:r>
              <a:rPr lang="en-US" sz="2800" b="1" dirty="0" smtClean="0"/>
              <a:t>Overview</a:t>
            </a:r>
            <a:endParaRPr lang="en-US" sz="2800" b="1" dirty="0"/>
          </a:p>
          <a:p>
            <a:pPr marL="457200" lvl="2" indent="-290535">
              <a:buFont typeface="Arial"/>
              <a:buChar char="•"/>
            </a:pPr>
            <a:endParaRPr lang="en-US" dirty="0" smtClean="0"/>
          </a:p>
          <a:p>
            <a:pPr marL="457200" lvl="2" indent="-290535">
              <a:buFont typeface="Arial"/>
              <a:buChar char="•"/>
            </a:pPr>
            <a:endParaRPr lang="en-US" dirty="0"/>
          </a:p>
          <a:p>
            <a:pPr marL="457200" lvl="2" indent="-290535">
              <a:buFont typeface="Arial"/>
              <a:buChar char="•"/>
            </a:pPr>
            <a:r>
              <a:rPr lang="en-US" dirty="0" smtClean="0"/>
              <a:t>Enterprise </a:t>
            </a:r>
            <a:r>
              <a:rPr lang="en-US" dirty="0"/>
              <a:t>Goals</a:t>
            </a:r>
          </a:p>
          <a:p>
            <a:pPr marL="457200" lvl="2" indent="-290535">
              <a:buFont typeface="Arial"/>
              <a:buChar char="•"/>
            </a:pPr>
            <a:r>
              <a:rPr lang="en-US" dirty="0"/>
              <a:t>Data Governance </a:t>
            </a:r>
            <a:r>
              <a:rPr lang="en-US" dirty="0" err="1"/>
              <a:t>Initative</a:t>
            </a:r>
            <a:endParaRPr lang="en-US" dirty="0"/>
          </a:p>
          <a:p>
            <a:pPr algn="ctr"/>
            <a:endParaRPr lang="en-US" sz="2800" b="1" dirty="0"/>
          </a:p>
        </p:txBody>
      </p:sp>
      <p:sp>
        <p:nvSpPr>
          <p:cNvPr id="7" name="Rounded Rectangle 6"/>
          <p:cNvSpPr/>
          <p:nvPr/>
        </p:nvSpPr>
        <p:spPr>
          <a:xfrm>
            <a:off x="7831660" y="2121628"/>
            <a:ext cx="2928406" cy="2276830"/>
          </a:xfrm>
          <a:prstGeom prst="roundRect">
            <a:avLst>
              <a:gd name="adj" fmla="val 2570"/>
            </a:avLst>
          </a:prstGeom>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algn="ctr"/>
            <a:r>
              <a:rPr lang="en-US" sz="2800" b="1" dirty="0" smtClean="0"/>
              <a:t>Demo</a:t>
            </a:r>
          </a:p>
          <a:p>
            <a:pPr algn="ctr"/>
            <a:endParaRPr lang="en-US" sz="2800" b="1" dirty="0"/>
          </a:p>
          <a:p>
            <a:pPr marL="452415" lvl="2" indent="-285750">
              <a:buFont typeface="Arial"/>
              <a:buChar char="•"/>
            </a:pPr>
            <a:r>
              <a:rPr lang="en-US" dirty="0" smtClean="0"/>
              <a:t>Example: </a:t>
            </a:r>
            <a:r>
              <a:rPr lang="en-US" dirty="0" err="1" smtClean="0"/>
              <a:t>Sqoop</a:t>
            </a:r>
            <a:endParaRPr lang="en-US" sz="1800" dirty="0"/>
          </a:p>
          <a:p>
            <a:pPr marL="452415" lvl="2" indent="-285750">
              <a:buFont typeface="Arial"/>
              <a:buChar char="•"/>
            </a:pPr>
            <a:r>
              <a:rPr lang="en-US" dirty="0" smtClean="0"/>
              <a:t>Walk through step</a:t>
            </a:r>
            <a:endParaRPr lang="en-US" sz="1800" dirty="0"/>
          </a:p>
          <a:p>
            <a:pPr marL="452415" lvl="2" indent="-285750">
              <a:buFont typeface="Arial"/>
              <a:buChar char="•"/>
            </a:pPr>
            <a:r>
              <a:rPr lang="en-US" dirty="0" smtClean="0"/>
              <a:t>Search Tables / Tags</a:t>
            </a:r>
            <a:endParaRPr lang="en-US" sz="1800" dirty="0"/>
          </a:p>
        </p:txBody>
      </p:sp>
      <p:sp>
        <p:nvSpPr>
          <p:cNvPr id="8" name="Rounded Rectangle 7"/>
          <p:cNvSpPr/>
          <p:nvPr/>
        </p:nvSpPr>
        <p:spPr>
          <a:xfrm>
            <a:off x="4461146" y="2121628"/>
            <a:ext cx="3041402" cy="2276830"/>
          </a:xfrm>
          <a:prstGeom prst="roundRect">
            <a:avLst>
              <a:gd name="adj" fmla="val 3073"/>
            </a:avLst>
          </a:prstGeom>
          <a:solidFill>
            <a:srgbClr val="E1F5D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algn="ctr"/>
            <a:r>
              <a:rPr lang="en-US" sz="2800" b="1" dirty="0" smtClean="0"/>
              <a:t>Atlas</a:t>
            </a:r>
            <a:endParaRPr lang="en-US" sz="2800" b="1" dirty="0"/>
          </a:p>
          <a:p>
            <a:pPr marL="457200" lvl="2" indent="-290535"/>
            <a:r>
              <a:rPr lang="en-US" dirty="0"/>
              <a:t>	</a:t>
            </a:r>
            <a:endParaRPr lang="en-US" dirty="0" smtClean="0"/>
          </a:p>
          <a:p>
            <a:pPr marL="457200" lvl="2" indent="-290535"/>
            <a:endParaRPr lang="en-US" dirty="0" smtClean="0"/>
          </a:p>
          <a:p>
            <a:pPr marL="457200" lvl="2" indent="-290535">
              <a:buFont typeface="Arial"/>
              <a:buChar char="•"/>
            </a:pPr>
            <a:r>
              <a:rPr lang="en-US" dirty="0" smtClean="0"/>
              <a:t>Feature tour</a:t>
            </a:r>
          </a:p>
          <a:p>
            <a:pPr marL="457200" lvl="2" indent="-290535">
              <a:buFont typeface="Arial"/>
              <a:buChar char="•"/>
            </a:pPr>
            <a:r>
              <a:rPr lang="en-US" dirty="0" smtClean="0"/>
              <a:t>Roadmap</a:t>
            </a:r>
            <a:endParaRPr lang="en-US" dirty="0"/>
          </a:p>
          <a:p>
            <a:pPr marL="457200" lvl="2" indent="-290535">
              <a:buFont typeface="Arial"/>
              <a:buChar char="•"/>
            </a:pPr>
            <a:r>
              <a:rPr lang="en-US" dirty="0" smtClean="0"/>
              <a:t>UI Tour</a:t>
            </a:r>
            <a:endParaRPr lang="en-US" dirty="0"/>
          </a:p>
        </p:txBody>
      </p:sp>
    </p:spTree>
    <p:extLst>
      <p:ext uri="{BB962C8B-B14F-4D97-AF65-F5344CB8AC3E}">
        <p14:creationId xmlns:p14="http://schemas.microsoft.com/office/powerpoint/2010/main" val="169033481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a:t>
            </a:r>
            <a:endParaRPr lang="en-US" dirty="0"/>
          </a:p>
        </p:txBody>
      </p:sp>
      <p:sp>
        <p:nvSpPr>
          <p:cNvPr id="3" name="Text Placeholder 2"/>
          <p:cNvSpPr>
            <a:spLocks noGrp="1"/>
          </p:cNvSpPr>
          <p:nvPr>
            <p:ph type="body" sz="quarter" idx="11"/>
          </p:nvPr>
        </p:nvSpPr>
        <p:spPr/>
        <p:txBody>
          <a:bodyPr/>
          <a:lstStyle/>
          <a:p>
            <a:pPr marL="342900" indent="-342900">
              <a:buFont typeface="Arial"/>
              <a:buChar char="•"/>
            </a:pPr>
            <a:r>
              <a:rPr lang="en-US" dirty="0" smtClean="0"/>
              <a:t>DSL with SQL Like Syntax</a:t>
            </a:r>
          </a:p>
          <a:p>
            <a:pPr marL="509588" lvl="2" indent="-342900"/>
            <a:r>
              <a:rPr lang="en-US" dirty="0" smtClean="0"/>
              <a:t>from $type is $trait where $clause </a:t>
            </a:r>
            <a:r>
              <a:rPr lang="en-US" dirty="0" err="1" smtClean="0"/>
              <a:t>select|has</a:t>
            </a:r>
            <a:r>
              <a:rPr lang="en-US" dirty="0" smtClean="0"/>
              <a:t> $attributes loop $</a:t>
            </a:r>
            <a:r>
              <a:rPr lang="en-US" dirty="0" err="1" smtClean="0"/>
              <a:t>loopExpression</a:t>
            </a:r>
            <a:r>
              <a:rPr lang="en-US" dirty="0" smtClean="0"/>
              <a:t> </a:t>
            </a:r>
            <a:r>
              <a:rPr lang="en-US" dirty="0" err="1" smtClean="0"/>
              <a:t>withPath</a:t>
            </a:r>
            <a:r>
              <a:rPr lang="en-US" dirty="0" smtClean="0"/>
              <a:t>, repeat</a:t>
            </a:r>
          </a:p>
          <a:p>
            <a:pPr marL="342900" indent="-342900">
              <a:buFont typeface="Arial"/>
              <a:buChar char="•"/>
            </a:pPr>
            <a:r>
              <a:rPr lang="en-US" dirty="0" smtClean="0"/>
              <a:t>Examples</a:t>
            </a:r>
          </a:p>
          <a:p>
            <a:pPr marL="509588" lvl="2" indent="-342900"/>
            <a:r>
              <a:rPr lang="en-US" dirty="0" smtClean="0"/>
              <a:t>from DB </a:t>
            </a:r>
          </a:p>
          <a:p>
            <a:pPr marL="509588" lvl="2" indent="-342900"/>
            <a:r>
              <a:rPr lang="en-US" dirty="0" smtClean="0"/>
              <a:t>DB </a:t>
            </a:r>
            <a:r>
              <a:rPr lang="en-US" dirty="0"/>
              <a:t>where name</a:t>
            </a:r>
            <a:r>
              <a:rPr lang="en-US" dirty="0" smtClean="0"/>
              <a:t>="Reporting" </a:t>
            </a:r>
            <a:r>
              <a:rPr lang="en-US" dirty="0"/>
              <a:t>select name, </a:t>
            </a:r>
            <a:r>
              <a:rPr lang="en-US" dirty="0" smtClean="0"/>
              <a:t>owner</a:t>
            </a:r>
          </a:p>
          <a:p>
            <a:pPr marL="509588" lvl="2" indent="-342900"/>
            <a:r>
              <a:rPr lang="en-US" dirty="0"/>
              <a:t>DB has </a:t>
            </a:r>
            <a:r>
              <a:rPr lang="en-US" dirty="0" smtClean="0"/>
              <a:t>name</a:t>
            </a:r>
          </a:p>
          <a:p>
            <a:pPr marL="509588" lvl="2" indent="-342900"/>
            <a:r>
              <a:rPr lang="en-US" dirty="0"/>
              <a:t>DB is </a:t>
            </a:r>
            <a:r>
              <a:rPr lang="en-US" dirty="0" err="1" smtClean="0"/>
              <a:t>JdbcAccess</a:t>
            </a:r>
            <a:endParaRPr lang="en-US" dirty="0" smtClean="0"/>
          </a:p>
          <a:p>
            <a:pPr marL="509588" lvl="2" indent="-342900"/>
            <a:r>
              <a:rPr lang="en-US" dirty="0"/>
              <a:t>Column where </a:t>
            </a:r>
            <a:r>
              <a:rPr lang="en-US"/>
              <a:t>Column </a:t>
            </a:r>
            <a:r>
              <a:rPr lang="en-US" smtClean="0"/>
              <a:t>is a </a:t>
            </a:r>
            <a:r>
              <a:rPr lang="en-US" dirty="0" smtClean="0"/>
              <a:t>PII</a:t>
            </a:r>
          </a:p>
          <a:p>
            <a:pPr marL="509588" lvl="2" indent="-342900"/>
            <a:r>
              <a:rPr lang="en-US" dirty="0"/>
              <a:t>Table where name</a:t>
            </a:r>
            <a:r>
              <a:rPr lang="en-US" dirty="0" smtClean="0"/>
              <a:t>="</a:t>
            </a:r>
            <a:r>
              <a:rPr lang="en-US" dirty="0" err="1" smtClean="0"/>
              <a:t>sales_fact</a:t>
            </a:r>
            <a:r>
              <a:rPr lang="en-US" dirty="0" smtClean="0"/>
              <a:t>"</a:t>
            </a:r>
            <a:r>
              <a:rPr lang="en-US" dirty="0"/>
              <a:t>, </a:t>
            </a:r>
            <a:r>
              <a:rPr lang="en-US" dirty="0" smtClean="0"/>
              <a:t>columns</a:t>
            </a:r>
          </a:p>
          <a:p>
            <a:pPr marL="509588" lvl="2" indent="-342900"/>
            <a:r>
              <a:rPr lang="en-US" dirty="0"/>
              <a:t>Table where name</a:t>
            </a:r>
            <a:r>
              <a:rPr lang="en-US" dirty="0" smtClean="0"/>
              <a:t>="</a:t>
            </a:r>
            <a:r>
              <a:rPr lang="en-US" dirty="0" err="1" smtClean="0"/>
              <a:t>sales_fact</a:t>
            </a:r>
            <a:r>
              <a:rPr lang="en-US" dirty="0" smtClean="0"/>
              <a:t>"</a:t>
            </a:r>
            <a:r>
              <a:rPr lang="en-US" dirty="0"/>
              <a:t>, columns as column select </a:t>
            </a:r>
            <a:r>
              <a:rPr lang="en-US" dirty="0" err="1"/>
              <a:t>column.name</a:t>
            </a:r>
            <a:r>
              <a:rPr lang="en-US" dirty="0"/>
              <a:t>, </a:t>
            </a:r>
            <a:r>
              <a:rPr lang="en-US" dirty="0" err="1"/>
              <a:t>column.dataType</a:t>
            </a:r>
            <a:r>
              <a:rPr lang="en-US" dirty="0"/>
              <a:t>, </a:t>
            </a:r>
            <a:r>
              <a:rPr lang="en-US" dirty="0" err="1" smtClean="0"/>
              <a:t>column.comment</a:t>
            </a:r>
            <a:endParaRPr lang="en-US" dirty="0"/>
          </a:p>
          <a:p>
            <a:pPr marL="342900" lvl="0" indent="-342900">
              <a:buFont typeface="Arial"/>
              <a:buChar char="•"/>
            </a:pPr>
            <a:r>
              <a:rPr lang="en-US" dirty="0" smtClean="0">
                <a:solidFill>
                  <a:prstClr val="black"/>
                </a:solidFill>
              </a:rPr>
              <a:t>Full-text search</a:t>
            </a:r>
            <a:endParaRPr lang="en-US" dirty="0">
              <a:solidFill>
                <a:prstClr val="black"/>
              </a:solidFill>
            </a:endParaRPr>
          </a:p>
        </p:txBody>
      </p:sp>
    </p:spTree>
    <p:extLst>
      <p:ext uri="{BB962C8B-B14F-4D97-AF65-F5344CB8AC3E}">
        <p14:creationId xmlns:p14="http://schemas.microsoft.com/office/powerpoint/2010/main" val="184496725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Lineage</a:t>
            </a:r>
            <a:endParaRPr lang="en-US" dirty="0"/>
          </a:p>
        </p:txBody>
      </p:sp>
      <p:sp>
        <p:nvSpPr>
          <p:cNvPr id="3" name="Text Placeholder 2"/>
          <p:cNvSpPr>
            <a:spLocks noGrp="1"/>
          </p:cNvSpPr>
          <p:nvPr>
            <p:ph type="body" sz="quarter" idx="11"/>
          </p:nvPr>
        </p:nvSpPr>
        <p:spPr/>
        <p:txBody>
          <a:bodyPr/>
          <a:lstStyle/>
          <a:p>
            <a:pPr marL="342900" indent="-342900">
              <a:buFont typeface="Arial"/>
              <a:buChar char="•"/>
            </a:pPr>
            <a:r>
              <a:rPr lang="en-US" dirty="0" smtClean="0"/>
              <a:t>Uses Search DSL Loop expression </a:t>
            </a:r>
          </a:p>
          <a:p>
            <a:pPr marL="509588" lvl="2" indent="-342900"/>
            <a:r>
              <a:rPr lang="en-US" dirty="0" smtClean="0"/>
              <a:t>Everything results in search</a:t>
            </a:r>
          </a:p>
          <a:p>
            <a:pPr marL="342900" indent="-342900">
              <a:buFont typeface="Arial"/>
              <a:buChar char="•"/>
            </a:pPr>
            <a:r>
              <a:rPr lang="en-US" dirty="0" smtClean="0"/>
              <a:t>Named Queries</a:t>
            </a:r>
          </a:p>
          <a:p>
            <a:pPr marL="342900" indent="-342900">
              <a:buFont typeface="Arial"/>
              <a:buChar char="•"/>
            </a:pPr>
            <a:r>
              <a:rPr lang="en-US" dirty="0" smtClean="0"/>
              <a:t>inputs</a:t>
            </a:r>
          </a:p>
          <a:p>
            <a:pPr marL="509588" lvl="2" indent="-342900"/>
            <a:r>
              <a:rPr lang="en-US" dirty="0"/>
              <a:t>Table where (name = \"</a:t>
            </a:r>
            <a:r>
              <a:rPr lang="en-US" dirty="0" err="1"/>
              <a:t>sales_fact_monthly_mv</a:t>
            </a:r>
            <a:r>
              <a:rPr lang="en-US" dirty="0"/>
              <a:t>\") as </a:t>
            </a:r>
            <a:r>
              <a:rPr lang="en-US" dirty="0" err="1"/>
              <a:t>src</a:t>
            </a:r>
            <a:r>
              <a:rPr lang="en-US" dirty="0"/>
              <a:t> loop (</a:t>
            </a:r>
            <a:r>
              <a:rPr lang="en-US" dirty="0" err="1"/>
              <a:t>LoadProcess</a:t>
            </a:r>
            <a:r>
              <a:rPr lang="en-US" dirty="0"/>
              <a:t>-&gt;</a:t>
            </a:r>
            <a:r>
              <a:rPr lang="en-US" dirty="0" err="1"/>
              <a:t>outputTable</a:t>
            </a:r>
            <a:r>
              <a:rPr lang="en-US" dirty="0"/>
              <a:t> </a:t>
            </a:r>
            <a:r>
              <a:rPr lang="en-US" dirty="0" err="1"/>
              <a:t>inputTables</a:t>
            </a:r>
            <a:r>
              <a:rPr lang="en-US" dirty="0"/>
              <a:t>) as </a:t>
            </a:r>
            <a:r>
              <a:rPr lang="en-US" dirty="0" err="1"/>
              <a:t>dest</a:t>
            </a:r>
            <a:r>
              <a:rPr lang="en-US" dirty="0"/>
              <a:t> select </a:t>
            </a:r>
            <a:r>
              <a:rPr lang="en-US" dirty="0" err="1"/>
              <a:t>src.name</a:t>
            </a:r>
            <a:r>
              <a:rPr lang="en-US" dirty="0"/>
              <a:t> as </a:t>
            </a:r>
            <a:r>
              <a:rPr lang="en-US" dirty="0" err="1"/>
              <a:t>src_name</a:t>
            </a:r>
            <a:r>
              <a:rPr lang="en-US" dirty="0"/>
              <a:t>, </a:t>
            </a:r>
            <a:r>
              <a:rPr lang="en-US" dirty="0" err="1"/>
              <a:t>dest.name</a:t>
            </a:r>
            <a:r>
              <a:rPr lang="en-US" dirty="0"/>
              <a:t> as </a:t>
            </a:r>
            <a:r>
              <a:rPr lang="en-US" dirty="0" err="1"/>
              <a:t>dest_name</a:t>
            </a:r>
            <a:r>
              <a:rPr lang="en-US" dirty="0"/>
              <a:t> </a:t>
            </a:r>
            <a:r>
              <a:rPr lang="en-US" dirty="0" err="1" smtClean="0"/>
              <a:t>withPath</a:t>
            </a:r>
            <a:endParaRPr lang="en-US" dirty="0" smtClean="0"/>
          </a:p>
          <a:p>
            <a:pPr marL="342900" indent="-342900">
              <a:buFont typeface="Arial"/>
              <a:buChar char="•"/>
            </a:pPr>
            <a:r>
              <a:rPr lang="en-US" dirty="0" smtClean="0"/>
              <a:t>outputs</a:t>
            </a:r>
          </a:p>
          <a:p>
            <a:pPr marL="509588" lvl="2" indent="-342900"/>
            <a:r>
              <a:rPr lang="en-US" dirty="0"/>
              <a:t>Table where (name = \"</a:t>
            </a:r>
            <a:r>
              <a:rPr lang="en-US" dirty="0" err="1"/>
              <a:t>sales_fact</a:t>
            </a:r>
            <a:r>
              <a:rPr lang="en-US" dirty="0"/>
              <a:t>\") as </a:t>
            </a:r>
            <a:r>
              <a:rPr lang="en-US" dirty="0" err="1"/>
              <a:t>src</a:t>
            </a:r>
            <a:r>
              <a:rPr lang="en-US" dirty="0"/>
              <a:t> loop (</a:t>
            </a:r>
            <a:r>
              <a:rPr lang="en-US" dirty="0" err="1"/>
              <a:t>LoadProcess</a:t>
            </a:r>
            <a:r>
              <a:rPr lang="en-US" dirty="0"/>
              <a:t>-&gt;</a:t>
            </a:r>
            <a:r>
              <a:rPr lang="en-US" dirty="0" err="1"/>
              <a:t>inputTables</a:t>
            </a:r>
            <a:r>
              <a:rPr lang="en-US" dirty="0"/>
              <a:t> </a:t>
            </a:r>
            <a:r>
              <a:rPr lang="en-US" dirty="0" err="1"/>
              <a:t>outputTables</a:t>
            </a:r>
            <a:r>
              <a:rPr lang="en-US" dirty="0"/>
              <a:t>) as </a:t>
            </a:r>
            <a:r>
              <a:rPr lang="en-US" dirty="0" err="1"/>
              <a:t>dest</a:t>
            </a:r>
            <a:r>
              <a:rPr lang="en-US" dirty="0"/>
              <a:t> select </a:t>
            </a:r>
            <a:r>
              <a:rPr lang="en-US" dirty="0" err="1"/>
              <a:t>src.name</a:t>
            </a:r>
            <a:r>
              <a:rPr lang="en-US" dirty="0"/>
              <a:t> as </a:t>
            </a:r>
            <a:r>
              <a:rPr lang="en-US" dirty="0" err="1"/>
              <a:t>src_name</a:t>
            </a:r>
            <a:r>
              <a:rPr lang="en-US" dirty="0"/>
              <a:t>, </a:t>
            </a:r>
            <a:r>
              <a:rPr lang="en-US" dirty="0" err="1"/>
              <a:t>dest.name</a:t>
            </a:r>
            <a:r>
              <a:rPr lang="en-US" dirty="0"/>
              <a:t> as </a:t>
            </a:r>
            <a:r>
              <a:rPr lang="en-US" dirty="0" err="1"/>
              <a:t>dest_name</a:t>
            </a:r>
            <a:r>
              <a:rPr lang="en-US" dirty="0"/>
              <a:t> </a:t>
            </a:r>
            <a:r>
              <a:rPr lang="en-US" dirty="0" err="1" smtClean="0"/>
              <a:t>withPath</a:t>
            </a:r>
            <a:endParaRPr lang="en-US" dirty="0" smtClean="0"/>
          </a:p>
          <a:p>
            <a:pPr marL="342900" indent="-342900">
              <a:buFont typeface="Arial"/>
              <a:buChar char="•"/>
            </a:pPr>
            <a:r>
              <a:rPr lang="en-US" dirty="0"/>
              <a:t>s</a:t>
            </a:r>
            <a:r>
              <a:rPr lang="en-US" dirty="0" smtClean="0"/>
              <a:t>chema</a:t>
            </a:r>
          </a:p>
          <a:p>
            <a:pPr marL="509588" lvl="2" indent="-342900"/>
            <a:r>
              <a:rPr lang="en-US" dirty="0"/>
              <a:t>Table where name="</a:t>
            </a:r>
            <a:r>
              <a:rPr lang="en-US" dirty="0" err="1"/>
              <a:t>sales_fact</a:t>
            </a:r>
            <a:r>
              <a:rPr lang="en-US" dirty="0"/>
              <a:t>", </a:t>
            </a:r>
            <a:r>
              <a:rPr lang="en-US" dirty="0" smtClean="0"/>
              <a:t>columns</a:t>
            </a:r>
            <a:endParaRPr lang="en-US" dirty="0"/>
          </a:p>
        </p:txBody>
      </p:sp>
    </p:spTree>
    <p:extLst>
      <p:ext uri="{BB962C8B-B14F-4D97-AF65-F5344CB8AC3E}">
        <p14:creationId xmlns:p14="http://schemas.microsoft.com/office/powerpoint/2010/main" val="205896412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Integration</a:t>
            </a:r>
            <a:endParaRPr lang="en-US" dirty="0"/>
          </a:p>
        </p:txBody>
      </p:sp>
      <p:sp>
        <p:nvSpPr>
          <p:cNvPr id="4" name="Rounded Rectangle 3"/>
          <p:cNvSpPr/>
          <p:nvPr/>
        </p:nvSpPr>
        <p:spPr>
          <a:xfrm>
            <a:off x="2949307" y="4076700"/>
            <a:ext cx="4924920" cy="9144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b="1" dirty="0" smtClean="0">
                <a:solidFill>
                  <a:schemeClr val="bg2"/>
                </a:solidFill>
              </a:rPr>
              <a:t>Apache Atlas</a:t>
            </a:r>
          </a:p>
        </p:txBody>
      </p:sp>
      <p:sp>
        <p:nvSpPr>
          <p:cNvPr id="5" name="Rounded Rectangle 4"/>
          <p:cNvSpPr/>
          <p:nvPr/>
        </p:nvSpPr>
        <p:spPr>
          <a:xfrm>
            <a:off x="2949307" y="2017888"/>
            <a:ext cx="2201398" cy="9144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b="1" dirty="0" smtClean="0">
                <a:solidFill>
                  <a:schemeClr val="bg2"/>
                </a:solidFill>
              </a:rPr>
              <a:t>Hive Bridge</a:t>
            </a:r>
          </a:p>
          <a:p>
            <a:pPr algn="ctr"/>
            <a:r>
              <a:rPr lang="en-US" b="1" dirty="0" smtClean="0">
                <a:solidFill>
                  <a:schemeClr val="bg2"/>
                </a:solidFill>
              </a:rPr>
              <a:t>(Client)</a:t>
            </a:r>
          </a:p>
        </p:txBody>
      </p:sp>
      <p:sp>
        <p:nvSpPr>
          <p:cNvPr id="6" name="Rounded Rectangle 5"/>
          <p:cNvSpPr/>
          <p:nvPr/>
        </p:nvSpPr>
        <p:spPr>
          <a:xfrm>
            <a:off x="5644608" y="2017888"/>
            <a:ext cx="2229619" cy="9144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b="1" dirty="0" smtClean="0">
                <a:solidFill>
                  <a:schemeClr val="bg2"/>
                </a:solidFill>
              </a:rPr>
              <a:t>Hive Hook</a:t>
            </a:r>
          </a:p>
          <a:p>
            <a:pPr algn="ctr"/>
            <a:r>
              <a:rPr lang="en-US" b="1" dirty="0" smtClean="0">
                <a:solidFill>
                  <a:schemeClr val="bg2"/>
                </a:solidFill>
              </a:rPr>
              <a:t>(Post-execution)</a:t>
            </a:r>
          </a:p>
        </p:txBody>
      </p:sp>
      <p:cxnSp>
        <p:nvCxnSpPr>
          <p:cNvPr id="8" name="Straight Arrow Connector 7"/>
          <p:cNvCxnSpPr>
            <a:stCxn id="5" idx="2"/>
          </p:cNvCxnSpPr>
          <p:nvPr/>
        </p:nvCxnSpPr>
        <p:spPr>
          <a:xfrm>
            <a:off x="4050006" y="2932288"/>
            <a:ext cx="12723" cy="1144412"/>
          </a:xfrm>
          <a:prstGeom prst="straightConnector1">
            <a:avLst/>
          </a:prstGeom>
          <a:ln w="381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6" idx="2"/>
          </p:cNvCxnSpPr>
          <p:nvPr/>
        </p:nvCxnSpPr>
        <p:spPr>
          <a:xfrm>
            <a:off x="6759418" y="2932288"/>
            <a:ext cx="9682" cy="1144412"/>
          </a:xfrm>
          <a:prstGeom prst="straightConnector1">
            <a:avLst/>
          </a:prstGeom>
          <a:ln w="381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539520" y="3263900"/>
            <a:ext cx="1727427" cy="564444"/>
          </a:xfrm>
          <a:prstGeom prst="rect">
            <a:avLst/>
          </a:prstGeom>
        </p:spPr>
        <p:txBody>
          <a:bodyPr vert="horz" wrap="none" lIns="91440" tIns="91440" rIns="91440" bIns="91440" rtlCol="0">
            <a:noAutofit/>
          </a:bodyPr>
          <a:lstStyle/>
          <a:p>
            <a:r>
              <a:rPr lang="en-US" sz="2400" b="1" dirty="0" smtClean="0"/>
              <a:t>REST API</a:t>
            </a:r>
            <a:endParaRPr lang="en-US" sz="2400" b="1" dirty="0"/>
          </a:p>
        </p:txBody>
      </p:sp>
      <p:sp>
        <p:nvSpPr>
          <p:cNvPr id="14" name="TextBox 13"/>
          <p:cNvSpPr txBox="1"/>
          <p:nvPr/>
        </p:nvSpPr>
        <p:spPr>
          <a:xfrm>
            <a:off x="5588000" y="3670300"/>
            <a:ext cx="914400" cy="914400"/>
          </a:xfrm>
          <a:prstGeom prst="rect">
            <a:avLst/>
          </a:prstGeom>
        </p:spPr>
        <p:txBody>
          <a:bodyPr vert="horz" wrap="none" lIns="91440" tIns="91440" rIns="91440" bIns="91440" rtlCol="0">
            <a:noAutofit/>
          </a:bodyPr>
          <a:lstStyle/>
          <a:p>
            <a:endParaRPr lang="en-US" dirty="0"/>
          </a:p>
        </p:txBody>
      </p:sp>
    </p:spTree>
    <p:extLst>
      <p:ext uri="{BB962C8B-B14F-4D97-AF65-F5344CB8AC3E}">
        <p14:creationId xmlns:p14="http://schemas.microsoft.com/office/powerpoint/2010/main" val="208747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Apache Atlas Screens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12630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Shot 2015-06-08 at 1.49.45 PM.png"/>
          <p:cNvPicPr>
            <a:picLocks noGrp="1" noChangeAspect="1"/>
          </p:cNvPicPr>
          <p:nvPr>
            <p:ph idx="1"/>
          </p:nvPr>
        </p:nvPicPr>
        <p:blipFill rotWithShape="1">
          <a:blip r:embed="rId2" cstate="print">
            <a:extLst>
              <a:ext uri="{28A0092B-C50C-407E-A947-70E740481C1C}">
                <a14:useLocalDpi xmlns:a14="http://schemas.microsoft.com/office/drawing/2010/main"/>
              </a:ext>
            </a:extLst>
          </a:blip>
          <a:srcRect/>
          <a:stretch/>
        </p:blipFill>
        <p:spPr>
          <a:xfrm>
            <a:off x="0" y="0"/>
            <a:ext cx="12188825" cy="6831757"/>
          </a:xfrm>
        </p:spPr>
      </p:pic>
      <p:sp>
        <p:nvSpPr>
          <p:cNvPr id="3" name="Slide Number Placeholder 2"/>
          <p:cNvSpPr>
            <a:spLocks noGrp="1"/>
          </p:cNvSpPr>
          <p:nvPr>
            <p:ph type="sldNum" sz="quarter" idx="4"/>
          </p:nvPr>
        </p:nvSpPr>
        <p:spPr/>
        <p:txBody>
          <a:bodyPr/>
          <a:lstStyle/>
          <a:p>
            <a:fld id="{13BDBACA-B5F5-394C-AF1A-AF4F872C3316}" type="slidenum">
              <a:rPr lang="en-US" smtClean="0"/>
              <a:pPr/>
              <a:t>24</a:t>
            </a:fld>
            <a:endParaRPr lang="en-US" dirty="0"/>
          </a:p>
        </p:txBody>
      </p:sp>
    </p:spTree>
    <p:extLst>
      <p:ext uri="{BB962C8B-B14F-4D97-AF65-F5344CB8AC3E}">
        <p14:creationId xmlns:p14="http://schemas.microsoft.com/office/powerpoint/2010/main" val="885420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30900" y="4343400"/>
            <a:ext cx="914400" cy="914400"/>
          </a:xfrm>
          <a:prstGeom prst="rect">
            <a:avLst/>
          </a:prstGeom>
        </p:spPr>
        <p:txBody>
          <a:bodyPr vert="horz" wrap="none" lIns="91440" tIns="91440" rIns="91440" bIns="91440" rtlCol="0">
            <a:noAutofit/>
          </a:bodyPr>
          <a:lstStyle/>
          <a:p>
            <a:endParaRPr lang="en-US" dirty="0"/>
          </a:p>
        </p:txBody>
      </p:sp>
      <p:sp>
        <p:nvSpPr>
          <p:cNvPr id="5" name="Text Placeholder 4"/>
          <p:cNvSpPr>
            <a:spLocks noGrp="1"/>
          </p:cNvSpPr>
          <p:nvPr>
            <p:ph type="body" sz="quarter" idx="11"/>
          </p:nvPr>
        </p:nvSpPr>
        <p:spPr/>
        <p:txBody>
          <a:bodyPr/>
          <a:lstStyle/>
          <a:p>
            <a:endParaRPr lang="en-US" dirty="0"/>
          </a:p>
        </p:txBody>
      </p:sp>
      <p:sp>
        <p:nvSpPr>
          <p:cNvPr id="6" name="Title 5"/>
          <p:cNvSpPr>
            <a:spLocks noGrp="1"/>
          </p:cNvSpPr>
          <p:nvPr>
            <p:ph type="title"/>
          </p:nvPr>
        </p:nvSpPr>
        <p:spPr/>
        <p:txBody>
          <a:bodyPr/>
          <a:lstStyle/>
          <a:p>
            <a:endParaRPr lang="en-US" dirty="0"/>
          </a:p>
        </p:txBody>
      </p:sp>
      <p:pic>
        <p:nvPicPr>
          <p:cNvPr id="2" name="Picture 1" descr="Screen Shot 2015-06-08 at 10.25.37 AM.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 y="1"/>
            <a:ext cx="12188826" cy="6857999"/>
          </a:xfrm>
          <a:prstGeom prst="rect">
            <a:avLst/>
          </a:prstGeom>
        </p:spPr>
      </p:pic>
    </p:spTree>
    <p:extLst>
      <p:ext uri="{BB962C8B-B14F-4D97-AF65-F5344CB8AC3E}">
        <p14:creationId xmlns:p14="http://schemas.microsoft.com/office/powerpoint/2010/main" val="116602616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30900" y="4343400"/>
            <a:ext cx="914400" cy="914400"/>
          </a:xfrm>
          <a:prstGeom prst="rect">
            <a:avLst/>
          </a:prstGeom>
        </p:spPr>
        <p:txBody>
          <a:bodyPr vert="horz" wrap="none" lIns="91440" tIns="91440" rIns="91440" bIns="91440" rtlCol="0">
            <a:noAutofit/>
          </a:bodyPr>
          <a:lstStyle/>
          <a:p>
            <a:endParaRPr lang="en-US" dirty="0"/>
          </a:p>
        </p:txBody>
      </p:sp>
      <p:sp>
        <p:nvSpPr>
          <p:cNvPr id="5" name="Text Placeholder 4"/>
          <p:cNvSpPr>
            <a:spLocks noGrp="1"/>
          </p:cNvSpPr>
          <p:nvPr>
            <p:ph type="body" sz="quarter" idx="11"/>
          </p:nvPr>
        </p:nvSpPr>
        <p:spPr/>
        <p:txBody>
          <a:bodyPr/>
          <a:lstStyle/>
          <a:p>
            <a:endParaRPr lang="en-US" dirty="0"/>
          </a:p>
        </p:txBody>
      </p:sp>
      <p:sp>
        <p:nvSpPr>
          <p:cNvPr id="6" name="Title 5"/>
          <p:cNvSpPr>
            <a:spLocks noGrp="1"/>
          </p:cNvSpPr>
          <p:nvPr>
            <p:ph type="title"/>
          </p:nvPr>
        </p:nvSpPr>
        <p:spPr/>
        <p:txBody>
          <a:bodyPr/>
          <a:lstStyle/>
          <a:p>
            <a:endParaRPr lang="en-US"/>
          </a:p>
        </p:txBody>
      </p:sp>
      <p:pic>
        <p:nvPicPr>
          <p:cNvPr id="2" name="Picture 1" descr="Screen Shot 2015-06-08 at 10.25.21 AM.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0" y="1"/>
            <a:ext cx="12188825" cy="6858000"/>
          </a:xfrm>
          <a:prstGeom prst="rect">
            <a:avLst/>
          </a:prstGeom>
        </p:spPr>
      </p:pic>
    </p:spTree>
    <p:extLst>
      <p:ext uri="{BB962C8B-B14F-4D97-AF65-F5344CB8AC3E}">
        <p14:creationId xmlns:p14="http://schemas.microsoft.com/office/powerpoint/2010/main" val="186762640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30900" y="4343400"/>
            <a:ext cx="914400" cy="914400"/>
          </a:xfrm>
          <a:prstGeom prst="rect">
            <a:avLst/>
          </a:prstGeom>
        </p:spPr>
        <p:txBody>
          <a:bodyPr vert="horz" wrap="none" lIns="91440" tIns="91440" rIns="91440" bIns="91440" rtlCol="0">
            <a:noAutofit/>
          </a:bodyPr>
          <a:lstStyle/>
          <a:p>
            <a:endParaRPr lang="en-US" dirty="0"/>
          </a:p>
        </p:txBody>
      </p:sp>
      <p:pic>
        <p:nvPicPr>
          <p:cNvPr id="2" name="Picture 1" descr="Screen Shot 2015-06-08 at 10.25.16 AM.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 y="0"/>
            <a:ext cx="12188825" cy="6858000"/>
          </a:xfrm>
          <a:prstGeom prst="rect">
            <a:avLst/>
          </a:prstGeom>
        </p:spPr>
      </p:pic>
    </p:spTree>
    <p:extLst>
      <p:ext uri="{BB962C8B-B14F-4D97-AF65-F5344CB8AC3E}">
        <p14:creationId xmlns:p14="http://schemas.microsoft.com/office/powerpoint/2010/main" val="126062644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30900" y="4343400"/>
            <a:ext cx="914400" cy="914400"/>
          </a:xfrm>
          <a:prstGeom prst="rect">
            <a:avLst/>
          </a:prstGeom>
        </p:spPr>
        <p:txBody>
          <a:bodyPr vert="horz" wrap="none" lIns="91440" tIns="91440" rIns="91440" bIns="91440" rtlCol="0">
            <a:noAutofit/>
          </a:bodyPr>
          <a:lstStyle/>
          <a:p>
            <a:endParaRPr lang="en-US" dirty="0"/>
          </a:p>
        </p:txBody>
      </p:sp>
      <p:sp>
        <p:nvSpPr>
          <p:cNvPr id="5" name="Text Placeholder 4"/>
          <p:cNvSpPr>
            <a:spLocks noGrp="1"/>
          </p:cNvSpPr>
          <p:nvPr>
            <p:ph type="body" sz="quarter" idx="11"/>
          </p:nvPr>
        </p:nvSpPr>
        <p:spPr/>
        <p:txBody>
          <a:bodyPr/>
          <a:lstStyle/>
          <a:p>
            <a:endParaRPr lang="en-US" dirty="0"/>
          </a:p>
        </p:txBody>
      </p:sp>
      <p:sp>
        <p:nvSpPr>
          <p:cNvPr id="6" name="Title 5"/>
          <p:cNvSpPr>
            <a:spLocks noGrp="1"/>
          </p:cNvSpPr>
          <p:nvPr>
            <p:ph type="title"/>
          </p:nvPr>
        </p:nvSpPr>
        <p:spPr/>
        <p:txBody>
          <a:bodyPr/>
          <a:lstStyle/>
          <a:p>
            <a:endParaRPr lang="en-US"/>
          </a:p>
        </p:txBody>
      </p:sp>
      <p:pic>
        <p:nvPicPr>
          <p:cNvPr id="4" name="Picture 3" descr="Screen Shot 2015-06-08 at 10.56.00 AM.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 y="0"/>
            <a:ext cx="12188825" cy="6883171"/>
          </a:xfrm>
          <a:prstGeom prst="rect">
            <a:avLst/>
          </a:prstGeom>
        </p:spPr>
      </p:pic>
    </p:spTree>
    <p:extLst>
      <p:ext uri="{BB962C8B-B14F-4D97-AF65-F5344CB8AC3E}">
        <p14:creationId xmlns:p14="http://schemas.microsoft.com/office/powerpoint/2010/main" val="193319724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 Atlas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0705655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Oval 354"/>
          <p:cNvSpPr/>
          <p:nvPr/>
        </p:nvSpPr>
        <p:spPr>
          <a:xfrm rot="17370120">
            <a:off x="472198" y="1890943"/>
            <a:ext cx="4708924" cy="3566372"/>
          </a:xfrm>
          <a:prstGeom prst="ellipse">
            <a:avLst/>
          </a:prstGeom>
          <a:solidFill>
            <a:schemeClr val="bg1">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5" name="Title 4"/>
          <p:cNvSpPr>
            <a:spLocks noGrp="1"/>
          </p:cNvSpPr>
          <p:nvPr>
            <p:ph type="title"/>
          </p:nvPr>
        </p:nvSpPr>
        <p:spPr/>
        <p:txBody>
          <a:bodyPr/>
          <a:lstStyle/>
          <a:p>
            <a:r>
              <a:rPr lang="en-US" dirty="0" smtClean="0"/>
              <a:t>Enterprise Data Governance Goals</a:t>
            </a:r>
            <a:endParaRPr lang="en-US" dirty="0"/>
          </a:p>
        </p:txBody>
      </p:sp>
      <p:sp>
        <p:nvSpPr>
          <p:cNvPr id="571" name="Text Placeholder 570"/>
          <p:cNvSpPr>
            <a:spLocks noGrp="1"/>
          </p:cNvSpPr>
          <p:nvPr>
            <p:ph type="body" sz="quarter" idx="11"/>
          </p:nvPr>
        </p:nvSpPr>
        <p:spPr>
          <a:xfrm>
            <a:off x="5617425" y="1177637"/>
            <a:ext cx="5037875" cy="4978222"/>
          </a:xfrm>
        </p:spPr>
        <p:txBody>
          <a:bodyPr/>
          <a:lstStyle/>
          <a:p>
            <a:r>
              <a:rPr lang="en-US" sz="2000" dirty="0" smtClean="0">
                <a:solidFill>
                  <a:schemeClr val="accent1"/>
                </a:solidFill>
              </a:rPr>
              <a:t>GOAL: </a:t>
            </a:r>
            <a:r>
              <a:rPr lang="en-US" sz="2000" dirty="0" smtClean="0"/>
              <a:t>Provide a common approach to data governance across all systems and data within the organization</a:t>
            </a:r>
          </a:p>
          <a:p>
            <a:pPr marL="342900" indent="-342900">
              <a:spcBef>
                <a:spcPts val="1976"/>
              </a:spcBef>
              <a:buFont typeface="Arial"/>
              <a:buChar char="•"/>
            </a:pPr>
            <a:r>
              <a:rPr lang="en-US" sz="1800" dirty="0" smtClean="0">
                <a:solidFill>
                  <a:schemeClr val="accent1"/>
                </a:solidFill>
              </a:rPr>
              <a:t>Transparent</a:t>
            </a:r>
            <a:r>
              <a:rPr lang="en-US" sz="1800" b="0" dirty="0"/>
              <a:t/>
            </a:r>
            <a:br>
              <a:rPr lang="en-US" sz="1800" b="0" dirty="0"/>
            </a:br>
            <a:r>
              <a:rPr lang="en-US" sz="1800" b="0" dirty="0" smtClean="0"/>
              <a:t>Governance </a:t>
            </a:r>
            <a:r>
              <a:rPr lang="en-US" sz="1800" b="0" dirty="0"/>
              <a:t>standards &amp; protocols must be clearly defined and available to all</a:t>
            </a:r>
          </a:p>
          <a:p>
            <a:pPr marL="342900" indent="-342900">
              <a:spcBef>
                <a:spcPts val="776"/>
              </a:spcBef>
              <a:buFont typeface="Arial"/>
              <a:buChar char="•"/>
            </a:pPr>
            <a:r>
              <a:rPr lang="en-US" sz="1800" dirty="0" smtClean="0">
                <a:solidFill>
                  <a:srgbClr val="69BE28"/>
                </a:solidFill>
              </a:rPr>
              <a:t>Reproducible</a:t>
            </a:r>
            <a:r>
              <a:rPr lang="en-US" sz="1800" dirty="0"/>
              <a:t/>
            </a:r>
            <a:br>
              <a:rPr lang="en-US" sz="1800" dirty="0"/>
            </a:br>
            <a:r>
              <a:rPr lang="en-US" sz="1800" b="0" dirty="0" smtClean="0"/>
              <a:t>Recreate </a:t>
            </a:r>
            <a:r>
              <a:rPr lang="en-US" sz="1800" b="0" dirty="0"/>
              <a:t>the relevant data landscape at a point in time</a:t>
            </a:r>
          </a:p>
          <a:p>
            <a:pPr marL="342900" indent="-342900">
              <a:spcBef>
                <a:spcPts val="776"/>
              </a:spcBef>
              <a:buFont typeface="Arial"/>
              <a:buChar char="•"/>
            </a:pPr>
            <a:r>
              <a:rPr lang="en-US" sz="1800" dirty="0" smtClean="0">
                <a:solidFill>
                  <a:srgbClr val="69BE28"/>
                </a:solidFill>
              </a:rPr>
              <a:t>Auditable</a:t>
            </a:r>
            <a:r>
              <a:rPr lang="en-US" sz="1800" dirty="0"/>
              <a:t/>
            </a:r>
            <a:br>
              <a:rPr lang="en-US" sz="1800" dirty="0"/>
            </a:br>
            <a:r>
              <a:rPr lang="en-US" sz="1800" b="0" dirty="0" smtClean="0"/>
              <a:t>All </a:t>
            </a:r>
            <a:r>
              <a:rPr lang="en-US" sz="1800" b="0" dirty="0"/>
              <a:t>relevant events and assets but be traceable with appropriate historical lineage</a:t>
            </a:r>
          </a:p>
          <a:p>
            <a:pPr marL="342900" indent="-342900">
              <a:spcBef>
                <a:spcPts val="776"/>
              </a:spcBef>
              <a:buFont typeface="Arial"/>
              <a:buChar char="•"/>
            </a:pPr>
            <a:r>
              <a:rPr lang="en-US" sz="1800" dirty="0" smtClean="0">
                <a:solidFill>
                  <a:srgbClr val="69BE28"/>
                </a:solidFill>
              </a:rPr>
              <a:t>Consistent</a:t>
            </a:r>
            <a:r>
              <a:rPr lang="en-US" sz="1800" dirty="0"/>
              <a:t/>
            </a:r>
            <a:br>
              <a:rPr lang="en-US" sz="1800" dirty="0"/>
            </a:br>
            <a:r>
              <a:rPr lang="en-US" sz="1800" b="0" dirty="0" smtClean="0"/>
              <a:t>Compliance </a:t>
            </a:r>
            <a:r>
              <a:rPr lang="en-US" sz="1800" b="0" dirty="0"/>
              <a:t>practices must be </a:t>
            </a:r>
            <a:r>
              <a:rPr lang="en-US" sz="1800" b="0" dirty="0" smtClean="0"/>
              <a:t>consistent</a:t>
            </a:r>
            <a:endParaRPr lang="en-US" sz="1800" b="0" dirty="0"/>
          </a:p>
        </p:txBody>
      </p:sp>
      <p:sp>
        <p:nvSpPr>
          <p:cNvPr id="411" name="Rounded Rectangle 410"/>
          <p:cNvSpPr/>
          <p:nvPr/>
        </p:nvSpPr>
        <p:spPr>
          <a:xfrm>
            <a:off x="635383" y="2905208"/>
            <a:ext cx="1114600" cy="893067"/>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900" b="1" dirty="0" smtClean="0">
                <a:solidFill>
                  <a:prstClr val="black">
                    <a:lumMod val="65000"/>
                    <a:lumOff val="35000"/>
                  </a:prstClr>
                </a:solidFill>
                <a:cs typeface="Calibri"/>
              </a:rPr>
              <a:t>ETL/DQ</a:t>
            </a:r>
            <a:endParaRPr lang="en-US" sz="900" b="1" dirty="0">
              <a:solidFill>
                <a:prstClr val="black">
                  <a:lumMod val="65000"/>
                  <a:lumOff val="35000"/>
                </a:prstClr>
              </a:solidFill>
              <a:cs typeface="Calibri"/>
            </a:endParaRPr>
          </a:p>
        </p:txBody>
      </p:sp>
      <p:sp>
        <p:nvSpPr>
          <p:cNvPr id="412" name="Rounded Rectangle 411"/>
          <p:cNvSpPr/>
          <p:nvPr/>
        </p:nvSpPr>
        <p:spPr>
          <a:xfrm>
            <a:off x="2117642" y="3402426"/>
            <a:ext cx="1114600" cy="893067"/>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900" b="1" dirty="0" smtClean="0">
                <a:solidFill>
                  <a:prstClr val="black">
                    <a:lumMod val="65000"/>
                    <a:lumOff val="35000"/>
                  </a:prstClr>
                </a:solidFill>
                <a:cs typeface="Calibri"/>
              </a:rPr>
              <a:t>BPM</a:t>
            </a:r>
            <a:endParaRPr lang="en-US" sz="900" b="1" dirty="0">
              <a:solidFill>
                <a:prstClr val="black">
                  <a:lumMod val="65000"/>
                  <a:lumOff val="35000"/>
                </a:prstClr>
              </a:solidFill>
              <a:cs typeface="Calibri"/>
            </a:endParaRPr>
          </a:p>
        </p:txBody>
      </p:sp>
      <p:sp>
        <p:nvSpPr>
          <p:cNvPr id="431" name="Rounded Rectangle 430"/>
          <p:cNvSpPr/>
          <p:nvPr/>
        </p:nvSpPr>
        <p:spPr>
          <a:xfrm>
            <a:off x="1062181" y="1895276"/>
            <a:ext cx="1584810" cy="627325"/>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fontAlgn="base">
              <a:spcBef>
                <a:spcPct val="0"/>
              </a:spcBef>
              <a:spcAft>
                <a:spcPct val="0"/>
              </a:spcAft>
            </a:pPr>
            <a:r>
              <a:rPr lang="en-US" sz="900" b="1" dirty="0">
                <a:solidFill>
                  <a:prstClr val="black">
                    <a:lumMod val="65000"/>
                    <a:lumOff val="35000"/>
                  </a:prstClr>
                </a:solidFill>
                <a:cs typeface="Calibri"/>
              </a:rPr>
              <a:t>Business </a:t>
            </a:r>
            <a:br>
              <a:rPr lang="en-US" sz="900" b="1" dirty="0">
                <a:solidFill>
                  <a:prstClr val="black">
                    <a:lumMod val="65000"/>
                    <a:lumOff val="35000"/>
                  </a:prstClr>
                </a:solidFill>
                <a:cs typeface="Calibri"/>
              </a:rPr>
            </a:br>
            <a:r>
              <a:rPr lang="en-US" sz="900" b="1" dirty="0">
                <a:solidFill>
                  <a:prstClr val="black">
                    <a:lumMod val="65000"/>
                    <a:lumOff val="35000"/>
                  </a:prstClr>
                </a:solidFill>
                <a:cs typeface="Calibri"/>
              </a:rPr>
              <a:t>Analytics</a:t>
            </a:r>
            <a:endParaRPr lang="en-US" sz="700" b="1" dirty="0">
              <a:solidFill>
                <a:prstClr val="black">
                  <a:lumMod val="65000"/>
                  <a:lumOff val="35000"/>
                </a:prstClr>
              </a:solidFill>
              <a:cs typeface="Calibri"/>
            </a:endParaRPr>
          </a:p>
        </p:txBody>
      </p:sp>
      <p:sp>
        <p:nvSpPr>
          <p:cNvPr id="432" name="Rounded Rectangle 431"/>
          <p:cNvSpPr/>
          <p:nvPr/>
        </p:nvSpPr>
        <p:spPr>
          <a:xfrm>
            <a:off x="3261480" y="1677949"/>
            <a:ext cx="1584810" cy="627325"/>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fontAlgn="base">
              <a:spcBef>
                <a:spcPct val="0"/>
              </a:spcBef>
              <a:spcAft>
                <a:spcPct val="0"/>
              </a:spcAft>
            </a:pPr>
            <a:r>
              <a:rPr lang="en-US" sz="900" b="1" dirty="0">
                <a:solidFill>
                  <a:prstClr val="black">
                    <a:lumMod val="65000"/>
                    <a:lumOff val="35000"/>
                  </a:prstClr>
                </a:solidFill>
                <a:cs typeface="Calibri"/>
              </a:rPr>
              <a:t>Visualization</a:t>
            </a:r>
          </a:p>
          <a:p>
            <a:pPr fontAlgn="base">
              <a:spcBef>
                <a:spcPct val="0"/>
              </a:spcBef>
              <a:spcAft>
                <a:spcPct val="0"/>
              </a:spcAft>
            </a:pPr>
            <a:r>
              <a:rPr lang="en-US" sz="900" b="1" dirty="0">
                <a:solidFill>
                  <a:prstClr val="black">
                    <a:lumMod val="65000"/>
                    <a:lumOff val="35000"/>
                  </a:prstClr>
                </a:solidFill>
                <a:cs typeface="Calibri"/>
              </a:rPr>
              <a:t>&amp; Dashboards</a:t>
            </a:r>
          </a:p>
        </p:txBody>
      </p:sp>
      <p:sp>
        <p:nvSpPr>
          <p:cNvPr id="433" name="Rectangle 432"/>
          <p:cNvSpPr/>
          <p:nvPr/>
        </p:nvSpPr>
        <p:spPr>
          <a:xfrm>
            <a:off x="1941152" y="2021224"/>
            <a:ext cx="524563" cy="381803"/>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34" name="Rectangle 433"/>
          <p:cNvSpPr/>
          <p:nvPr/>
        </p:nvSpPr>
        <p:spPr>
          <a:xfrm>
            <a:off x="1941152" y="2021226"/>
            <a:ext cx="524563" cy="6261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35" name="Rectangle 434"/>
          <p:cNvSpPr/>
          <p:nvPr/>
        </p:nvSpPr>
        <p:spPr>
          <a:xfrm>
            <a:off x="2022479" y="2126286"/>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36" name="Rectangle 435"/>
          <p:cNvSpPr/>
          <p:nvPr/>
        </p:nvSpPr>
        <p:spPr>
          <a:xfrm>
            <a:off x="2022479" y="2188574"/>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37" name="Rectangle 436"/>
          <p:cNvSpPr/>
          <p:nvPr/>
        </p:nvSpPr>
        <p:spPr>
          <a:xfrm rot="5400000">
            <a:off x="4388038" y="2044822"/>
            <a:ext cx="194836" cy="47108"/>
          </a:xfrm>
          <a:prstGeom prst="rect">
            <a:avLst/>
          </a:prstGeom>
          <a:solidFill>
            <a:schemeClr val="accent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38" name="Rectangle 437"/>
          <p:cNvSpPr/>
          <p:nvPr/>
        </p:nvSpPr>
        <p:spPr>
          <a:xfrm rot="5400000">
            <a:off x="4388472" y="1990120"/>
            <a:ext cx="305629" cy="45719"/>
          </a:xfrm>
          <a:prstGeom prst="rect">
            <a:avLst/>
          </a:prstGeom>
          <a:solidFill>
            <a:schemeClr val="accent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39" name="Rectangle 438"/>
          <p:cNvSpPr/>
          <p:nvPr/>
        </p:nvSpPr>
        <p:spPr>
          <a:xfrm rot="5400000">
            <a:off x="4407781" y="1954292"/>
            <a:ext cx="377284" cy="45719"/>
          </a:xfrm>
          <a:prstGeom prst="rect">
            <a:avLst/>
          </a:prstGeom>
          <a:solidFill>
            <a:schemeClr val="accent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grpSp>
        <p:nvGrpSpPr>
          <p:cNvPr id="440" name="Group 439"/>
          <p:cNvGrpSpPr/>
          <p:nvPr/>
        </p:nvGrpSpPr>
        <p:grpSpPr>
          <a:xfrm>
            <a:off x="4280927" y="1803917"/>
            <a:ext cx="180976" cy="174625"/>
            <a:chOff x="5632450" y="1365250"/>
            <a:chExt cx="904875" cy="901700"/>
          </a:xfrm>
        </p:grpSpPr>
        <p:sp>
          <p:nvSpPr>
            <p:cNvPr id="441" name="Oval 440"/>
            <p:cNvSpPr/>
            <p:nvPr/>
          </p:nvSpPr>
          <p:spPr>
            <a:xfrm>
              <a:off x="5632450" y="1365250"/>
              <a:ext cx="904875" cy="901700"/>
            </a:xfrm>
            <a:prstGeom prst="ellips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442" name="Pie 441"/>
            <p:cNvSpPr/>
            <p:nvPr/>
          </p:nvSpPr>
          <p:spPr>
            <a:xfrm>
              <a:off x="5632450" y="1365250"/>
              <a:ext cx="904875" cy="901700"/>
            </a:xfrm>
            <a:prstGeom prst="pi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grpSp>
      <p:sp>
        <p:nvSpPr>
          <p:cNvPr id="445" name="Rectangle 444"/>
          <p:cNvSpPr/>
          <p:nvPr/>
        </p:nvSpPr>
        <p:spPr>
          <a:xfrm>
            <a:off x="1950380" y="2022337"/>
            <a:ext cx="524563" cy="381803"/>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46" name="Rectangle 445"/>
          <p:cNvSpPr/>
          <p:nvPr/>
        </p:nvSpPr>
        <p:spPr>
          <a:xfrm>
            <a:off x="1950380" y="2022339"/>
            <a:ext cx="524563" cy="6261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47" name="Rectangle 446"/>
          <p:cNvSpPr/>
          <p:nvPr/>
        </p:nvSpPr>
        <p:spPr>
          <a:xfrm>
            <a:off x="2031707" y="2127399"/>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48" name="Rectangle 447"/>
          <p:cNvSpPr/>
          <p:nvPr/>
        </p:nvSpPr>
        <p:spPr>
          <a:xfrm>
            <a:off x="2031707" y="2189687"/>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49" name="Rectangle 448"/>
          <p:cNvSpPr/>
          <p:nvPr/>
        </p:nvSpPr>
        <p:spPr>
          <a:xfrm>
            <a:off x="2031707" y="2313919"/>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cxnSp>
        <p:nvCxnSpPr>
          <p:cNvPr id="450" name="Straight Connector 449"/>
          <p:cNvCxnSpPr/>
          <p:nvPr/>
        </p:nvCxnSpPr>
        <p:spPr>
          <a:xfrm>
            <a:off x="1950380" y="2272732"/>
            <a:ext cx="524563" cy="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451" name="Rectangle 450"/>
          <p:cNvSpPr/>
          <p:nvPr/>
        </p:nvSpPr>
        <p:spPr>
          <a:xfrm rot="5400000">
            <a:off x="4339254" y="2099587"/>
            <a:ext cx="88923" cy="45719"/>
          </a:xfrm>
          <a:prstGeom prst="rect">
            <a:avLst/>
          </a:prstGeom>
          <a:solidFill>
            <a:schemeClr val="accent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52" name="Rectangle 451"/>
          <p:cNvSpPr/>
          <p:nvPr/>
        </p:nvSpPr>
        <p:spPr>
          <a:xfrm rot="5400000">
            <a:off x="4382958" y="2088153"/>
            <a:ext cx="111791" cy="45719"/>
          </a:xfrm>
          <a:prstGeom prst="rect">
            <a:avLst/>
          </a:prstGeom>
          <a:solidFill>
            <a:schemeClr val="accent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53" name="Rectangle 452"/>
          <p:cNvSpPr/>
          <p:nvPr/>
        </p:nvSpPr>
        <p:spPr>
          <a:xfrm rot="5400000">
            <a:off x="4397266" y="2045935"/>
            <a:ext cx="194836" cy="47108"/>
          </a:xfrm>
          <a:prstGeom prst="rect">
            <a:avLst/>
          </a:prstGeom>
          <a:solidFill>
            <a:schemeClr val="accent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54" name="Rectangle 453"/>
          <p:cNvSpPr/>
          <p:nvPr/>
        </p:nvSpPr>
        <p:spPr>
          <a:xfrm rot="5400000">
            <a:off x="4397700" y="1991233"/>
            <a:ext cx="305629" cy="45719"/>
          </a:xfrm>
          <a:prstGeom prst="rect">
            <a:avLst/>
          </a:prstGeom>
          <a:solidFill>
            <a:schemeClr val="accent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55" name="Rectangle 454"/>
          <p:cNvSpPr/>
          <p:nvPr/>
        </p:nvSpPr>
        <p:spPr>
          <a:xfrm rot="5400000">
            <a:off x="4417009" y="1955405"/>
            <a:ext cx="377284" cy="45719"/>
          </a:xfrm>
          <a:prstGeom prst="rect">
            <a:avLst/>
          </a:prstGeom>
          <a:solidFill>
            <a:schemeClr val="accent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grpSp>
        <p:nvGrpSpPr>
          <p:cNvPr id="456" name="Group 455"/>
          <p:cNvGrpSpPr/>
          <p:nvPr/>
        </p:nvGrpSpPr>
        <p:grpSpPr>
          <a:xfrm>
            <a:off x="4290155" y="1805030"/>
            <a:ext cx="180976" cy="174625"/>
            <a:chOff x="5632450" y="1365250"/>
            <a:chExt cx="904875" cy="901700"/>
          </a:xfrm>
        </p:grpSpPr>
        <p:sp>
          <p:nvSpPr>
            <p:cNvPr id="457" name="Oval 456"/>
            <p:cNvSpPr/>
            <p:nvPr/>
          </p:nvSpPr>
          <p:spPr>
            <a:xfrm>
              <a:off x="5632450" y="1365250"/>
              <a:ext cx="904875" cy="901700"/>
            </a:xfrm>
            <a:prstGeom prst="ellips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458" name="Pie 457"/>
            <p:cNvSpPr/>
            <p:nvPr/>
          </p:nvSpPr>
          <p:spPr>
            <a:xfrm>
              <a:off x="5632450" y="1365250"/>
              <a:ext cx="904875" cy="901700"/>
            </a:xfrm>
            <a:prstGeom prst="pi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grpSp>
      <p:grpSp>
        <p:nvGrpSpPr>
          <p:cNvPr id="459" name="Group 458"/>
          <p:cNvGrpSpPr/>
          <p:nvPr/>
        </p:nvGrpSpPr>
        <p:grpSpPr>
          <a:xfrm>
            <a:off x="1023323" y="4471589"/>
            <a:ext cx="474710" cy="439277"/>
            <a:chOff x="1740238" y="3340072"/>
            <a:chExt cx="443116" cy="423958"/>
          </a:xfrm>
        </p:grpSpPr>
        <p:grpSp>
          <p:nvGrpSpPr>
            <p:cNvPr id="460" name="Group 459"/>
            <p:cNvGrpSpPr/>
            <p:nvPr/>
          </p:nvGrpSpPr>
          <p:grpSpPr>
            <a:xfrm>
              <a:off x="1740238" y="3340072"/>
              <a:ext cx="443116" cy="423799"/>
              <a:chOff x="1252336" y="3335736"/>
              <a:chExt cx="341151" cy="220661"/>
            </a:xfrm>
          </p:grpSpPr>
          <p:sp>
            <p:nvSpPr>
              <p:cNvPr id="462" name="AutoShape 15"/>
              <p:cNvSpPr>
                <a:spLocks/>
              </p:cNvSpPr>
              <p:nvPr/>
            </p:nvSpPr>
            <p:spPr bwMode="auto">
              <a:xfrm>
                <a:off x="1252336" y="3367690"/>
                <a:ext cx="341150" cy="154062"/>
              </a:xfrm>
              <a:custGeom>
                <a:avLst/>
                <a:gdLst/>
                <a:ahLst/>
                <a:cxnLst/>
                <a:rect l="0" t="0" r="r" b="b"/>
                <a:pathLst>
                  <a:path w="21600" h="21600">
                    <a:moveTo>
                      <a:pt x="10800" y="6988"/>
                    </a:moveTo>
                    <a:cubicBezTo>
                      <a:pt x="5433" y="6988"/>
                      <a:pt x="0" y="4588"/>
                      <a:pt x="0" y="0"/>
                    </a:cubicBezTo>
                    <a:lnTo>
                      <a:pt x="0" y="20965"/>
                    </a:lnTo>
                    <a:cubicBezTo>
                      <a:pt x="0" y="21182"/>
                      <a:pt x="16" y="21393"/>
                      <a:pt x="40" y="21600"/>
                    </a:cubicBezTo>
                    <a:cubicBezTo>
                      <a:pt x="518" y="17427"/>
                      <a:pt x="5687" y="15247"/>
                      <a:pt x="10800" y="15247"/>
                    </a:cubicBezTo>
                    <a:cubicBezTo>
                      <a:pt x="15913" y="15247"/>
                      <a:pt x="21082" y="17427"/>
                      <a:pt x="21560" y="21600"/>
                    </a:cubicBezTo>
                    <a:cubicBezTo>
                      <a:pt x="21584" y="21393"/>
                      <a:pt x="21600" y="21182"/>
                      <a:pt x="21600" y="20965"/>
                    </a:cubicBezTo>
                    <a:lnTo>
                      <a:pt x="21600" y="0"/>
                    </a:lnTo>
                    <a:cubicBezTo>
                      <a:pt x="21600" y="4588"/>
                      <a:pt x="16167" y="6988"/>
                      <a:pt x="10800" y="6988"/>
                    </a:cubicBezTo>
                    <a:close/>
                    <a:moveTo>
                      <a:pt x="10800" y="6988"/>
                    </a:moveTo>
                  </a:path>
                </a:pathLst>
              </a:custGeom>
              <a:solidFill>
                <a:schemeClr val="accent1">
                  <a:lumMod val="75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463" name="AutoShape 18"/>
              <p:cNvSpPr>
                <a:spLocks/>
              </p:cNvSpPr>
              <p:nvPr/>
            </p:nvSpPr>
            <p:spPr bwMode="auto">
              <a:xfrm>
                <a:off x="1252337" y="3335736"/>
                <a:ext cx="341150" cy="81751"/>
              </a:xfrm>
              <a:custGeom>
                <a:avLst/>
                <a:gdLst/>
                <a:ahLst/>
                <a:cxnLst/>
                <a:rect l="0" t="0" r="r" b="b"/>
                <a:pathLst>
                  <a:path w="21600" h="21600">
                    <a:moveTo>
                      <a:pt x="21532" y="9466"/>
                    </a:moveTo>
                    <a:cubicBezTo>
                      <a:pt x="20895" y="3245"/>
                      <a:pt x="15819" y="0"/>
                      <a:pt x="10800" y="0"/>
                    </a:cubicBezTo>
                    <a:cubicBezTo>
                      <a:pt x="5781" y="0"/>
                      <a:pt x="705" y="3245"/>
                      <a:pt x="68" y="9466"/>
                    </a:cubicBezTo>
                    <a:cubicBezTo>
                      <a:pt x="24" y="9896"/>
                      <a:pt x="0" y="10341"/>
                      <a:pt x="0" y="10800"/>
                    </a:cubicBezTo>
                    <a:cubicBezTo>
                      <a:pt x="0" y="17891"/>
                      <a:pt x="5433" y="21600"/>
                      <a:pt x="10800" y="21600"/>
                    </a:cubicBezTo>
                    <a:cubicBezTo>
                      <a:pt x="16167" y="21600"/>
                      <a:pt x="21600" y="17891"/>
                      <a:pt x="21600" y="10800"/>
                    </a:cubicBezTo>
                    <a:cubicBezTo>
                      <a:pt x="21600" y="10341"/>
                      <a:pt x="21576" y="9896"/>
                      <a:pt x="21532" y="9466"/>
                    </a:cubicBezTo>
                    <a:close/>
                    <a:moveTo>
                      <a:pt x="21532" y="9466"/>
                    </a:moveTo>
                  </a:path>
                </a:pathLst>
              </a:custGeom>
              <a:solidFill>
                <a:schemeClr val="accent1">
                  <a:lumMod val="60000"/>
                  <a:lumOff val="40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464" name="AutoShape 19"/>
              <p:cNvSpPr>
                <a:spLocks/>
              </p:cNvSpPr>
              <p:nvPr/>
            </p:nvSpPr>
            <p:spPr bwMode="auto">
              <a:xfrm>
                <a:off x="1252336" y="3474646"/>
                <a:ext cx="341150" cy="81751"/>
              </a:xfrm>
              <a:custGeom>
                <a:avLst/>
                <a:gdLst/>
                <a:ahLst/>
                <a:cxnLst/>
                <a:rect l="0" t="0" r="r" b="b"/>
                <a:pathLst>
                  <a:path w="21600" h="21600">
                    <a:moveTo>
                      <a:pt x="21560" y="9818"/>
                    </a:moveTo>
                    <a:cubicBezTo>
                      <a:pt x="21082" y="3370"/>
                      <a:pt x="15913" y="0"/>
                      <a:pt x="10800" y="0"/>
                    </a:cubicBezTo>
                    <a:cubicBezTo>
                      <a:pt x="5687" y="0"/>
                      <a:pt x="518" y="3370"/>
                      <a:pt x="40" y="9818"/>
                    </a:cubicBezTo>
                    <a:cubicBezTo>
                      <a:pt x="16" y="10138"/>
                      <a:pt x="0" y="10464"/>
                      <a:pt x="0" y="10800"/>
                    </a:cubicBezTo>
                    <a:cubicBezTo>
                      <a:pt x="0" y="17891"/>
                      <a:pt x="5433" y="21600"/>
                      <a:pt x="10800" y="21600"/>
                    </a:cubicBezTo>
                    <a:cubicBezTo>
                      <a:pt x="16167" y="21600"/>
                      <a:pt x="21600" y="17891"/>
                      <a:pt x="21600" y="10800"/>
                    </a:cubicBezTo>
                    <a:cubicBezTo>
                      <a:pt x="21600" y="10464"/>
                      <a:pt x="21584" y="10138"/>
                      <a:pt x="21560" y="9818"/>
                    </a:cubicBezTo>
                    <a:close/>
                    <a:moveTo>
                      <a:pt x="21560" y="9818"/>
                    </a:moveTo>
                  </a:path>
                </a:pathLst>
              </a:custGeom>
              <a:solidFill>
                <a:srgbClr val="4F8E1E"/>
              </a:solidFill>
              <a:ln>
                <a:noFill/>
              </a:ln>
              <a:extLst/>
            </p:spPr>
            <p:txBody>
              <a:bodyPr lIns="0" tIns="0" rIns="0" bIns="0"/>
              <a:lstStyle/>
              <a:p>
                <a:pPr defTabSz="914361">
                  <a:defRPr/>
                </a:pPr>
                <a:endParaRPr lang="en-US" kern="0">
                  <a:solidFill>
                    <a:sysClr val="windowText" lastClr="000000"/>
                  </a:solidFill>
                  <a:cs typeface="Arial"/>
                </a:endParaRPr>
              </a:p>
            </p:txBody>
          </p:sp>
        </p:grpSp>
        <p:sp>
          <p:nvSpPr>
            <p:cNvPr id="461" name="TextBox 460"/>
            <p:cNvSpPr txBox="1"/>
            <p:nvPr/>
          </p:nvSpPr>
          <p:spPr>
            <a:xfrm>
              <a:off x="1740239" y="3533425"/>
              <a:ext cx="443115" cy="230605"/>
            </a:xfrm>
            <a:prstGeom prst="rect">
              <a:avLst/>
            </a:prstGeom>
          </p:spPr>
          <p:txBody>
            <a:bodyPr vert="horz" wrap="none" lIns="0" tIns="45720" rIns="0" bIns="45720" rtlCol="0">
              <a:noAutofit/>
            </a:bodyPr>
            <a:lstStyle/>
            <a:p>
              <a:pPr algn="ctr"/>
              <a:endParaRPr lang="en-US" sz="800" b="1" dirty="0">
                <a:solidFill>
                  <a:schemeClr val="bg2"/>
                </a:solidFill>
                <a:ea typeface="ヒラギノ角ゴ Pro W3" charset="-128"/>
                <a:cs typeface="Calibri"/>
              </a:endParaRPr>
            </a:p>
          </p:txBody>
        </p:sp>
      </p:grpSp>
      <p:sp>
        <p:nvSpPr>
          <p:cNvPr id="44" name="Rounded Rectangle 43"/>
          <p:cNvSpPr/>
          <p:nvPr/>
        </p:nvSpPr>
        <p:spPr>
          <a:xfrm>
            <a:off x="792970" y="4162283"/>
            <a:ext cx="507307" cy="606505"/>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900" b="1" dirty="0" smtClean="0">
                <a:solidFill>
                  <a:prstClr val="black">
                    <a:lumMod val="65000"/>
                    <a:lumOff val="35000"/>
                  </a:prstClr>
                </a:solidFill>
                <a:cs typeface="Calibri"/>
              </a:rPr>
              <a:t>ERP</a:t>
            </a:r>
            <a:endParaRPr lang="en-US" sz="900" b="1" dirty="0">
              <a:solidFill>
                <a:prstClr val="black">
                  <a:lumMod val="65000"/>
                  <a:lumOff val="35000"/>
                </a:prstClr>
              </a:solidFill>
              <a:cs typeface="Calibri"/>
            </a:endParaRPr>
          </a:p>
        </p:txBody>
      </p:sp>
      <p:grpSp>
        <p:nvGrpSpPr>
          <p:cNvPr id="47" name="Group 46"/>
          <p:cNvGrpSpPr/>
          <p:nvPr/>
        </p:nvGrpSpPr>
        <p:grpSpPr>
          <a:xfrm>
            <a:off x="849967" y="4231020"/>
            <a:ext cx="391882" cy="266221"/>
            <a:chOff x="3858333" y="1952339"/>
            <a:chExt cx="533791" cy="382916"/>
          </a:xfrm>
        </p:grpSpPr>
        <p:sp>
          <p:nvSpPr>
            <p:cNvPr id="48" name="Rectangle 47"/>
            <p:cNvSpPr/>
            <p:nvPr/>
          </p:nvSpPr>
          <p:spPr>
            <a:xfrm>
              <a:off x="3858333" y="1952339"/>
              <a:ext cx="524563" cy="381803"/>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 name="Rectangle 48"/>
            <p:cNvSpPr/>
            <p:nvPr/>
          </p:nvSpPr>
          <p:spPr>
            <a:xfrm>
              <a:off x="3858333" y="1952341"/>
              <a:ext cx="524563" cy="6261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0" name="Rectangle 49"/>
            <p:cNvSpPr/>
            <p:nvPr/>
          </p:nvSpPr>
          <p:spPr>
            <a:xfrm>
              <a:off x="3939660" y="2057401"/>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1" name="Rectangle 50"/>
            <p:cNvSpPr/>
            <p:nvPr/>
          </p:nvSpPr>
          <p:spPr>
            <a:xfrm>
              <a:off x="3939660" y="2119689"/>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2" name="Rectangle 51"/>
            <p:cNvSpPr/>
            <p:nvPr/>
          </p:nvSpPr>
          <p:spPr>
            <a:xfrm>
              <a:off x="3867561" y="1953452"/>
              <a:ext cx="524563" cy="381803"/>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3" name="Rectangle 52"/>
            <p:cNvSpPr/>
            <p:nvPr/>
          </p:nvSpPr>
          <p:spPr>
            <a:xfrm>
              <a:off x="3867561" y="1953454"/>
              <a:ext cx="524563" cy="6261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4" name="Rectangle 53"/>
            <p:cNvSpPr/>
            <p:nvPr/>
          </p:nvSpPr>
          <p:spPr>
            <a:xfrm>
              <a:off x="3948888" y="2058514"/>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5" name="Rectangle 54"/>
            <p:cNvSpPr/>
            <p:nvPr/>
          </p:nvSpPr>
          <p:spPr>
            <a:xfrm>
              <a:off x="3948888" y="2120802"/>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6" name="Rectangle 55"/>
            <p:cNvSpPr/>
            <p:nvPr/>
          </p:nvSpPr>
          <p:spPr>
            <a:xfrm>
              <a:off x="3948888" y="2245034"/>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cxnSp>
          <p:nvCxnSpPr>
            <p:cNvPr id="57" name="Straight Connector 56"/>
            <p:cNvCxnSpPr/>
            <p:nvPr/>
          </p:nvCxnSpPr>
          <p:spPr>
            <a:xfrm>
              <a:off x="3867561" y="2203847"/>
              <a:ext cx="524563" cy="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465" name="Group 464"/>
          <p:cNvGrpSpPr/>
          <p:nvPr/>
        </p:nvGrpSpPr>
        <p:grpSpPr>
          <a:xfrm>
            <a:off x="1703020" y="5403370"/>
            <a:ext cx="474710" cy="439277"/>
            <a:chOff x="1740238" y="3340072"/>
            <a:chExt cx="443116" cy="423958"/>
          </a:xfrm>
        </p:grpSpPr>
        <p:grpSp>
          <p:nvGrpSpPr>
            <p:cNvPr id="466" name="Group 465"/>
            <p:cNvGrpSpPr/>
            <p:nvPr/>
          </p:nvGrpSpPr>
          <p:grpSpPr>
            <a:xfrm>
              <a:off x="1740238" y="3340072"/>
              <a:ext cx="443116" cy="423799"/>
              <a:chOff x="1252336" y="3335736"/>
              <a:chExt cx="341151" cy="220661"/>
            </a:xfrm>
          </p:grpSpPr>
          <p:sp>
            <p:nvSpPr>
              <p:cNvPr id="468" name="AutoShape 15"/>
              <p:cNvSpPr>
                <a:spLocks/>
              </p:cNvSpPr>
              <p:nvPr/>
            </p:nvSpPr>
            <p:spPr bwMode="auto">
              <a:xfrm>
                <a:off x="1252336" y="3367690"/>
                <a:ext cx="341150" cy="154062"/>
              </a:xfrm>
              <a:custGeom>
                <a:avLst/>
                <a:gdLst/>
                <a:ahLst/>
                <a:cxnLst/>
                <a:rect l="0" t="0" r="r" b="b"/>
                <a:pathLst>
                  <a:path w="21600" h="21600">
                    <a:moveTo>
                      <a:pt x="10800" y="6988"/>
                    </a:moveTo>
                    <a:cubicBezTo>
                      <a:pt x="5433" y="6988"/>
                      <a:pt x="0" y="4588"/>
                      <a:pt x="0" y="0"/>
                    </a:cubicBezTo>
                    <a:lnTo>
                      <a:pt x="0" y="20965"/>
                    </a:lnTo>
                    <a:cubicBezTo>
                      <a:pt x="0" y="21182"/>
                      <a:pt x="16" y="21393"/>
                      <a:pt x="40" y="21600"/>
                    </a:cubicBezTo>
                    <a:cubicBezTo>
                      <a:pt x="518" y="17427"/>
                      <a:pt x="5687" y="15247"/>
                      <a:pt x="10800" y="15247"/>
                    </a:cubicBezTo>
                    <a:cubicBezTo>
                      <a:pt x="15913" y="15247"/>
                      <a:pt x="21082" y="17427"/>
                      <a:pt x="21560" y="21600"/>
                    </a:cubicBezTo>
                    <a:cubicBezTo>
                      <a:pt x="21584" y="21393"/>
                      <a:pt x="21600" y="21182"/>
                      <a:pt x="21600" y="20965"/>
                    </a:cubicBezTo>
                    <a:lnTo>
                      <a:pt x="21600" y="0"/>
                    </a:lnTo>
                    <a:cubicBezTo>
                      <a:pt x="21600" y="4588"/>
                      <a:pt x="16167" y="6988"/>
                      <a:pt x="10800" y="6988"/>
                    </a:cubicBezTo>
                    <a:close/>
                    <a:moveTo>
                      <a:pt x="10800" y="6988"/>
                    </a:moveTo>
                  </a:path>
                </a:pathLst>
              </a:custGeom>
              <a:solidFill>
                <a:schemeClr val="accent1">
                  <a:lumMod val="75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469" name="AutoShape 18"/>
              <p:cNvSpPr>
                <a:spLocks/>
              </p:cNvSpPr>
              <p:nvPr/>
            </p:nvSpPr>
            <p:spPr bwMode="auto">
              <a:xfrm>
                <a:off x="1252337" y="3335736"/>
                <a:ext cx="341150" cy="81751"/>
              </a:xfrm>
              <a:custGeom>
                <a:avLst/>
                <a:gdLst/>
                <a:ahLst/>
                <a:cxnLst/>
                <a:rect l="0" t="0" r="r" b="b"/>
                <a:pathLst>
                  <a:path w="21600" h="21600">
                    <a:moveTo>
                      <a:pt x="21532" y="9466"/>
                    </a:moveTo>
                    <a:cubicBezTo>
                      <a:pt x="20895" y="3245"/>
                      <a:pt x="15819" y="0"/>
                      <a:pt x="10800" y="0"/>
                    </a:cubicBezTo>
                    <a:cubicBezTo>
                      <a:pt x="5781" y="0"/>
                      <a:pt x="705" y="3245"/>
                      <a:pt x="68" y="9466"/>
                    </a:cubicBezTo>
                    <a:cubicBezTo>
                      <a:pt x="24" y="9896"/>
                      <a:pt x="0" y="10341"/>
                      <a:pt x="0" y="10800"/>
                    </a:cubicBezTo>
                    <a:cubicBezTo>
                      <a:pt x="0" y="17891"/>
                      <a:pt x="5433" y="21600"/>
                      <a:pt x="10800" y="21600"/>
                    </a:cubicBezTo>
                    <a:cubicBezTo>
                      <a:pt x="16167" y="21600"/>
                      <a:pt x="21600" y="17891"/>
                      <a:pt x="21600" y="10800"/>
                    </a:cubicBezTo>
                    <a:cubicBezTo>
                      <a:pt x="21600" y="10341"/>
                      <a:pt x="21576" y="9896"/>
                      <a:pt x="21532" y="9466"/>
                    </a:cubicBezTo>
                    <a:close/>
                    <a:moveTo>
                      <a:pt x="21532" y="9466"/>
                    </a:moveTo>
                  </a:path>
                </a:pathLst>
              </a:custGeom>
              <a:solidFill>
                <a:schemeClr val="accent1">
                  <a:lumMod val="60000"/>
                  <a:lumOff val="40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470" name="AutoShape 19"/>
              <p:cNvSpPr>
                <a:spLocks/>
              </p:cNvSpPr>
              <p:nvPr/>
            </p:nvSpPr>
            <p:spPr bwMode="auto">
              <a:xfrm>
                <a:off x="1252336" y="3474646"/>
                <a:ext cx="341150" cy="81751"/>
              </a:xfrm>
              <a:custGeom>
                <a:avLst/>
                <a:gdLst/>
                <a:ahLst/>
                <a:cxnLst/>
                <a:rect l="0" t="0" r="r" b="b"/>
                <a:pathLst>
                  <a:path w="21600" h="21600">
                    <a:moveTo>
                      <a:pt x="21560" y="9818"/>
                    </a:moveTo>
                    <a:cubicBezTo>
                      <a:pt x="21082" y="3370"/>
                      <a:pt x="15913" y="0"/>
                      <a:pt x="10800" y="0"/>
                    </a:cubicBezTo>
                    <a:cubicBezTo>
                      <a:pt x="5687" y="0"/>
                      <a:pt x="518" y="3370"/>
                      <a:pt x="40" y="9818"/>
                    </a:cubicBezTo>
                    <a:cubicBezTo>
                      <a:pt x="16" y="10138"/>
                      <a:pt x="0" y="10464"/>
                      <a:pt x="0" y="10800"/>
                    </a:cubicBezTo>
                    <a:cubicBezTo>
                      <a:pt x="0" y="17891"/>
                      <a:pt x="5433" y="21600"/>
                      <a:pt x="10800" y="21600"/>
                    </a:cubicBezTo>
                    <a:cubicBezTo>
                      <a:pt x="16167" y="21600"/>
                      <a:pt x="21600" y="17891"/>
                      <a:pt x="21600" y="10800"/>
                    </a:cubicBezTo>
                    <a:cubicBezTo>
                      <a:pt x="21600" y="10464"/>
                      <a:pt x="21584" y="10138"/>
                      <a:pt x="21560" y="9818"/>
                    </a:cubicBezTo>
                    <a:close/>
                    <a:moveTo>
                      <a:pt x="21560" y="9818"/>
                    </a:moveTo>
                  </a:path>
                </a:pathLst>
              </a:custGeom>
              <a:solidFill>
                <a:srgbClr val="4F8E1E"/>
              </a:solidFill>
              <a:ln>
                <a:noFill/>
              </a:ln>
              <a:extLst/>
            </p:spPr>
            <p:txBody>
              <a:bodyPr lIns="0" tIns="0" rIns="0" bIns="0"/>
              <a:lstStyle/>
              <a:p>
                <a:pPr defTabSz="914361">
                  <a:defRPr/>
                </a:pPr>
                <a:endParaRPr lang="en-US" kern="0">
                  <a:solidFill>
                    <a:sysClr val="windowText" lastClr="000000"/>
                  </a:solidFill>
                  <a:cs typeface="Arial"/>
                </a:endParaRPr>
              </a:p>
            </p:txBody>
          </p:sp>
        </p:grpSp>
        <p:sp>
          <p:nvSpPr>
            <p:cNvPr id="467" name="TextBox 466"/>
            <p:cNvSpPr txBox="1"/>
            <p:nvPr/>
          </p:nvSpPr>
          <p:spPr>
            <a:xfrm>
              <a:off x="1740239" y="3533425"/>
              <a:ext cx="443115" cy="230605"/>
            </a:xfrm>
            <a:prstGeom prst="rect">
              <a:avLst/>
            </a:prstGeom>
          </p:spPr>
          <p:txBody>
            <a:bodyPr vert="horz" wrap="none" lIns="0" tIns="45720" rIns="0" bIns="45720" rtlCol="0">
              <a:noAutofit/>
            </a:bodyPr>
            <a:lstStyle/>
            <a:p>
              <a:pPr algn="ctr"/>
              <a:endParaRPr lang="en-US" sz="800" b="1" dirty="0">
                <a:solidFill>
                  <a:schemeClr val="bg2"/>
                </a:solidFill>
                <a:ea typeface="ヒラギノ角ゴ Pro W3" charset="-128"/>
                <a:cs typeface="Calibri"/>
              </a:endParaRPr>
            </a:p>
          </p:txBody>
        </p:sp>
      </p:grpSp>
      <p:sp>
        <p:nvSpPr>
          <p:cNvPr id="471" name="Rounded Rectangle 470"/>
          <p:cNvSpPr/>
          <p:nvPr/>
        </p:nvSpPr>
        <p:spPr>
          <a:xfrm>
            <a:off x="1472667" y="5094064"/>
            <a:ext cx="507307" cy="606505"/>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900" b="1" dirty="0" smtClean="0">
                <a:solidFill>
                  <a:prstClr val="black">
                    <a:lumMod val="65000"/>
                    <a:lumOff val="35000"/>
                  </a:prstClr>
                </a:solidFill>
                <a:cs typeface="Calibri"/>
              </a:rPr>
              <a:t>CRM</a:t>
            </a:r>
            <a:endParaRPr lang="en-US" sz="900" b="1" dirty="0">
              <a:solidFill>
                <a:prstClr val="black">
                  <a:lumMod val="65000"/>
                  <a:lumOff val="35000"/>
                </a:prstClr>
              </a:solidFill>
              <a:cs typeface="Calibri"/>
            </a:endParaRPr>
          </a:p>
        </p:txBody>
      </p:sp>
      <p:grpSp>
        <p:nvGrpSpPr>
          <p:cNvPr id="472" name="Group 471"/>
          <p:cNvGrpSpPr/>
          <p:nvPr/>
        </p:nvGrpSpPr>
        <p:grpSpPr>
          <a:xfrm>
            <a:off x="1529664" y="5162801"/>
            <a:ext cx="391882" cy="266221"/>
            <a:chOff x="3858333" y="1952339"/>
            <a:chExt cx="533791" cy="382916"/>
          </a:xfrm>
        </p:grpSpPr>
        <p:sp>
          <p:nvSpPr>
            <p:cNvPr id="473" name="Rectangle 472"/>
            <p:cNvSpPr/>
            <p:nvPr/>
          </p:nvSpPr>
          <p:spPr>
            <a:xfrm>
              <a:off x="3858333" y="1952339"/>
              <a:ext cx="524563" cy="381803"/>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74" name="Rectangle 473"/>
            <p:cNvSpPr/>
            <p:nvPr/>
          </p:nvSpPr>
          <p:spPr>
            <a:xfrm>
              <a:off x="3858333" y="1952341"/>
              <a:ext cx="524563" cy="6261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75" name="Rectangle 474"/>
            <p:cNvSpPr/>
            <p:nvPr/>
          </p:nvSpPr>
          <p:spPr>
            <a:xfrm>
              <a:off x="3939660" y="2057401"/>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76" name="Rectangle 475"/>
            <p:cNvSpPr/>
            <p:nvPr/>
          </p:nvSpPr>
          <p:spPr>
            <a:xfrm>
              <a:off x="3939660" y="2119689"/>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77" name="Rectangle 476"/>
            <p:cNvSpPr/>
            <p:nvPr/>
          </p:nvSpPr>
          <p:spPr>
            <a:xfrm>
              <a:off x="3867561" y="1953452"/>
              <a:ext cx="524563" cy="381803"/>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78" name="Rectangle 477"/>
            <p:cNvSpPr/>
            <p:nvPr/>
          </p:nvSpPr>
          <p:spPr>
            <a:xfrm>
              <a:off x="3867561" y="1953454"/>
              <a:ext cx="524563" cy="6261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79" name="Rectangle 478"/>
            <p:cNvSpPr/>
            <p:nvPr/>
          </p:nvSpPr>
          <p:spPr>
            <a:xfrm>
              <a:off x="3948888" y="2058514"/>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80" name="Rectangle 479"/>
            <p:cNvSpPr/>
            <p:nvPr/>
          </p:nvSpPr>
          <p:spPr>
            <a:xfrm>
              <a:off x="3948888" y="2120802"/>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81" name="Rectangle 480"/>
            <p:cNvSpPr/>
            <p:nvPr/>
          </p:nvSpPr>
          <p:spPr>
            <a:xfrm>
              <a:off x="3948888" y="2245034"/>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cxnSp>
          <p:nvCxnSpPr>
            <p:cNvPr id="482" name="Straight Connector 481"/>
            <p:cNvCxnSpPr/>
            <p:nvPr/>
          </p:nvCxnSpPr>
          <p:spPr>
            <a:xfrm>
              <a:off x="3867561" y="2203847"/>
              <a:ext cx="524563" cy="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483" name="Group 482"/>
          <p:cNvGrpSpPr/>
          <p:nvPr/>
        </p:nvGrpSpPr>
        <p:grpSpPr>
          <a:xfrm>
            <a:off x="2660759" y="5331151"/>
            <a:ext cx="474710" cy="439277"/>
            <a:chOff x="1740238" y="3340072"/>
            <a:chExt cx="443116" cy="423958"/>
          </a:xfrm>
        </p:grpSpPr>
        <p:grpSp>
          <p:nvGrpSpPr>
            <p:cNvPr id="484" name="Group 483"/>
            <p:cNvGrpSpPr/>
            <p:nvPr/>
          </p:nvGrpSpPr>
          <p:grpSpPr>
            <a:xfrm>
              <a:off x="1740238" y="3340072"/>
              <a:ext cx="443116" cy="423799"/>
              <a:chOff x="1252336" y="3335736"/>
              <a:chExt cx="341151" cy="220661"/>
            </a:xfrm>
          </p:grpSpPr>
          <p:sp>
            <p:nvSpPr>
              <p:cNvPr id="486" name="AutoShape 15"/>
              <p:cNvSpPr>
                <a:spLocks/>
              </p:cNvSpPr>
              <p:nvPr/>
            </p:nvSpPr>
            <p:spPr bwMode="auto">
              <a:xfrm>
                <a:off x="1252336" y="3367690"/>
                <a:ext cx="341150" cy="154062"/>
              </a:xfrm>
              <a:custGeom>
                <a:avLst/>
                <a:gdLst/>
                <a:ahLst/>
                <a:cxnLst/>
                <a:rect l="0" t="0" r="r" b="b"/>
                <a:pathLst>
                  <a:path w="21600" h="21600">
                    <a:moveTo>
                      <a:pt x="10800" y="6988"/>
                    </a:moveTo>
                    <a:cubicBezTo>
                      <a:pt x="5433" y="6988"/>
                      <a:pt x="0" y="4588"/>
                      <a:pt x="0" y="0"/>
                    </a:cubicBezTo>
                    <a:lnTo>
                      <a:pt x="0" y="20965"/>
                    </a:lnTo>
                    <a:cubicBezTo>
                      <a:pt x="0" y="21182"/>
                      <a:pt x="16" y="21393"/>
                      <a:pt x="40" y="21600"/>
                    </a:cubicBezTo>
                    <a:cubicBezTo>
                      <a:pt x="518" y="17427"/>
                      <a:pt x="5687" y="15247"/>
                      <a:pt x="10800" y="15247"/>
                    </a:cubicBezTo>
                    <a:cubicBezTo>
                      <a:pt x="15913" y="15247"/>
                      <a:pt x="21082" y="17427"/>
                      <a:pt x="21560" y="21600"/>
                    </a:cubicBezTo>
                    <a:cubicBezTo>
                      <a:pt x="21584" y="21393"/>
                      <a:pt x="21600" y="21182"/>
                      <a:pt x="21600" y="20965"/>
                    </a:cubicBezTo>
                    <a:lnTo>
                      <a:pt x="21600" y="0"/>
                    </a:lnTo>
                    <a:cubicBezTo>
                      <a:pt x="21600" y="4588"/>
                      <a:pt x="16167" y="6988"/>
                      <a:pt x="10800" y="6988"/>
                    </a:cubicBezTo>
                    <a:close/>
                    <a:moveTo>
                      <a:pt x="10800" y="6988"/>
                    </a:moveTo>
                  </a:path>
                </a:pathLst>
              </a:custGeom>
              <a:solidFill>
                <a:schemeClr val="accent1">
                  <a:lumMod val="75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487" name="AutoShape 18"/>
              <p:cNvSpPr>
                <a:spLocks/>
              </p:cNvSpPr>
              <p:nvPr/>
            </p:nvSpPr>
            <p:spPr bwMode="auto">
              <a:xfrm>
                <a:off x="1252337" y="3335736"/>
                <a:ext cx="341150" cy="81751"/>
              </a:xfrm>
              <a:custGeom>
                <a:avLst/>
                <a:gdLst/>
                <a:ahLst/>
                <a:cxnLst/>
                <a:rect l="0" t="0" r="r" b="b"/>
                <a:pathLst>
                  <a:path w="21600" h="21600">
                    <a:moveTo>
                      <a:pt x="21532" y="9466"/>
                    </a:moveTo>
                    <a:cubicBezTo>
                      <a:pt x="20895" y="3245"/>
                      <a:pt x="15819" y="0"/>
                      <a:pt x="10800" y="0"/>
                    </a:cubicBezTo>
                    <a:cubicBezTo>
                      <a:pt x="5781" y="0"/>
                      <a:pt x="705" y="3245"/>
                      <a:pt x="68" y="9466"/>
                    </a:cubicBezTo>
                    <a:cubicBezTo>
                      <a:pt x="24" y="9896"/>
                      <a:pt x="0" y="10341"/>
                      <a:pt x="0" y="10800"/>
                    </a:cubicBezTo>
                    <a:cubicBezTo>
                      <a:pt x="0" y="17891"/>
                      <a:pt x="5433" y="21600"/>
                      <a:pt x="10800" y="21600"/>
                    </a:cubicBezTo>
                    <a:cubicBezTo>
                      <a:pt x="16167" y="21600"/>
                      <a:pt x="21600" y="17891"/>
                      <a:pt x="21600" y="10800"/>
                    </a:cubicBezTo>
                    <a:cubicBezTo>
                      <a:pt x="21600" y="10341"/>
                      <a:pt x="21576" y="9896"/>
                      <a:pt x="21532" y="9466"/>
                    </a:cubicBezTo>
                    <a:close/>
                    <a:moveTo>
                      <a:pt x="21532" y="9466"/>
                    </a:moveTo>
                  </a:path>
                </a:pathLst>
              </a:custGeom>
              <a:solidFill>
                <a:schemeClr val="accent1">
                  <a:lumMod val="60000"/>
                  <a:lumOff val="40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488" name="AutoShape 19"/>
              <p:cNvSpPr>
                <a:spLocks/>
              </p:cNvSpPr>
              <p:nvPr/>
            </p:nvSpPr>
            <p:spPr bwMode="auto">
              <a:xfrm>
                <a:off x="1252336" y="3474646"/>
                <a:ext cx="341150" cy="81751"/>
              </a:xfrm>
              <a:custGeom>
                <a:avLst/>
                <a:gdLst/>
                <a:ahLst/>
                <a:cxnLst/>
                <a:rect l="0" t="0" r="r" b="b"/>
                <a:pathLst>
                  <a:path w="21600" h="21600">
                    <a:moveTo>
                      <a:pt x="21560" y="9818"/>
                    </a:moveTo>
                    <a:cubicBezTo>
                      <a:pt x="21082" y="3370"/>
                      <a:pt x="15913" y="0"/>
                      <a:pt x="10800" y="0"/>
                    </a:cubicBezTo>
                    <a:cubicBezTo>
                      <a:pt x="5687" y="0"/>
                      <a:pt x="518" y="3370"/>
                      <a:pt x="40" y="9818"/>
                    </a:cubicBezTo>
                    <a:cubicBezTo>
                      <a:pt x="16" y="10138"/>
                      <a:pt x="0" y="10464"/>
                      <a:pt x="0" y="10800"/>
                    </a:cubicBezTo>
                    <a:cubicBezTo>
                      <a:pt x="0" y="17891"/>
                      <a:pt x="5433" y="21600"/>
                      <a:pt x="10800" y="21600"/>
                    </a:cubicBezTo>
                    <a:cubicBezTo>
                      <a:pt x="16167" y="21600"/>
                      <a:pt x="21600" y="17891"/>
                      <a:pt x="21600" y="10800"/>
                    </a:cubicBezTo>
                    <a:cubicBezTo>
                      <a:pt x="21600" y="10464"/>
                      <a:pt x="21584" y="10138"/>
                      <a:pt x="21560" y="9818"/>
                    </a:cubicBezTo>
                    <a:close/>
                    <a:moveTo>
                      <a:pt x="21560" y="9818"/>
                    </a:moveTo>
                  </a:path>
                </a:pathLst>
              </a:custGeom>
              <a:solidFill>
                <a:srgbClr val="4F8E1E"/>
              </a:solidFill>
              <a:ln>
                <a:noFill/>
              </a:ln>
              <a:extLst/>
            </p:spPr>
            <p:txBody>
              <a:bodyPr lIns="0" tIns="0" rIns="0" bIns="0"/>
              <a:lstStyle/>
              <a:p>
                <a:pPr defTabSz="914361">
                  <a:defRPr/>
                </a:pPr>
                <a:endParaRPr lang="en-US" kern="0">
                  <a:solidFill>
                    <a:sysClr val="windowText" lastClr="000000"/>
                  </a:solidFill>
                  <a:cs typeface="Arial"/>
                </a:endParaRPr>
              </a:p>
            </p:txBody>
          </p:sp>
        </p:grpSp>
        <p:sp>
          <p:nvSpPr>
            <p:cNvPr id="485" name="TextBox 484"/>
            <p:cNvSpPr txBox="1"/>
            <p:nvPr/>
          </p:nvSpPr>
          <p:spPr>
            <a:xfrm>
              <a:off x="1740239" y="3533425"/>
              <a:ext cx="443115" cy="230605"/>
            </a:xfrm>
            <a:prstGeom prst="rect">
              <a:avLst/>
            </a:prstGeom>
          </p:spPr>
          <p:txBody>
            <a:bodyPr vert="horz" wrap="none" lIns="0" tIns="45720" rIns="0" bIns="45720" rtlCol="0">
              <a:noAutofit/>
            </a:bodyPr>
            <a:lstStyle/>
            <a:p>
              <a:pPr algn="ctr"/>
              <a:endParaRPr lang="en-US" sz="800" b="1" dirty="0">
                <a:solidFill>
                  <a:schemeClr val="bg2"/>
                </a:solidFill>
                <a:ea typeface="ヒラギノ角ゴ Pro W3" charset="-128"/>
                <a:cs typeface="Calibri"/>
              </a:endParaRPr>
            </a:p>
          </p:txBody>
        </p:sp>
      </p:grpSp>
      <p:sp>
        <p:nvSpPr>
          <p:cNvPr id="489" name="Rounded Rectangle 488"/>
          <p:cNvSpPr/>
          <p:nvPr/>
        </p:nvSpPr>
        <p:spPr>
          <a:xfrm>
            <a:off x="2430406" y="5021845"/>
            <a:ext cx="507307" cy="606505"/>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900" b="1" dirty="0" smtClean="0">
                <a:solidFill>
                  <a:prstClr val="black">
                    <a:lumMod val="65000"/>
                    <a:lumOff val="35000"/>
                  </a:prstClr>
                </a:solidFill>
                <a:cs typeface="Calibri"/>
              </a:rPr>
              <a:t>SCM</a:t>
            </a:r>
            <a:endParaRPr lang="en-US" sz="900" b="1" dirty="0">
              <a:solidFill>
                <a:prstClr val="black">
                  <a:lumMod val="65000"/>
                  <a:lumOff val="35000"/>
                </a:prstClr>
              </a:solidFill>
              <a:cs typeface="Calibri"/>
            </a:endParaRPr>
          </a:p>
        </p:txBody>
      </p:sp>
      <p:grpSp>
        <p:nvGrpSpPr>
          <p:cNvPr id="490" name="Group 489"/>
          <p:cNvGrpSpPr/>
          <p:nvPr/>
        </p:nvGrpSpPr>
        <p:grpSpPr>
          <a:xfrm>
            <a:off x="2487403" y="5090582"/>
            <a:ext cx="391882" cy="266221"/>
            <a:chOff x="3858333" y="1952339"/>
            <a:chExt cx="533791" cy="382916"/>
          </a:xfrm>
        </p:grpSpPr>
        <p:sp>
          <p:nvSpPr>
            <p:cNvPr id="491" name="Rectangle 490"/>
            <p:cNvSpPr/>
            <p:nvPr/>
          </p:nvSpPr>
          <p:spPr>
            <a:xfrm>
              <a:off x="3858333" y="1952339"/>
              <a:ext cx="524563" cy="381803"/>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2" name="Rectangle 491"/>
            <p:cNvSpPr/>
            <p:nvPr/>
          </p:nvSpPr>
          <p:spPr>
            <a:xfrm>
              <a:off x="3858333" y="1952341"/>
              <a:ext cx="524563" cy="6261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3" name="Rectangle 492"/>
            <p:cNvSpPr/>
            <p:nvPr/>
          </p:nvSpPr>
          <p:spPr>
            <a:xfrm>
              <a:off x="3939660" y="2057401"/>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4" name="Rectangle 493"/>
            <p:cNvSpPr/>
            <p:nvPr/>
          </p:nvSpPr>
          <p:spPr>
            <a:xfrm>
              <a:off x="3939660" y="2119689"/>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5" name="Rectangle 494"/>
            <p:cNvSpPr/>
            <p:nvPr/>
          </p:nvSpPr>
          <p:spPr>
            <a:xfrm>
              <a:off x="3867561" y="1953452"/>
              <a:ext cx="524563" cy="381803"/>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6" name="Rectangle 495"/>
            <p:cNvSpPr/>
            <p:nvPr/>
          </p:nvSpPr>
          <p:spPr>
            <a:xfrm>
              <a:off x="3867561" y="1953454"/>
              <a:ext cx="524563" cy="6261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7" name="Rectangle 496"/>
            <p:cNvSpPr/>
            <p:nvPr/>
          </p:nvSpPr>
          <p:spPr>
            <a:xfrm>
              <a:off x="3948888" y="2058514"/>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8" name="Rectangle 497"/>
            <p:cNvSpPr/>
            <p:nvPr/>
          </p:nvSpPr>
          <p:spPr>
            <a:xfrm>
              <a:off x="3948888" y="2120802"/>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9" name="Rectangle 498"/>
            <p:cNvSpPr/>
            <p:nvPr/>
          </p:nvSpPr>
          <p:spPr>
            <a:xfrm>
              <a:off x="3948888" y="2245034"/>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cxnSp>
          <p:nvCxnSpPr>
            <p:cNvPr id="500" name="Straight Connector 499"/>
            <p:cNvCxnSpPr/>
            <p:nvPr/>
          </p:nvCxnSpPr>
          <p:spPr>
            <a:xfrm>
              <a:off x="3867561" y="2203847"/>
              <a:ext cx="524563" cy="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501" name="Group 500"/>
          <p:cNvGrpSpPr/>
          <p:nvPr/>
        </p:nvGrpSpPr>
        <p:grpSpPr>
          <a:xfrm>
            <a:off x="780105" y="2988873"/>
            <a:ext cx="816379" cy="555349"/>
            <a:chOff x="2124761" y="2853340"/>
            <a:chExt cx="816379" cy="555349"/>
          </a:xfrm>
        </p:grpSpPr>
        <p:sp>
          <p:nvSpPr>
            <p:cNvPr id="502" name="Rectangle 501"/>
            <p:cNvSpPr/>
            <p:nvPr/>
          </p:nvSpPr>
          <p:spPr>
            <a:xfrm>
              <a:off x="2128578" y="2853340"/>
              <a:ext cx="812562" cy="555349"/>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03" name="Rectangle 502"/>
            <p:cNvSpPr/>
            <p:nvPr/>
          </p:nvSpPr>
          <p:spPr>
            <a:xfrm>
              <a:off x="2128578" y="2853341"/>
              <a:ext cx="812562" cy="9107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04" name="Rectangle 503"/>
            <p:cNvSpPr/>
            <p:nvPr/>
          </p:nvSpPr>
          <p:spPr>
            <a:xfrm>
              <a:off x="2199225" y="2998077"/>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cxnSp>
          <p:nvCxnSpPr>
            <p:cNvPr id="505" name="Straight Connector 504"/>
            <p:cNvCxnSpPr/>
            <p:nvPr/>
          </p:nvCxnSpPr>
          <p:spPr>
            <a:xfrm>
              <a:off x="2124761" y="3300149"/>
              <a:ext cx="812562" cy="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06" name="Rectangle 505"/>
            <p:cNvSpPr/>
            <p:nvPr/>
          </p:nvSpPr>
          <p:spPr>
            <a:xfrm>
              <a:off x="2564899" y="2997193"/>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07" name="Rectangle 506"/>
            <p:cNvSpPr/>
            <p:nvPr/>
          </p:nvSpPr>
          <p:spPr>
            <a:xfrm>
              <a:off x="2338549" y="2998079"/>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08" name="Rectangle 507"/>
            <p:cNvSpPr/>
            <p:nvPr/>
          </p:nvSpPr>
          <p:spPr>
            <a:xfrm>
              <a:off x="2136018" y="3306373"/>
              <a:ext cx="794955" cy="92743"/>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09" name="Rectangle 508"/>
            <p:cNvSpPr/>
            <p:nvPr/>
          </p:nvSpPr>
          <p:spPr>
            <a:xfrm>
              <a:off x="2564899" y="3173644"/>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10" name="Rectangle 509"/>
            <p:cNvSpPr/>
            <p:nvPr/>
          </p:nvSpPr>
          <p:spPr>
            <a:xfrm>
              <a:off x="2746894" y="3173644"/>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cxnSp>
          <p:nvCxnSpPr>
            <p:cNvPr id="511" name="Straight Connector 510"/>
            <p:cNvCxnSpPr>
              <a:stCxn id="507" idx="3"/>
              <a:endCxn id="506" idx="1"/>
            </p:cNvCxnSpPr>
            <p:nvPr/>
          </p:nvCxnSpPr>
          <p:spPr>
            <a:xfrm flipV="1">
              <a:off x="2434345" y="3029634"/>
              <a:ext cx="130554" cy="885"/>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2" name="Straight Connector 511"/>
            <p:cNvCxnSpPr>
              <a:stCxn id="507" idx="3"/>
              <a:endCxn id="516" idx="1"/>
            </p:cNvCxnSpPr>
            <p:nvPr/>
          </p:nvCxnSpPr>
          <p:spPr>
            <a:xfrm>
              <a:off x="2434345" y="3030519"/>
              <a:ext cx="130554" cy="8734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3" name="Straight Connector 512"/>
            <p:cNvCxnSpPr>
              <a:stCxn id="507" idx="3"/>
            </p:cNvCxnSpPr>
            <p:nvPr/>
          </p:nvCxnSpPr>
          <p:spPr>
            <a:xfrm>
              <a:off x="2434345" y="3030519"/>
              <a:ext cx="130554" cy="174554"/>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4" name="Straight Connector 513"/>
            <p:cNvCxnSpPr>
              <a:stCxn id="509" idx="3"/>
              <a:endCxn id="510" idx="1"/>
            </p:cNvCxnSpPr>
            <p:nvPr/>
          </p:nvCxnSpPr>
          <p:spPr>
            <a:xfrm>
              <a:off x="2660694" y="3206084"/>
              <a:ext cx="86199" cy="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5" name="Straight Connector 514"/>
            <p:cNvCxnSpPr>
              <a:stCxn id="509" idx="0"/>
              <a:endCxn id="506" idx="2"/>
            </p:cNvCxnSpPr>
            <p:nvPr/>
          </p:nvCxnSpPr>
          <p:spPr>
            <a:xfrm flipV="1">
              <a:off x="2612797" y="3062074"/>
              <a:ext cx="0" cy="111569"/>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16" name="Rectangle 515"/>
            <p:cNvSpPr/>
            <p:nvPr/>
          </p:nvSpPr>
          <p:spPr>
            <a:xfrm>
              <a:off x="2564899" y="3085418"/>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grpSp>
      <p:grpSp>
        <p:nvGrpSpPr>
          <p:cNvPr id="517" name="Group 516"/>
          <p:cNvGrpSpPr/>
          <p:nvPr/>
        </p:nvGrpSpPr>
        <p:grpSpPr>
          <a:xfrm>
            <a:off x="2255146" y="3496921"/>
            <a:ext cx="816379" cy="555349"/>
            <a:chOff x="2124761" y="2853340"/>
            <a:chExt cx="816379" cy="555349"/>
          </a:xfrm>
        </p:grpSpPr>
        <p:sp>
          <p:nvSpPr>
            <p:cNvPr id="518" name="Rectangle 517"/>
            <p:cNvSpPr/>
            <p:nvPr/>
          </p:nvSpPr>
          <p:spPr>
            <a:xfrm>
              <a:off x="2128578" y="2853340"/>
              <a:ext cx="812562" cy="555349"/>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19" name="Rectangle 518"/>
            <p:cNvSpPr/>
            <p:nvPr/>
          </p:nvSpPr>
          <p:spPr>
            <a:xfrm>
              <a:off x="2128578" y="2853341"/>
              <a:ext cx="812562" cy="9107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20" name="Rectangle 519"/>
            <p:cNvSpPr/>
            <p:nvPr/>
          </p:nvSpPr>
          <p:spPr>
            <a:xfrm>
              <a:off x="2199225" y="2998077"/>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cxnSp>
          <p:nvCxnSpPr>
            <p:cNvPr id="521" name="Straight Connector 520"/>
            <p:cNvCxnSpPr/>
            <p:nvPr/>
          </p:nvCxnSpPr>
          <p:spPr>
            <a:xfrm>
              <a:off x="2124761" y="3300149"/>
              <a:ext cx="812562" cy="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22" name="Rectangle 521"/>
            <p:cNvSpPr/>
            <p:nvPr/>
          </p:nvSpPr>
          <p:spPr>
            <a:xfrm>
              <a:off x="2564899" y="2997193"/>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23" name="Rectangle 522"/>
            <p:cNvSpPr/>
            <p:nvPr/>
          </p:nvSpPr>
          <p:spPr>
            <a:xfrm>
              <a:off x="2338549" y="2998079"/>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24" name="Rectangle 523"/>
            <p:cNvSpPr/>
            <p:nvPr/>
          </p:nvSpPr>
          <p:spPr>
            <a:xfrm>
              <a:off x="2136018" y="3306373"/>
              <a:ext cx="794955" cy="92743"/>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25" name="Rectangle 524"/>
            <p:cNvSpPr/>
            <p:nvPr/>
          </p:nvSpPr>
          <p:spPr>
            <a:xfrm>
              <a:off x="2564899" y="3173644"/>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26" name="Rectangle 525"/>
            <p:cNvSpPr/>
            <p:nvPr/>
          </p:nvSpPr>
          <p:spPr>
            <a:xfrm>
              <a:off x="2746894" y="3173644"/>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cxnSp>
          <p:nvCxnSpPr>
            <p:cNvPr id="527" name="Straight Connector 526"/>
            <p:cNvCxnSpPr>
              <a:stCxn id="523" idx="3"/>
              <a:endCxn id="522" idx="1"/>
            </p:cNvCxnSpPr>
            <p:nvPr/>
          </p:nvCxnSpPr>
          <p:spPr>
            <a:xfrm flipV="1">
              <a:off x="2434345" y="3029634"/>
              <a:ext cx="130554" cy="885"/>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8" name="Straight Connector 527"/>
            <p:cNvCxnSpPr>
              <a:stCxn id="523" idx="3"/>
              <a:endCxn id="532" idx="1"/>
            </p:cNvCxnSpPr>
            <p:nvPr/>
          </p:nvCxnSpPr>
          <p:spPr>
            <a:xfrm>
              <a:off x="2434345" y="3030519"/>
              <a:ext cx="130554" cy="8734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9" name="Straight Connector 528"/>
            <p:cNvCxnSpPr>
              <a:stCxn id="523" idx="3"/>
            </p:cNvCxnSpPr>
            <p:nvPr/>
          </p:nvCxnSpPr>
          <p:spPr>
            <a:xfrm>
              <a:off x="2434345" y="3030519"/>
              <a:ext cx="130554" cy="174554"/>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0" name="Straight Connector 529"/>
            <p:cNvCxnSpPr>
              <a:stCxn id="525" idx="3"/>
              <a:endCxn id="526" idx="1"/>
            </p:cNvCxnSpPr>
            <p:nvPr/>
          </p:nvCxnSpPr>
          <p:spPr>
            <a:xfrm>
              <a:off x="2660694" y="3206084"/>
              <a:ext cx="86199" cy="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1" name="Straight Connector 530"/>
            <p:cNvCxnSpPr>
              <a:stCxn id="525" idx="0"/>
              <a:endCxn id="522" idx="2"/>
            </p:cNvCxnSpPr>
            <p:nvPr/>
          </p:nvCxnSpPr>
          <p:spPr>
            <a:xfrm flipV="1">
              <a:off x="2612797" y="3062074"/>
              <a:ext cx="0" cy="111569"/>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2564899" y="3085418"/>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grpSp>
      <p:grpSp>
        <p:nvGrpSpPr>
          <p:cNvPr id="568" name="Group 567"/>
          <p:cNvGrpSpPr/>
          <p:nvPr/>
        </p:nvGrpSpPr>
        <p:grpSpPr>
          <a:xfrm>
            <a:off x="3665199" y="3471199"/>
            <a:ext cx="1114600" cy="893067"/>
            <a:chOff x="4983234" y="3050739"/>
            <a:chExt cx="1114600" cy="893067"/>
          </a:xfrm>
        </p:grpSpPr>
        <p:sp>
          <p:nvSpPr>
            <p:cNvPr id="557" name="Rounded Rectangle 556"/>
            <p:cNvSpPr/>
            <p:nvPr/>
          </p:nvSpPr>
          <p:spPr>
            <a:xfrm>
              <a:off x="4983234" y="3050739"/>
              <a:ext cx="1114600" cy="893067"/>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900" b="1" dirty="0" smtClean="0">
                  <a:solidFill>
                    <a:prstClr val="black">
                      <a:lumMod val="65000"/>
                      <a:lumOff val="35000"/>
                    </a:prstClr>
                  </a:solidFill>
                  <a:cs typeface="Calibri"/>
                </a:rPr>
                <a:t>MDM</a:t>
              </a:r>
              <a:endParaRPr lang="en-US" sz="900" b="1" dirty="0">
                <a:solidFill>
                  <a:prstClr val="black">
                    <a:lumMod val="65000"/>
                    <a:lumOff val="35000"/>
                  </a:prstClr>
                </a:solidFill>
                <a:cs typeface="Calibri"/>
              </a:endParaRPr>
            </a:p>
          </p:txBody>
        </p:sp>
        <p:grpSp>
          <p:nvGrpSpPr>
            <p:cNvPr id="533" name="Group 532"/>
            <p:cNvGrpSpPr/>
            <p:nvPr/>
          </p:nvGrpSpPr>
          <p:grpSpPr>
            <a:xfrm>
              <a:off x="5305523" y="3119534"/>
              <a:ext cx="474710" cy="322372"/>
              <a:chOff x="1740238" y="3340072"/>
              <a:chExt cx="443116" cy="423958"/>
            </a:xfrm>
          </p:grpSpPr>
          <p:grpSp>
            <p:nvGrpSpPr>
              <p:cNvPr id="534" name="Group 533"/>
              <p:cNvGrpSpPr/>
              <p:nvPr/>
            </p:nvGrpSpPr>
            <p:grpSpPr>
              <a:xfrm>
                <a:off x="1740238" y="3340072"/>
                <a:ext cx="443116" cy="423799"/>
                <a:chOff x="1252336" y="3335736"/>
                <a:chExt cx="341151" cy="220661"/>
              </a:xfrm>
            </p:grpSpPr>
            <p:sp>
              <p:nvSpPr>
                <p:cNvPr id="536" name="AutoShape 15"/>
                <p:cNvSpPr>
                  <a:spLocks/>
                </p:cNvSpPr>
                <p:nvPr/>
              </p:nvSpPr>
              <p:spPr bwMode="auto">
                <a:xfrm>
                  <a:off x="1252336" y="3367690"/>
                  <a:ext cx="341150" cy="154062"/>
                </a:xfrm>
                <a:custGeom>
                  <a:avLst/>
                  <a:gdLst/>
                  <a:ahLst/>
                  <a:cxnLst/>
                  <a:rect l="0" t="0" r="r" b="b"/>
                  <a:pathLst>
                    <a:path w="21600" h="21600">
                      <a:moveTo>
                        <a:pt x="10800" y="6988"/>
                      </a:moveTo>
                      <a:cubicBezTo>
                        <a:pt x="5433" y="6988"/>
                        <a:pt x="0" y="4588"/>
                        <a:pt x="0" y="0"/>
                      </a:cubicBezTo>
                      <a:lnTo>
                        <a:pt x="0" y="20965"/>
                      </a:lnTo>
                      <a:cubicBezTo>
                        <a:pt x="0" y="21182"/>
                        <a:pt x="16" y="21393"/>
                        <a:pt x="40" y="21600"/>
                      </a:cubicBezTo>
                      <a:cubicBezTo>
                        <a:pt x="518" y="17427"/>
                        <a:pt x="5687" y="15247"/>
                        <a:pt x="10800" y="15247"/>
                      </a:cubicBezTo>
                      <a:cubicBezTo>
                        <a:pt x="15913" y="15247"/>
                        <a:pt x="21082" y="17427"/>
                        <a:pt x="21560" y="21600"/>
                      </a:cubicBezTo>
                      <a:cubicBezTo>
                        <a:pt x="21584" y="21393"/>
                        <a:pt x="21600" y="21182"/>
                        <a:pt x="21600" y="20965"/>
                      </a:cubicBezTo>
                      <a:lnTo>
                        <a:pt x="21600" y="0"/>
                      </a:lnTo>
                      <a:cubicBezTo>
                        <a:pt x="21600" y="4588"/>
                        <a:pt x="16167" y="6988"/>
                        <a:pt x="10800" y="6988"/>
                      </a:cubicBezTo>
                      <a:close/>
                      <a:moveTo>
                        <a:pt x="10800" y="6988"/>
                      </a:moveTo>
                    </a:path>
                  </a:pathLst>
                </a:custGeom>
                <a:solidFill>
                  <a:schemeClr val="accent1">
                    <a:lumMod val="75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537" name="AutoShape 18"/>
                <p:cNvSpPr>
                  <a:spLocks/>
                </p:cNvSpPr>
                <p:nvPr/>
              </p:nvSpPr>
              <p:spPr bwMode="auto">
                <a:xfrm>
                  <a:off x="1252337" y="3335736"/>
                  <a:ext cx="341150" cy="81751"/>
                </a:xfrm>
                <a:custGeom>
                  <a:avLst/>
                  <a:gdLst/>
                  <a:ahLst/>
                  <a:cxnLst/>
                  <a:rect l="0" t="0" r="r" b="b"/>
                  <a:pathLst>
                    <a:path w="21600" h="21600">
                      <a:moveTo>
                        <a:pt x="21532" y="9466"/>
                      </a:moveTo>
                      <a:cubicBezTo>
                        <a:pt x="20895" y="3245"/>
                        <a:pt x="15819" y="0"/>
                        <a:pt x="10800" y="0"/>
                      </a:cubicBezTo>
                      <a:cubicBezTo>
                        <a:pt x="5781" y="0"/>
                        <a:pt x="705" y="3245"/>
                        <a:pt x="68" y="9466"/>
                      </a:cubicBezTo>
                      <a:cubicBezTo>
                        <a:pt x="24" y="9896"/>
                        <a:pt x="0" y="10341"/>
                        <a:pt x="0" y="10800"/>
                      </a:cubicBezTo>
                      <a:cubicBezTo>
                        <a:pt x="0" y="17891"/>
                        <a:pt x="5433" y="21600"/>
                        <a:pt x="10800" y="21600"/>
                      </a:cubicBezTo>
                      <a:cubicBezTo>
                        <a:pt x="16167" y="21600"/>
                        <a:pt x="21600" y="17891"/>
                        <a:pt x="21600" y="10800"/>
                      </a:cubicBezTo>
                      <a:cubicBezTo>
                        <a:pt x="21600" y="10341"/>
                        <a:pt x="21576" y="9896"/>
                        <a:pt x="21532" y="9466"/>
                      </a:cubicBezTo>
                      <a:close/>
                      <a:moveTo>
                        <a:pt x="21532" y="9466"/>
                      </a:moveTo>
                    </a:path>
                  </a:pathLst>
                </a:custGeom>
                <a:solidFill>
                  <a:schemeClr val="accent1">
                    <a:lumMod val="60000"/>
                    <a:lumOff val="40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538" name="AutoShape 19"/>
                <p:cNvSpPr>
                  <a:spLocks/>
                </p:cNvSpPr>
                <p:nvPr/>
              </p:nvSpPr>
              <p:spPr bwMode="auto">
                <a:xfrm>
                  <a:off x="1252336" y="3474646"/>
                  <a:ext cx="341150" cy="81751"/>
                </a:xfrm>
                <a:custGeom>
                  <a:avLst/>
                  <a:gdLst/>
                  <a:ahLst/>
                  <a:cxnLst/>
                  <a:rect l="0" t="0" r="r" b="b"/>
                  <a:pathLst>
                    <a:path w="21600" h="21600">
                      <a:moveTo>
                        <a:pt x="21560" y="9818"/>
                      </a:moveTo>
                      <a:cubicBezTo>
                        <a:pt x="21082" y="3370"/>
                        <a:pt x="15913" y="0"/>
                        <a:pt x="10800" y="0"/>
                      </a:cubicBezTo>
                      <a:cubicBezTo>
                        <a:pt x="5687" y="0"/>
                        <a:pt x="518" y="3370"/>
                        <a:pt x="40" y="9818"/>
                      </a:cubicBezTo>
                      <a:cubicBezTo>
                        <a:pt x="16" y="10138"/>
                        <a:pt x="0" y="10464"/>
                        <a:pt x="0" y="10800"/>
                      </a:cubicBezTo>
                      <a:cubicBezTo>
                        <a:pt x="0" y="17891"/>
                        <a:pt x="5433" y="21600"/>
                        <a:pt x="10800" y="21600"/>
                      </a:cubicBezTo>
                      <a:cubicBezTo>
                        <a:pt x="16167" y="21600"/>
                        <a:pt x="21600" y="17891"/>
                        <a:pt x="21600" y="10800"/>
                      </a:cubicBezTo>
                      <a:cubicBezTo>
                        <a:pt x="21600" y="10464"/>
                        <a:pt x="21584" y="10138"/>
                        <a:pt x="21560" y="9818"/>
                      </a:cubicBezTo>
                      <a:close/>
                      <a:moveTo>
                        <a:pt x="21560" y="9818"/>
                      </a:moveTo>
                    </a:path>
                  </a:pathLst>
                </a:custGeom>
                <a:solidFill>
                  <a:srgbClr val="4F8E1E"/>
                </a:solidFill>
                <a:ln>
                  <a:noFill/>
                </a:ln>
                <a:extLst/>
              </p:spPr>
              <p:txBody>
                <a:bodyPr lIns="0" tIns="0" rIns="0" bIns="0"/>
                <a:lstStyle/>
                <a:p>
                  <a:pPr defTabSz="914361">
                    <a:defRPr/>
                  </a:pPr>
                  <a:endParaRPr lang="en-US" kern="0">
                    <a:solidFill>
                      <a:sysClr val="windowText" lastClr="000000"/>
                    </a:solidFill>
                    <a:cs typeface="Arial"/>
                  </a:endParaRPr>
                </a:p>
              </p:txBody>
            </p:sp>
          </p:grpSp>
          <p:sp>
            <p:nvSpPr>
              <p:cNvPr id="535" name="TextBox 534"/>
              <p:cNvSpPr txBox="1"/>
              <p:nvPr/>
            </p:nvSpPr>
            <p:spPr>
              <a:xfrm>
                <a:off x="1740239" y="3533425"/>
                <a:ext cx="443115" cy="230605"/>
              </a:xfrm>
              <a:prstGeom prst="rect">
                <a:avLst/>
              </a:prstGeom>
            </p:spPr>
            <p:txBody>
              <a:bodyPr vert="horz" wrap="none" lIns="0" tIns="45720" rIns="0" bIns="45720" rtlCol="0">
                <a:noAutofit/>
              </a:bodyPr>
              <a:lstStyle/>
              <a:p>
                <a:pPr algn="ctr"/>
                <a:endParaRPr lang="en-US" sz="800" b="1" dirty="0">
                  <a:solidFill>
                    <a:schemeClr val="bg2"/>
                  </a:solidFill>
                  <a:ea typeface="ヒラギノ角ゴ Pro W3" charset="-128"/>
                  <a:cs typeface="Calibri"/>
                </a:endParaRPr>
              </a:p>
            </p:txBody>
          </p:sp>
        </p:grpSp>
        <p:grpSp>
          <p:nvGrpSpPr>
            <p:cNvPr id="539" name="Group 538"/>
            <p:cNvGrpSpPr/>
            <p:nvPr/>
          </p:nvGrpSpPr>
          <p:grpSpPr>
            <a:xfrm>
              <a:off x="5063341" y="3496047"/>
              <a:ext cx="271669" cy="196586"/>
              <a:chOff x="1740238" y="3340072"/>
              <a:chExt cx="443116" cy="423958"/>
            </a:xfrm>
          </p:grpSpPr>
          <p:grpSp>
            <p:nvGrpSpPr>
              <p:cNvPr id="540" name="Group 539"/>
              <p:cNvGrpSpPr/>
              <p:nvPr/>
            </p:nvGrpSpPr>
            <p:grpSpPr>
              <a:xfrm>
                <a:off x="1740238" y="3340072"/>
                <a:ext cx="443116" cy="423799"/>
                <a:chOff x="1252336" y="3335736"/>
                <a:chExt cx="341151" cy="220661"/>
              </a:xfrm>
            </p:grpSpPr>
            <p:sp>
              <p:nvSpPr>
                <p:cNvPr id="542" name="AutoShape 15"/>
                <p:cNvSpPr>
                  <a:spLocks/>
                </p:cNvSpPr>
                <p:nvPr/>
              </p:nvSpPr>
              <p:spPr bwMode="auto">
                <a:xfrm>
                  <a:off x="1252336" y="3367690"/>
                  <a:ext cx="341150" cy="154062"/>
                </a:xfrm>
                <a:custGeom>
                  <a:avLst/>
                  <a:gdLst/>
                  <a:ahLst/>
                  <a:cxnLst/>
                  <a:rect l="0" t="0" r="r" b="b"/>
                  <a:pathLst>
                    <a:path w="21600" h="21600">
                      <a:moveTo>
                        <a:pt x="10800" y="6988"/>
                      </a:moveTo>
                      <a:cubicBezTo>
                        <a:pt x="5433" y="6988"/>
                        <a:pt x="0" y="4588"/>
                        <a:pt x="0" y="0"/>
                      </a:cubicBezTo>
                      <a:lnTo>
                        <a:pt x="0" y="20965"/>
                      </a:lnTo>
                      <a:cubicBezTo>
                        <a:pt x="0" y="21182"/>
                        <a:pt x="16" y="21393"/>
                        <a:pt x="40" y="21600"/>
                      </a:cubicBezTo>
                      <a:cubicBezTo>
                        <a:pt x="518" y="17427"/>
                        <a:pt x="5687" y="15247"/>
                        <a:pt x="10800" y="15247"/>
                      </a:cubicBezTo>
                      <a:cubicBezTo>
                        <a:pt x="15913" y="15247"/>
                        <a:pt x="21082" y="17427"/>
                        <a:pt x="21560" y="21600"/>
                      </a:cubicBezTo>
                      <a:cubicBezTo>
                        <a:pt x="21584" y="21393"/>
                        <a:pt x="21600" y="21182"/>
                        <a:pt x="21600" y="20965"/>
                      </a:cubicBezTo>
                      <a:lnTo>
                        <a:pt x="21600" y="0"/>
                      </a:lnTo>
                      <a:cubicBezTo>
                        <a:pt x="21600" y="4588"/>
                        <a:pt x="16167" y="6988"/>
                        <a:pt x="10800" y="6988"/>
                      </a:cubicBezTo>
                      <a:close/>
                      <a:moveTo>
                        <a:pt x="10800" y="6988"/>
                      </a:moveTo>
                    </a:path>
                  </a:pathLst>
                </a:custGeom>
                <a:solidFill>
                  <a:schemeClr val="accent1">
                    <a:lumMod val="75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543" name="AutoShape 18"/>
                <p:cNvSpPr>
                  <a:spLocks/>
                </p:cNvSpPr>
                <p:nvPr/>
              </p:nvSpPr>
              <p:spPr bwMode="auto">
                <a:xfrm>
                  <a:off x="1252337" y="3335736"/>
                  <a:ext cx="341150" cy="81751"/>
                </a:xfrm>
                <a:custGeom>
                  <a:avLst/>
                  <a:gdLst/>
                  <a:ahLst/>
                  <a:cxnLst/>
                  <a:rect l="0" t="0" r="r" b="b"/>
                  <a:pathLst>
                    <a:path w="21600" h="21600">
                      <a:moveTo>
                        <a:pt x="21532" y="9466"/>
                      </a:moveTo>
                      <a:cubicBezTo>
                        <a:pt x="20895" y="3245"/>
                        <a:pt x="15819" y="0"/>
                        <a:pt x="10800" y="0"/>
                      </a:cubicBezTo>
                      <a:cubicBezTo>
                        <a:pt x="5781" y="0"/>
                        <a:pt x="705" y="3245"/>
                        <a:pt x="68" y="9466"/>
                      </a:cubicBezTo>
                      <a:cubicBezTo>
                        <a:pt x="24" y="9896"/>
                        <a:pt x="0" y="10341"/>
                        <a:pt x="0" y="10800"/>
                      </a:cubicBezTo>
                      <a:cubicBezTo>
                        <a:pt x="0" y="17891"/>
                        <a:pt x="5433" y="21600"/>
                        <a:pt x="10800" y="21600"/>
                      </a:cubicBezTo>
                      <a:cubicBezTo>
                        <a:pt x="16167" y="21600"/>
                        <a:pt x="21600" y="17891"/>
                        <a:pt x="21600" y="10800"/>
                      </a:cubicBezTo>
                      <a:cubicBezTo>
                        <a:pt x="21600" y="10341"/>
                        <a:pt x="21576" y="9896"/>
                        <a:pt x="21532" y="9466"/>
                      </a:cubicBezTo>
                      <a:close/>
                      <a:moveTo>
                        <a:pt x="21532" y="9466"/>
                      </a:moveTo>
                    </a:path>
                  </a:pathLst>
                </a:custGeom>
                <a:solidFill>
                  <a:schemeClr val="accent1">
                    <a:lumMod val="60000"/>
                    <a:lumOff val="40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544" name="AutoShape 19"/>
                <p:cNvSpPr>
                  <a:spLocks/>
                </p:cNvSpPr>
                <p:nvPr/>
              </p:nvSpPr>
              <p:spPr bwMode="auto">
                <a:xfrm>
                  <a:off x="1252336" y="3474646"/>
                  <a:ext cx="341150" cy="81751"/>
                </a:xfrm>
                <a:custGeom>
                  <a:avLst/>
                  <a:gdLst/>
                  <a:ahLst/>
                  <a:cxnLst/>
                  <a:rect l="0" t="0" r="r" b="b"/>
                  <a:pathLst>
                    <a:path w="21600" h="21600">
                      <a:moveTo>
                        <a:pt x="21560" y="9818"/>
                      </a:moveTo>
                      <a:cubicBezTo>
                        <a:pt x="21082" y="3370"/>
                        <a:pt x="15913" y="0"/>
                        <a:pt x="10800" y="0"/>
                      </a:cubicBezTo>
                      <a:cubicBezTo>
                        <a:pt x="5687" y="0"/>
                        <a:pt x="518" y="3370"/>
                        <a:pt x="40" y="9818"/>
                      </a:cubicBezTo>
                      <a:cubicBezTo>
                        <a:pt x="16" y="10138"/>
                        <a:pt x="0" y="10464"/>
                        <a:pt x="0" y="10800"/>
                      </a:cubicBezTo>
                      <a:cubicBezTo>
                        <a:pt x="0" y="17891"/>
                        <a:pt x="5433" y="21600"/>
                        <a:pt x="10800" y="21600"/>
                      </a:cubicBezTo>
                      <a:cubicBezTo>
                        <a:pt x="16167" y="21600"/>
                        <a:pt x="21600" y="17891"/>
                        <a:pt x="21600" y="10800"/>
                      </a:cubicBezTo>
                      <a:cubicBezTo>
                        <a:pt x="21600" y="10464"/>
                        <a:pt x="21584" y="10138"/>
                        <a:pt x="21560" y="9818"/>
                      </a:cubicBezTo>
                      <a:close/>
                      <a:moveTo>
                        <a:pt x="21560" y="9818"/>
                      </a:moveTo>
                    </a:path>
                  </a:pathLst>
                </a:custGeom>
                <a:solidFill>
                  <a:srgbClr val="4F8E1E"/>
                </a:solidFill>
                <a:ln>
                  <a:noFill/>
                </a:ln>
                <a:extLst/>
              </p:spPr>
              <p:txBody>
                <a:bodyPr lIns="0" tIns="0" rIns="0" bIns="0"/>
                <a:lstStyle/>
                <a:p>
                  <a:pPr defTabSz="914361">
                    <a:defRPr/>
                  </a:pPr>
                  <a:endParaRPr lang="en-US" kern="0">
                    <a:solidFill>
                      <a:sysClr val="windowText" lastClr="000000"/>
                    </a:solidFill>
                    <a:cs typeface="Arial"/>
                  </a:endParaRPr>
                </a:p>
              </p:txBody>
            </p:sp>
          </p:grpSp>
          <p:sp>
            <p:nvSpPr>
              <p:cNvPr id="541" name="TextBox 540"/>
              <p:cNvSpPr txBox="1"/>
              <p:nvPr/>
            </p:nvSpPr>
            <p:spPr>
              <a:xfrm>
                <a:off x="1740239" y="3533425"/>
                <a:ext cx="443115" cy="230605"/>
              </a:xfrm>
              <a:prstGeom prst="rect">
                <a:avLst/>
              </a:prstGeom>
            </p:spPr>
            <p:txBody>
              <a:bodyPr vert="horz" wrap="none" lIns="0" tIns="45720" rIns="0" bIns="45720" rtlCol="0">
                <a:noAutofit/>
              </a:bodyPr>
              <a:lstStyle/>
              <a:p>
                <a:pPr algn="ctr"/>
                <a:endParaRPr lang="en-US" sz="800" b="1" dirty="0">
                  <a:solidFill>
                    <a:schemeClr val="bg2"/>
                  </a:solidFill>
                  <a:ea typeface="ヒラギノ角ゴ Pro W3" charset="-128"/>
                  <a:cs typeface="Calibri"/>
                </a:endParaRPr>
              </a:p>
            </p:txBody>
          </p:sp>
        </p:grpSp>
        <p:grpSp>
          <p:nvGrpSpPr>
            <p:cNvPr id="545" name="Group 544"/>
            <p:cNvGrpSpPr/>
            <p:nvPr/>
          </p:nvGrpSpPr>
          <p:grpSpPr>
            <a:xfrm>
              <a:off x="5411761" y="3493854"/>
              <a:ext cx="271669" cy="196586"/>
              <a:chOff x="1740238" y="3340072"/>
              <a:chExt cx="443116" cy="423958"/>
            </a:xfrm>
          </p:grpSpPr>
          <p:grpSp>
            <p:nvGrpSpPr>
              <p:cNvPr id="546" name="Group 545"/>
              <p:cNvGrpSpPr/>
              <p:nvPr/>
            </p:nvGrpSpPr>
            <p:grpSpPr>
              <a:xfrm>
                <a:off x="1740238" y="3340072"/>
                <a:ext cx="443116" cy="423799"/>
                <a:chOff x="1252336" y="3335736"/>
                <a:chExt cx="341151" cy="220661"/>
              </a:xfrm>
            </p:grpSpPr>
            <p:sp>
              <p:nvSpPr>
                <p:cNvPr id="548" name="AutoShape 15"/>
                <p:cNvSpPr>
                  <a:spLocks/>
                </p:cNvSpPr>
                <p:nvPr/>
              </p:nvSpPr>
              <p:spPr bwMode="auto">
                <a:xfrm>
                  <a:off x="1252336" y="3367690"/>
                  <a:ext cx="341150" cy="154062"/>
                </a:xfrm>
                <a:custGeom>
                  <a:avLst/>
                  <a:gdLst/>
                  <a:ahLst/>
                  <a:cxnLst/>
                  <a:rect l="0" t="0" r="r" b="b"/>
                  <a:pathLst>
                    <a:path w="21600" h="21600">
                      <a:moveTo>
                        <a:pt x="10800" y="6988"/>
                      </a:moveTo>
                      <a:cubicBezTo>
                        <a:pt x="5433" y="6988"/>
                        <a:pt x="0" y="4588"/>
                        <a:pt x="0" y="0"/>
                      </a:cubicBezTo>
                      <a:lnTo>
                        <a:pt x="0" y="20965"/>
                      </a:lnTo>
                      <a:cubicBezTo>
                        <a:pt x="0" y="21182"/>
                        <a:pt x="16" y="21393"/>
                        <a:pt x="40" y="21600"/>
                      </a:cubicBezTo>
                      <a:cubicBezTo>
                        <a:pt x="518" y="17427"/>
                        <a:pt x="5687" y="15247"/>
                        <a:pt x="10800" y="15247"/>
                      </a:cubicBezTo>
                      <a:cubicBezTo>
                        <a:pt x="15913" y="15247"/>
                        <a:pt x="21082" y="17427"/>
                        <a:pt x="21560" y="21600"/>
                      </a:cubicBezTo>
                      <a:cubicBezTo>
                        <a:pt x="21584" y="21393"/>
                        <a:pt x="21600" y="21182"/>
                        <a:pt x="21600" y="20965"/>
                      </a:cubicBezTo>
                      <a:lnTo>
                        <a:pt x="21600" y="0"/>
                      </a:lnTo>
                      <a:cubicBezTo>
                        <a:pt x="21600" y="4588"/>
                        <a:pt x="16167" y="6988"/>
                        <a:pt x="10800" y="6988"/>
                      </a:cubicBezTo>
                      <a:close/>
                      <a:moveTo>
                        <a:pt x="10800" y="6988"/>
                      </a:moveTo>
                    </a:path>
                  </a:pathLst>
                </a:custGeom>
                <a:solidFill>
                  <a:schemeClr val="accent1">
                    <a:lumMod val="75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549" name="AutoShape 18"/>
                <p:cNvSpPr>
                  <a:spLocks/>
                </p:cNvSpPr>
                <p:nvPr/>
              </p:nvSpPr>
              <p:spPr bwMode="auto">
                <a:xfrm>
                  <a:off x="1252337" y="3335736"/>
                  <a:ext cx="341150" cy="81751"/>
                </a:xfrm>
                <a:custGeom>
                  <a:avLst/>
                  <a:gdLst/>
                  <a:ahLst/>
                  <a:cxnLst/>
                  <a:rect l="0" t="0" r="r" b="b"/>
                  <a:pathLst>
                    <a:path w="21600" h="21600">
                      <a:moveTo>
                        <a:pt x="21532" y="9466"/>
                      </a:moveTo>
                      <a:cubicBezTo>
                        <a:pt x="20895" y="3245"/>
                        <a:pt x="15819" y="0"/>
                        <a:pt x="10800" y="0"/>
                      </a:cubicBezTo>
                      <a:cubicBezTo>
                        <a:pt x="5781" y="0"/>
                        <a:pt x="705" y="3245"/>
                        <a:pt x="68" y="9466"/>
                      </a:cubicBezTo>
                      <a:cubicBezTo>
                        <a:pt x="24" y="9896"/>
                        <a:pt x="0" y="10341"/>
                        <a:pt x="0" y="10800"/>
                      </a:cubicBezTo>
                      <a:cubicBezTo>
                        <a:pt x="0" y="17891"/>
                        <a:pt x="5433" y="21600"/>
                        <a:pt x="10800" y="21600"/>
                      </a:cubicBezTo>
                      <a:cubicBezTo>
                        <a:pt x="16167" y="21600"/>
                        <a:pt x="21600" y="17891"/>
                        <a:pt x="21600" y="10800"/>
                      </a:cubicBezTo>
                      <a:cubicBezTo>
                        <a:pt x="21600" y="10341"/>
                        <a:pt x="21576" y="9896"/>
                        <a:pt x="21532" y="9466"/>
                      </a:cubicBezTo>
                      <a:close/>
                      <a:moveTo>
                        <a:pt x="21532" y="9466"/>
                      </a:moveTo>
                    </a:path>
                  </a:pathLst>
                </a:custGeom>
                <a:solidFill>
                  <a:schemeClr val="accent1">
                    <a:lumMod val="60000"/>
                    <a:lumOff val="40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550" name="AutoShape 19"/>
                <p:cNvSpPr>
                  <a:spLocks/>
                </p:cNvSpPr>
                <p:nvPr/>
              </p:nvSpPr>
              <p:spPr bwMode="auto">
                <a:xfrm>
                  <a:off x="1252336" y="3474646"/>
                  <a:ext cx="341150" cy="81751"/>
                </a:xfrm>
                <a:custGeom>
                  <a:avLst/>
                  <a:gdLst/>
                  <a:ahLst/>
                  <a:cxnLst/>
                  <a:rect l="0" t="0" r="r" b="b"/>
                  <a:pathLst>
                    <a:path w="21600" h="21600">
                      <a:moveTo>
                        <a:pt x="21560" y="9818"/>
                      </a:moveTo>
                      <a:cubicBezTo>
                        <a:pt x="21082" y="3370"/>
                        <a:pt x="15913" y="0"/>
                        <a:pt x="10800" y="0"/>
                      </a:cubicBezTo>
                      <a:cubicBezTo>
                        <a:pt x="5687" y="0"/>
                        <a:pt x="518" y="3370"/>
                        <a:pt x="40" y="9818"/>
                      </a:cubicBezTo>
                      <a:cubicBezTo>
                        <a:pt x="16" y="10138"/>
                        <a:pt x="0" y="10464"/>
                        <a:pt x="0" y="10800"/>
                      </a:cubicBezTo>
                      <a:cubicBezTo>
                        <a:pt x="0" y="17891"/>
                        <a:pt x="5433" y="21600"/>
                        <a:pt x="10800" y="21600"/>
                      </a:cubicBezTo>
                      <a:cubicBezTo>
                        <a:pt x="16167" y="21600"/>
                        <a:pt x="21600" y="17891"/>
                        <a:pt x="21600" y="10800"/>
                      </a:cubicBezTo>
                      <a:cubicBezTo>
                        <a:pt x="21600" y="10464"/>
                        <a:pt x="21584" y="10138"/>
                        <a:pt x="21560" y="9818"/>
                      </a:cubicBezTo>
                      <a:close/>
                      <a:moveTo>
                        <a:pt x="21560" y="9818"/>
                      </a:moveTo>
                    </a:path>
                  </a:pathLst>
                </a:custGeom>
                <a:solidFill>
                  <a:srgbClr val="4F8E1E"/>
                </a:solidFill>
                <a:ln>
                  <a:noFill/>
                </a:ln>
                <a:extLst/>
              </p:spPr>
              <p:txBody>
                <a:bodyPr lIns="0" tIns="0" rIns="0" bIns="0"/>
                <a:lstStyle/>
                <a:p>
                  <a:pPr defTabSz="914361">
                    <a:defRPr/>
                  </a:pPr>
                  <a:endParaRPr lang="en-US" kern="0">
                    <a:solidFill>
                      <a:sysClr val="windowText" lastClr="000000"/>
                    </a:solidFill>
                    <a:cs typeface="Arial"/>
                  </a:endParaRPr>
                </a:p>
              </p:txBody>
            </p:sp>
          </p:grpSp>
          <p:sp>
            <p:nvSpPr>
              <p:cNvPr id="547" name="TextBox 546"/>
              <p:cNvSpPr txBox="1"/>
              <p:nvPr/>
            </p:nvSpPr>
            <p:spPr>
              <a:xfrm>
                <a:off x="1740239" y="3533425"/>
                <a:ext cx="443115" cy="230605"/>
              </a:xfrm>
              <a:prstGeom prst="rect">
                <a:avLst/>
              </a:prstGeom>
            </p:spPr>
            <p:txBody>
              <a:bodyPr vert="horz" wrap="none" lIns="0" tIns="45720" rIns="0" bIns="45720" rtlCol="0">
                <a:noAutofit/>
              </a:bodyPr>
              <a:lstStyle/>
              <a:p>
                <a:pPr algn="ctr"/>
                <a:endParaRPr lang="en-US" sz="800" b="1" dirty="0">
                  <a:solidFill>
                    <a:schemeClr val="bg2"/>
                  </a:solidFill>
                  <a:ea typeface="ヒラギノ角ゴ Pro W3" charset="-128"/>
                  <a:cs typeface="Calibri"/>
                </a:endParaRPr>
              </a:p>
            </p:txBody>
          </p:sp>
        </p:grpSp>
        <p:grpSp>
          <p:nvGrpSpPr>
            <p:cNvPr id="551" name="Group 550"/>
            <p:cNvGrpSpPr/>
            <p:nvPr/>
          </p:nvGrpSpPr>
          <p:grpSpPr>
            <a:xfrm>
              <a:off x="5760181" y="3487410"/>
              <a:ext cx="271669" cy="196586"/>
              <a:chOff x="1740238" y="3340072"/>
              <a:chExt cx="443116" cy="423958"/>
            </a:xfrm>
          </p:grpSpPr>
          <p:grpSp>
            <p:nvGrpSpPr>
              <p:cNvPr id="552" name="Group 551"/>
              <p:cNvGrpSpPr/>
              <p:nvPr/>
            </p:nvGrpSpPr>
            <p:grpSpPr>
              <a:xfrm>
                <a:off x="1740238" y="3340072"/>
                <a:ext cx="443116" cy="423799"/>
                <a:chOff x="1252336" y="3335736"/>
                <a:chExt cx="341151" cy="220661"/>
              </a:xfrm>
            </p:grpSpPr>
            <p:sp>
              <p:nvSpPr>
                <p:cNvPr id="554" name="AutoShape 15"/>
                <p:cNvSpPr>
                  <a:spLocks/>
                </p:cNvSpPr>
                <p:nvPr/>
              </p:nvSpPr>
              <p:spPr bwMode="auto">
                <a:xfrm>
                  <a:off x="1252336" y="3367690"/>
                  <a:ext cx="341150" cy="154062"/>
                </a:xfrm>
                <a:custGeom>
                  <a:avLst/>
                  <a:gdLst/>
                  <a:ahLst/>
                  <a:cxnLst/>
                  <a:rect l="0" t="0" r="r" b="b"/>
                  <a:pathLst>
                    <a:path w="21600" h="21600">
                      <a:moveTo>
                        <a:pt x="10800" y="6988"/>
                      </a:moveTo>
                      <a:cubicBezTo>
                        <a:pt x="5433" y="6988"/>
                        <a:pt x="0" y="4588"/>
                        <a:pt x="0" y="0"/>
                      </a:cubicBezTo>
                      <a:lnTo>
                        <a:pt x="0" y="20965"/>
                      </a:lnTo>
                      <a:cubicBezTo>
                        <a:pt x="0" y="21182"/>
                        <a:pt x="16" y="21393"/>
                        <a:pt x="40" y="21600"/>
                      </a:cubicBezTo>
                      <a:cubicBezTo>
                        <a:pt x="518" y="17427"/>
                        <a:pt x="5687" y="15247"/>
                        <a:pt x="10800" y="15247"/>
                      </a:cubicBezTo>
                      <a:cubicBezTo>
                        <a:pt x="15913" y="15247"/>
                        <a:pt x="21082" y="17427"/>
                        <a:pt x="21560" y="21600"/>
                      </a:cubicBezTo>
                      <a:cubicBezTo>
                        <a:pt x="21584" y="21393"/>
                        <a:pt x="21600" y="21182"/>
                        <a:pt x="21600" y="20965"/>
                      </a:cubicBezTo>
                      <a:lnTo>
                        <a:pt x="21600" y="0"/>
                      </a:lnTo>
                      <a:cubicBezTo>
                        <a:pt x="21600" y="4588"/>
                        <a:pt x="16167" y="6988"/>
                        <a:pt x="10800" y="6988"/>
                      </a:cubicBezTo>
                      <a:close/>
                      <a:moveTo>
                        <a:pt x="10800" y="6988"/>
                      </a:moveTo>
                    </a:path>
                  </a:pathLst>
                </a:custGeom>
                <a:solidFill>
                  <a:schemeClr val="accent1">
                    <a:lumMod val="75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555" name="AutoShape 18"/>
                <p:cNvSpPr>
                  <a:spLocks/>
                </p:cNvSpPr>
                <p:nvPr/>
              </p:nvSpPr>
              <p:spPr bwMode="auto">
                <a:xfrm>
                  <a:off x="1252337" y="3335736"/>
                  <a:ext cx="341150" cy="81751"/>
                </a:xfrm>
                <a:custGeom>
                  <a:avLst/>
                  <a:gdLst/>
                  <a:ahLst/>
                  <a:cxnLst/>
                  <a:rect l="0" t="0" r="r" b="b"/>
                  <a:pathLst>
                    <a:path w="21600" h="21600">
                      <a:moveTo>
                        <a:pt x="21532" y="9466"/>
                      </a:moveTo>
                      <a:cubicBezTo>
                        <a:pt x="20895" y="3245"/>
                        <a:pt x="15819" y="0"/>
                        <a:pt x="10800" y="0"/>
                      </a:cubicBezTo>
                      <a:cubicBezTo>
                        <a:pt x="5781" y="0"/>
                        <a:pt x="705" y="3245"/>
                        <a:pt x="68" y="9466"/>
                      </a:cubicBezTo>
                      <a:cubicBezTo>
                        <a:pt x="24" y="9896"/>
                        <a:pt x="0" y="10341"/>
                        <a:pt x="0" y="10800"/>
                      </a:cubicBezTo>
                      <a:cubicBezTo>
                        <a:pt x="0" y="17891"/>
                        <a:pt x="5433" y="21600"/>
                        <a:pt x="10800" y="21600"/>
                      </a:cubicBezTo>
                      <a:cubicBezTo>
                        <a:pt x="16167" y="21600"/>
                        <a:pt x="21600" y="17891"/>
                        <a:pt x="21600" y="10800"/>
                      </a:cubicBezTo>
                      <a:cubicBezTo>
                        <a:pt x="21600" y="10341"/>
                        <a:pt x="21576" y="9896"/>
                        <a:pt x="21532" y="9466"/>
                      </a:cubicBezTo>
                      <a:close/>
                      <a:moveTo>
                        <a:pt x="21532" y="9466"/>
                      </a:moveTo>
                    </a:path>
                  </a:pathLst>
                </a:custGeom>
                <a:solidFill>
                  <a:schemeClr val="accent1">
                    <a:lumMod val="60000"/>
                    <a:lumOff val="40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556" name="AutoShape 19"/>
                <p:cNvSpPr>
                  <a:spLocks/>
                </p:cNvSpPr>
                <p:nvPr/>
              </p:nvSpPr>
              <p:spPr bwMode="auto">
                <a:xfrm>
                  <a:off x="1252336" y="3474646"/>
                  <a:ext cx="341150" cy="81751"/>
                </a:xfrm>
                <a:custGeom>
                  <a:avLst/>
                  <a:gdLst/>
                  <a:ahLst/>
                  <a:cxnLst/>
                  <a:rect l="0" t="0" r="r" b="b"/>
                  <a:pathLst>
                    <a:path w="21600" h="21600">
                      <a:moveTo>
                        <a:pt x="21560" y="9818"/>
                      </a:moveTo>
                      <a:cubicBezTo>
                        <a:pt x="21082" y="3370"/>
                        <a:pt x="15913" y="0"/>
                        <a:pt x="10800" y="0"/>
                      </a:cubicBezTo>
                      <a:cubicBezTo>
                        <a:pt x="5687" y="0"/>
                        <a:pt x="518" y="3370"/>
                        <a:pt x="40" y="9818"/>
                      </a:cubicBezTo>
                      <a:cubicBezTo>
                        <a:pt x="16" y="10138"/>
                        <a:pt x="0" y="10464"/>
                        <a:pt x="0" y="10800"/>
                      </a:cubicBezTo>
                      <a:cubicBezTo>
                        <a:pt x="0" y="17891"/>
                        <a:pt x="5433" y="21600"/>
                        <a:pt x="10800" y="21600"/>
                      </a:cubicBezTo>
                      <a:cubicBezTo>
                        <a:pt x="16167" y="21600"/>
                        <a:pt x="21600" y="17891"/>
                        <a:pt x="21600" y="10800"/>
                      </a:cubicBezTo>
                      <a:cubicBezTo>
                        <a:pt x="21600" y="10464"/>
                        <a:pt x="21584" y="10138"/>
                        <a:pt x="21560" y="9818"/>
                      </a:cubicBezTo>
                      <a:close/>
                      <a:moveTo>
                        <a:pt x="21560" y="9818"/>
                      </a:moveTo>
                    </a:path>
                  </a:pathLst>
                </a:custGeom>
                <a:solidFill>
                  <a:srgbClr val="4F8E1E"/>
                </a:solidFill>
                <a:ln>
                  <a:noFill/>
                </a:ln>
                <a:extLst/>
              </p:spPr>
              <p:txBody>
                <a:bodyPr lIns="0" tIns="0" rIns="0" bIns="0"/>
                <a:lstStyle/>
                <a:p>
                  <a:pPr defTabSz="914361">
                    <a:defRPr/>
                  </a:pPr>
                  <a:endParaRPr lang="en-US" kern="0">
                    <a:solidFill>
                      <a:sysClr val="windowText" lastClr="000000"/>
                    </a:solidFill>
                    <a:cs typeface="Arial"/>
                  </a:endParaRPr>
                </a:p>
              </p:txBody>
            </p:sp>
          </p:grpSp>
          <p:sp>
            <p:nvSpPr>
              <p:cNvPr id="553" name="TextBox 552"/>
              <p:cNvSpPr txBox="1"/>
              <p:nvPr/>
            </p:nvSpPr>
            <p:spPr>
              <a:xfrm>
                <a:off x="1740239" y="3533425"/>
                <a:ext cx="443115" cy="230605"/>
              </a:xfrm>
              <a:prstGeom prst="rect">
                <a:avLst/>
              </a:prstGeom>
            </p:spPr>
            <p:txBody>
              <a:bodyPr vert="horz" wrap="none" lIns="0" tIns="45720" rIns="0" bIns="45720" rtlCol="0">
                <a:noAutofit/>
              </a:bodyPr>
              <a:lstStyle/>
              <a:p>
                <a:pPr algn="ctr"/>
                <a:endParaRPr lang="en-US" sz="800" b="1" dirty="0">
                  <a:solidFill>
                    <a:schemeClr val="bg2"/>
                  </a:solidFill>
                  <a:ea typeface="ヒラギノ角ゴ Pro W3" charset="-128"/>
                  <a:cs typeface="Calibri"/>
                </a:endParaRPr>
              </a:p>
            </p:txBody>
          </p:sp>
        </p:grpSp>
        <p:cxnSp>
          <p:nvCxnSpPr>
            <p:cNvPr id="558" name="Straight Connector 557"/>
            <p:cNvCxnSpPr/>
            <p:nvPr/>
          </p:nvCxnSpPr>
          <p:spPr>
            <a:xfrm flipH="1">
              <a:off x="5200387" y="3374058"/>
              <a:ext cx="221897" cy="150446"/>
            </a:xfrm>
            <a:prstGeom prst="line">
              <a:avLst/>
            </a:prstGeom>
            <a:ln w="127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flipH="1">
              <a:off x="5546725" y="3374058"/>
              <a:ext cx="1" cy="160591"/>
            </a:xfrm>
            <a:prstGeom prst="line">
              <a:avLst/>
            </a:prstGeom>
            <a:ln w="127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5683430" y="3374058"/>
              <a:ext cx="212586" cy="148253"/>
            </a:xfrm>
            <a:prstGeom prst="line">
              <a:avLst/>
            </a:prstGeom>
            <a:ln w="127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569" name="Rounded Rectangle 568"/>
          <p:cNvSpPr/>
          <p:nvPr/>
        </p:nvSpPr>
        <p:spPr>
          <a:xfrm>
            <a:off x="3608419" y="4619529"/>
            <a:ext cx="725006" cy="894480"/>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900" b="1" dirty="0" smtClean="0">
                <a:solidFill>
                  <a:prstClr val="black">
                    <a:lumMod val="65000"/>
                    <a:lumOff val="35000"/>
                  </a:prstClr>
                </a:solidFill>
                <a:cs typeface="Calibri"/>
              </a:rPr>
              <a:t>ARCHIVE</a:t>
            </a:r>
            <a:endParaRPr lang="en-US" sz="900" b="1" dirty="0">
              <a:solidFill>
                <a:prstClr val="black">
                  <a:lumMod val="65000"/>
                  <a:lumOff val="35000"/>
                </a:prstClr>
              </a:solidFill>
              <a:cs typeface="Calibri"/>
            </a:endParaRPr>
          </a:p>
        </p:txBody>
      </p:sp>
      <p:grpSp>
        <p:nvGrpSpPr>
          <p:cNvPr id="358" name="Group 357"/>
          <p:cNvGrpSpPr/>
          <p:nvPr/>
        </p:nvGrpSpPr>
        <p:grpSpPr>
          <a:xfrm>
            <a:off x="3696618" y="4682690"/>
            <a:ext cx="532073" cy="621571"/>
            <a:chOff x="6015872" y="1632885"/>
            <a:chExt cx="3248571" cy="3682065"/>
          </a:xfrm>
        </p:grpSpPr>
        <p:sp>
          <p:nvSpPr>
            <p:cNvPr id="372" name="Rectangle 371"/>
            <p:cNvSpPr/>
            <p:nvPr/>
          </p:nvSpPr>
          <p:spPr>
            <a:xfrm>
              <a:off x="6015872" y="1632886"/>
              <a:ext cx="3248571" cy="368206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73" name="Rectangle 372"/>
            <p:cNvSpPr/>
            <p:nvPr/>
          </p:nvSpPr>
          <p:spPr>
            <a:xfrm>
              <a:off x="6211408" y="1632885"/>
              <a:ext cx="2852505" cy="348521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74" name="Rectangle 373"/>
            <p:cNvSpPr/>
            <p:nvPr/>
          </p:nvSpPr>
          <p:spPr>
            <a:xfrm>
              <a:off x="6350085" y="1632886"/>
              <a:ext cx="2566773" cy="71995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75" name="Rectangle 374"/>
            <p:cNvSpPr/>
            <p:nvPr/>
          </p:nvSpPr>
          <p:spPr>
            <a:xfrm>
              <a:off x="6350085" y="2508072"/>
              <a:ext cx="2566773" cy="71995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76" name="Rectangle 375"/>
            <p:cNvSpPr/>
            <p:nvPr/>
          </p:nvSpPr>
          <p:spPr>
            <a:xfrm>
              <a:off x="6350085" y="3383258"/>
              <a:ext cx="2566773" cy="71995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77" name="Rectangle 376"/>
            <p:cNvSpPr/>
            <p:nvPr/>
          </p:nvSpPr>
          <p:spPr>
            <a:xfrm>
              <a:off x="6350085" y="4258444"/>
              <a:ext cx="2566773" cy="71995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78" name="Oval 377"/>
            <p:cNvSpPr/>
            <p:nvPr/>
          </p:nvSpPr>
          <p:spPr>
            <a:xfrm>
              <a:off x="8497492" y="4392125"/>
              <a:ext cx="271098" cy="27379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79" name="Oval 378"/>
            <p:cNvSpPr/>
            <p:nvPr/>
          </p:nvSpPr>
          <p:spPr>
            <a:xfrm>
              <a:off x="8497492" y="1763893"/>
              <a:ext cx="271098" cy="27379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80" name="Oval 379"/>
            <p:cNvSpPr/>
            <p:nvPr/>
          </p:nvSpPr>
          <p:spPr>
            <a:xfrm>
              <a:off x="8497492" y="2639970"/>
              <a:ext cx="271098" cy="27379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81" name="Oval 380"/>
            <p:cNvSpPr/>
            <p:nvPr/>
          </p:nvSpPr>
          <p:spPr>
            <a:xfrm>
              <a:off x="8497492" y="3516047"/>
              <a:ext cx="271098" cy="27379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grpSp>
      <p:sp>
        <p:nvSpPr>
          <p:cNvPr id="570" name="Rectangle 569"/>
          <p:cNvSpPr/>
          <p:nvPr/>
        </p:nvSpPr>
        <p:spPr>
          <a:xfrm>
            <a:off x="2826686" y="2523318"/>
            <a:ext cx="1518940" cy="646331"/>
          </a:xfrm>
          <a:prstGeom prst="rect">
            <a:avLst/>
          </a:prstGeom>
        </p:spPr>
        <p:txBody>
          <a:bodyPr wrap="none">
            <a:spAutoFit/>
          </a:bodyPr>
          <a:lstStyle/>
          <a:p>
            <a:pPr algn="ctr"/>
            <a:r>
              <a:rPr lang="en-US" b="1" dirty="0" smtClean="0"/>
              <a:t>Governance </a:t>
            </a:r>
            <a:br>
              <a:rPr lang="en-US" b="1" dirty="0" smtClean="0"/>
            </a:br>
            <a:r>
              <a:rPr lang="en-US" b="1" dirty="0" smtClean="0"/>
              <a:t>Framework</a:t>
            </a:r>
            <a:endParaRPr lang="en-US" b="1" dirty="0"/>
          </a:p>
        </p:txBody>
      </p:sp>
    </p:spTree>
    <p:extLst>
      <p:ext uri="{BB962C8B-B14F-4D97-AF65-F5344CB8AC3E}">
        <p14:creationId xmlns:p14="http://schemas.microsoft.com/office/powerpoint/2010/main" val="56806297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Atlas UI </a:t>
            </a:r>
            <a:r>
              <a:rPr lang="en-US" dirty="0" err="1" smtClean="0"/>
              <a:t>demostration</a:t>
            </a:r>
            <a:endParaRPr lang="en-US" dirty="0"/>
          </a:p>
        </p:txBody>
      </p:sp>
      <p:sp>
        <p:nvSpPr>
          <p:cNvPr id="3" name="Text Placeholder 2"/>
          <p:cNvSpPr>
            <a:spLocks noGrp="1"/>
          </p:cNvSpPr>
          <p:nvPr>
            <p:ph type="body" sz="quarter" idx="11"/>
          </p:nvPr>
        </p:nvSpPr>
        <p:spPr/>
        <p:txBody>
          <a:bodyPr/>
          <a:lstStyle/>
          <a:p>
            <a:r>
              <a:rPr lang="en-US" dirty="0" smtClean="0"/>
              <a:t>Search DSL</a:t>
            </a:r>
          </a:p>
          <a:p>
            <a:pPr marL="509588" lvl="2" indent="-342900">
              <a:buFont typeface="Arial" charset="0"/>
              <a:buChar char="•"/>
            </a:pPr>
            <a:r>
              <a:rPr lang="en-US" dirty="0" smtClean="0"/>
              <a:t>Type – DB, Table, Column</a:t>
            </a:r>
          </a:p>
          <a:p>
            <a:pPr marL="509588" lvl="2" indent="-342900">
              <a:buFont typeface="Arial" charset="0"/>
              <a:buChar char="•"/>
            </a:pPr>
            <a:r>
              <a:rPr lang="en-US" dirty="0" smtClean="0"/>
              <a:t>Tag - PII</a:t>
            </a:r>
          </a:p>
          <a:p>
            <a:pPr marL="509588" lvl="2" indent="-342900">
              <a:buFont typeface="Arial" charset="0"/>
              <a:buChar char="•"/>
            </a:pPr>
            <a:r>
              <a:rPr lang="en-US" dirty="0" smtClean="0"/>
              <a:t>Keyword</a:t>
            </a:r>
          </a:p>
          <a:p>
            <a:pPr marL="509588" lvl="2" indent="-342900"/>
            <a:endParaRPr lang="en-US" dirty="0"/>
          </a:p>
          <a:p>
            <a:pPr lvl="1">
              <a:buClr>
                <a:schemeClr val="accent1"/>
              </a:buClr>
            </a:pPr>
            <a:r>
              <a:rPr lang="en-US" sz="2400" b="1" dirty="0" smtClean="0"/>
              <a:t>Results</a:t>
            </a:r>
          </a:p>
          <a:p>
            <a:pPr marL="509588" lvl="2" indent="-342900"/>
            <a:r>
              <a:rPr lang="en-US" sz="2200" dirty="0" smtClean="0"/>
              <a:t>Details</a:t>
            </a:r>
          </a:p>
          <a:p>
            <a:pPr marL="509588" lvl="2" indent="-342900"/>
            <a:r>
              <a:rPr lang="en-US" sz="2200" dirty="0" smtClean="0"/>
              <a:t>Schema</a:t>
            </a:r>
          </a:p>
          <a:p>
            <a:pPr marL="509588" lvl="2" indent="-342900"/>
            <a:r>
              <a:rPr lang="en-US" sz="2200" dirty="0" smtClean="0"/>
              <a:t>Lineage</a:t>
            </a:r>
          </a:p>
          <a:p>
            <a:pPr marL="509588" lvl="2" indent="-342900"/>
            <a:endParaRPr lang="en-US" sz="2200" dirty="0"/>
          </a:p>
          <a:p>
            <a:pPr lvl="1"/>
            <a:r>
              <a:rPr lang="en-US" sz="2400" b="1" dirty="0" smtClean="0"/>
              <a:t>Coming Features</a:t>
            </a:r>
          </a:p>
          <a:p>
            <a:pPr marL="342900" lvl="1" indent="-342900"/>
            <a:endParaRPr lang="en-US" sz="2400" dirty="0"/>
          </a:p>
          <a:p>
            <a:pPr lvl="1"/>
            <a:endParaRPr lang="en-US" dirty="0"/>
          </a:p>
        </p:txBody>
      </p:sp>
    </p:spTree>
    <p:extLst>
      <p:ext uri="{BB962C8B-B14F-4D97-AF65-F5344CB8AC3E}">
        <p14:creationId xmlns:p14="http://schemas.microsoft.com/office/powerpoint/2010/main" val="8857996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Ingestion Demo Objective</a:t>
            </a:r>
            <a:endParaRPr lang="en-US" dirty="0"/>
          </a:p>
        </p:txBody>
      </p:sp>
      <p:sp>
        <p:nvSpPr>
          <p:cNvPr id="3" name="Text Placeholder 2"/>
          <p:cNvSpPr>
            <a:spLocks noGrp="1"/>
          </p:cNvSpPr>
          <p:nvPr>
            <p:ph type="body" sz="quarter" idx="11"/>
          </p:nvPr>
        </p:nvSpPr>
        <p:spPr/>
        <p:txBody>
          <a:bodyPr/>
          <a:lstStyle/>
          <a:p>
            <a:pPr marL="342900" indent="-342900">
              <a:buFont typeface="Arial"/>
              <a:buChar char="•"/>
            </a:pPr>
            <a:r>
              <a:rPr lang="en-US" dirty="0" smtClean="0"/>
              <a:t>Show Lineage with </a:t>
            </a:r>
            <a:r>
              <a:rPr lang="en-US" dirty="0" err="1" smtClean="0"/>
              <a:t>Sqoop</a:t>
            </a:r>
            <a:r>
              <a:rPr lang="en-US" dirty="0" smtClean="0"/>
              <a:t> Ingestion of data</a:t>
            </a:r>
          </a:p>
          <a:p>
            <a:pPr marL="509588" lvl="2" indent="-342900"/>
            <a:r>
              <a:rPr lang="en-US" dirty="0" smtClean="0"/>
              <a:t>Custom process </a:t>
            </a:r>
            <a:r>
              <a:rPr lang="en-US" dirty="0" err="1" smtClean="0"/>
              <a:t>instrumention</a:t>
            </a:r>
            <a:endParaRPr lang="en-US" dirty="0" smtClean="0"/>
          </a:p>
          <a:p>
            <a:pPr marL="342900" indent="-342900">
              <a:buFont typeface="Arial"/>
              <a:buChar char="•"/>
            </a:pPr>
            <a:r>
              <a:rPr lang="en-US" dirty="0" smtClean="0"/>
              <a:t>Use the Hive Hook CTAS Operation</a:t>
            </a:r>
          </a:p>
          <a:p>
            <a:pPr marL="509588" lvl="2" indent="-342900"/>
            <a:r>
              <a:rPr lang="en-US" dirty="0" smtClean="0"/>
              <a:t>Atlas  Follow Lineage</a:t>
            </a:r>
          </a:p>
          <a:p>
            <a:pPr marL="509588" lvl="2" indent="-342900"/>
            <a:endParaRPr lang="en-US" dirty="0"/>
          </a:p>
          <a:p>
            <a:pPr marL="342900" lvl="1" indent="-342900">
              <a:buFont typeface="Arial"/>
              <a:buChar char="•"/>
            </a:pPr>
            <a:r>
              <a:rPr lang="en-US" sz="2400" b="1" dirty="0" smtClean="0"/>
              <a:t>Metadata Model in Atlas</a:t>
            </a:r>
          </a:p>
          <a:p>
            <a:pPr marL="509588" lvl="2" indent="-342900"/>
            <a:r>
              <a:rPr lang="en-US" sz="2200" dirty="0" smtClean="0"/>
              <a:t>The Open Framework</a:t>
            </a:r>
          </a:p>
          <a:p>
            <a:pPr marL="509588" lvl="2" indent="-342900"/>
            <a:r>
              <a:rPr lang="en-US" sz="2200" dirty="0" smtClean="0"/>
              <a:t>Create Custom Types</a:t>
            </a:r>
          </a:p>
          <a:p>
            <a:pPr marL="509588" lvl="2" indent="-342900"/>
            <a:r>
              <a:rPr lang="en-US" sz="2200" dirty="0" smtClean="0"/>
              <a:t>Create Custom Process</a:t>
            </a:r>
          </a:p>
          <a:p>
            <a:pPr marL="342900" lvl="1" indent="-342900"/>
            <a:endParaRPr lang="en-US" sz="2400" dirty="0"/>
          </a:p>
          <a:p>
            <a:pPr marL="342900" lvl="1" indent="-342900">
              <a:buFont typeface="Arial"/>
              <a:buChar char="•"/>
            </a:pPr>
            <a:r>
              <a:rPr lang="en-US" sz="2400" b="1" dirty="0" smtClean="0"/>
              <a:t>Sample Codes</a:t>
            </a:r>
            <a:endParaRPr lang="en-US" sz="2200" b="1" dirty="0" smtClean="0"/>
          </a:p>
          <a:p>
            <a:pPr marL="342900" lvl="1" indent="-342900">
              <a:buFont typeface="Arial"/>
              <a:buChar char="•"/>
            </a:pPr>
            <a:endParaRPr lang="en-US" dirty="0"/>
          </a:p>
        </p:txBody>
      </p:sp>
    </p:spTree>
    <p:extLst>
      <p:ext uri="{BB962C8B-B14F-4D97-AF65-F5344CB8AC3E}">
        <p14:creationId xmlns:p14="http://schemas.microsoft.com/office/powerpoint/2010/main" val="75270431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Text Placeholder 2"/>
          <p:cNvSpPr>
            <a:spLocks noGrp="1"/>
          </p:cNvSpPr>
          <p:nvPr>
            <p:ph type="body" sz="quarter" idx="11"/>
          </p:nvPr>
        </p:nvSpPr>
        <p:spPr/>
        <p:txBody>
          <a:bodyPr/>
          <a:lstStyle/>
          <a:p>
            <a:pPr marL="342900" indent="-342900">
              <a:buFontTx/>
              <a:buChar char="•"/>
            </a:pPr>
            <a:r>
              <a:rPr lang="en-US" dirty="0" smtClean="0"/>
              <a:t>Source System</a:t>
            </a:r>
          </a:p>
          <a:p>
            <a:pPr marL="739775" lvl="3" indent="-342900">
              <a:buFontTx/>
              <a:buChar char="•"/>
            </a:pPr>
            <a:r>
              <a:rPr lang="en-US" dirty="0" smtClean="0"/>
              <a:t>MySQL Database</a:t>
            </a:r>
          </a:p>
          <a:p>
            <a:pPr marL="969963" lvl="4" indent="-342900">
              <a:buFontTx/>
              <a:buChar char="•"/>
            </a:pPr>
            <a:r>
              <a:rPr lang="en-US" dirty="0" smtClean="0"/>
              <a:t>DRIVERS</a:t>
            </a:r>
          </a:p>
          <a:p>
            <a:pPr marL="969963" lvl="4" indent="-342900">
              <a:buFontTx/>
              <a:buChar char="•"/>
            </a:pPr>
            <a:r>
              <a:rPr lang="en-US" dirty="0" smtClean="0"/>
              <a:t>TIMESHEET</a:t>
            </a:r>
          </a:p>
          <a:p>
            <a:pPr marL="509588" lvl="2" indent="-342900">
              <a:buFontTx/>
              <a:buChar char="•"/>
            </a:pPr>
            <a:r>
              <a:rPr lang="en-US" dirty="0" smtClean="0"/>
              <a:t>Destination System</a:t>
            </a:r>
          </a:p>
          <a:p>
            <a:pPr marL="739775" lvl="3" indent="-342900">
              <a:buFontTx/>
              <a:buChar char="•"/>
            </a:pPr>
            <a:r>
              <a:rPr lang="en-US" dirty="0" smtClean="0"/>
              <a:t>Single Node HDP 2.3 (Tech Preview)</a:t>
            </a:r>
          </a:p>
          <a:p>
            <a:pPr marL="969963" lvl="4" indent="-342900">
              <a:buFontTx/>
              <a:buChar char="•"/>
            </a:pPr>
            <a:r>
              <a:rPr lang="en-US" dirty="0" smtClean="0"/>
              <a:t>Apache Atlas</a:t>
            </a:r>
          </a:p>
          <a:p>
            <a:pPr lvl="4" indent="0">
              <a:buNone/>
            </a:pPr>
            <a:endParaRPr lang="en-US" dirty="0" smtClean="0"/>
          </a:p>
          <a:p>
            <a:pPr marL="739775" lvl="3" indent="-342900">
              <a:buFontTx/>
              <a:buChar char="•"/>
            </a:pPr>
            <a:endParaRPr lang="en-US" dirty="0"/>
          </a:p>
        </p:txBody>
      </p:sp>
    </p:spTree>
    <p:extLst>
      <p:ext uri="{BB962C8B-B14F-4D97-AF65-F5344CB8AC3E}">
        <p14:creationId xmlns:p14="http://schemas.microsoft.com/office/powerpoint/2010/main" val="14268190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Create Metadata</a:t>
            </a:r>
            <a:endParaRPr lang="en-US" dirty="0"/>
          </a:p>
        </p:txBody>
      </p:sp>
      <p:sp>
        <p:nvSpPr>
          <p:cNvPr id="3" name="Text Placeholder 2"/>
          <p:cNvSpPr>
            <a:spLocks noGrp="1"/>
          </p:cNvSpPr>
          <p:nvPr>
            <p:ph type="body" sz="quarter" idx="11"/>
          </p:nvPr>
        </p:nvSpPr>
        <p:spPr/>
        <p:txBody>
          <a:bodyPr/>
          <a:lstStyle/>
          <a:p>
            <a:pPr marL="342900" indent="-342900">
              <a:buFont typeface="Arial"/>
              <a:buChar char="•"/>
            </a:pPr>
            <a:r>
              <a:rPr lang="en-US" dirty="0" smtClean="0"/>
              <a:t>Create a Atlas Client Instance</a:t>
            </a:r>
          </a:p>
          <a:p>
            <a:pPr marL="342900" indent="-342900">
              <a:buFont typeface="Arial"/>
              <a:buChar char="•"/>
            </a:pPr>
            <a:r>
              <a:rPr lang="en-US" dirty="0" smtClean="0"/>
              <a:t>Create Type Definitions</a:t>
            </a:r>
          </a:p>
          <a:p>
            <a:pPr marL="739775" lvl="3" indent="-342900"/>
            <a:r>
              <a:rPr lang="en-US" dirty="0" smtClean="0"/>
              <a:t>Class Types</a:t>
            </a:r>
          </a:p>
          <a:p>
            <a:pPr marL="739775" lvl="3" indent="-342900"/>
            <a:r>
              <a:rPr lang="en-US" dirty="0" smtClean="0"/>
              <a:t>Attributes</a:t>
            </a:r>
          </a:p>
          <a:p>
            <a:pPr marL="739775" lvl="3" indent="-342900"/>
            <a:r>
              <a:rPr lang="en-US" dirty="0" smtClean="0"/>
              <a:t>List the Types</a:t>
            </a:r>
          </a:p>
          <a:p>
            <a:pPr marL="342900" indent="-342900">
              <a:buFont typeface="Arial"/>
              <a:buChar char="•"/>
            </a:pPr>
            <a:r>
              <a:rPr lang="en-US" dirty="0" smtClean="0"/>
              <a:t>Instantiate Entities</a:t>
            </a:r>
          </a:p>
          <a:p>
            <a:pPr marL="509588" lvl="2" indent="-342900"/>
            <a:r>
              <a:rPr lang="en-US" dirty="0" smtClean="0"/>
              <a:t>- Create Entities (Class Type)</a:t>
            </a:r>
          </a:p>
          <a:p>
            <a:pPr marL="509588" lvl="2" indent="-342900"/>
            <a:r>
              <a:rPr lang="en-US" dirty="0" smtClean="0"/>
              <a:t>- Search the Types</a:t>
            </a:r>
            <a:endParaRPr lang="en-US" dirty="0"/>
          </a:p>
          <a:p>
            <a:pPr marL="342900" indent="-342900">
              <a:buFont typeface="Arial"/>
              <a:buChar char="•"/>
            </a:pPr>
            <a:r>
              <a:rPr lang="en-US" dirty="0" smtClean="0"/>
              <a:t>Create Process</a:t>
            </a:r>
          </a:p>
          <a:p>
            <a:pPr marL="509588" lvl="2" indent="-342900"/>
            <a:r>
              <a:rPr lang="en-US" dirty="0" smtClean="0"/>
              <a:t>Create </a:t>
            </a:r>
            <a:r>
              <a:rPr lang="en-US" dirty="0" err="1" smtClean="0"/>
              <a:t>DataSet</a:t>
            </a:r>
            <a:r>
              <a:rPr lang="en-US" dirty="0" smtClean="0"/>
              <a:t> Type</a:t>
            </a:r>
          </a:p>
          <a:p>
            <a:pPr marL="509588" lvl="2" indent="-342900"/>
            <a:r>
              <a:rPr lang="en-US" dirty="0" smtClean="0"/>
              <a:t>Create Process Type</a:t>
            </a:r>
          </a:p>
          <a:p>
            <a:pPr marL="509588" lvl="2" indent="-342900"/>
            <a:r>
              <a:rPr lang="en-US" dirty="0" smtClean="0"/>
              <a:t>Connect a Process Lineage</a:t>
            </a:r>
          </a:p>
          <a:p>
            <a:pPr marL="342900" indent="-342900">
              <a:buFont typeface="Arial"/>
              <a:buChar char="•"/>
            </a:pPr>
            <a:endParaRPr lang="en-US" dirty="0"/>
          </a:p>
        </p:txBody>
      </p:sp>
    </p:spTree>
    <p:extLst>
      <p:ext uri="{BB962C8B-B14F-4D97-AF65-F5344CB8AC3E}">
        <p14:creationId xmlns:p14="http://schemas.microsoft.com/office/powerpoint/2010/main" val="131421859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Attribute Definition</a:t>
            </a:r>
            <a:endParaRPr lang="en-US" dirty="0"/>
          </a:p>
        </p:txBody>
      </p:sp>
      <p:sp>
        <p:nvSpPr>
          <p:cNvPr id="7" name="Text Placeholder 6"/>
          <p:cNvSpPr>
            <a:spLocks noGrp="1"/>
          </p:cNvSpPr>
          <p:nvPr>
            <p:ph type="body" sz="quarter" idx="11"/>
          </p:nvPr>
        </p:nvSpPr>
        <p:spPr/>
        <p:txBody>
          <a:bodyPr/>
          <a:lstStyle/>
          <a:p>
            <a:pPr marL="342900" indent="-342900">
              <a:buFont typeface="Arial"/>
              <a:buChar char="•"/>
            </a:pPr>
            <a:r>
              <a:rPr lang="en-US" dirty="0" smtClean="0"/>
              <a:t>Name</a:t>
            </a:r>
          </a:p>
          <a:p>
            <a:pPr marL="342900" indent="-342900">
              <a:buFont typeface="Arial"/>
              <a:buChar char="•"/>
            </a:pPr>
            <a:r>
              <a:rPr lang="en-US" dirty="0" smtClean="0"/>
              <a:t>Data Type</a:t>
            </a:r>
          </a:p>
          <a:p>
            <a:pPr marL="342900" indent="-342900">
              <a:buFont typeface="Arial"/>
              <a:buChar char="•"/>
            </a:pPr>
            <a:r>
              <a:rPr lang="en-US" dirty="0" smtClean="0"/>
              <a:t>Multiplicity</a:t>
            </a:r>
          </a:p>
          <a:p>
            <a:pPr marL="342900" indent="-342900">
              <a:buFont typeface="Arial"/>
              <a:buChar char="•"/>
            </a:pPr>
            <a:r>
              <a:rPr lang="en-US" dirty="0" smtClean="0"/>
              <a:t>Composite</a:t>
            </a:r>
          </a:p>
          <a:p>
            <a:pPr marL="342900" indent="-342900">
              <a:buFont typeface="Arial"/>
              <a:buChar char="•"/>
            </a:pPr>
            <a:r>
              <a:rPr lang="en-US" dirty="0" err="1" smtClean="0"/>
              <a:t>isIndexable</a:t>
            </a:r>
            <a:endParaRPr lang="en-US" dirty="0" smtClean="0"/>
          </a:p>
          <a:p>
            <a:pPr marL="342900" indent="-342900">
              <a:buFont typeface="Arial"/>
              <a:buChar char="•"/>
            </a:pPr>
            <a:r>
              <a:rPr lang="en-US" dirty="0" err="1" smtClean="0"/>
              <a:t>ReverseAttribute</a:t>
            </a:r>
            <a:endParaRPr lang="en-US" dirty="0" smtClean="0"/>
          </a:p>
          <a:p>
            <a:pPr marL="342900" indent="-342900">
              <a:buFont typeface="Arial"/>
              <a:buChar char="•"/>
            </a:pPr>
            <a:endParaRPr lang="en-US" dirty="0"/>
          </a:p>
        </p:txBody>
      </p:sp>
      <p:sp>
        <p:nvSpPr>
          <p:cNvPr id="2" name="TextBox 1"/>
          <p:cNvSpPr txBox="1"/>
          <p:nvPr/>
        </p:nvSpPr>
        <p:spPr>
          <a:xfrm>
            <a:off x="6215024" y="6151182"/>
            <a:ext cx="914400" cy="914400"/>
          </a:xfrm>
          <a:prstGeom prst="rect">
            <a:avLst/>
          </a:prstGeom>
        </p:spPr>
        <p:txBody>
          <a:bodyPr vert="horz" wrap="none" lIns="91440" tIns="91440" rIns="91440" bIns="91440" rtlCol="0">
            <a:noAutofit/>
          </a:bodyPr>
          <a:lstStyle/>
          <a:p>
            <a:endParaRPr lang="en-US" dirty="0"/>
          </a:p>
        </p:txBody>
      </p:sp>
      <p:sp>
        <p:nvSpPr>
          <p:cNvPr id="3" name="TextBox 2"/>
          <p:cNvSpPr txBox="1"/>
          <p:nvPr/>
        </p:nvSpPr>
        <p:spPr>
          <a:xfrm>
            <a:off x="609441" y="5757334"/>
            <a:ext cx="914400" cy="914400"/>
          </a:xfrm>
          <a:prstGeom prst="rect">
            <a:avLst/>
          </a:prstGeom>
        </p:spPr>
        <p:txBody>
          <a:bodyPr vert="horz" wrap="none" lIns="91440" tIns="91440" rIns="91440" bIns="91440" rtlCol="0">
            <a:noAutofit/>
          </a:bodyPr>
          <a:lstStyle/>
          <a:p>
            <a:endParaRPr lang="en-US" dirty="0"/>
          </a:p>
        </p:txBody>
      </p:sp>
    </p:spTree>
    <p:extLst>
      <p:ext uri="{BB962C8B-B14F-4D97-AF65-F5344CB8AC3E}">
        <p14:creationId xmlns:p14="http://schemas.microsoft.com/office/powerpoint/2010/main" val="128183085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Questions and Answers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3157108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b="1" dirty="0"/>
              <a:t>HDP </a:t>
            </a:r>
            <a:r>
              <a:rPr lang="en-US" sz="2400" b="1" dirty="0" smtClean="0"/>
              <a:t>2.3 Preview Sandbox VM: </a:t>
            </a:r>
          </a:p>
          <a:p>
            <a:pPr lvl="1"/>
            <a:r>
              <a:rPr lang="en-US" sz="2000" dirty="0" smtClean="0">
                <a:hlinkClick r:id="rId2"/>
              </a:rPr>
              <a:t>http</a:t>
            </a:r>
            <a:r>
              <a:rPr lang="en-US" sz="2000" dirty="0">
                <a:hlinkClick r:id="rId2"/>
              </a:rPr>
              <a:t>://hortonworks.com/hdp/whats-new</a:t>
            </a:r>
            <a:r>
              <a:rPr lang="en-US" sz="2000" dirty="0" smtClean="0">
                <a:hlinkClick r:id="rId2"/>
              </a:rPr>
              <a:t>/</a:t>
            </a:r>
            <a:endParaRPr lang="en-US" sz="2000" dirty="0" smtClean="0"/>
          </a:p>
          <a:p>
            <a:pPr lvl="1"/>
            <a:endParaRPr lang="en-US" sz="2000" dirty="0" smtClean="0"/>
          </a:p>
          <a:p>
            <a:r>
              <a:rPr lang="en-US" sz="2400" b="1" dirty="0" smtClean="0"/>
              <a:t>Apache Atlas: </a:t>
            </a:r>
          </a:p>
          <a:p>
            <a:pPr lvl="1"/>
            <a:r>
              <a:rPr lang="en-US" sz="2000" dirty="0" smtClean="0">
                <a:hlinkClick r:id="rId3"/>
              </a:rPr>
              <a:t>http</a:t>
            </a:r>
            <a:r>
              <a:rPr lang="en-US" sz="2000" dirty="0">
                <a:hlinkClick r:id="rId3"/>
              </a:rPr>
              <a:t>://atlas.incubator.apache.org/</a:t>
            </a:r>
            <a:endParaRPr lang="en-US" sz="2000" dirty="0" smtClean="0"/>
          </a:p>
          <a:p>
            <a:pPr lvl="1"/>
            <a:r>
              <a:rPr lang="en-US" sz="2000" dirty="0" smtClean="0">
                <a:hlinkClick r:id="rId4"/>
              </a:rPr>
              <a:t>http://incubator.apache.org/projects/atlas.html</a:t>
            </a:r>
            <a:endParaRPr lang="en-US" sz="2000" dirty="0" smtClean="0"/>
          </a:p>
          <a:p>
            <a:pPr lvl="1"/>
            <a:r>
              <a:rPr lang="en-US" sz="2000" dirty="0">
                <a:hlinkClick r:id="rId5"/>
              </a:rPr>
              <a:t>https://</a:t>
            </a:r>
            <a:r>
              <a:rPr lang="en-US" sz="2000" dirty="0" smtClean="0">
                <a:hlinkClick r:id="rId5"/>
              </a:rPr>
              <a:t>git-wip-us.apache.org/repos/asf/incubator-atlas.git</a:t>
            </a:r>
            <a:endParaRPr lang="en-US" sz="2000" dirty="0" smtClean="0"/>
          </a:p>
          <a:p>
            <a:pPr marL="0" indent="0">
              <a:buNone/>
            </a:pPr>
            <a:endParaRPr lang="en-US" sz="2400" dirty="0" smtClean="0"/>
          </a:p>
          <a:p>
            <a:r>
              <a:rPr lang="en-US" sz="2400" b="1" dirty="0" smtClean="0">
                <a:solidFill>
                  <a:schemeClr val="accent1"/>
                </a:solidFill>
              </a:rPr>
              <a:t>Partner Workshops  </a:t>
            </a:r>
          </a:p>
          <a:p>
            <a:pPr lvl="1"/>
            <a:r>
              <a:rPr lang="en-US" sz="2000" dirty="0">
                <a:hlinkClick r:id="rId6"/>
              </a:rPr>
              <a:t>http://hortonworks.com/partners/learn</a:t>
            </a:r>
            <a:r>
              <a:rPr lang="en-US" sz="2000" dirty="0" smtClean="0">
                <a:hlinkClick r:id="rId6"/>
              </a:rPr>
              <a:t>/</a:t>
            </a:r>
            <a:endParaRPr lang="en-US" sz="2000" dirty="0" smtClean="0"/>
          </a:p>
          <a:p>
            <a:pPr marL="457200" lvl="1" indent="0">
              <a:buNone/>
            </a:pPr>
            <a:endParaRPr lang="en-US" sz="2000" dirty="0" smtClean="0"/>
          </a:p>
          <a:p>
            <a:r>
              <a:rPr lang="en-US" sz="2400" b="1" dirty="0" smtClean="0"/>
              <a:t>More </a:t>
            </a:r>
            <a:r>
              <a:rPr lang="en-US" sz="2400" b="1" dirty="0"/>
              <a:t>to come with official GA release of HDP 2.3</a:t>
            </a:r>
          </a:p>
          <a:p>
            <a:pPr lvl="1"/>
            <a:endParaRPr lang="en-US" sz="2000" dirty="0"/>
          </a:p>
        </p:txBody>
      </p:sp>
      <p:sp>
        <p:nvSpPr>
          <p:cNvPr id="3" name="Slide Number Placeholder 2"/>
          <p:cNvSpPr>
            <a:spLocks noGrp="1"/>
          </p:cNvSpPr>
          <p:nvPr>
            <p:ph type="sldNum" sz="quarter" idx="4"/>
          </p:nvPr>
        </p:nvSpPr>
        <p:spPr/>
        <p:txBody>
          <a:bodyPr/>
          <a:lstStyle/>
          <a:p>
            <a:fld id="{13BDBACA-B5F5-394C-AF1A-AF4F872C3316}" type="slidenum">
              <a:rPr lang="en-US" smtClean="0"/>
              <a:pPr/>
              <a:t>36</a:t>
            </a:fld>
            <a:endParaRPr lang="en-US" dirty="0"/>
          </a:p>
        </p:txBody>
      </p:sp>
      <p:sp>
        <p:nvSpPr>
          <p:cNvPr id="4" name="Title 3"/>
          <p:cNvSpPr>
            <a:spLocks noGrp="1"/>
          </p:cNvSpPr>
          <p:nvPr>
            <p:ph type="title"/>
          </p:nvPr>
        </p:nvSpPr>
        <p:spPr/>
        <p:txBody>
          <a:bodyPr/>
          <a:lstStyle/>
          <a:p>
            <a:r>
              <a:rPr lang="en-US" dirty="0" smtClean="0"/>
              <a:t>Atlas Resources</a:t>
            </a:r>
            <a:endParaRPr lang="en-US" dirty="0"/>
          </a:p>
        </p:txBody>
      </p:sp>
    </p:spTree>
    <p:extLst>
      <p:ext uri="{BB962C8B-B14F-4D97-AF65-F5344CB8AC3E}">
        <p14:creationId xmlns:p14="http://schemas.microsoft.com/office/powerpoint/2010/main" val="2693657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 !</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815125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Oval 354"/>
          <p:cNvSpPr/>
          <p:nvPr/>
        </p:nvSpPr>
        <p:spPr>
          <a:xfrm rot="19684869">
            <a:off x="524220" y="1737505"/>
            <a:ext cx="5957457" cy="3566372"/>
          </a:xfrm>
          <a:prstGeom prst="ellipse">
            <a:avLst/>
          </a:prstGeom>
          <a:solidFill>
            <a:schemeClr val="bg1">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5" name="Title 4"/>
          <p:cNvSpPr>
            <a:spLocks noGrp="1"/>
          </p:cNvSpPr>
          <p:nvPr>
            <p:ph type="title"/>
          </p:nvPr>
        </p:nvSpPr>
        <p:spPr/>
        <p:txBody>
          <a:bodyPr/>
          <a:lstStyle/>
          <a:p>
            <a:r>
              <a:rPr lang="en-US" dirty="0" smtClean="0"/>
              <a:t>Data Governance Initiative for Hadoop</a:t>
            </a:r>
            <a:endParaRPr lang="en-US" dirty="0"/>
          </a:p>
        </p:txBody>
      </p:sp>
      <p:sp>
        <p:nvSpPr>
          <p:cNvPr id="411" name="Rounded Rectangle 410"/>
          <p:cNvSpPr/>
          <p:nvPr/>
        </p:nvSpPr>
        <p:spPr>
          <a:xfrm>
            <a:off x="635383" y="2905208"/>
            <a:ext cx="1114600" cy="893067"/>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900" b="1" dirty="0" smtClean="0">
                <a:solidFill>
                  <a:prstClr val="black">
                    <a:lumMod val="65000"/>
                    <a:lumOff val="35000"/>
                  </a:prstClr>
                </a:solidFill>
                <a:cs typeface="Calibri"/>
              </a:rPr>
              <a:t>ETL/DQ</a:t>
            </a:r>
            <a:endParaRPr lang="en-US" sz="900" b="1" dirty="0">
              <a:solidFill>
                <a:prstClr val="black">
                  <a:lumMod val="65000"/>
                  <a:lumOff val="35000"/>
                </a:prstClr>
              </a:solidFill>
              <a:cs typeface="Calibri"/>
            </a:endParaRPr>
          </a:p>
        </p:txBody>
      </p:sp>
      <p:sp>
        <p:nvSpPr>
          <p:cNvPr id="412" name="Rounded Rectangle 411"/>
          <p:cNvSpPr/>
          <p:nvPr/>
        </p:nvSpPr>
        <p:spPr>
          <a:xfrm>
            <a:off x="2117642" y="3402426"/>
            <a:ext cx="1114600" cy="893067"/>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900" b="1" dirty="0" smtClean="0">
                <a:solidFill>
                  <a:prstClr val="black">
                    <a:lumMod val="65000"/>
                    <a:lumOff val="35000"/>
                  </a:prstClr>
                </a:solidFill>
                <a:cs typeface="Calibri"/>
              </a:rPr>
              <a:t>BPM</a:t>
            </a:r>
            <a:endParaRPr lang="en-US" sz="900" b="1" dirty="0">
              <a:solidFill>
                <a:prstClr val="black">
                  <a:lumMod val="65000"/>
                  <a:lumOff val="35000"/>
                </a:prstClr>
              </a:solidFill>
              <a:cs typeface="Calibri"/>
            </a:endParaRPr>
          </a:p>
        </p:txBody>
      </p:sp>
      <p:sp>
        <p:nvSpPr>
          <p:cNvPr id="431" name="Rounded Rectangle 430"/>
          <p:cNvSpPr/>
          <p:nvPr/>
        </p:nvSpPr>
        <p:spPr>
          <a:xfrm>
            <a:off x="1062181" y="1895276"/>
            <a:ext cx="1584810" cy="627325"/>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fontAlgn="base">
              <a:spcBef>
                <a:spcPct val="0"/>
              </a:spcBef>
              <a:spcAft>
                <a:spcPct val="0"/>
              </a:spcAft>
            </a:pPr>
            <a:r>
              <a:rPr lang="en-US" sz="900" b="1" dirty="0">
                <a:solidFill>
                  <a:prstClr val="black">
                    <a:lumMod val="65000"/>
                    <a:lumOff val="35000"/>
                  </a:prstClr>
                </a:solidFill>
                <a:cs typeface="Calibri"/>
              </a:rPr>
              <a:t>Business </a:t>
            </a:r>
            <a:br>
              <a:rPr lang="en-US" sz="900" b="1" dirty="0">
                <a:solidFill>
                  <a:prstClr val="black">
                    <a:lumMod val="65000"/>
                    <a:lumOff val="35000"/>
                  </a:prstClr>
                </a:solidFill>
                <a:cs typeface="Calibri"/>
              </a:rPr>
            </a:br>
            <a:r>
              <a:rPr lang="en-US" sz="900" b="1" dirty="0">
                <a:solidFill>
                  <a:prstClr val="black">
                    <a:lumMod val="65000"/>
                    <a:lumOff val="35000"/>
                  </a:prstClr>
                </a:solidFill>
                <a:cs typeface="Calibri"/>
              </a:rPr>
              <a:t>Analytics</a:t>
            </a:r>
            <a:endParaRPr lang="en-US" sz="700" b="1" dirty="0">
              <a:solidFill>
                <a:prstClr val="black">
                  <a:lumMod val="65000"/>
                  <a:lumOff val="35000"/>
                </a:prstClr>
              </a:solidFill>
              <a:cs typeface="Calibri"/>
            </a:endParaRPr>
          </a:p>
        </p:txBody>
      </p:sp>
      <p:sp>
        <p:nvSpPr>
          <p:cNvPr id="432" name="Rounded Rectangle 431"/>
          <p:cNvSpPr/>
          <p:nvPr/>
        </p:nvSpPr>
        <p:spPr>
          <a:xfrm>
            <a:off x="3183743" y="1457626"/>
            <a:ext cx="1584810" cy="627325"/>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lIns="91436" tIns="45719" rIns="91436" bIns="45719" rtlCol="0" anchor="ctr"/>
          <a:lstStyle/>
          <a:p>
            <a:pPr fontAlgn="base">
              <a:spcBef>
                <a:spcPct val="0"/>
              </a:spcBef>
              <a:spcAft>
                <a:spcPct val="0"/>
              </a:spcAft>
            </a:pPr>
            <a:r>
              <a:rPr lang="en-US" sz="900" b="1" dirty="0">
                <a:solidFill>
                  <a:prstClr val="black">
                    <a:lumMod val="65000"/>
                    <a:lumOff val="35000"/>
                  </a:prstClr>
                </a:solidFill>
                <a:cs typeface="Calibri"/>
              </a:rPr>
              <a:t>Visualization</a:t>
            </a:r>
          </a:p>
          <a:p>
            <a:pPr fontAlgn="base">
              <a:spcBef>
                <a:spcPct val="0"/>
              </a:spcBef>
              <a:spcAft>
                <a:spcPct val="0"/>
              </a:spcAft>
            </a:pPr>
            <a:r>
              <a:rPr lang="en-US" sz="900" b="1" dirty="0">
                <a:solidFill>
                  <a:prstClr val="black">
                    <a:lumMod val="65000"/>
                    <a:lumOff val="35000"/>
                  </a:prstClr>
                </a:solidFill>
                <a:cs typeface="Calibri"/>
              </a:rPr>
              <a:t>&amp; Dashboards</a:t>
            </a:r>
          </a:p>
        </p:txBody>
      </p:sp>
      <p:sp>
        <p:nvSpPr>
          <p:cNvPr id="433" name="Rectangle 432"/>
          <p:cNvSpPr/>
          <p:nvPr/>
        </p:nvSpPr>
        <p:spPr>
          <a:xfrm>
            <a:off x="1941152" y="2021224"/>
            <a:ext cx="524563" cy="381803"/>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34" name="Rectangle 433"/>
          <p:cNvSpPr/>
          <p:nvPr/>
        </p:nvSpPr>
        <p:spPr>
          <a:xfrm>
            <a:off x="1941152" y="2021226"/>
            <a:ext cx="524563" cy="6261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35" name="Rectangle 434"/>
          <p:cNvSpPr/>
          <p:nvPr/>
        </p:nvSpPr>
        <p:spPr>
          <a:xfrm>
            <a:off x="2022479" y="2126286"/>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36" name="Rectangle 435"/>
          <p:cNvSpPr/>
          <p:nvPr/>
        </p:nvSpPr>
        <p:spPr>
          <a:xfrm>
            <a:off x="2022479" y="2188574"/>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37" name="Rectangle 436"/>
          <p:cNvSpPr/>
          <p:nvPr/>
        </p:nvSpPr>
        <p:spPr>
          <a:xfrm rot="5400000">
            <a:off x="4310301" y="1824499"/>
            <a:ext cx="194836" cy="47108"/>
          </a:xfrm>
          <a:prstGeom prst="rect">
            <a:avLst/>
          </a:prstGeom>
          <a:solidFill>
            <a:schemeClr val="accent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38" name="Rectangle 437"/>
          <p:cNvSpPr/>
          <p:nvPr/>
        </p:nvSpPr>
        <p:spPr>
          <a:xfrm rot="5400000">
            <a:off x="4310735" y="1769797"/>
            <a:ext cx="305629" cy="45719"/>
          </a:xfrm>
          <a:prstGeom prst="rect">
            <a:avLst/>
          </a:prstGeom>
          <a:solidFill>
            <a:schemeClr val="accent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39" name="Rectangle 438"/>
          <p:cNvSpPr/>
          <p:nvPr/>
        </p:nvSpPr>
        <p:spPr>
          <a:xfrm rot="5400000">
            <a:off x="4330044" y="1733969"/>
            <a:ext cx="377284" cy="45719"/>
          </a:xfrm>
          <a:prstGeom prst="rect">
            <a:avLst/>
          </a:prstGeom>
          <a:solidFill>
            <a:schemeClr val="accent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grpSp>
        <p:nvGrpSpPr>
          <p:cNvPr id="440" name="Group 439"/>
          <p:cNvGrpSpPr/>
          <p:nvPr/>
        </p:nvGrpSpPr>
        <p:grpSpPr>
          <a:xfrm>
            <a:off x="4203190" y="1583594"/>
            <a:ext cx="180976" cy="174625"/>
            <a:chOff x="5632450" y="1365250"/>
            <a:chExt cx="904875" cy="901700"/>
          </a:xfrm>
        </p:grpSpPr>
        <p:sp>
          <p:nvSpPr>
            <p:cNvPr id="441" name="Oval 440"/>
            <p:cNvSpPr/>
            <p:nvPr/>
          </p:nvSpPr>
          <p:spPr>
            <a:xfrm>
              <a:off x="5632450" y="1365250"/>
              <a:ext cx="904875" cy="901700"/>
            </a:xfrm>
            <a:prstGeom prst="ellips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442" name="Pie 441"/>
            <p:cNvSpPr/>
            <p:nvPr/>
          </p:nvSpPr>
          <p:spPr>
            <a:xfrm>
              <a:off x="5632450" y="1365250"/>
              <a:ext cx="904875" cy="901700"/>
            </a:xfrm>
            <a:prstGeom prst="pi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grpSp>
      <p:sp>
        <p:nvSpPr>
          <p:cNvPr id="445" name="Rectangle 444"/>
          <p:cNvSpPr/>
          <p:nvPr/>
        </p:nvSpPr>
        <p:spPr>
          <a:xfrm>
            <a:off x="1950380" y="2022337"/>
            <a:ext cx="524563" cy="381803"/>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46" name="Rectangle 445"/>
          <p:cNvSpPr/>
          <p:nvPr/>
        </p:nvSpPr>
        <p:spPr>
          <a:xfrm>
            <a:off x="1950380" y="2022339"/>
            <a:ext cx="524563" cy="6261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47" name="Rectangle 446"/>
          <p:cNvSpPr/>
          <p:nvPr/>
        </p:nvSpPr>
        <p:spPr>
          <a:xfrm>
            <a:off x="2031707" y="2127399"/>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48" name="Rectangle 447"/>
          <p:cNvSpPr/>
          <p:nvPr/>
        </p:nvSpPr>
        <p:spPr>
          <a:xfrm>
            <a:off x="2031707" y="2189687"/>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49" name="Rectangle 448"/>
          <p:cNvSpPr/>
          <p:nvPr/>
        </p:nvSpPr>
        <p:spPr>
          <a:xfrm>
            <a:off x="2031707" y="2313919"/>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cxnSp>
        <p:nvCxnSpPr>
          <p:cNvPr id="450" name="Straight Connector 449"/>
          <p:cNvCxnSpPr/>
          <p:nvPr/>
        </p:nvCxnSpPr>
        <p:spPr>
          <a:xfrm>
            <a:off x="1950380" y="2272732"/>
            <a:ext cx="524563" cy="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451" name="Rectangle 450"/>
          <p:cNvSpPr/>
          <p:nvPr/>
        </p:nvSpPr>
        <p:spPr>
          <a:xfrm rot="5400000">
            <a:off x="4261517" y="1879264"/>
            <a:ext cx="88923" cy="45719"/>
          </a:xfrm>
          <a:prstGeom prst="rect">
            <a:avLst/>
          </a:prstGeom>
          <a:solidFill>
            <a:schemeClr val="accent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52" name="Rectangle 451"/>
          <p:cNvSpPr/>
          <p:nvPr/>
        </p:nvSpPr>
        <p:spPr>
          <a:xfrm rot="5400000">
            <a:off x="4305221" y="1867830"/>
            <a:ext cx="111791" cy="45719"/>
          </a:xfrm>
          <a:prstGeom prst="rect">
            <a:avLst/>
          </a:prstGeom>
          <a:solidFill>
            <a:schemeClr val="accent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53" name="Rectangle 452"/>
          <p:cNvSpPr/>
          <p:nvPr/>
        </p:nvSpPr>
        <p:spPr>
          <a:xfrm rot="5400000">
            <a:off x="4319529" y="1825612"/>
            <a:ext cx="194836" cy="47108"/>
          </a:xfrm>
          <a:prstGeom prst="rect">
            <a:avLst/>
          </a:prstGeom>
          <a:solidFill>
            <a:schemeClr val="accent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54" name="Rectangle 453"/>
          <p:cNvSpPr/>
          <p:nvPr/>
        </p:nvSpPr>
        <p:spPr>
          <a:xfrm rot="5400000">
            <a:off x="4319963" y="1770910"/>
            <a:ext cx="305629" cy="45719"/>
          </a:xfrm>
          <a:prstGeom prst="rect">
            <a:avLst/>
          </a:prstGeom>
          <a:solidFill>
            <a:schemeClr val="accent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55" name="Rectangle 454"/>
          <p:cNvSpPr/>
          <p:nvPr/>
        </p:nvSpPr>
        <p:spPr>
          <a:xfrm rot="5400000">
            <a:off x="4339272" y="1735082"/>
            <a:ext cx="377284" cy="45719"/>
          </a:xfrm>
          <a:prstGeom prst="rect">
            <a:avLst/>
          </a:prstGeom>
          <a:solidFill>
            <a:schemeClr val="accent1">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grpSp>
        <p:nvGrpSpPr>
          <p:cNvPr id="456" name="Group 455"/>
          <p:cNvGrpSpPr/>
          <p:nvPr/>
        </p:nvGrpSpPr>
        <p:grpSpPr>
          <a:xfrm>
            <a:off x="4212418" y="1584707"/>
            <a:ext cx="180976" cy="174625"/>
            <a:chOff x="5632450" y="1365250"/>
            <a:chExt cx="904875" cy="901700"/>
          </a:xfrm>
        </p:grpSpPr>
        <p:sp>
          <p:nvSpPr>
            <p:cNvPr id="457" name="Oval 456"/>
            <p:cNvSpPr/>
            <p:nvPr/>
          </p:nvSpPr>
          <p:spPr>
            <a:xfrm>
              <a:off x="5632450" y="1365250"/>
              <a:ext cx="904875" cy="901700"/>
            </a:xfrm>
            <a:prstGeom prst="ellips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458" name="Pie 457"/>
            <p:cNvSpPr/>
            <p:nvPr/>
          </p:nvSpPr>
          <p:spPr>
            <a:xfrm>
              <a:off x="5632450" y="1365250"/>
              <a:ext cx="904875" cy="901700"/>
            </a:xfrm>
            <a:prstGeom prst="pi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grpSp>
      <p:grpSp>
        <p:nvGrpSpPr>
          <p:cNvPr id="459" name="Group 458"/>
          <p:cNvGrpSpPr/>
          <p:nvPr/>
        </p:nvGrpSpPr>
        <p:grpSpPr>
          <a:xfrm>
            <a:off x="1023323" y="4471589"/>
            <a:ext cx="474710" cy="439277"/>
            <a:chOff x="1740238" y="3340072"/>
            <a:chExt cx="443116" cy="423958"/>
          </a:xfrm>
        </p:grpSpPr>
        <p:grpSp>
          <p:nvGrpSpPr>
            <p:cNvPr id="460" name="Group 459"/>
            <p:cNvGrpSpPr/>
            <p:nvPr/>
          </p:nvGrpSpPr>
          <p:grpSpPr>
            <a:xfrm>
              <a:off x="1740238" y="3340072"/>
              <a:ext cx="443116" cy="423799"/>
              <a:chOff x="1252336" y="3335736"/>
              <a:chExt cx="341151" cy="220661"/>
            </a:xfrm>
          </p:grpSpPr>
          <p:sp>
            <p:nvSpPr>
              <p:cNvPr id="462" name="AutoShape 15"/>
              <p:cNvSpPr>
                <a:spLocks/>
              </p:cNvSpPr>
              <p:nvPr/>
            </p:nvSpPr>
            <p:spPr bwMode="auto">
              <a:xfrm>
                <a:off x="1252336" y="3367690"/>
                <a:ext cx="341150" cy="154062"/>
              </a:xfrm>
              <a:custGeom>
                <a:avLst/>
                <a:gdLst/>
                <a:ahLst/>
                <a:cxnLst/>
                <a:rect l="0" t="0" r="r" b="b"/>
                <a:pathLst>
                  <a:path w="21600" h="21600">
                    <a:moveTo>
                      <a:pt x="10800" y="6988"/>
                    </a:moveTo>
                    <a:cubicBezTo>
                      <a:pt x="5433" y="6988"/>
                      <a:pt x="0" y="4588"/>
                      <a:pt x="0" y="0"/>
                    </a:cubicBezTo>
                    <a:lnTo>
                      <a:pt x="0" y="20965"/>
                    </a:lnTo>
                    <a:cubicBezTo>
                      <a:pt x="0" y="21182"/>
                      <a:pt x="16" y="21393"/>
                      <a:pt x="40" y="21600"/>
                    </a:cubicBezTo>
                    <a:cubicBezTo>
                      <a:pt x="518" y="17427"/>
                      <a:pt x="5687" y="15247"/>
                      <a:pt x="10800" y="15247"/>
                    </a:cubicBezTo>
                    <a:cubicBezTo>
                      <a:pt x="15913" y="15247"/>
                      <a:pt x="21082" y="17427"/>
                      <a:pt x="21560" y="21600"/>
                    </a:cubicBezTo>
                    <a:cubicBezTo>
                      <a:pt x="21584" y="21393"/>
                      <a:pt x="21600" y="21182"/>
                      <a:pt x="21600" y="20965"/>
                    </a:cubicBezTo>
                    <a:lnTo>
                      <a:pt x="21600" y="0"/>
                    </a:lnTo>
                    <a:cubicBezTo>
                      <a:pt x="21600" y="4588"/>
                      <a:pt x="16167" y="6988"/>
                      <a:pt x="10800" y="6988"/>
                    </a:cubicBezTo>
                    <a:close/>
                    <a:moveTo>
                      <a:pt x="10800" y="6988"/>
                    </a:moveTo>
                  </a:path>
                </a:pathLst>
              </a:custGeom>
              <a:solidFill>
                <a:schemeClr val="accent1">
                  <a:lumMod val="75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463" name="AutoShape 18"/>
              <p:cNvSpPr>
                <a:spLocks/>
              </p:cNvSpPr>
              <p:nvPr/>
            </p:nvSpPr>
            <p:spPr bwMode="auto">
              <a:xfrm>
                <a:off x="1252337" y="3335736"/>
                <a:ext cx="341150" cy="81751"/>
              </a:xfrm>
              <a:custGeom>
                <a:avLst/>
                <a:gdLst/>
                <a:ahLst/>
                <a:cxnLst/>
                <a:rect l="0" t="0" r="r" b="b"/>
                <a:pathLst>
                  <a:path w="21600" h="21600">
                    <a:moveTo>
                      <a:pt x="21532" y="9466"/>
                    </a:moveTo>
                    <a:cubicBezTo>
                      <a:pt x="20895" y="3245"/>
                      <a:pt x="15819" y="0"/>
                      <a:pt x="10800" y="0"/>
                    </a:cubicBezTo>
                    <a:cubicBezTo>
                      <a:pt x="5781" y="0"/>
                      <a:pt x="705" y="3245"/>
                      <a:pt x="68" y="9466"/>
                    </a:cubicBezTo>
                    <a:cubicBezTo>
                      <a:pt x="24" y="9896"/>
                      <a:pt x="0" y="10341"/>
                      <a:pt x="0" y="10800"/>
                    </a:cubicBezTo>
                    <a:cubicBezTo>
                      <a:pt x="0" y="17891"/>
                      <a:pt x="5433" y="21600"/>
                      <a:pt x="10800" y="21600"/>
                    </a:cubicBezTo>
                    <a:cubicBezTo>
                      <a:pt x="16167" y="21600"/>
                      <a:pt x="21600" y="17891"/>
                      <a:pt x="21600" y="10800"/>
                    </a:cubicBezTo>
                    <a:cubicBezTo>
                      <a:pt x="21600" y="10341"/>
                      <a:pt x="21576" y="9896"/>
                      <a:pt x="21532" y="9466"/>
                    </a:cubicBezTo>
                    <a:close/>
                    <a:moveTo>
                      <a:pt x="21532" y="9466"/>
                    </a:moveTo>
                  </a:path>
                </a:pathLst>
              </a:custGeom>
              <a:solidFill>
                <a:schemeClr val="accent1">
                  <a:lumMod val="60000"/>
                  <a:lumOff val="40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464" name="AutoShape 19"/>
              <p:cNvSpPr>
                <a:spLocks/>
              </p:cNvSpPr>
              <p:nvPr/>
            </p:nvSpPr>
            <p:spPr bwMode="auto">
              <a:xfrm>
                <a:off x="1252336" y="3474646"/>
                <a:ext cx="341150" cy="81751"/>
              </a:xfrm>
              <a:custGeom>
                <a:avLst/>
                <a:gdLst/>
                <a:ahLst/>
                <a:cxnLst/>
                <a:rect l="0" t="0" r="r" b="b"/>
                <a:pathLst>
                  <a:path w="21600" h="21600">
                    <a:moveTo>
                      <a:pt x="21560" y="9818"/>
                    </a:moveTo>
                    <a:cubicBezTo>
                      <a:pt x="21082" y="3370"/>
                      <a:pt x="15913" y="0"/>
                      <a:pt x="10800" y="0"/>
                    </a:cubicBezTo>
                    <a:cubicBezTo>
                      <a:pt x="5687" y="0"/>
                      <a:pt x="518" y="3370"/>
                      <a:pt x="40" y="9818"/>
                    </a:cubicBezTo>
                    <a:cubicBezTo>
                      <a:pt x="16" y="10138"/>
                      <a:pt x="0" y="10464"/>
                      <a:pt x="0" y="10800"/>
                    </a:cubicBezTo>
                    <a:cubicBezTo>
                      <a:pt x="0" y="17891"/>
                      <a:pt x="5433" y="21600"/>
                      <a:pt x="10800" y="21600"/>
                    </a:cubicBezTo>
                    <a:cubicBezTo>
                      <a:pt x="16167" y="21600"/>
                      <a:pt x="21600" y="17891"/>
                      <a:pt x="21600" y="10800"/>
                    </a:cubicBezTo>
                    <a:cubicBezTo>
                      <a:pt x="21600" y="10464"/>
                      <a:pt x="21584" y="10138"/>
                      <a:pt x="21560" y="9818"/>
                    </a:cubicBezTo>
                    <a:close/>
                    <a:moveTo>
                      <a:pt x="21560" y="9818"/>
                    </a:moveTo>
                  </a:path>
                </a:pathLst>
              </a:custGeom>
              <a:solidFill>
                <a:srgbClr val="4F8E1E"/>
              </a:solidFill>
              <a:ln>
                <a:noFill/>
              </a:ln>
              <a:extLst/>
            </p:spPr>
            <p:txBody>
              <a:bodyPr lIns="0" tIns="0" rIns="0" bIns="0"/>
              <a:lstStyle/>
              <a:p>
                <a:pPr defTabSz="914361">
                  <a:defRPr/>
                </a:pPr>
                <a:endParaRPr lang="en-US" kern="0">
                  <a:solidFill>
                    <a:sysClr val="windowText" lastClr="000000"/>
                  </a:solidFill>
                  <a:cs typeface="Arial"/>
                </a:endParaRPr>
              </a:p>
            </p:txBody>
          </p:sp>
        </p:grpSp>
        <p:sp>
          <p:nvSpPr>
            <p:cNvPr id="461" name="TextBox 460"/>
            <p:cNvSpPr txBox="1"/>
            <p:nvPr/>
          </p:nvSpPr>
          <p:spPr>
            <a:xfrm>
              <a:off x="1740239" y="3533425"/>
              <a:ext cx="443115" cy="230605"/>
            </a:xfrm>
            <a:prstGeom prst="rect">
              <a:avLst/>
            </a:prstGeom>
          </p:spPr>
          <p:txBody>
            <a:bodyPr vert="horz" wrap="none" lIns="0" tIns="45720" rIns="0" bIns="45720" rtlCol="0">
              <a:noAutofit/>
            </a:bodyPr>
            <a:lstStyle/>
            <a:p>
              <a:pPr algn="ctr"/>
              <a:endParaRPr lang="en-US" sz="800" b="1" dirty="0">
                <a:solidFill>
                  <a:schemeClr val="bg2"/>
                </a:solidFill>
                <a:ea typeface="ヒラギノ角ゴ Pro W3" charset="-128"/>
                <a:cs typeface="Calibri"/>
              </a:endParaRPr>
            </a:p>
          </p:txBody>
        </p:sp>
      </p:grpSp>
      <p:sp>
        <p:nvSpPr>
          <p:cNvPr id="44" name="Rounded Rectangle 43"/>
          <p:cNvSpPr/>
          <p:nvPr/>
        </p:nvSpPr>
        <p:spPr>
          <a:xfrm>
            <a:off x="792970" y="4162283"/>
            <a:ext cx="507307" cy="606505"/>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900" b="1" dirty="0" smtClean="0">
                <a:solidFill>
                  <a:prstClr val="black">
                    <a:lumMod val="65000"/>
                    <a:lumOff val="35000"/>
                  </a:prstClr>
                </a:solidFill>
                <a:cs typeface="Calibri"/>
              </a:rPr>
              <a:t>ERP</a:t>
            </a:r>
            <a:endParaRPr lang="en-US" sz="900" b="1" dirty="0">
              <a:solidFill>
                <a:prstClr val="black">
                  <a:lumMod val="65000"/>
                  <a:lumOff val="35000"/>
                </a:prstClr>
              </a:solidFill>
              <a:cs typeface="Calibri"/>
            </a:endParaRPr>
          </a:p>
        </p:txBody>
      </p:sp>
      <p:grpSp>
        <p:nvGrpSpPr>
          <p:cNvPr id="47" name="Group 46"/>
          <p:cNvGrpSpPr/>
          <p:nvPr/>
        </p:nvGrpSpPr>
        <p:grpSpPr>
          <a:xfrm>
            <a:off x="849967" y="4231020"/>
            <a:ext cx="391882" cy="266221"/>
            <a:chOff x="3858333" y="1952339"/>
            <a:chExt cx="533791" cy="382916"/>
          </a:xfrm>
        </p:grpSpPr>
        <p:sp>
          <p:nvSpPr>
            <p:cNvPr id="48" name="Rectangle 47"/>
            <p:cNvSpPr/>
            <p:nvPr/>
          </p:nvSpPr>
          <p:spPr>
            <a:xfrm>
              <a:off x="3858333" y="1952339"/>
              <a:ext cx="524563" cy="381803"/>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 name="Rectangle 48"/>
            <p:cNvSpPr/>
            <p:nvPr/>
          </p:nvSpPr>
          <p:spPr>
            <a:xfrm>
              <a:off x="3858333" y="1952341"/>
              <a:ext cx="524563" cy="6261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0" name="Rectangle 49"/>
            <p:cNvSpPr/>
            <p:nvPr/>
          </p:nvSpPr>
          <p:spPr>
            <a:xfrm>
              <a:off x="3939660" y="2057401"/>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1" name="Rectangle 50"/>
            <p:cNvSpPr/>
            <p:nvPr/>
          </p:nvSpPr>
          <p:spPr>
            <a:xfrm>
              <a:off x="3939660" y="2119689"/>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2" name="Rectangle 51"/>
            <p:cNvSpPr/>
            <p:nvPr/>
          </p:nvSpPr>
          <p:spPr>
            <a:xfrm>
              <a:off x="3867561" y="1953452"/>
              <a:ext cx="524563" cy="381803"/>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3" name="Rectangle 52"/>
            <p:cNvSpPr/>
            <p:nvPr/>
          </p:nvSpPr>
          <p:spPr>
            <a:xfrm>
              <a:off x="3867561" y="1953454"/>
              <a:ext cx="524563" cy="6261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4" name="Rectangle 53"/>
            <p:cNvSpPr/>
            <p:nvPr/>
          </p:nvSpPr>
          <p:spPr>
            <a:xfrm>
              <a:off x="3948888" y="2058514"/>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5" name="Rectangle 54"/>
            <p:cNvSpPr/>
            <p:nvPr/>
          </p:nvSpPr>
          <p:spPr>
            <a:xfrm>
              <a:off x="3948888" y="2120802"/>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6" name="Rectangle 55"/>
            <p:cNvSpPr/>
            <p:nvPr/>
          </p:nvSpPr>
          <p:spPr>
            <a:xfrm>
              <a:off x="3948888" y="2245034"/>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cxnSp>
          <p:nvCxnSpPr>
            <p:cNvPr id="57" name="Straight Connector 56"/>
            <p:cNvCxnSpPr/>
            <p:nvPr/>
          </p:nvCxnSpPr>
          <p:spPr>
            <a:xfrm>
              <a:off x="3867561" y="2203847"/>
              <a:ext cx="524563" cy="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465" name="Group 464"/>
          <p:cNvGrpSpPr/>
          <p:nvPr/>
        </p:nvGrpSpPr>
        <p:grpSpPr>
          <a:xfrm>
            <a:off x="1703020" y="5403370"/>
            <a:ext cx="474710" cy="439277"/>
            <a:chOff x="1740238" y="3340072"/>
            <a:chExt cx="443116" cy="423958"/>
          </a:xfrm>
        </p:grpSpPr>
        <p:grpSp>
          <p:nvGrpSpPr>
            <p:cNvPr id="466" name="Group 465"/>
            <p:cNvGrpSpPr/>
            <p:nvPr/>
          </p:nvGrpSpPr>
          <p:grpSpPr>
            <a:xfrm>
              <a:off x="1740238" y="3340072"/>
              <a:ext cx="443116" cy="423799"/>
              <a:chOff x="1252336" y="3335736"/>
              <a:chExt cx="341151" cy="220661"/>
            </a:xfrm>
          </p:grpSpPr>
          <p:sp>
            <p:nvSpPr>
              <p:cNvPr id="468" name="AutoShape 15"/>
              <p:cNvSpPr>
                <a:spLocks/>
              </p:cNvSpPr>
              <p:nvPr/>
            </p:nvSpPr>
            <p:spPr bwMode="auto">
              <a:xfrm>
                <a:off x="1252336" y="3367690"/>
                <a:ext cx="341150" cy="154062"/>
              </a:xfrm>
              <a:custGeom>
                <a:avLst/>
                <a:gdLst/>
                <a:ahLst/>
                <a:cxnLst/>
                <a:rect l="0" t="0" r="r" b="b"/>
                <a:pathLst>
                  <a:path w="21600" h="21600">
                    <a:moveTo>
                      <a:pt x="10800" y="6988"/>
                    </a:moveTo>
                    <a:cubicBezTo>
                      <a:pt x="5433" y="6988"/>
                      <a:pt x="0" y="4588"/>
                      <a:pt x="0" y="0"/>
                    </a:cubicBezTo>
                    <a:lnTo>
                      <a:pt x="0" y="20965"/>
                    </a:lnTo>
                    <a:cubicBezTo>
                      <a:pt x="0" y="21182"/>
                      <a:pt x="16" y="21393"/>
                      <a:pt x="40" y="21600"/>
                    </a:cubicBezTo>
                    <a:cubicBezTo>
                      <a:pt x="518" y="17427"/>
                      <a:pt x="5687" y="15247"/>
                      <a:pt x="10800" y="15247"/>
                    </a:cubicBezTo>
                    <a:cubicBezTo>
                      <a:pt x="15913" y="15247"/>
                      <a:pt x="21082" y="17427"/>
                      <a:pt x="21560" y="21600"/>
                    </a:cubicBezTo>
                    <a:cubicBezTo>
                      <a:pt x="21584" y="21393"/>
                      <a:pt x="21600" y="21182"/>
                      <a:pt x="21600" y="20965"/>
                    </a:cubicBezTo>
                    <a:lnTo>
                      <a:pt x="21600" y="0"/>
                    </a:lnTo>
                    <a:cubicBezTo>
                      <a:pt x="21600" y="4588"/>
                      <a:pt x="16167" y="6988"/>
                      <a:pt x="10800" y="6988"/>
                    </a:cubicBezTo>
                    <a:close/>
                    <a:moveTo>
                      <a:pt x="10800" y="6988"/>
                    </a:moveTo>
                  </a:path>
                </a:pathLst>
              </a:custGeom>
              <a:solidFill>
                <a:schemeClr val="accent1">
                  <a:lumMod val="75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469" name="AutoShape 18"/>
              <p:cNvSpPr>
                <a:spLocks/>
              </p:cNvSpPr>
              <p:nvPr/>
            </p:nvSpPr>
            <p:spPr bwMode="auto">
              <a:xfrm>
                <a:off x="1252337" y="3335736"/>
                <a:ext cx="341150" cy="81751"/>
              </a:xfrm>
              <a:custGeom>
                <a:avLst/>
                <a:gdLst/>
                <a:ahLst/>
                <a:cxnLst/>
                <a:rect l="0" t="0" r="r" b="b"/>
                <a:pathLst>
                  <a:path w="21600" h="21600">
                    <a:moveTo>
                      <a:pt x="21532" y="9466"/>
                    </a:moveTo>
                    <a:cubicBezTo>
                      <a:pt x="20895" y="3245"/>
                      <a:pt x="15819" y="0"/>
                      <a:pt x="10800" y="0"/>
                    </a:cubicBezTo>
                    <a:cubicBezTo>
                      <a:pt x="5781" y="0"/>
                      <a:pt x="705" y="3245"/>
                      <a:pt x="68" y="9466"/>
                    </a:cubicBezTo>
                    <a:cubicBezTo>
                      <a:pt x="24" y="9896"/>
                      <a:pt x="0" y="10341"/>
                      <a:pt x="0" y="10800"/>
                    </a:cubicBezTo>
                    <a:cubicBezTo>
                      <a:pt x="0" y="17891"/>
                      <a:pt x="5433" y="21600"/>
                      <a:pt x="10800" y="21600"/>
                    </a:cubicBezTo>
                    <a:cubicBezTo>
                      <a:pt x="16167" y="21600"/>
                      <a:pt x="21600" y="17891"/>
                      <a:pt x="21600" y="10800"/>
                    </a:cubicBezTo>
                    <a:cubicBezTo>
                      <a:pt x="21600" y="10341"/>
                      <a:pt x="21576" y="9896"/>
                      <a:pt x="21532" y="9466"/>
                    </a:cubicBezTo>
                    <a:close/>
                    <a:moveTo>
                      <a:pt x="21532" y="9466"/>
                    </a:moveTo>
                  </a:path>
                </a:pathLst>
              </a:custGeom>
              <a:solidFill>
                <a:schemeClr val="accent1">
                  <a:lumMod val="60000"/>
                  <a:lumOff val="40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470" name="AutoShape 19"/>
              <p:cNvSpPr>
                <a:spLocks/>
              </p:cNvSpPr>
              <p:nvPr/>
            </p:nvSpPr>
            <p:spPr bwMode="auto">
              <a:xfrm>
                <a:off x="1252336" y="3474646"/>
                <a:ext cx="341150" cy="81751"/>
              </a:xfrm>
              <a:custGeom>
                <a:avLst/>
                <a:gdLst/>
                <a:ahLst/>
                <a:cxnLst/>
                <a:rect l="0" t="0" r="r" b="b"/>
                <a:pathLst>
                  <a:path w="21600" h="21600">
                    <a:moveTo>
                      <a:pt x="21560" y="9818"/>
                    </a:moveTo>
                    <a:cubicBezTo>
                      <a:pt x="21082" y="3370"/>
                      <a:pt x="15913" y="0"/>
                      <a:pt x="10800" y="0"/>
                    </a:cubicBezTo>
                    <a:cubicBezTo>
                      <a:pt x="5687" y="0"/>
                      <a:pt x="518" y="3370"/>
                      <a:pt x="40" y="9818"/>
                    </a:cubicBezTo>
                    <a:cubicBezTo>
                      <a:pt x="16" y="10138"/>
                      <a:pt x="0" y="10464"/>
                      <a:pt x="0" y="10800"/>
                    </a:cubicBezTo>
                    <a:cubicBezTo>
                      <a:pt x="0" y="17891"/>
                      <a:pt x="5433" y="21600"/>
                      <a:pt x="10800" y="21600"/>
                    </a:cubicBezTo>
                    <a:cubicBezTo>
                      <a:pt x="16167" y="21600"/>
                      <a:pt x="21600" y="17891"/>
                      <a:pt x="21600" y="10800"/>
                    </a:cubicBezTo>
                    <a:cubicBezTo>
                      <a:pt x="21600" y="10464"/>
                      <a:pt x="21584" y="10138"/>
                      <a:pt x="21560" y="9818"/>
                    </a:cubicBezTo>
                    <a:close/>
                    <a:moveTo>
                      <a:pt x="21560" y="9818"/>
                    </a:moveTo>
                  </a:path>
                </a:pathLst>
              </a:custGeom>
              <a:solidFill>
                <a:srgbClr val="4F8E1E"/>
              </a:solidFill>
              <a:ln>
                <a:noFill/>
              </a:ln>
              <a:extLst/>
            </p:spPr>
            <p:txBody>
              <a:bodyPr lIns="0" tIns="0" rIns="0" bIns="0"/>
              <a:lstStyle/>
              <a:p>
                <a:pPr defTabSz="914361">
                  <a:defRPr/>
                </a:pPr>
                <a:endParaRPr lang="en-US" kern="0">
                  <a:solidFill>
                    <a:sysClr val="windowText" lastClr="000000"/>
                  </a:solidFill>
                  <a:cs typeface="Arial"/>
                </a:endParaRPr>
              </a:p>
            </p:txBody>
          </p:sp>
        </p:grpSp>
        <p:sp>
          <p:nvSpPr>
            <p:cNvPr id="467" name="TextBox 466"/>
            <p:cNvSpPr txBox="1"/>
            <p:nvPr/>
          </p:nvSpPr>
          <p:spPr>
            <a:xfrm>
              <a:off x="1740239" y="3533425"/>
              <a:ext cx="443115" cy="230605"/>
            </a:xfrm>
            <a:prstGeom prst="rect">
              <a:avLst/>
            </a:prstGeom>
          </p:spPr>
          <p:txBody>
            <a:bodyPr vert="horz" wrap="none" lIns="0" tIns="45720" rIns="0" bIns="45720" rtlCol="0">
              <a:noAutofit/>
            </a:bodyPr>
            <a:lstStyle/>
            <a:p>
              <a:pPr algn="ctr"/>
              <a:endParaRPr lang="en-US" sz="800" b="1" dirty="0">
                <a:solidFill>
                  <a:schemeClr val="bg2"/>
                </a:solidFill>
                <a:ea typeface="ヒラギノ角ゴ Pro W3" charset="-128"/>
                <a:cs typeface="Calibri"/>
              </a:endParaRPr>
            </a:p>
          </p:txBody>
        </p:sp>
      </p:grpSp>
      <p:sp>
        <p:nvSpPr>
          <p:cNvPr id="471" name="Rounded Rectangle 470"/>
          <p:cNvSpPr/>
          <p:nvPr/>
        </p:nvSpPr>
        <p:spPr>
          <a:xfrm>
            <a:off x="1472667" y="5094064"/>
            <a:ext cx="507307" cy="606505"/>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900" b="1" dirty="0" smtClean="0">
                <a:solidFill>
                  <a:prstClr val="black">
                    <a:lumMod val="65000"/>
                    <a:lumOff val="35000"/>
                  </a:prstClr>
                </a:solidFill>
                <a:cs typeface="Calibri"/>
              </a:rPr>
              <a:t>CRM</a:t>
            </a:r>
            <a:endParaRPr lang="en-US" sz="900" b="1" dirty="0">
              <a:solidFill>
                <a:prstClr val="black">
                  <a:lumMod val="65000"/>
                  <a:lumOff val="35000"/>
                </a:prstClr>
              </a:solidFill>
              <a:cs typeface="Calibri"/>
            </a:endParaRPr>
          </a:p>
        </p:txBody>
      </p:sp>
      <p:grpSp>
        <p:nvGrpSpPr>
          <p:cNvPr id="472" name="Group 471"/>
          <p:cNvGrpSpPr/>
          <p:nvPr/>
        </p:nvGrpSpPr>
        <p:grpSpPr>
          <a:xfrm>
            <a:off x="1529664" y="5162801"/>
            <a:ext cx="391882" cy="266221"/>
            <a:chOff x="3858333" y="1952339"/>
            <a:chExt cx="533791" cy="382916"/>
          </a:xfrm>
        </p:grpSpPr>
        <p:sp>
          <p:nvSpPr>
            <p:cNvPr id="473" name="Rectangle 472"/>
            <p:cNvSpPr/>
            <p:nvPr/>
          </p:nvSpPr>
          <p:spPr>
            <a:xfrm>
              <a:off x="3858333" y="1952339"/>
              <a:ext cx="524563" cy="381803"/>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74" name="Rectangle 473"/>
            <p:cNvSpPr/>
            <p:nvPr/>
          </p:nvSpPr>
          <p:spPr>
            <a:xfrm>
              <a:off x="3858333" y="1952341"/>
              <a:ext cx="524563" cy="6261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75" name="Rectangle 474"/>
            <p:cNvSpPr/>
            <p:nvPr/>
          </p:nvSpPr>
          <p:spPr>
            <a:xfrm>
              <a:off x="3939660" y="2057401"/>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76" name="Rectangle 475"/>
            <p:cNvSpPr/>
            <p:nvPr/>
          </p:nvSpPr>
          <p:spPr>
            <a:xfrm>
              <a:off x="3939660" y="2119689"/>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77" name="Rectangle 476"/>
            <p:cNvSpPr/>
            <p:nvPr/>
          </p:nvSpPr>
          <p:spPr>
            <a:xfrm>
              <a:off x="3867561" y="1953452"/>
              <a:ext cx="524563" cy="381803"/>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78" name="Rectangle 477"/>
            <p:cNvSpPr/>
            <p:nvPr/>
          </p:nvSpPr>
          <p:spPr>
            <a:xfrm>
              <a:off x="3867561" y="1953454"/>
              <a:ext cx="524563" cy="6261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79" name="Rectangle 478"/>
            <p:cNvSpPr/>
            <p:nvPr/>
          </p:nvSpPr>
          <p:spPr>
            <a:xfrm>
              <a:off x="3948888" y="2058514"/>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80" name="Rectangle 479"/>
            <p:cNvSpPr/>
            <p:nvPr/>
          </p:nvSpPr>
          <p:spPr>
            <a:xfrm>
              <a:off x="3948888" y="2120802"/>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81" name="Rectangle 480"/>
            <p:cNvSpPr/>
            <p:nvPr/>
          </p:nvSpPr>
          <p:spPr>
            <a:xfrm>
              <a:off x="3948888" y="2245034"/>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cxnSp>
          <p:nvCxnSpPr>
            <p:cNvPr id="482" name="Straight Connector 481"/>
            <p:cNvCxnSpPr/>
            <p:nvPr/>
          </p:nvCxnSpPr>
          <p:spPr>
            <a:xfrm>
              <a:off x="3867561" y="2203847"/>
              <a:ext cx="524563" cy="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483" name="Group 482"/>
          <p:cNvGrpSpPr/>
          <p:nvPr/>
        </p:nvGrpSpPr>
        <p:grpSpPr>
          <a:xfrm>
            <a:off x="2660759" y="5331151"/>
            <a:ext cx="474710" cy="439277"/>
            <a:chOff x="1740238" y="3340072"/>
            <a:chExt cx="443116" cy="423958"/>
          </a:xfrm>
        </p:grpSpPr>
        <p:grpSp>
          <p:nvGrpSpPr>
            <p:cNvPr id="484" name="Group 483"/>
            <p:cNvGrpSpPr/>
            <p:nvPr/>
          </p:nvGrpSpPr>
          <p:grpSpPr>
            <a:xfrm>
              <a:off x="1740238" y="3340072"/>
              <a:ext cx="443116" cy="423799"/>
              <a:chOff x="1252336" y="3335736"/>
              <a:chExt cx="341151" cy="220661"/>
            </a:xfrm>
          </p:grpSpPr>
          <p:sp>
            <p:nvSpPr>
              <p:cNvPr id="486" name="AutoShape 15"/>
              <p:cNvSpPr>
                <a:spLocks/>
              </p:cNvSpPr>
              <p:nvPr/>
            </p:nvSpPr>
            <p:spPr bwMode="auto">
              <a:xfrm>
                <a:off x="1252336" y="3367690"/>
                <a:ext cx="341150" cy="154062"/>
              </a:xfrm>
              <a:custGeom>
                <a:avLst/>
                <a:gdLst/>
                <a:ahLst/>
                <a:cxnLst/>
                <a:rect l="0" t="0" r="r" b="b"/>
                <a:pathLst>
                  <a:path w="21600" h="21600">
                    <a:moveTo>
                      <a:pt x="10800" y="6988"/>
                    </a:moveTo>
                    <a:cubicBezTo>
                      <a:pt x="5433" y="6988"/>
                      <a:pt x="0" y="4588"/>
                      <a:pt x="0" y="0"/>
                    </a:cubicBezTo>
                    <a:lnTo>
                      <a:pt x="0" y="20965"/>
                    </a:lnTo>
                    <a:cubicBezTo>
                      <a:pt x="0" y="21182"/>
                      <a:pt x="16" y="21393"/>
                      <a:pt x="40" y="21600"/>
                    </a:cubicBezTo>
                    <a:cubicBezTo>
                      <a:pt x="518" y="17427"/>
                      <a:pt x="5687" y="15247"/>
                      <a:pt x="10800" y="15247"/>
                    </a:cubicBezTo>
                    <a:cubicBezTo>
                      <a:pt x="15913" y="15247"/>
                      <a:pt x="21082" y="17427"/>
                      <a:pt x="21560" y="21600"/>
                    </a:cubicBezTo>
                    <a:cubicBezTo>
                      <a:pt x="21584" y="21393"/>
                      <a:pt x="21600" y="21182"/>
                      <a:pt x="21600" y="20965"/>
                    </a:cubicBezTo>
                    <a:lnTo>
                      <a:pt x="21600" y="0"/>
                    </a:lnTo>
                    <a:cubicBezTo>
                      <a:pt x="21600" y="4588"/>
                      <a:pt x="16167" y="6988"/>
                      <a:pt x="10800" y="6988"/>
                    </a:cubicBezTo>
                    <a:close/>
                    <a:moveTo>
                      <a:pt x="10800" y="6988"/>
                    </a:moveTo>
                  </a:path>
                </a:pathLst>
              </a:custGeom>
              <a:solidFill>
                <a:schemeClr val="accent1">
                  <a:lumMod val="75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487" name="AutoShape 18"/>
              <p:cNvSpPr>
                <a:spLocks/>
              </p:cNvSpPr>
              <p:nvPr/>
            </p:nvSpPr>
            <p:spPr bwMode="auto">
              <a:xfrm>
                <a:off x="1252337" y="3335736"/>
                <a:ext cx="341150" cy="81751"/>
              </a:xfrm>
              <a:custGeom>
                <a:avLst/>
                <a:gdLst/>
                <a:ahLst/>
                <a:cxnLst/>
                <a:rect l="0" t="0" r="r" b="b"/>
                <a:pathLst>
                  <a:path w="21600" h="21600">
                    <a:moveTo>
                      <a:pt x="21532" y="9466"/>
                    </a:moveTo>
                    <a:cubicBezTo>
                      <a:pt x="20895" y="3245"/>
                      <a:pt x="15819" y="0"/>
                      <a:pt x="10800" y="0"/>
                    </a:cubicBezTo>
                    <a:cubicBezTo>
                      <a:pt x="5781" y="0"/>
                      <a:pt x="705" y="3245"/>
                      <a:pt x="68" y="9466"/>
                    </a:cubicBezTo>
                    <a:cubicBezTo>
                      <a:pt x="24" y="9896"/>
                      <a:pt x="0" y="10341"/>
                      <a:pt x="0" y="10800"/>
                    </a:cubicBezTo>
                    <a:cubicBezTo>
                      <a:pt x="0" y="17891"/>
                      <a:pt x="5433" y="21600"/>
                      <a:pt x="10800" y="21600"/>
                    </a:cubicBezTo>
                    <a:cubicBezTo>
                      <a:pt x="16167" y="21600"/>
                      <a:pt x="21600" y="17891"/>
                      <a:pt x="21600" y="10800"/>
                    </a:cubicBezTo>
                    <a:cubicBezTo>
                      <a:pt x="21600" y="10341"/>
                      <a:pt x="21576" y="9896"/>
                      <a:pt x="21532" y="9466"/>
                    </a:cubicBezTo>
                    <a:close/>
                    <a:moveTo>
                      <a:pt x="21532" y="9466"/>
                    </a:moveTo>
                  </a:path>
                </a:pathLst>
              </a:custGeom>
              <a:solidFill>
                <a:schemeClr val="accent1">
                  <a:lumMod val="60000"/>
                  <a:lumOff val="40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488" name="AutoShape 19"/>
              <p:cNvSpPr>
                <a:spLocks/>
              </p:cNvSpPr>
              <p:nvPr/>
            </p:nvSpPr>
            <p:spPr bwMode="auto">
              <a:xfrm>
                <a:off x="1252336" y="3474646"/>
                <a:ext cx="341150" cy="81751"/>
              </a:xfrm>
              <a:custGeom>
                <a:avLst/>
                <a:gdLst/>
                <a:ahLst/>
                <a:cxnLst/>
                <a:rect l="0" t="0" r="r" b="b"/>
                <a:pathLst>
                  <a:path w="21600" h="21600">
                    <a:moveTo>
                      <a:pt x="21560" y="9818"/>
                    </a:moveTo>
                    <a:cubicBezTo>
                      <a:pt x="21082" y="3370"/>
                      <a:pt x="15913" y="0"/>
                      <a:pt x="10800" y="0"/>
                    </a:cubicBezTo>
                    <a:cubicBezTo>
                      <a:pt x="5687" y="0"/>
                      <a:pt x="518" y="3370"/>
                      <a:pt x="40" y="9818"/>
                    </a:cubicBezTo>
                    <a:cubicBezTo>
                      <a:pt x="16" y="10138"/>
                      <a:pt x="0" y="10464"/>
                      <a:pt x="0" y="10800"/>
                    </a:cubicBezTo>
                    <a:cubicBezTo>
                      <a:pt x="0" y="17891"/>
                      <a:pt x="5433" y="21600"/>
                      <a:pt x="10800" y="21600"/>
                    </a:cubicBezTo>
                    <a:cubicBezTo>
                      <a:pt x="16167" y="21600"/>
                      <a:pt x="21600" y="17891"/>
                      <a:pt x="21600" y="10800"/>
                    </a:cubicBezTo>
                    <a:cubicBezTo>
                      <a:pt x="21600" y="10464"/>
                      <a:pt x="21584" y="10138"/>
                      <a:pt x="21560" y="9818"/>
                    </a:cubicBezTo>
                    <a:close/>
                    <a:moveTo>
                      <a:pt x="21560" y="9818"/>
                    </a:moveTo>
                  </a:path>
                </a:pathLst>
              </a:custGeom>
              <a:solidFill>
                <a:srgbClr val="4F8E1E"/>
              </a:solidFill>
              <a:ln>
                <a:noFill/>
              </a:ln>
              <a:extLst/>
            </p:spPr>
            <p:txBody>
              <a:bodyPr lIns="0" tIns="0" rIns="0" bIns="0"/>
              <a:lstStyle/>
              <a:p>
                <a:pPr defTabSz="914361">
                  <a:defRPr/>
                </a:pPr>
                <a:endParaRPr lang="en-US" kern="0">
                  <a:solidFill>
                    <a:sysClr val="windowText" lastClr="000000"/>
                  </a:solidFill>
                  <a:cs typeface="Arial"/>
                </a:endParaRPr>
              </a:p>
            </p:txBody>
          </p:sp>
        </p:grpSp>
        <p:sp>
          <p:nvSpPr>
            <p:cNvPr id="485" name="TextBox 484"/>
            <p:cNvSpPr txBox="1"/>
            <p:nvPr/>
          </p:nvSpPr>
          <p:spPr>
            <a:xfrm>
              <a:off x="1740239" y="3533425"/>
              <a:ext cx="443115" cy="230605"/>
            </a:xfrm>
            <a:prstGeom prst="rect">
              <a:avLst/>
            </a:prstGeom>
          </p:spPr>
          <p:txBody>
            <a:bodyPr vert="horz" wrap="none" lIns="0" tIns="45720" rIns="0" bIns="45720" rtlCol="0">
              <a:noAutofit/>
            </a:bodyPr>
            <a:lstStyle/>
            <a:p>
              <a:pPr algn="ctr"/>
              <a:endParaRPr lang="en-US" sz="800" b="1" dirty="0">
                <a:solidFill>
                  <a:schemeClr val="bg2"/>
                </a:solidFill>
                <a:ea typeface="ヒラギノ角ゴ Pro W3" charset="-128"/>
                <a:cs typeface="Calibri"/>
              </a:endParaRPr>
            </a:p>
          </p:txBody>
        </p:sp>
      </p:grpSp>
      <p:sp>
        <p:nvSpPr>
          <p:cNvPr id="489" name="Rounded Rectangle 488"/>
          <p:cNvSpPr/>
          <p:nvPr/>
        </p:nvSpPr>
        <p:spPr>
          <a:xfrm>
            <a:off x="2430406" y="5021845"/>
            <a:ext cx="507307" cy="606505"/>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900" b="1" dirty="0" smtClean="0">
                <a:solidFill>
                  <a:prstClr val="black">
                    <a:lumMod val="65000"/>
                    <a:lumOff val="35000"/>
                  </a:prstClr>
                </a:solidFill>
                <a:cs typeface="Calibri"/>
              </a:rPr>
              <a:t>SCM</a:t>
            </a:r>
            <a:endParaRPr lang="en-US" sz="900" b="1" dirty="0">
              <a:solidFill>
                <a:prstClr val="black">
                  <a:lumMod val="65000"/>
                  <a:lumOff val="35000"/>
                </a:prstClr>
              </a:solidFill>
              <a:cs typeface="Calibri"/>
            </a:endParaRPr>
          </a:p>
        </p:txBody>
      </p:sp>
      <p:grpSp>
        <p:nvGrpSpPr>
          <p:cNvPr id="490" name="Group 489"/>
          <p:cNvGrpSpPr/>
          <p:nvPr/>
        </p:nvGrpSpPr>
        <p:grpSpPr>
          <a:xfrm>
            <a:off x="2487403" y="5090582"/>
            <a:ext cx="391882" cy="266221"/>
            <a:chOff x="3858333" y="1952339"/>
            <a:chExt cx="533791" cy="382916"/>
          </a:xfrm>
        </p:grpSpPr>
        <p:sp>
          <p:nvSpPr>
            <p:cNvPr id="491" name="Rectangle 490"/>
            <p:cNvSpPr/>
            <p:nvPr/>
          </p:nvSpPr>
          <p:spPr>
            <a:xfrm>
              <a:off x="3858333" y="1952339"/>
              <a:ext cx="524563" cy="381803"/>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2" name="Rectangle 491"/>
            <p:cNvSpPr/>
            <p:nvPr/>
          </p:nvSpPr>
          <p:spPr>
            <a:xfrm>
              <a:off x="3858333" y="1952341"/>
              <a:ext cx="524563" cy="6261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3" name="Rectangle 492"/>
            <p:cNvSpPr/>
            <p:nvPr/>
          </p:nvSpPr>
          <p:spPr>
            <a:xfrm>
              <a:off x="3939660" y="2057401"/>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4" name="Rectangle 493"/>
            <p:cNvSpPr/>
            <p:nvPr/>
          </p:nvSpPr>
          <p:spPr>
            <a:xfrm>
              <a:off x="3939660" y="2119689"/>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5" name="Rectangle 494"/>
            <p:cNvSpPr/>
            <p:nvPr/>
          </p:nvSpPr>
          <p:spPr>
            <a:xfrm>
              <a:off x="3867561" y="1953452"/>
              <a:ext cx="524563" cy="381803"/>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6" name="Rectangle 495"/>
            <p:cNvSpPr/>
            <p:nvPr/>
          </p:nvSpPr>
          <p:spPr>
            <a:xfrm>
              <a:off x="3867561" y="1953454"/>
              <a:ext cx="524563" cy="6261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7" name="Rectangle 496"/>
            <p:cNvSpPr/>
            <p:nvPr/>
          </p:nvSpPr>
          <p:spPr>
            <a:xfrm>
              <a:off x="3948888" y="2058514"/>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8" name="Rectangle 497"/>
            <p:cNvSpPr/>
            <p:nvPr/>
          </p:nvSpPr>
          <p:spPr>
            <a:xfrm>
              <a:off x="3948888" y="2120802"/>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499" name="Rectangle 498"/>
            <p:cNvSpPr/>
            <p:nvPr/>
          </p:nvSpPr>
          <p:spPr>
            <a:xfrm>
              <a:off x="3948888" y="2245034"/>
              <a:ext cx="397623" cy="45719"/>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cxnSp>
          <p:nvCxnSpPr>
            <p:cNvPr id="500" name="Straight Connector 499"/>
            <p:cNvCxnSpPr/>
            <p:nvPr/>
          </p:nvCxnSpPr>
          <p:spPr>
            <a:xfrm>
              <a:off x="3867561" y="2203847"/>
              <a:ext cx="524563" cy="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501" name="Group 500"/>
          <p:cNvGrpSpPr/>
          <p:nvPr/>
        </p:nvGrpSpPr>
        <p:grpSpPr>
          <a:xfrm>
            <a:off x="780105" y="2988873"/>
            <a:ext cx="816379" cy="555349"/>
            <a:chOff x="2124761" y="2853340"/>
            <a:chExt cx="816379" cy="555349"/>
          </a:xfrm>
        </p:grpSpPr>
        <p:sp>
          <p:nvSpPr>
            <p:cNvPr id="502" name="Rectangle 501"/>
            <p:cNvSpPr/>
            <p:nvPr/>
          </p:nvSpPr>
          <p:spPr>
            <a:xfrm>
              <a:off x="2128578" y="2853340"/>
              <a:ext cx="812562" cy="555349"/>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03" name="Rectangle 502"/>
            <p:cNvSpPr/>
            <p:nvPr/>
          </p:nvSpPr>
          <p:spPr>
            <a:xfrm>
              <a:off x="2128578" y="2853341"/>
              <a:ext cx="812562" cy="9107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04" name="Rectangle 503"/>
            <p:cNvSpPr/>
            <p:nvPr/>
          </p:nvSpPr>
          <p:spPr>
            <a:xfrm>
              <a:off x="2199225" y="2998077"/>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cxnSp>
          <p:nvCxnSpPr>
            <p:cNvPr id="505" name="Straight Connector 504"/>
            <p:cNvCxnSpPr/>
            <p:nvPr/>
          </p:nvCxnSpPr>
          <p:spPr>
            <a:xfrm>
              <a:off x="2124761" y="3300149"/>
              <a:ext cx="812562" cy="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06" name="Rectangle 505"/>
            <p:cNvSpPr/>
            <p:nvPr/>
          </p:nvSpPr>
          <p:spPr>
            <a:xfrm>
              <a:off x="2564899" y="2997193"/>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07" name="Rectangle 506"/>
            <p:cNvSpPr/>
            <p:nvPr/>
          </p:nvSpPr>
          <p:spPr>
            <a:xfrm>
              <a:off x="2338549" y="2998079"/>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08" name="Rectangle 507"/>
            <p:cNvSpPr/>
            <p:nvPr/>
          </p:nvSpPr>
          <p:spPr>
            <a:xfrm>
              <a:off x="2136018" y="3306373"/>
              <a:ext cx="794955" cy="92743"/>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09" name="Rectangle 508"/>
            <p:cNvSpPr/>
            <p:nvPr/>
          </p:nvSpPr>
          <p:spPr>
            <a:xfrm>
              <a:off x="2564899" y="3173644"/>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10" name="Rectangle 509"/>
            <p:cNvSpPr/>
            <p:nvPr/>
          </p:nvSpPr>
          <p:spPr>
            <a:xfrm>
              <a:off x="2746894" y="3173644"/>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cxnSp>
          <p:nvCxnSpPr>
            <p:cNvPr id="511" name="Straight Connector 510"/>
            <p:cNvCxnSpPr>
              <a:stCxn id="507" idx="3"/>
              <a:endCxn id="506" idx="1"/>
            </p:cNvCxnSpPr>
            <p:nvPr/>
          </p:nvCxnSpPr>
          <p:spPr>
            <a:xfrm flipV="1">
              <a:off x="2434345" y="3029634"/>
              <a:ext cx="130554" cy="885"/>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2" name="Straight Connector 511"/>
            <p:cNvCxnSpPr>
              <a:stCxn id="507" idx="3"/>
              <a:endCxn id="516" idx="1"/>
            </p:cNvCxnSpPr>
            <p:nvPr/>
          </p:nvCxnSpPr>
          <p:spPr>
            <a:xfrm>
              <a:off x="2434345" y="3030519"/>
              <a:ext cx="130554" cy="8734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3" name="Straight Connector 512"/>
            <p:cNvCxnSpPr>
              <a:stCxn id="507" idx="3"/>
            </p:cNvCxnSpPr>
            <p:nvPr/>
          </p:nvCxnSpPr>
          <p:spPr>
            <a:xfrm>
              <a:off x="2434345" y="3030519"/>
              <a:ext cx="130554" cy="174554"/>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4" name="Straight Connector 513"/>
            <p:cNvCxnSpPr>
              <a:stCxn id="509" idx="3"/>
              <a:endCxn id="510" idx="1"/>
            </p:cNvCxnSpPr>
            <p:nvPr/>
          </p:nvCxnSpPr>
          <p:spPr>
            <a:xfrm>
              <a:off x="2660694" y="3206084"/>
              <a:ext cx="86199" cy="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5" name="Straight Connector 514"/>
            <p:cNvCxnSpPr>
              <a:stCxn id="509" idx="0"/>
              <a:endCxn id="506" idx="2"/>
            </p:cNvCxnSpPr>
            <p:nvPr/>
          </p:nvCxnSpPr>
          <p:spPr>
            <a:xfrm flipV="1">
              <a:off x="2612797" y="3062074"/>
              <a:ext cx="0" cy="111569"/>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16" name="Rectangle 515"/>
            <p:cNvSpPr/>
            <p:nvPr/>
          </p:nvSpPr>
          <p:spPr>
            <a:xfrm>
              <a:off x="2564899" y="3085418"/>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grpSp>
      <p:grpSp>
        <p:nvGrpSpPr>
          <p:cNvPr id="517" name="Group 516"/>
          <p:cNvGrpSpPr/>
          <p:nvPr/>
        </p:nvGrpSpPr>
        <p:grpSpPr>
          <a:xfrm>
            <a:off x="2255146" y="3496921"/>
            <a:ext cx="816379" cy="555349"/>
            <a:chOff x="2124761" y="2853340"/>
            <a:chExt cx="816379" cy="555349"/>
          </a:xfrm>
        </p:grpSpPr>
        <p:sp>
          <p:nvSpPr>
            <p:cNvPr id="518" name="Rectangle 517"/>
            <p:cNvSpPr/>
            <p:nvPr/>
          </p:nvSpPr>
          <p:spPr>
            <a:xfrm>
              <a:off x="2128578" y="2853340"/>
              <a:ext cx="812562" cy="555349"/>
            </a:xfrm>
            <a:prstGeom prst="rect">
              <a:avLst/>
            </a:prstGeom>
            <a:solidFill>
              <a:schemeClr val="accent1">
                <a:lumMod val="60000"/>
                <a:lumOff val="40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19" name="Rectangle 518"/>
            <p:cNvSpPr/>
            <p:nvPr/>
          </p:nvSpPr>
          <p:spPr>
            <a:xfrm>
              <a:off x="2128578" y="2853341"/>
              <a:ext cx="812562" cy="91072"/>
            </a:xfrm>
            <a:prstGeom prst="rect">
              <a:avLst/>
            </a:prstGeom>
            <a:solidFill>
              <a:schemeClr val="accent1">
                <a:lumMod val="75000"/>
              </a:schemeClr>
            </a:solidFill>
            <a:ln w="19050"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20" name="Rectangle 519"/>
            <p:cNvSpPr/>
            <p:nvPr/>
          </p:nvSpPr>
          <p:spPr>
            <a:xfrm>
              <a:off x="2199225" y="2998077"/>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cxnSp>
          <p:nvCxnSpPr>
            <p:cNvPr id="521" name="Straight Connector 520"/>
            <p:cNvCxnSpPr/>
            <p:nvPr/>
          </p:nvCxnSpPr>
          <p:spPr>
            <a:xfrm>
              <a:off x="2124761" y="3300149"/>
              <a:ext cx="812562" cy="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22" name="Rectangle 521"/>
            <p:cNvSpPr/>
            <p:nvPr/>
          </p:nvSpPr>
          <p:spPr>
            <a:xfrm>
              <a:off x="2564899" y="2997193"/>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23" name="Rectangle 522"/>
            <p:cNvSpPr/>
            <p:nvPr/>
          </p:nvSpPr>
          <p:spPr>
            <a:xfrm>
              <a:off x="2338549" y="2998079"/>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24" name="Rectangle 523"/>
            <p:cNvSpPr/>
            <p:nvPr/>
          </p:nvSpPr>
          <p:spPr>
            <a:xfrm>
              <a:off x="2136018" y="3306373"/>
              <a:ext cx="794955" cy="92743"/>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25" name="Rectangle 524"/>
            <p:cNvSpPr/>
            <p:nvPr/>
          </p:nvSpPr>
          <p:spPr>
            <a:xfrm>
              <a:off x="2564899" y="3173644"/>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sp>
          <p:nvSpPr>
            <p:cNvPr id="526" name="Rectangle 525"/>
            <p:cNvSpPr/>
            <p:nvPr/>
          </p:nvSpPr>
          <p:spPr>
            <a:xfrm>
              <a:off x="2746894" y="3173644"/>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cxnSp>
          <p:nvCxnSpPr>
            <p:cNvPr id="527" name="Straight Connector 526"/>
            <p:cNvCxnSpPr>
              <a:stCxn id="523" idx="3"/>
              <a:endCxn id="522" idx="1"/>
            </p:cNvCxnSpPr>
            <p:nvPr/>
          </p:nvCxnSpPr>
          <p:spPr>
            <a:xfrm flipV="1">
              <a:off x="2434345" y="3029634"/>
              <a:ext cx="130554" cy="885"/>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8" name="Straight Connector 527"/>
            <p:cNvCxnSpPr>
              <a:stCxn id="523" idx="3"/>
              <a:endCxn id="532" idx="1"/>
            </p:cNvCxnSpPr>
            <p:nvPr/>
          </p:nvCxnSpPr>
          <p:spPr>
            <a:xfrm>
              <a:off x="2434345" y="3030519"/>
              <a:ext cx="130554" cy="8734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9" name="Straight Connector 528"/>
            <p:cNvCxnSpPr>
              <a:stCxn id="523" idx="3"/>
            </p:cNvCxnSpPr>
            <p:nvPr/>
          </p:nvCxnSpPr>
          <p:spPr>
            <a:xfrm>
              <a:off x="2434345" y="3030519"/>
              <a:ext cx="130554" cy="174554"/>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0" name="Straight Connector 529"/>
            <p:cNvCxnSpPr>
              <a:stCxn id="525" idx="3"/>
              <a:endCxn id="526" idx="1"/>
            </p:cNvCxnSpPr>
            <p:nvPr/>
          </p:nvCxnSpPr>
          <p:spPr>
            <a:xfrm>
              <a:off x="2660694" y="3206084"/>
              <a:ext cx="86199" cy="0"/>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1" name="Straight Connector 530"/>
            <p:cNvCxnSpPr>
              <a:stCxn id="525" idx="0"/>
              <a:endCxn id="522" idx="2"/>
            </p:cNvCxnSpPr>
            <p:nvPr/>
          </p:nvCxnSpPr>
          <p:spPr>
            <a:xfrm flipV="1">
              <a:off x="2612797" y="3062074"/>
              <a:ext cx="0" cy="111569"/>
            </a:xfrm>
            <a:prstGeom prst="line">
              <a:avLst/>
            </a:prstGeom>
            <a:ln w="31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2564899" y="3085418"/>
              <a:ext cx="95795" cy="64881"/>
            </a:xfrm>
            <a:prstGeom prst="rect">
              <a:avLst/>
            </a:prstGeom>
            <a:solidFill>
              <a:schemeClr val="accent1">
                <a:lumMod val="20000"/>
                <a:lumOff val="80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pPr algn="l"/>
              <a:endParaRPr lang="en-US" dirty="0" smtClean="0">
                <a:solidFill>
                  <a:schemeClr val="bg2"/>
                </a:solidFill>
              </a:endParaRPr>
            </a:p>
          </p:txBody>
        </p:sp>
      </p:grpSp>
      <p:grpSp>
        <p:nvGrpSpPr>
          <p:cNvPr id="568" name="Group 567"/>
          <p:cNvGrpSpPr/>
          <p:nvPr/>
        </p:nvGrpSpPr>
        <p:grpSpPr>
          <a:xfrm>
            <a:off x="3665199" y="3471199"/>
            <a:ext cx="1114600" cy="893067"/>
            <a:chOff x="4983234" y="3050739"/>
            <a:chExt cx="1114600" cy="893067"/>
          </a:xfrm>
        </p:grpSpPr>
        <p:sp>
          <p:nvSpPr>
            <p:cNvPr id="557" name="Rounded Rectangle 556"/>
            <p:cNvSpPr/>
            <p:nvPr/>
          </p:nvSpPr>
          <p:spPr>
            <a:xfrm>
              <a:off x="4983234" y="3050739"/>
              <a:ext cx="1114600" cy="893067"/>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900" b="1" dirty="0" smtClean="0">
                  <a:solidFill>
                    <a:prstClr val="black">
                      <a:lumMod val="65000"/>
                      <a:lumOff val="35000"/>
                    </a:prstClr>
                  </a:solidFill>
                  <a:cs typeface="Calibri"/>
                </a:rPr>
                <a:t>MDM</a:t>
              </a:r>
              <a:endParaRPr lang="en-US" sz="900" b="1" dirty="0">
                <a:solidFill>
                  <a:prstClr val="black">
                    <a:lumMod val="65000"/>
                    <a:lumOff val="35000"/>
                  </a:prstClr>
                </a:solidFill>
                <a:cs typeface="Calibri"/>
              </a:endParaRPr>
            </a:p>
          </p:txBody>
        </p:sp>
        <p:grpSp>
          <p:nvGrpSpPr>
            <p:cNvPr id="533" name="Group 532"/>
            <p:cNvGrpSpPr/>
            <p:nvPr/>
          </p:nvGrpSpPr>
          <p:grpSpPr>
            <a:xfrm>
              <a:off x="5305523" y="3119534"/>
              <a:ext cx="474710" cy="322372"/>
              <a:chOff x="1740238" y="3340072"/>
              <a:chExt cx="443116" cy="423958"/>
            </a:xfrm>
          </p:grpSpPr>
          <p:grpSp>
            <p:nvGrpSpPr>
              <p:cNvPr id="534" name="Group 533"/>
              <p:cNvGrpSpPr/>
              <p:nvPr/>
            </p:nvGrpSpPr>
            <p:grpSpPr>
              <a:xfrm>
                <a:off x="1740238" y="3340072"/>
                <a:ext cx="443116" cy="423799"/>
                <a:chOff x="1252336" y="3335736"/>
                <a:chExt cx="341151" cy="220661"/>
              </a:xfrm>
            </p:grpSpPr>
            <p:sp>
              <p:nvSpPr>
                <p:cNvPr id="536" name="AutoShape 15"/>
                <p:cNvSpPr>
                  <a:spLocks/>
                </p:cNvSpPr>
                <p:nvPr/>
              </p:nvSpPr>
              <p:spPr bwMode="auto">
                <a:xfrm>
                  <a:off x="1252336" y="3367690"/>
                  <a:ext cx="341150" cy="154062"/>
                </a:xfrm>
                <a:custGeom>
                  <a:avLst/>
                  <a:gdLst/>
                  <a:ahLst/>
                  <a:cxnLst/>
                  <a:rect l="0" t="0" r="r" b="b"/>
                  <a:pathLst>
                    <a:path w="21600" h="21600">
                      <a:moveTo>
                        <a:pt x="10800" y="6988"/>
                      </a:moveTo>
                      <a:cubicBezTo>
                        <a:pt x="5433" y="6988"/>
                        <a:pt x="0" y="4588"/>
                        <a:pt x="0" y="0"/>
                      </a:cubicBezTo>
                      <a:lnTo>
                        <a:pt x="0" y="20965"/>
                      </a:lnTo>
                      <a:cubicBezTo>
                        <a:pt x="0" y="21182"/>
                        <a:pt x="16" y="21393"/>
                        <a:pt x="40" y="21600"/>
                      </a:cubicBezTo>
                      <a:cubicBezTo>
                        <a:pt x="518" y="17427"/>
                        <a:pt x="5687" y="15247"/>
                        <a:pt x="10800" y="15247"/>
                      </a:cubicBezTo>
                      <a:cubicBezTo>
                        <a:pt x="15913" y="15247"/>
                        <a:pt x="21082" y="17427"/>
                        <a:pt x="21560" y="21600"/>
                      </a:cubicBezTo>
                      <a:cubicBezTo>
                        <a:pt x="21584" y="21393"/>
                        <a:pt x="21600" y="21182"/>
                        <a:pt x="21600" y="20965"/>
                      </a:cubicBezTo>
                      <a:lnTo>
                        <a:pt x="21600" y="0"/>
                      </a:lnTo>
                      <a:cubicBezTo>
                        <a:pt x="21600" y="4588"/>
                        <a:pt x="16167" y="6988"/>
                        <a:pt x="10800" y="6988"/>
                      </a:cubicBezTo>
                      <a:close/>
                      <a:moveTo>
                        <a:pt x="10800" y="6988"/>
                      </a:moveTo>
                    </a:path>
                  </a:pathLst>
                </a:custGeom>
                <a:solidFill>
                  <a:schemeClr val="accent1">
                    <a:lumMod val="75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537" name="AutoShape 18"/>
                <p:cNvSpPr>
                  <a:spLocks/>
                </p:cNvSpPr>
                <p:nvPr/>
              </p:nvSpPr>
              <p:spPr bwMode="auto">
                <a:xfrm>
                  <a:off x="1252337" y="3335736"/>
                  <a:ext cx="341150" cy="81751"/>
                </a:xfrm>
                <a:custGeom>
                  <a:avLst/>
                  <a:gdLst/>
                  <a:ahLst/>
                  <a:cxnLst/>
                  <a:rect l="0" t="0" r="r" b="b"/>
                  <a:pathLst>
                    <a:path w="21600" h="21600">
                      <a:moveTo>
                        <a:pt x="21532" y="9466"/>
                      </a:moveTo>
                      <a:cubicBezTo>
                        <a:pt x="20895" y="3245"/>
                        <a:pt x="15819" y="0"/>
                        <a:pt x="10800" y="0"/>
                      </a:cubicBezTo>
                      <a:cubicBezTo>
                        <a:pt x="5781" y="0"/>
                        <a:pt x="705" y="3245"/>
                        <a:pt x="68" y="9466"/>
                      </a:cubicBezTo>
                      <a:cubicBezTo>
                        <a:pt x="24" y="9896"/>
                        <a:pt x="0" y="10341"/>
                        <a:pt x="0" y="10800"/>
                      </a:cubicBezTo>
                      <a:cubicBezTo>
                        <a:pt x="0" y="17891"/>
                        <a:pt x="5433" y="21600"/>
                        <a:pt x="10800" y="21600"/>
                      </a:cubicBezTo>
                      <a:cubicBezTo>
                        <a:pt x="16167" y="21600"/>
                        <a:pt x="21600" y="17891"/>
                        <a:pt x="21600" y="10800"/>
                      </a:cubicBezTo>
                      <a:cubicBezTo>
                        <a:pt x="21600" y="10341"/>
                        <a:pt x="21576" y="9896"/>
                        <a:pt x="21532" y="9466"/>
                      </a:cubicBezTo>
                      <a:close/>
                      <a:moveTo>
                        <a:pt x="21532" y="9466"/>
                      </a:moveTo>
                    </a:path>
                  </a:pathLst>
                </a:custGeom>
                <a:solidFill>
                  <a:schemeClr val="accent1">
                    <a:lumMod val="60000"/>
                    <a:lumOff val="40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538" name="AutoShape 19"/>
                <p:cNvSpPr>
                  <a:spLocks/>
                </p:cNvSpPr>
                <p:nvPr/>
              </p:nvSpPr>
              <p:spPr bwMode="auto">
                <a:xfrm>
                  <a:off x="1252336" y="3474646"/>
                  <a:ext cx="341150" cy="81751"/>
                </a:xfrm>
                <a:custGeom>
                  <a:avLst/>
                  <a:gdLst/>
                  <a:ahLst/>
                  <a:cxnLst/>
                  <a:rect l="0" t="0" r="r" b="b"/>
                  <a:pathLst>
                    <a:path w="21600" h="21600">
                      <a:moveTo>
                        <a:pt x="21560" y="9818"/>
                      </a:moveTo>
                      <a:cubicBezTo>
                        <a:pt x="21082" y="3370"/>
                        <a:pt x="15913" y="0"/>
                        <a:pt x="10800" y="0"/>
                      </a:cubicBezTo>
                      <a:cubicBezTo>
                        <a:pt x="5687" y="0"/>
                        <a:pt x="518" y="3370"/>
                        <a:pt x="40" y="9818"/>
                      </a:cubicBezTo>
                      <a:cubicBezTo>
                        <a:pt x="16" y="10138"/>
                        <a:pt x="0" y="10464"/>
                        <a:pt x="0" y="10800"/>
                      </a:cubicBezTo>
                      <a:cubicBezTo>
                        <a:pt x="0" y="17891"/>
                        <a:pt x="5433" y="21600"/>
                        <a:pt x="10800" y="21600"/>
                      </a:cubicBezTo>
                      <a:cubicBezTo>
                        <a:pt x="16167" y="21600"/>
                        <a:pt x="21600" y="17891"/>
                        <a:pt x="21600" y="10800"/>
                      </a:cubicBezTo>
                      <a:cubicBezTo>
                        <a:pt x="21600" y="10464"/>
                        <a:pt x="21584" y="10138"/>
                        <a:pt x="21560" y="9818"/>
                      </a:cubicBezTo>
                      <a:close/>
                      <a:moveTo>
                        <a:pt x="21560" y="9818"/>
                      </a:moveTo>
                    </a:path>
                  </a:pathLst>
                </a:custGeom>
                <a:solidFill>
                  <a:srgbClr val="4F8E1E"/>
                </a:solidFill>
                <a:ln>
                  <a:noFill/>
                </a:ln>
                <a:extLst/>
              </p:spPr>
              <p:txBody>
                <a:bodyPr lIns="0" tIns="0" rIns="0" bIns="0"/>
                <a:lstStyle/>
                <a:p>
                  <a:pPr defTabSz="914361">
                    <a:defRPr/>
                  </a:pPr>
                  <a:endParaRPr lang="en-US" kern="0">
                    <a:solidFill>
                      <a:sysClr val="windowText" lastClr="000000"/>
                    </a:solidFill>
                    <a:cs typeface="Arial"/>
                  </a:endParaRPr>
                </a:p>
              </p:txBody>
            </p:sp>
          </p:grpSp>
          <p:sp>
            <p:nvSpPr>
              <p:cNvPr id="535" name="TextBox 534"/>
              <p:cNvSpPr txBox="1"/>
              <p:nvPr/>
            </p:nvSpPr>
            <p:spPr>
              <a:xfrm>
                <a:off x="1740239" y="3533425"/>
                <a:ext cx="443115" cy="230605"/>
              </a:xfrm>
              <a:prstGeom prst="rect">
                <a:avLst/>
              </a:prstGeom>
            </p:spPr>
            <p:txBody>
              <a:bodyPr vert="horz" wrap="none" lIns="0" tIns="45720" rIns="0" bIns="45720" rtlCol="0">
                <a:noAutofit/>
              </a:bodyPr>
              <a:lstStyle/>
              <a:p>
                <a:pPr algn="ctr"/>
                <a:endParaRPr lang="en-US" sz="800" b="1" dirty="0">
                  <a:solidFill>
                    <a:schemeClr val="bg2"/>
                  </a:solidFill>
                  <a:ea typeface="ヒラギノ角ゴ Pro W3" charset="-128"/>
                  <a:cs typeface="Calibri"/>
                </a:endParaRPr>
              </a:p>
            </p:txBody>
          </p:sp>
        </p:grpSp>
        <p:grpSp>
          <p:nvGrpSpPr>
            <p:cNvPr id="539" name="Group 538"/>
            <p:cNvGrpSpPr/>
            <p:nvPr/>
          </p:nvGrpSpPr>
          <p:grpSpPr>
            <a:xfrm>
              <a:off x="5063341" y="3496047"/>
              <a:ext cx="271669" cy="196586"/>
              <a:chOff x="1740238" y="3340072"/>
              <a:chExt cx="443116" cy="423958"/>
            </a:xfrm>
          </p:grpSpPr>
          <p:grpSp>
            <p:nvGrpSpPr>
              <p:cNvPr id="540" name="Group 539"/>
              <p:cNvGrpSpPr/>
              <p:nvPr/>
            </p:nvGrpSpPr>
            <p:grpSpPr>
              <a:xfrm>
                <a:off x="1740238" y="3340072"/>
                <a:ext cx="443116" cy="423799"/>
                <a:chOff x="1252336" y="3335736"/>
                <a:chExt cx="341151" cy="220661"/>
              </a:xfrm>
            </p:grpSpPr>
            <p:sp>
              <p:nvSpPr>
                <p:cNvPr id="542" name="AutoShape 15"/>
                <p:cNvSpPr>
                  <a:spLocks/>
                </p:cNvSpPr>
                <p:nvPr/>
              </p:nvSpPr>
              <p:spPr bwMode="auto">
                <a:xfrm>
                  <a:off x="1252336" y="3367690"/>
                  <a:ext cx="341150" cy="154062"/>
                </a:xfrm>
                <a:custGeom>
                  <a:avLst/>
                  <a:gdLst/>
                  <a:ahLst/>
                  <a:cxnLst/>
                  <a:rect l="0" t="0" r="r" b="b"/>
                  <a:pathLst>
                    <a:path w="21600" h="21600">
                      <a:moveTo>
                        <a:pt x="10800" y="6988"/>
                      </a:moveTo>
                      <a:cubicBezTo>
                        <a:pt x="5433" y="6988"/>
                        <a:pt x="0" y="4588"/>
                        <a:pt x="0" y="0"/>
                      </a:cubicBezTo>
                      <a:lnTo>
                        <a:pt x="0" y="20965"/>
                      </a:lnTo>
                      <a:cubicBezTo>
                        <a:pt x="0" y="21182"/>
                        <a:pt x="16" y="21393"/>
                        <a:pt x="40" y="21600"/>
                      </a:cubicBezTo>
                      <a:cubicBezTo>
                        <a:pt x="518" y="17427"/>
                        <a:pt x="5687" y="15247"/>
                        <a:pt x="10800" y="15247"/>
                      </a:cubicBezTo>
                      <a:cubicBezTo>
                        <a:pt x="15913" y="15247"/>
                        <a:pt x="21082" y="17427"/>
                        <a:pt x="21560" y="21600"/>
                      </a:cubicBezTo>
                      <a:cubicBezTo>
                        <a:pt x="21584" y="21393"/>
                        <a:pt x="21600" y="21182"/>
                        <a:pt x="21600" y="20965"/>
                      </a:cubicBezTo>
                      <a:lnTo>
                        <a:pt x="21600" y="0"/>
                      </a:lnTo>
                      <a:cubicBezTo>
                        <a:pt x="21600" y="4588"/>
                        <a:pt x="16167" y="6988"/>
                        <a:pt x="10800" y="6988"/>
                      </a:cubicBezTo>
                      <a:close/>
                      <a:moveTo>
                        <a:pt x="10800" y="6988"/>
                      </a:moveTo>
                    </a:path>
                  </a:pathLst>
                </a:custGeom>
                <a:solidFill>
                  <a:schemeClr val="accent1">
                    <a:lumMod val="75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543" name="AutoShape 18"/>
                <p:cNvSpPr>
                  <a:spLocks/>
                </p:cNvSpPr>
                <p:nvPr/>
              </p:nvSpPr>
              <p:spPr bwMode="auto">
                <a:xfrm>
                  <a:off x="1252337" y="3335736"/>
                  <a:ext cx="341150" cy="81751"/>
                </a:xfrm>
                <a:custGeom>
                  <a:avLst/>
                  <a:gdLst/>
                  <a:ahLst/>
                  <a:cxnLst/>
                  <a:rect l="0" t="0" r="r" b="b"/>
                  <a:pathLst>
                    <a:path w="21600" h="21600">
                      <a:moveTo>
                        <a:pt x="21532" y="9466"/>
                      </a:moveTo>
                      <a:cubicBezTo>
                        <a:pt x="20895" y="3245"/>
                        <a:pt x="15819" y="0"/>
                        <a:pt x="10800" y="0"/>
                      </a:cubicBezTo>
                      <a:cubicBezTo>
                        <a:pt x="5781" y="0"/>
                        <a:pt x="705" y="3245"/>
                        <a:pt x="68" y="9466"/>
                      </a:cubicBezTo>
                      <a:cubicBezTo>
                        <a:pt x="24" y="9896"/>
                        <a:pt x="0" y="10341"/>
                        <a:pt x="0" y="10800"/>
                      </a:cubicBezTo>
                      <a:cubicBezTo>
                        <a:pt x="0" y="17891"/>
                        <a:pt x="5433" y="21600"/>
                        <a:pt x="10800" y="21600"/>
                      </a:cubicBezTo>
                      <a:cubicBezTo>
                        <a:pt x="16167" y="21600"/>
                        <a:pt x="21600" y="17891"/>
                        <a:pt x="21600" y="10800"/>
                      </a:cubicBezTo>
                      <a:cubicBezTo>
                        <a:pt x="21600" y="10341"/>
                        <a:pt x="21576" y="9896"/>
                        <a:pt x="21532" y="9466"/>
                      </a:cubicBezTo>
                      <a:close/>
                      <a:moveTo>
                        <a:pt x="21532" y="9466"/>
                      </a:moveTo>
                    </a:path>
                  </a:pathLst>
                </a:custGeom>
                <a:solidFill>
                  <a:schemeClr val="accent1">
                    <a:lumMod val="60000"/>
                    <a:lumOff val="40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544" name="AutoShape 19"/>
                <p:cNvSpPr>
                  <a:spLocks/>
                </p:cNvSpPr>
                <p:nvPr/>
              </p:nvSpPr>
              <p:spPr bwMode="auto">
                <a:xfrm>
                  <a:off x="1252336" y="3474646"/>
                  <a:ext cx="341150" cy="81751"/>
                </a:xfrm>
                <a:custGeom>
                  <a:avLst/>
                  <a:gdLst/>
                  <a:ahLst/>
                  <a:cxnLst/>
                  <a:rect l="0" t="0" r="r" b="b"/>
                  <a:pathLst>
                    <a:path w="21600" h="21600">
                      <a:moveTo>
                        <a:pt x="21560" y="9818"/>
                      </a:moveTo>
                      <a:cubicBezTo>
                        <a:pt x="21082" y="3370"/>
                        <a:pt x="15913" y="0"/>
                        <a:pt x="10800" y="0"/>
                      </a:cubicBezTo>
                      <a:cubicBezTo>
                        <a:pt x="5687" y="0"/>
                        <a:pt x="518" y="3370"/>
                        <a:pt x="40" y="9818"/>
                      </a:cubicBezTo>
                      <a:cubicBezTo>
                        <a:pt x="16" y="10138"/>
                        <a:pt x="0" y="10464"/>
                        <a:pt x="0" y="10800"/>
                      </a:cubicBezTo>
                      <a:cubicBezTo>
                        <a:pt x="0" y="17891"/>
                        <a:pt x="5433" y="21600"/>
                        <a:pt x="10800" y="21600"/>
                      </a:cubicBezTo>
                      <a:cubicBezTo>
                        <a:pt x="16167" y="21600"/>
                        <a:pt x="21600" y="17891"/>
                        <a:pt x="21600" y="10800"/>
                      </a:cubicBezTo>
                      <a:cubicBezTo>
                        <a:pt x="21600" y="10464"/>
                        <a:pt x="21584" y="10138"/>
                        <a:pt x="21560" y="9818"/>
                      </a:cubicBezTo>
                      <a:close/>
                      <a:moveTo>
                        <a:pt x="21560" y="9818"/>
                      </a:moveTo>
                    </a:path>
                  </a:pathLst>
                </a:custGeom>
                <a:solidFill>
                  <a:srgbClr val="4F8E1E"/>
                </a:solidFill>
                <a:ln>
                  <a:noFill/>
                </a:ln>
                <a:extLst/>
              </p:spPr>
              <p:txBody>
                <a:bodyPr lIns="0" tIns="0" rIns="0" bIns="0"/>
                <a:lstStyle/>
                <a:p>
                  <a:pPr defTabSz="914361">
                    <a:defRPr/>
                  </a:pPr>
                  <a:endParaRPr lang="en-US" kern="0">
                    <a:solidFill>
                      <a:sysClr val="windowText" lastClr="000000"/>
                    </a:solidFill>
                    <a:cs typeface="Arial"/>
                  </a:endParaRPr>
                </a:p>
              </p:txBody>
            </p:sp>
          </p:grpSp>
          <p:sp>
            <p:nvSpPr>
              <p:cNvPr id="541" name="TextBox 540"/>
              <p:cNvSpPr txBox="1"/>
              <p:nvPr/>
            </p:nvSpPr>
            <p:spPr>
              <a:xfrm>
                <a:off x="1740239" y="3533425"/>
                <a:ext cx="443115" cy="230605"/>
              </a:xfrm>
              <a:prstGeom prst="rect">
                <a:avLst/>
              </a:prstGeom>
            </p:spPr>
            <p:txBody>
              <a:bodyPr vert="horz" wrap="none" lIns="0" tIns="45720" rIns="0" bIns="45720" rtlCol="0">
                <a:noAutofit/>
              </a:bodyPr>
              <a:lstStyle/>
              <a:p>
                <a:pPr algn="ctr"/>
                <a:endParaRPr lang="en-US" sz="800" b="1" dirty="0">
                  <a:solidFill>
                    <a:schemeClr val="bg2"/>
                  </a:solidFill>
                  <a:ea typeface="ヒラギノ角ゴ Pro W3" charset="-128"/>
                  <a:cs typeface="Calibri"/>
                </a:endParaRPr>
              </a:p>
            </p:txBody>
          </p:sp>
        </p:grpSp>
        <p:grpSp>
          <p:nvGrpSpPr>
            <p:cNvPr id="545" name="Group 544"/>
            <p:cNvGrpSpPr/>
            <p:nvPr/>
          </p:nvGrpSpPr>
          <p:grpSpPr>
            <a:xfrm>
              <a:off x="5411761" y="3493854"/>
              <a:ext cx="271669" cy="196586"/>
              <a:chOff x="1740238" y="3340072"/>
              <a:chExt cx="443116" cy="423958"/>
            </a:xfrm>
          </p:grpSpPr>
          <p:grpSp>
            <p:nvGrpSpPr>
              <p:cNvPr id="546" name="Group 545"/>
              <p:cNvGrpSpPr/>
              <p:nvPr/>
            </p:nvGrpSpPr>
            <p:grpSpPr>
              <a:xfrm>
                <a:off x="1740238" y="3340072"/>
                <a:ext cx="443116" cy="423799"/>
                <a:chOff x="1252336" y="3335736"/>
                <a:chExt cx="341151" cy="220661"/>
              </a:xfrm>
            </p:grpSpPr>
            <p:sp>
              <p:nvSpPr>
                <p:cNvPr id="548" name="AutoShape 15"/>
                <p:cNvSpPr>
                  <a:spLocks/>
                </p:cNvSpPr>
                <p:nvPr/>
              </p:nvSpPr>
              <p:spPr bwMode="auto">
                <a:xfrm>
                  <a:off x="1252336" y="3367690"/>
                  <a:ext cx="341150" cy="154062"/>
                </a:xfrm>
                <a:custGeom>
                  <a:avLst/>
                  <a:gdLst/>
                  <a:ahLst/>
                  <a:cxnLst/>
                  <a:rect l="0" t="0" r="r" b="b"/>
                  <a:pathLst>
                    <a:path w="21600" h="21600">
                      <a:moveTo>
                        <a:pt x="10800" y="6988"/>
                      </a:moveTo>
                      <a:cubicBezTo>
                        <a:pt x="5433" y="6988"/>
                        <a:pt x="0" y="4588"/>
                        <a:pt x="0" y="0"/>
                      </a:cubicBezTo>
                      <a:lnTo>
                        <a:pt x="0" y="20965"/>
                      </a:lnTo>
                      <a:cubicBezTo>
                        <a:pt x="0" y="21182"/>
                        <a:pt x="16" y="21393"/>
                        <a:pt x="40" y="21600"/>
                      </a:cubicBezTo>
                      <a:cubicBezTo>
                        <a:pt x="518" y="17427"/>
                        <a:pt x="5687" y="15247"/>
                        <a:pt x="10800" y="15247"/>
                      </a:cubicBezTo>
                      <a:cubicBezTo>
                        <a:pt x="15913" y="15247"/>
                        <a:pt x="21082" y="17427"/>
                        <a:pt x="21560" y="21600"/>
                      </a:cubicBezTo>
                      <a:cubicBezTo>
                        <a:pt x="21584" y="21393"/>
                        <a:pt x="21600" y="21182"/>
                        <a:pt x="21600" y="20965"/>
                      </a:cubicBezTo>
                      <a:lnTo>
                        <a:pt x="21600" y="0"/>
                      </a:lnTo>
                      <a:cubicBezTo>
                        <a:pt x="21600" y="4588"/>
                        <a:pt x="16167" y="6988"/>
                        <a:pt x="10800" y="6988"/>
                      </a:cubicBezTo>
                      <a:close/>
                      <a:moveTo>
                        <a:pt x="10800" y="6988"/>
                      </a:moveTo>
                    </a:path>
                  </a:pathLst>
                </a:custGeom>
                <a:solidFill>
                  <a:schemeClr val="accent1">
                    <a:lumMod val="75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549" name="AutoShape 18"/>
                <p:cNvSpPr>
                  <a:spLocks/>
                </p:cNvSpPr>
                <p:nvPr/>
              </p:nvSpPr>
              <p:spPr bwMode="auto">
                <a:xfrm>
                  <a:off x="1252337" y="3335736"/>
                  <a:ext cx="341150" cy="81751"/>
                </a:xfrm>
                <a:custGeom>
                  <a:avLst/>
                  <a:gdLst/>
                  <a:ahLst/>
                  <a:cxnLst/>
                  <a:rect l="0" t="0" r="r" b="b"/>
                  <a:pathLst>
                    <a:path w="21600" h="21600">
                      <a:moveTo>
                        <a:pt x="21532" y="9466"/>
                      </a:moveTo>
                      <a:cubicBezTo>
                        <a:pt x="20895" y="3245"/>
                        <a:pt x="15819" y="0"/>
                        <a:pt x="10800" y="0"/>
                      </a:cubicBezTo>
                      <a:cubicBezTo>
                        <a:pt x="5781" y="0"/>
                        <a:pt x="705" y="3245"/>
                        <a:pt x="68" y="9466"/>
                      </a:cubicBezTo>
                      <a:cubicBezTo>
                        <a:pt x="24" y="9896"/>
                        <a:pt x="0" y="10341"/>
                        <a:pt x="0" y="10800"/>
                      </a:cubicBezTo>
                      <a:cubicBezTo>
                        <a:pt x="0" y="17891"/>
                        <a:pt x="5433" y="21600"/>
                        <a:pt x="10800" y="21600"/>
                      </a:cubicBezTo>
                      <a:cubicBezTo>
                        <a:pt x="16167" y="21600"/>
                        <a:pt x="21600" y="17891"/>
                        <a:pt x="21600" y="10800"/>
                      </a:cubicBezTo>
                      <a:cubicBezTo>
                        <a:pt x="21600" y="10341"/>
                        <a:pt x="21576" y="9896"/>
                        <a:pt x="21532" y="9466"/>
                      </a:cubicBezTo>
                      <a:close/>
                      <a:moveTo>
                        <a:pt x="21532" y="9466"/>
                      </a:moveTo>
                    </a:path>
                  </a:pathLst>
                </a:custGeom>
                <a:solidFill>
                  <a:schemeClr val="accent1">
                    <a:lumMod val="60000"/>
                    <a:lumOff val="40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550" name="AutoShape 19"/>
                <p:cNvSpPr>
                  <a:spLocks/>
                </p:cNvSpPr>
                <p:nvPr/>
              </p:nvSpPr>
              <p:spPr bwMode="auto">
                <a:xfrm>
                  <a:off x="1252336" y="3474646"/>
                  <a:ext cx="341150" cy="81751"/>
                </a:xfrm>
                <a:custGeom>
                  <a:avLst/>
                  <a:gdLst/>
                  <a:ahLst/>
                  <a:cxnLst/>
                  <a:rect l="0" t="0" r="r" b="b"/>
                  <a:pathLst>
                    <a:path w="21600" h="21600">
                      <a:moveTo>
                        <a:pt x="21560" y="9818"/>
                      </a:moveTo>
                      <a:cubicBezTo>
                        <a:pt x="21082" y="3370"/>
                        <a:pt x="15913" y="0"/>
                        <a:pt x="10800" y="0"/>
                      </a:cubicBezTo>
                      <a:cubicBezTo>
                        <a:pt x="5687" y="0"/>
                        <a:pt x="518" y="3370"/>
                        <a:pt x="40" y="9818"/>
                      </a:cubicBezTo>
                      <a:cubicBezTo>
                        <a:pt x="16" y="10138"/>
                        <a:pt x="0" y="10464"/>
                        <a:pt x="0" y="10800"/>
                      </a:cubicBezTo>
                      <a:cubicBezTo>
                        <a:pt x="0" y="17891"/>
                        <a:pt x="5433" y="21600"/>
                        <a:pt x="10800" y="21600"/>
                      </a:cubicBezTo>
                      <a:cubicBezTo>
                        <a:pt x="16167" y="21600"/>
                        <a:pt x="21600" y="17891"/>
                        <a:pt x="21600" y="10800"/>
                      </a:cubicBezTo>
                      <a:cubicBezTo>
                        <a:pt x="21600" y="10464"/>
                        <a:pt x="21584" y="10138"/>
                        <a:pt x="21560" y="9818"/>
                      </a:cubicBezTo>
                      <a:close/>
                      <a:moveTo>
                        <a:pt x="21560" y="9818"/>
                      </a:moveTo>
                    </a:path>
                  </a:pathLst>
                </a:custGeom>
                <a:solidFill>
                  <a:srgbClr val="4F8E1E"/>
                </a:solidFill>
                <a:ln>
                  <a:noFill/>
                </a:ln>
                <a:extLst/>
              </p:spPr>
              <p:txBody>
                <a:bodyPr lIns="0" tIns="0" rIns="0" bIns="0"/>
                <a:lstStyle/>
                <a:p>
                  <a:pPr defTabSz="914361">
                    <a:defRPr/>
                  </a:pPr>
                  <a:endParaRPr lang="en-US" kern="0">
                    <a:solidFill>
                      <a:sysClr val="windowText" lastClr="000000"/>
                    </a:solidFill>
                    <a:cs typeface="Arial"/>
                  </a:endParaRPr>
                </a:p>
              </p:txBody>
            </p:sp>
          </p:grpSp>
          <p:sp>
            <p:nvSpPr>
              <p:cNvPr id="547" name="TextBox 546"/>
              <p:cNvSpPr txBox="1"/>
              <p:nvPr/>
            </p:nvSpPr>
            <p:spPr>
              <a:xfrm>
                <a:off x="1740239" y="3533425"/>
                <a:ext cx="443115" cy="230605"/>
              </a:xfrm>
              <a:prstGeom prst="rect">
                <a:avLst/>
              </a:prstGeom>
            </p:spPr>
            <p:txBody>
              <a:bodyPr vert="horz" wrap="none" lIns="0" tIns="45720" rIns="0" bIns="45720" rtlCol="0">
                <a:noAutofit/>
              </a:bodyPr>
              <a:lstStyle/>
              <a:p>
                <a:pPr algn="ctr"/>
                <a:endParaRPr lang="en-US" sz="800" b="1" dirty="0">
                  <a:solidFill>
                    <a:schemeClr val="bg2"/>
                  </a:solidFill>
                  <a:ea typeface="ヒラギノ角ゴ Pro W3" charset="-128"/>
                  <a:cs typeface="Calibri"/>
                </a:endParaRPr>
              </a:p>
            </p:txBody>
          </p:sp>
        </p:grpSp>
        <p:grpSp>
          <p:nvGrpSpPr>
            <p:cNvPr id="551" name="Group 550"/>
            <p:cNvGrpSpPr/>
            <p:nvPr/>
          </p:nvGrpSpPr>
          <p:grpSpPr>
            <a:xfrm>
              <a:off x="5760181" y="3487410"/>
              <a:ext cx="271669" cy="196586"/>
              <a:chOff x="1740238" y="3340072"/>
              <a:chExt cx="443116" cy="423958"/>
            </a:xfrm>
          </p:grpSpPr>
          <p:grpSp>
            <p:nvGrpSpPr>
              <p:cNvPr id="552" name="Group 551"/>
              <p:cNvGrpSpPr/>
              <p:nvPr/>
            </p:nvGrpSpPr>
            <p:grpSpPr>
              <a:xfrm>
                <a:off x="1740238" y="3340072"/>
                <a:ext cx="443116" cy="423799"/>
                <a:chOff x="1252336" y="3335736"/>
                <a:chExt cx="341151" cy="220661"/>
              </a:xfrm>
            </p:grpSpPr>
            <p:sp>
              <p:nvSpPr>
                <p:cNvPr id="554" name="AutoShape 15"/>
                <p:cNvSpPr>
                  <a:spLocks/>
                </p:cNvSpPr>
                <p:nvPr/>
              </p:nvSpPr>
              <p:spPr bwMode="auto">
                <a:xfrm>
                  <a:off x="1252336" y="3367690"/>
                  <a:ext cx="341150" cy="154062"/>
                </a:xfrm>
                <a:custGeom>
                  <a:avLst/>
                  <a:gdLst/>
                  <a:ahLst/>
                  <a:cxnLst/>
                  <a:rect l="0" t="0" r="r" b="b"/>
                  <a:pathLst>
                    <a:path w="21600" h="21600">
                      <a:moveTo>
                        <a:pt x="10800" y="6988"/>
                      </a:moveTo>
                      <a:cubicBezTo>
                        <a:pt x="5433" y="6988"/>
                        <a:pt x="0" y="4588"/>
                        <a:pt x="0" y="0"/>
                      </a:cubicBezTo>
                      <a:lnTo>
                        <a:pt x="0" y="20965"/>
                      </a:lnTo>
                      <a:cubicBezTo>
                        <a:pt x="0" y="21182"/>
                        <a:pt x="16" y="21393"/>
                        <a:pt x="40" y="21600"/>
                      </a:cubicBezTo>
                      <a:cubicBezTo>
                        <a:pt x="518" y="17427"/>
                        <a:pt x="5687" y="15247"/>
                        <a:pt x="10800" y="15247"/>
                      </a:cubicBezTo>
                      <a:cubicBezTo>
                        <a:pt x="15913" y="15247"/>
                        <a:pt x="21082" y="17427"/>
                        <a:pt x="21560" y="21600"/>
                      </a:cubicBezTo>
                      <a:cubicBezTo>
                        <a:pt x="21584" y="21393"/>
                        <a:pt x="21600" y="21182"/>
                        <a:pt x="21600" y="20965"/>
                      </a:cubicBezTo>
                      <a:lnTo>
                        <a:pt x="21600" y="0"/>
                      </a:lnTo>
                      <a:cubicBezTo>
                        <a:pt x="21600" y="4588"/>
                        <a:pt x="16167" y="6988"/>
                        <a:pt x="10800" y="6988"/>
                      </a:cubicBezTo>
                      <a:close/>
                      <a:moveTo>
                        <a:pt x="10800" y="6988"/>
                      </a:moveTo>
                    </a:path>
                  </a:pathLst>
                </a:custGeom>
                <a:solidFill>
                  <a:schemeClr val="accent1">
                    <a:lumMod val="75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555" name="AutoShape 18"/>
                <p:cNvSpPr>
                  <a:spLocks/>
                </p:cNvSpPr>
                <p:nvPr/>
              </p:nvSpPr>
              <p:spPr bwMode="auto">
                <a:xfrm>
                  <a:off x="1252337" y="3335736"/>
                  <a:ext cx="341150" cy="81751"/>
                </a:xfrm>
                <a:custGeom>
                  <a:avLst/>
                  <a:gdLst/>
                  <a:ahLst/>
                  <a:cxnLst/>
                  <a:rect l="0" t="0" r="r" b="b"/>
                  <a:pathLst>
                    <a:path w="21600" h="21600">
                      <a:moveTo>
                        <a:pt x="21532" y="9466"/>
                      </a:moveTo>
                      <a:cubicBezTo>
                        <a:pt x="20895" y="3245"/>
                        <a:pt x="15819" y="0"/>
                        <a:pt x="10800" y="0"/>
                      </a:cubicBezTo>
                      <a:cubicBezTo>
                        <a:pt x="5781" y="0"/>
                        <a:pt x="705" y="3245"/>
                        <a:pt x="68" y="9466"/>
                      </a:cubicBezTo>
                      <a:cubicBezTo>
                        <a:pt x="24" y="9896"/>
                        <a:pt x="0" y="10341"/>
                        <a:pt x="0" y="10800"/>
                      </a:cubicBezTo>
                      <a:cubicBezTo>
                        <a:pt x="0" y="17891"/>
                        <a:pt x="5433" y="21600"/>
                        <a:pt x="10800" y="21600"/>
                      </a:cubicBezTo>
                      <a:cubicBezTo>
                        <a:pt x="16167" y="21600"/>
                        <a:pt x="21600" y="17891"/>
                        <a:pt x="21600" y="10800"/>
                      </a:cubicBezTo>
                      <a:cubicBezTo>
                        <a:pt x="21600" y="10341"/>
                        <a:pt x="21576" y="9896"/>
                        <a:pt x="21532" y="9466"/>
                      </a:cubicBezTo>
                      <a:close/>
                      <a:moveTo>
                        <a:pt x="21532" y="9466"/>
                      </a:moveTo>
                    </a:path>
                  </a:pathLst>
                </a:custGeom>
                <a:solidFill>
                  <a:schemeClr val="accent1">
                    <a:lumMod val="60000"/>
                    <a:lumOff val="40000"/>
                  </a:schemeClr>
                </a:solidFill>
                <a:ln>
                  <a:noFill/>
                </a:ln>
                <a:extLst/>
              </p:spPr>
              <p:txBody>
                <a:bodyPr lIns="0" tIns="0" rIns="0" bIns="0"/>
                <a:lstStyle/>
                <a:p>
                  <a:pPr defTabSz="914361">
                    <a:defRPr/>
                  </a:pPr>
                  <a:endParaRPr lang="en-US" kern="0">
                    <a:solidFill>
                      <a:sysClr val="windowText" lastClr="000000"/>
                    </a:solidFill>
                    <a:cs typeface="Arial"/>
                  </a:endParaRPr>
                </a:p>
              </p:txBody>
            </p:sp>
            <p:sp>
              <p:nvSpPr>
                <p:cNvPr id="556" name="AutoShape 19"/>
                <p:cNvSpPr>
                  <a:spLocks/>
                </p:cNvSpPr>
                <p:nvPr/>
              </p:nvSpPr>
              <p:spPr bwMode="auto">
                <a:xfrm>
                  <a:off x="1252336" y="3474646"/>
                  <a:ext cx="341150" cy="81751"/>
                </a:xfrm>
                <a:custGeom>
                  <a:avLst/>
                  <a:gdLst/>
                  <a:ahLst/>
                  <a:cxnLst/>
                  <a:rect l="0" t="0" r="r" b="b"/>
                  <a:pathLst>
                    <a:path w="21600" h="21600">
                      <a:moveTo>
                        <a:pt x="21560" y="9818"/>
                      </a:moveTo>
                      <a:cubicBezTo>
                        <a:pt x="21082" y="3370"/>
                        <a:pt x="15913" y="0"/>
                        <a:pt x="10800" y="0"/>
                      </a:cubicBezTo>
                      <a:cubicBezTo>
                        <a:pt x="5687" y="0"/>
                        <a:pt x="518" y="3370"/>
                        <a:pt x="40" y="9818"/>
                      </a:cubicBezTo>
                      <a:cubicBezTo>
                        <a:pt x="16" y="10138"/>
                        <a:pt x="0" y="10464"/>
                        <a:pt x="0" y="10800"/>
                      </a:cubicBezTo>
                      <a:cubicBezTo>
                        <a:pt x="0" y="17891"/>
                        <a:pt x="5433" y="21600"/>
                        <a:pt x="10800" y="21600"/>
                      </a:cubicBezTo>
                      <a:cubicBezTo>
                        <a:pt x="16167" y="21600"/>
                        <a:pt x="21600" y="17891"/>
                        <a:pt x="21600" y="10800"/>
                      </a:cubicBezTo>
                      <a:cubicBezTo>
                        <a:pt x="21600" y="10464"/>
                        <a:pt x="21584" y="10138"/>
                        <a:pt x="21560" y="9818"/>
                      </a:cubicBezTo>
                      <a:close/>
                      <a:moveTo>
                        <a:pt x="21560" y="9818"/>
                      </a:moveTo>
                    </a:path>
                  </a:pathLst>
                </a:custGeom>
                <a:solidFill>
                  <a:srgbClr val="4F8E1E"/>
                </a:solidFill>
                <a:ln>
                  <a:noFill/>
                </a:ln>
                <a:extLst/>
              </p:spPr>
              <p:txBody>
                <a:bodyPr lIns="0" tIns="0" rIns="0" bIns="0"/>
                <a:lstStyle/>
                <a:p>
                  <a:pPr defTabSz="914361">
                    <a:defRPr/>
                  </a:pPr>
                  <a:endParaRPr lang="en-US" kern="0">
                    <a:solidFill>
                      <a:sysClr val="windowText" lastClr="000000"/>
                    </a:solidFill>
                    <a:cs typeface="Arial"/>
                  </a:endParaRPr>
                </a:p>
              </p:txBody>
            </p:sp>
          </p:grpSp>
          <p:sp>
            <p:nvSpPr>
              <p:cNvPr id="553" name="TextBox 552"/>
              <p:cNvSpPr txBox="1"/>
              <p:nvPr/>
            </p:nvSpPr>
            <p:spPr>
              <a:xfrm>
                <a:off x="1740239" y="3533425"/>
                <a:ext cx="443115" cy="230605"/>
              </a:xfrm>
              <a:prstGeom prst="rect">
                <a:avLst/>
              </a:prstGeom>
            </p:spPr>
            <p:txBody>
              <a:bodyPr vert="horz" wrap="none" lIns="0" tIns="45720" rIns="0" bIns="45720" rtlCol="0">
                <a:noAutofit/>
              </a:bodyPr>
              <a:lstStyle/>
              <a:p>
                <a:pPr algn="ctr"/>
                <a:endParaRPr lang="en-US" sz="800" b="1" dirty="0">
                  <a:solidFill>
                    <a:schemeClr val="bg2"/>
                  </a:solidFill>
                  <a:ea typeface="ヒラギノ角ゴ Pro W3" charset="-128"/>
                  <a:cs typeface="Calibri"/>
                </a:endParaRPr>
              </a:p>
            </p:txBody>
          </p:sp>
        </p:grpSp>
        <p:cxnSp>
          <p:nvCxnSpPr>
            <p:cNvPr id="558" name="Straight Connector 557"/>
            <p:cNvCxnSpPr/>
            <p:nvPr/>
          </p:nvCxnSpPr>
          <p:spPr>
            <a:xfrm flipH="1">
              <a:off x="5200387" y="3374058"/>
              <a:ext cx="221897" cy="150446"/>
            </a:xfrm>
            <a:prstGeom prst="line">
              <a:avLst/>
            </a:prstGeom>
            <a:ln w="127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flipH="1">
              <a:off x="5546725" y="3374058"/>
              <a:ext cx="1" cy="160591"/>
            </a:xfrm>
            <a:prstGeom prst="line">
              <a:avLst/>
            </a:prstGeom>
            <a:ln w="127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5683430" y="3374058"/>
              <a:ext cx="212586" cy="148253"/>
            </a:xfrm>
            <a:prstGeom prst="line">
              <a:avLst/>
            </a:prstGeom>
            <a:ln w="127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569" name="Rounded Rectangle 568"/>
          <p:cNvSpPr/>
          <p:nvPr/>
        </p:nvSpPr>
        <p:spPr>
          <a:xfrm>
            <a:off x="3608419" y="4619529"/>
            <a:ext cx="725006" cy="894480"/>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900" b="1" dirty="0" smtClean="0">
                <a:solidFill>
                  <a:prstClr val="black">
                    <a:lumMod val="65000"/>
                    <a:lumOff val="35000"/>
                  </a:prstClr>
                </a:solidFill>
                <a:cs typeface="Calibri"/>
              </a:rPr>
              <a:t>ARCHIVE</a:t>
            </a:r>
            <a:endParaRPr lang="en-US" sz="900" b="1" dirty="0">
              <a:solidFill>
                <a:prstClr val="black">
                  <a:lumMod val="65000"/>
                  <a:lumOff val="35000"/>
                </a:prstClr>
              </a:solidFill>
              <a:cs typeface="Calibri"/>
            </a:endParaRPr>
          </a:p>
        </p:txBody>
      </p:sp>
      <p:grpSp>
        <p:nvGrpSpPr>
          <p:cNvPr id="358" name="Group 357"/>
          <p:cNvGrpSpPr/>
          <p:nvPr/>
        </p:nvGrpSpPr>
        <p:grpSpPr>
          <a:xfrm>
            <a:off x="3696618" y="4682690"/>
            <a:ext cx="532073" cy="621571"/>
            <a:chOff x="6015872" y="1632885"/>
            <a:chExt cx="3248571" cy="3682065"/>
          </a:xfrm>
        </p:grpSpPr>
        <p:sp>
          <p:nvSpPr>
            <p:cNvPr id="372" name="Rectangle 371"/>
            <p:cNvSpPr/>
            <p:nvPr/>
          </p:nvSpPr>
          <p:spPr>
            <a:xfrm>
              <a:off x="6015872" y="1632886"/>
              <a:ext cx="3248571" cy="368206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73" name="Rectangle 372"/>
            <p:cNvSpPr/>
            <p:nvPr/>
          </p:nvSpPr>
          <p:spPr>
            <a:xfrm>
              <a:off x="6211408" y="1632885"/>
              <a:ext cx="2852505" cy="348521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74" name="Rectangle 373"/>
            <p:cNvSpPr/>
            <p:nvPr/>
          </p:nvSpPr>
          <p:spPr>
            <a:xfrm>
              <a:off x="6350085" y="1632886"/>
              <a:ext cx="2566773" cy="71995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75" name="Rectangle 374"/>
            <p:cNvSpPr/>
            <p:nvPr/>
          </p:nvSpPr>
          <p:spPr>
            <a:xfrm>
              <a:off x="6350085" y="2508072"/>
              <a:ext cx="2566773" cy="71995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76" name="Rectangle 375"/>
            <p:cNvSpPr/>
            <p:nvPr/>
          </p:nvSpPr>
          <p:spPr>
            <a:xfrm>
              <a:off x="6350085" y="3383258"/>
              <a:ext cx="2566773" cy="71995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77" name="Rectangle 376"/>
            <p:cNvSpPr/>
            <p:nvPr/>
          </p:nvSpPr>
          <p:spPr>
            <a:xfrm>
              <a:off x="6350085" y="4258444"/>
              <a:ext cx="2566773" cy="71995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78" name="Oval 377"/>
            <p:cNvSpPr/>
            <p:nvPr/>
          </p:nvSpPr>
          <p:spPr>
            <a:xfrm>
              <a:off x="8497492" y="4392125"/>
              <a:ext cx="271098" cy="27379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79" name="Oval 378"/>
            <p:cNvSpPr/>
            <p:nvPr/>
          </p:nvSpPr>
          <p:spPr>
            <a:xfrm>
              <a:off x="8497492" y="1763893"/>
              <a:ext cx="271098" cy="27379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80" name="Oval 379"/>
            <p:cNvSpPr/>
            <p:nvPr/>
          </p:nvSpPr>
          <p:spPr>
            <a:xfrm>
              <a:off x="8497492" y="2639970"/>
              <a:ext cx="271098" cy="27379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381" name="Oval 380"/>
            <p:cNvSpPr/>
            <p:nvPr/>
          </p:nvSpPr>
          <p:spPr>
            <a:xfrm>
              <a:off x="8497492" y="3516047"/>
              <a:ext cx="271098" cy="273790"/>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grpSp>
      <p:sp>
        <p:nvSpPr>
          <p:cNvPr id="408" name="Rounded Rectangle 407"/>
          <p:cNvSpPr/>
          <p:nvPr/>
        </p:nvSpPr>
        <p:spPr>
          <a:xfrm>
            <a:off x="5047115" y="1380818"/>
            <a:ext cx="3583909" cy="2778309"/>
          </a:xfrm>
          <a:prstGeom prst="roundRect">
            <a:avLst>
              <a:gd name="adj" fmla="val 1121"/>
            </a:avLst>
          </a:prstGeom>
          <a:solidFill>
            <a:schemeClr val="accent1">
              <a:lumMod val="20000"/>
              <a:lumOff val="80000"/>
            </a:schemeClr>
          </a:solidFill>
          <a:ln w="9525"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91440" rIns="91440" rtlCol="0" anchor="t"/>
          <a:lstStyle/>
          <a:p>
            <a:pPr algn="ctr"/>
            <a:r>
              <a:rPr lang="en-US" b="1" dirty="0" smtClean="0">
                <a:solidFill>
                  <a:schemeClr val="bg1"/>
                </a:solidFill>
                <a:cs typeface="Arial"/>
              </a:rPr>
              <a:t>Data Governance Initiative</a:t>
            </a:r>
            <a:endParaRPr lang="en-US" b="1" dirty="0">
              <a:solidFill>
                <a:schemeClr val="bg1"/>
              </a:solidFill>
              <a:cs typeface="Arial"/>
            </a:endParaRPr>
          </a:p>
        </p:txBody>
      </p:sp>
      <p:sp>
        <p:nvSpPr>
          <p:cNvPr id="409" name="Rounded Rectangle 408"/>
          <p:cNvSpPr>
            <a:spLocks/>
          </p:cNvSpPr>
          <p:nvPr/>
        </p:nvSpPr>
        <p:spPr>
          <a:xfrm>
            <a:off x="5139020" y="2757215"/>
            <a:ext cx="3397163" cy="632877"/>
          </a:xfrm>
          <a:prstGeom prst="roundRect">
            <a:avLst>
              <a:gd name="adj" fmla="val 5758"/>
            </a:avLst>
          </a:prstGeom>
          <a:solidFill>
            <a:schemeClr val="accent3"/>
          </a:solidFill>
          <a:ln w="9525" cmpd="sng">
            <a:solidFill>
              <a:srgbClr val="334F5E"/>
            </a:solidFill>
          </a:ln>
          <a:effectLst/>
        </p:spPr>
        <p:style>
          <a:lnRef idx="1">
            <a:schemeClr val="accent1"/>
          </a:lnRef>
          <a:fillRef idx="3">
            <a:schemeClr val="accent1"/>
          </a:fillRef>
          <a:effectRef idx="2">
            <a:schemeClr val="accent1"/>
          </a:effectRef>
          <a:fontRef idx="minor">
            <a:schemeClr val="lt1"/>
          </a:fontRef>
        </p:style>
        <p:txBody>
          <a:bodyPr lIns="0" tIns="137160" rIns="0" rtlCol="0" anchor="b"/>
          <a:lstStyle/>
          <a:p>
            <a:pPr algn="ctr"/>
            <a:endParaRPr lang="en-US" sz="1000" kern="0" dirty="0">
              <a:solidFill>
                <a:schemeClr val="bg2"/>
              </a:solidFill>
              <a:cs typeface="Arial"/>
            </a:endParaRPr>
          </a:p>
        </p:txBody>
      </p:sp>
      <p:sp>
        <p:nvSpPr>
          <p:cNvPr id="570" name="Rectangle 569"/>
          <p:cNvSpPr/>
          <p:nvPr/>
        </p:nvSpPr>
        <p:spPr>
          <a:xfrm>
            <a:off x="2209633" y="2404140"/>
            <a:ext cx="2973969" cy="923330"/>
          </a:xfrm>
          <a:prstGeom prst="rect">
            <a:avLst/>
          </a:prstGeom>
        </p:spPr>
        <p:txBody>
          <a:bodyPr wrap="square">
            <a:spAutoFit/>
          </a:bodyPr>
          <a:lstStyle/>
          <a:p>
            <a:pPr algn="ctr"/>
            <a:r>
              <a:rPr lang="en-US" b="1" dirty="0" smtClean="0"/>
              <a:t>Common </a:t>
            </a:r>
            <a:br>
              <a:rPr lang="en-US" b="1" dirty="0" smtClean="0"/>
            </a:br>
            <a:r>
              <a:rPr lang="en-US" b="1" dirty="0" smtClean="0"/>
              <a:t>Governance </a:t>
            </a:r>
            <a:br>
              <a:rPr lang="en-US" b="1" dirty="0" smtClean="0"/>
            </a:br>
            <a:r>
              <a:rPr lang="en-US" b="1" dirty="0" smtClean="0"/>
              <a:t>Framework</a:t>
            </a:r>
            <a:endParaRPr lang="en-US" b="1" dirty="0"/>
          </a:p>
        </p:txBody>
      </p:sp>
      <p:sp>
        <p:nvSpPr>
          <p:cNvPr id="173" name="Rounded Rectangle 172"/>
          <p:cNvSpPr>
            <a:spLocks/>
          </p:cNvSpPr>
          <p:nvPr/>
        </p:nvSpPr>
        <p:spPr>
          <a:xfrm>
            <a:off x="5265505" y="3467999"/>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a:solidFill>
                  <a:srgbClr val="1E1E1E">
                    <a:lumMod val="75000"/>
                    <a:lumOff val="25000"/>
                  </a:srgbClr>
                </a:solidFill>
                <a:latin typeface="Arial"/>
                <a:cs typeface="Arial"/>
              </a:rPr>
              <a:t>1</a:t>
            </a:r>
          </a:p>
        </p:txBody>
      </p:sp>
      <p:sp>
        <p:nvSpPr>
          <p:cNvPr id="174" name="Rounded Rectangle 173"/>
          <p:cNvSpPr>
            <a:spLocks/>
          </p:cNvSpPr>
          <p:nvPr/>
        </p:nvSpPr>
        <p:spPr>
          <a:xfrm>
            <a:off x="5552921" y="3467999"/>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75" name="Rounded Rectangle 174"/>
          <p:cNvSpPr>
            <a:spLocks/>
          </p:cNvSpPr>
          <p:nvPr/>
        </p:nvSpPr>
        <p:spPr>
          <a:xfrm>
            <a:off x="5840336" y="3467999"/>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76" name="Rounded Rectangle 175"/>
          <p:cNvSpPr>
            <a:spLocks/>
          </p:cNvSpPr>
          <p:nvPr/>
        </p:nvSpPr>
        <p:spPr>
          <a:xfrm>
            <a:off x="6127752" y="3467999"/>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77" name="Rounded Rectangle 176"/>
          <p:cNvSpPr>
            <a:spLocks/>
          </p:cNvSpPr>
          <p:nvPr/>
        </p:nvSpPr>
        <p:spPr>
          <a:xfrm>
            <a:off x="6415168" y="3467999"/>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78" name="Rounded Rectangle 177"/>
          <p:cNvSpPr>
            <a:spLocks/>
          </p:cNvSpPr>
          <p:nvPr/>
        </p:nvSpPr>
        <p:spPr>
          <a:xfrm>
            <a:off x="6702583" y="3467999"/>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79" name="Rounded Rectangle 178"/>
          <p:cNvSpPr>
            <a:spLocks/>
          </p:cNvSpPr>
          <p:nvPr/>
        </p:nvSpPr>
        <p:spPr>
          <a:xfrm>
            <a:off x="6989999" y="3467999"/>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80" name="Rounded Rectangle 179"/>
          <p:cNvSpPr>
            <a:spLocks/>
          </p:cNvSpPr>
          <p:nvPr/>
        </p:nvSpPr>
        <p:spPr>
          <a:xfrm>
            <a:off x="7277415" y="3467999"/>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81" name="Rounded Rectangle 180"/>
          <p:cNvSpPr>
            <a:spLocks/>
          </p:cNvSpPr>
          <p:nvPr/>
        </p:nvSpPr>
        <p:spPr>
          <a:xfrm>
            <a:off x="5265505" y="3723703"/>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82" name="Rounded Rectangle 181"/>
          <p:cNvSpPr>
            <a:spLocks/>
          </p:cNvSpPr>
          <p:nvPr/>
        </p:nvSpPr>
        <p:spPr>
          <a:xfrm>
            <a:off x="5552921" y="3723703"/>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83" name="Rounded Rectangle 182"/>
          <p:cNvSpPr>
            <a:spLocks/>
          </p:cNvSpPr>
          <p:nvPr/>
        </p:nvSpPr>
        <p:spPr>
          <a:xfrm>
            <a:off x="5840336" y="3723703"/>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84" name="Rounded Rectangle 183"/>
          <p:cNvSpPr>
            <a:spLocks/>
          </p:cNvSpPr>
          <p:nvPr/>
        </p:nvSpPr>
        <p:spPr>
          <a:xfrm>
            <a:off x="6127752" y="3723703"/>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85" name="Rounded Rectangle 184"/>
          <p:cNvSpPr>
            <a:spLocks/>
          </p:cNvSpPr>
          <p:nvPr/>
        </p:nvSpPr>
        <p:spPr>
          <a:xfrm>
            <a:off x="6415168" y="3723703"/>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86" name="Rounded Rectangle 185"/>
          <p:cNvSpPr>
            <a:spLocks/>
          </p:cNvSpPr>
          <p:nvPr/>
        </p:nvSpPr>
        <p:spPr>
          <a:xfrm>
            <a:off x="6702583" y="3723703"/>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87" name="Rounded Rectangle 186"/>
          <p:cNvSpPr>
            <a:spLocks/>
          </p:cNvSpPr>
          <p:nvPr/>
        </p:nvSpPr>
        <p:spPr>
          <a:xfrm>
            <a:off x="6989999" y="3723703"/>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88" name="Rounded Rectangle 187"/>
          <p:cNvSpPr>
            <a:spLocks/>
          </p:cNvSpPr>
          <p:nvPr/>
        </p:nvSpPr>
        <p:spPr>
          <a:xfrm>
            <a:off x="7277415" y="3723703"/>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89" name="Rounded Rectangle 188"/>
          <p:cNvSpPr>
            <a:spLocks/>
          </p:cNvSpPr>
          <p:nvPr/>
        </p:nvSpPr>
        <p:spPr>
          <a:xfrm>
            <a:off x="7567699" y="3467999"/>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90" name="Rounded Rectangle 189"/>
          <p:cNvSpPr>
            <a:spLocks/>
          </p:cNvSpPr>
          <p:nvPr/>
        </p:nvSpPr>
        <p:spPr>
          <a:xfrm>
            <a:off x="7855115" y="3467999"/>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91" name="Rounded Rectangle 190"/>
          <p:cNvSpPr>
            <a:spLocks/>
          </p:cNvSpPr>
          <p:nvPr/>
        </p:nvSpPr>
        <p:spPr>
          <a:xfrm>
            <a:off x="7567699" y="3723703"/>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92" name="Rounded Rectangle 191"/>
          <p:cNvSpPr>
            <a:spLocks/>
          </p:cNvSpPr>
          <p:nvPr/>
        </p:nvSpPr>
        <p:spPr>
          <a:xfrm>
            <a:off x="7855115" y="3723703"/>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93" name="Rounded Rectangle 192"/>
          <p:cNvSpPr>
            <a:spLocks/>
          </p:cNvSpPr>
          <p:nvPr/>
        </p:nvSpPr>
        <p:spPr>
          <a:xfrm>
            <a:off x="8138404" y="3467999"/>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96" name="Rounded Rectangle 195"/>
          <p:cNvSpPr>
            <a:spLocks/>
          </p:cNvSpPr>
          <p:nvPr/>
        </p:nvSpPr>
        <p:spPr>
          <a:xfrm>
            <a:off x="8138404" y="3723703"/>
            <a:ext cx="25669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Arial"/>
                <a:cs typeface="Arial"/>
              </a:rPr>
              <a:t>°</a:t>
            </a:r>
            <a:endParaRPr lang="en-US" sz="700" dirty="0">
              <a:solidFill>
                <a:srgbClr val="1E1E1E">
                  <a:lumMod val="75000"/>
                  <a:lumOff val="25000"/>
                </a:srgbClr>
              </a:solidFill>
              <a:latin typeface="Arial"/>
              <a:cs typeface="Arial"/>
            </a:endParaRPr>
          </a:p>
        </p:txBody>
      </p:sp>
      <p:sp>
        <p:nvSpPr>
          <p:cNvPr id="199" name="Rounded Rectangle 198"/>
          <p:cNvSpPr>
            <a:spLocks/>
          </p:cNvSpPr>
          <p:nvPr/>
        </p:nvSpPr>
        <p:spPr>
          <a:xfrm>
            <a:off x="5139020" y="2757215"/>
            <a:ext cx="3397164" cy="1270812"/>
          </a:xfrm>
          <a:prstGeom prst="roundRect">
            <a:avLst>
              <a:gd name="adj" fmla="val 5758"/>
            </a:avLst>
          </a:prstGeom>
          <a:solidFill>
            <a:schemeClr val="tx2">
              <a:alpha val="40000"/>
            </a:schemeClr>
          </a:solidFill>
          <a:ln w="9525" cmpd="sng">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dirty="0">
              <a:solidFill>
                <a:srgbClr val="1E1E1E">
                  <a:lumMod val="75000"/>
                  <a:lumOff val="25000"/>
                </a:srgbClr>
              </a:solidFill>
              <a:latin typeface="Arial"/>
              <a:cs typeface="Arial"/>
            </a:endParaRPr>
          </a:p>
        </p:txBody>
      </p:sp>
      <p:pic>
        <p:nvPicPr>
          <p:cNvPr id="200" name="Picture 19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718511" y="3108769"/>
            <a:ext cx="2180127" cy="564732"/>
          </a:xfrm>
          <a:prstGeom prst="rect">
            <a:avLst/>
          </a:prstGeom>
        </p:spPr>
      </p:pic>
      <p:sp>
        <p:nvSpPr>
          <p:cNvPr id="428" name="Rounded Rectangle 37"/>
          <p:cNvSpPr>
            <a:spLocks/>
          </p:cNvSpPr>
          <p:nvPr/>
        </p:nvSpPr>
        <p:spPr>
          <a:xfrm>
            <a:off x="5139019" y="1876422"/>
            <a:ext cx="459000" cy="1039602"/>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bg2"/>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r>
              <a:rPr lang="en-US" sz="900" kern="0" dirty="0" smtClean="0">
                <a:solidFill>
                  <a:srgbClr val="1E1E1E">
                    <a:lumMod val="75000"/>
                    <a:lumOff val="25000"/>
                  </a:srgbClr>
                </a:solidFill>
                <a:latin typeface="Arial"/>
                <a:cs typeface="Arial"/>
              </a:rPr>
              <a:t>Apache Pig</a:t>
            </a:r>
          </a:p>
          <a:p>
            <a:endParaRPr lang="en-US" sz="900" kern="0" dirty="0">
              <a:solidFill>
                <a:srgbClr val="1E1E1E">
                  <a:lumMod val="75000"/>
                  <a:lumOff val="25000"/>
                </a:srgbClr>
              </a:solidFill>
              <a:latin typeface="Arial"/>
              <a:cs typeface="Arial"/>
            </a:endParaRPr>
          </a:p>
        </p:txBody>
      </p:sp>
      <p:sp>
        <p:nvSpPr>
          <p:cNvPr id="571" name="Rounded Rectangle 37"/>
          <p:cNvSpPr>
            <a:spLocks/>
          </p:cNvSpPr>
          <p:nvPr/>
        </p:nvSpPr>
        <p:spPr>
          <a:xfrm>
            <a:off x="5628464" y="1870076"/>
            <a:ext cx="459000" cy="1039602"/>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bg2"/>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r>
              <a:rPr lang="en-US" sz="900" kern="0" dirty="0" smtClean="0">
                <a:solidFill>
                  <a:srgbClr val="1E1E1E">
                    <a:lumMod val="75000"/>
                    <a:lumOff val="25000"/>
                  </a:srgbClr>
                </a:solidFill>
                <a:latin typeface="Arial"/>
                <a:cs typeface="Arial"/>
              </a:rPr>
              <a:t>Apache Hive</a:t>
            </a:r>
          </a:p>
          <a:p>
            <a:endParaRPr lang="en-US" sz="900" kern="0" dirty="0">
              <a:solidFill>
                <a:srgbClr val="1E1E1E">
                  <a:lumMod val="75000"/>
                  <a:lumOff val="25000"/>
                </a:srgbClr>
              </a:solidFill>
              <a:latin typeface="Arial"/>
              <a:cs typeface="Arial"/>
            </a:endParaRPr>
          </a:p>
        </p:txBody>
      </p:sp>
      <p:sp>
        <p:nvSpPr>
          <p:cNvPr id="573" name="Rounded Rectangle 37"/>
          <p:cNvSpPr>
            <a:spLocks/>
          </p:cNvSpPr>
          <p:nvPr/>
        </p:nvSpPr>
        <p:spPr>
          <a:xfrm>
            <a:off x="6118310" y="1870076"/>
            <a:ext cx="459000" cy="1039602"/>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bg2"/>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r>
              <a:rPr lang="en-US" sz="900" kern="0" dirty="0" smtClean="0">
                <a:solidFill>
                  <a:srgbClr val="1E1E1E">
                    <a:lumMod val="75000"/>
                    <a:lumOff val="25000"/>
                  </a:srgbClr>
                </a:solidFill>
                <a:latin typeface="Arial"/>
                <a:cs typeface="Arial"/>
              </a:rPr>
              <a:t>Apache HBase</a:t>
            </a:r>
          </a:p>
          <a:p>
            <a:endParaRPr lang="en-US" sz="900" kern="0" dirty="0">
              <a:solidFill>
                <a:srgbClr val="1E1E1E">
                  <a:lumMod val="75000"/>
                  <a:lumOff val="25000"/>
                </a:srgbClr>
              </a:solidFill>
              <a:latin typeface="Arial"/>
              <a:cs typeface="Arial"/>
            </a:endParaRPr>
          </a:p>
        </p:txBody>
      </p:sp>
      <p:sp>
        <p:nvSpPr>
          <p:cNvPr id="574" name="Rounded Rectangle 37"/>
          <p:cNvSpPr>
            <a:spLocks/>
          </p:cNvSpPr>
          <p:nvPr/>
        </p:nvSpPr>
        <p:spPr>
          <a:xfrm>
            <a:off x="6596046" y="1872379"/>
            <a:ext cx="459000" cy="1039602"/>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bg2"/>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0" rIns="182880" bIns="137160" rtlCol="0" anchor="ctr"/>
          <a:lstStyle/>
          <a:p>
            <a:r>
              <a:rPr lang="en-US" sz="800" kern="0" dirty="0" smtClean="0">
                <a:solidFill>
                  <a:srgbClr val="1E1E1E">
                    <a:lumMod val="75000"/>
                    <a:lumOff val="25000"/>
                  </a:srgbClr>
                </a:solidFill>
                <a:latin typeface="Arial"/>
                <a:cs typeface="Arial"/>
              </a:rPr>
              <a:t>Apache Accumulo</a:t>
            </a:r>
          </a:p>
          <a:p>
            <a:endParaRPr lang="en-US" sz="700" kern="0" dirty="0">
              <a:solidFill>
                <a:srgbClr val="1E1E1E">
                  <a:lumMod val="75000"/>
                  <a:lumOff val="25000"/>
                </a:srgbClr>
              </a:solidFill>
              <a:latin typeface="Arial"/>
              <a:cs typeface="Arial"/>
            </a:endParaRPr>
          </a:p>
        </p:txBody>
      </p:sp>
      <p:sp>
        <p:nvSpPr>
          <p:cNvPr id="575" name="Rounded Rectangle 37"/>
          <p:cNvSpPr>
            <a:spLocks/>
          </p:cNvSpPr>
          <p:nvPr/>
        </p:nvSpPr>
        <p:spPr>
          <a:xfrm>
            <a:off x="7091316" y="1870076"/>
            <a:ext cx="459000" cy="1039602"/>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bg2"/>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r>
              <a:rPr lang="en-US" sz="900" kern="0" dirty="0" smtClean="0">
                <a:solidFill>
                  <a:srgbClr val="1E1E1E">
                    <a:lumMod val="75000"/>
                    <a:lumOff val="25000"/>
                  </a:srgbClr>
                </a:solidFill>
                <a:latin typeface="Arial"/>
                <a:cs typeface="Arial"/>
              </a:rPr>
              <a:t>Apache Solr</a:t>
            </a:r>
          </a:p>
          <a:p>
            <a:endParaRPr lang="en-US" sz="900" kern="0" dirty="0">
              <a:solidFill>
                <a:srgbClr val="1E1E1E">
                  <a:lumMod val="75000"/>
                  <a:lumOff val="25000"/>
                </a:srgbClr>
              </a:solidFill>
              <a:latin typeface="Arial"/>
              <a:cs typeface="Arial"/>
            </a:endParaRPr>
          </a:p>
        </p:txBody>
      </p:sp>
      <p:sp>
        <p:nvSpPr>
          <p:cNvPr id="576" name="Rounded Rectangle 37"/>
          <p:cNvSpPr>
            <a:spLocks/>
          </p:cNvSpPr>
          <p:nvPr/>
        </p:nvSpPr>
        <p:spPr>
          <a:xfrm>
            <a:off x="7583326" y="1872379"/>
            <a:ext cx="459000" cy="1039602"/>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bg2"/>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r>
              <a:rPr lang="en-US" sz="900" kern="0" dirty="0" smtClean="0">
                <a:solidFill>
                  <a:srgbClr val="1E1E1E">
                    <a:lumMod val="75000"/>
                    <a:lumOff val="25000"/>
                  </a:srgbClr>
                </a:solidFill>
                <a:latin typeface="Arial"/>
                <a:cs typeface="Arial"/>
              </a:rPr>
              <a:t>Apache Spark</a:t>
            </a:r>
          </a:p>
        </p:txBody>
      </p:sp>
      <p:sp>
        <p:nvSpPr>
          <p:cNvPr id="577" name="Rounded Rectangle 37"/>
          <p:cNvSpPr>
            <a:spLocks/>
          </p:cNvSpPr>
          <p:nvPr/>
        </p:nvSpPr>
        <p:spPr>
          <a:xfrm>
            <a:off x="8077183" y="1872720"/>
            <a:ext cx="459000" cy="1039602"/>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bg2"/>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r>
              <a:rPr lang="en-US" sz="900" kern="0" dirty="0" smtClean="0">
                <a:solidFill>
                  <a:srgbClr val="1E1E1E">
                    <a:lumMod val="75000"/>
                    <a:lumOff val="25000"/>
                  </a:srgbClr>
                </a:solidFill>
                <a:latin typeface="Arial"/>
                <a:cs typeface="Arial"/>
              </a:rPr>
              <a:t>Apache Storm</a:t>
            </a:r>
          </a:p>
          <a:p>
            <a:endParaRPr lang="en-US" sz="900" kern="0" dirty="0">
              <a:solidFill>
                <a:srgbClr val="1E1E1E">
                  <a:lumMod val="75000"/>
                  <a:lumOff val="25000"/>
                </a:srgbClr>
              </a:solidFill>
              <a:latin typeface="Arial"/>
              <a:cs typeface="Arial"/>
            </a:endParaRPr>
          </a:p>
        </p:txBody>
      </p:sp>
      <p:sp>
        <p:nvSpPr>
          <p:cNvPr id="201" name="Text Placeholder 1"/>
          <p:cNvSpPr txBox="1">
            <a:spLocks/>
          </p:cNvSpPr>
          <p:nvPr/>
        </p:nvSpPr>
        <p:spPr>
          <a:xfrm>
            <a:off x="8731432" y="1394464"/>
            <a:ext cx="2915287" cy="2548548"/>
          </a:xfrm>
          <a:prstGeom prst="rect">
            <a:avLst/>
          </a:prstGeom>
        </p:spPr>
        <p:txBody>
          <a:bodyPr vert="horz"/>
          <a:lstStyle>
            <a:lvl1pPr marL="0" indent="0" algn="l" defTabSz="457200" rtl="0" eaLnBrk="1" fontAlgn="base" hangingPunct="1">
              <a:spcBef>
                <a:spcPts val="1376"/>
              </a:spcBef>
              <a:spcAft>
                <a:spcPct val="0"/>
              </a:spcAft>
              <a:buClr>
                <a:srgbClr val="69BE28"/>
              </a:buClr>
              <a:buFont typeface="Wingdings" charset="2"/>
              <a:buNone/>
              <a:defRPr sz="2400" b="1" i="0" kern="1200" baseline="0">
                <a:solidFill>
                  <a:schemeClr val="tx1"/>
                </a:solidFill>
                <a:latin typeface="Arial"/>
                <a:ea typeface="ヒラギノ角ゴ Pro W3" charset="-128"/>
                <a:cs typeface="Arial"/>
              </a:defRPr>
            </a:lvl1pPr>
            <a:lvl2pPr marL="0" indent="0" algn="l" defTabSz="58738" rtl="0" eaLnBrk="1" fontAlgn="base" hangingPunct="1">
              <a:spcBef>
                <a:spcPts val="776"/>
              </a:spcBef>
              <a:spcAft>
                <a:spcPct val="0"/>
              </a:spcAft>
              <a:buFont typeface="Lucida Grande"/>
              <a:buNone/>
              <a:tabLst/>
              <a:defRPr sz="2000" kern="1200">
                <a:solidFill>
                  <a:srgbClr val="1E1E1E"/>
                </a:solidFill>
                <a:latin typeface="+mn-lt"/>
                <a:ea typeface="ヒラギノ角ゴ Pro W3" charset="-128"/>
                <a:cs typeface="ヒラギノ角ゴ Pro W3" charset="-128"/>
              </a:defRPr>
            </a:lvl2pPr>
            <a:lvl3pPr marL="166688" indent="-166688" algn="l" defTabSz="282575" rtl="0" eaLnBrk="1" fontAlgn="base" hangingPunct="1">
              <a:spcBef>
                <a:spcPts val="776"/>
              </a:spcBef>
              <a:spcAft>
                <a:spcPts val="0"/>
              </a:spcAft>
              <a:buClr>
                <a:schemeClr val="accent1"/>
              </a:buClr>
              <a:buFont typeface="Arial"/>
              <a:buChar char="•"/>
              <a:tabLst/>
              <a:defRPr sz="1800" kern="1200">
                <a:solidFill>
                  <a:srgbClr val="1E1E1E"/>
                </a:solidFill>
                <a:latin typeface="+mn-lt"/>
                <a:ea typeface="ヒラギノ角ゴ Pro W3" charset="-128"/>
                <a:cs typeface="ヒラギノ角ゴ Pro W3" charset="-128"/>
              </a:defRPr>
            </a:lvl3pPr>
            <a:lvl4pPr marL="396875" indent="-171450" algn="l" defTabSz="282575" rtl="0" eaLnBrk="1" fontAlgn="base" hangingPunct="1">
              <a:spcBef>
                <a:spcPts val="776"/>
              </a:spcBef>
              <a:spcAft>
                <a:spcPts val="0"/>
              </a:spcAft>
              <a:buFont typeface="Arial" charset="0"/>
              <a:buChar char="–"/>
              <a:defRPr sz="1600" kern="1200">
                <a:solidFill>
                  <a:srgbClr val="1E1E1E"/>
                </a:solidFill>
                <a:latin typeface="+mn-lt"/>
                <a:ea typeface="ヒラギノ角ゴ Pro W3" charset="-128"/>
                <a:cs typeface="ヒラギノ角ゴ Pro W3" charset="-128"/>
              </a:defRPr>
            </a:lvl4pPr>
            <a:lvl5pPr marL="627063" indent="-176213" algn="l" defTabSz="282575" rtl="0" eaLnBrk="1" fontAlgn="base" hangingPunct="1">
              <a:spcBef>
                <a:spcPts val="776"/>
              </a:spcBef>
              <a:spcAft>
                <a:spcPts val="0"/>
              </a:spcAft>
              <a:buFont typeface="Lucida Grande"/>
              <a:buChar char="-"/>
              <a:defRPr sz="1400" kern="1200">
                <a:solidFill>
                  <a:srgbClr val="1E1E1E"/>
                </a:solidFill>
                <a:latin typeface="+mn-lt"/>
                <a:ea typeface="ヒラギノ角ゴ Pro W3" charset="-128"/>
                <a:cs typeface="ヒラギノ角ゴ Pro W3"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rPr>
              <a:t>TWO </a:t>
            </a:r>
            <a:r>
              <a:rPr lang="en-US" sz="1600" dirty="0" smtClean="0">
                <a:solidFill>
                  <a:schemeClr val="bg1"/>
                </a:solidFill>
              </a:rPr>
              <a:t>Requirements</a:t>
            </a:r>
          </a:p>
          <a:p>
            <a:pPr marL="342900" indent="-342900">
              <a:buFont typeface="+mj-lt"/>
              <a:buAutoNum type="arabicPeriod"/>
            </a:pPr>
            <a:r>
              <a:rPr lang="en-US" sz="1600" b="0" dirty="0" smtClean="0">
                <a:solidFill>
                  <a:schemeClr val="accent1"/>
                </a:solidFill>
              </a:rPr>
              <a:t>Hadoop must snap in to the existing frameworks and be a good citizen</a:t>
            </a:r>
          </a:p>
          <a:p>
            <a:pPr marL="342900" indent="-342900">
              <a:buFont typeface="+mj-lt"/>
              <a:buAutoNum type="arabicPeriod"/>
            </a:pPr>
            <a:r>
              <a:rPr lang="en-US" sz="1600" b="0" dirty="0" smtClean="0">
                <a:solidFill>
                  <a:schemeClr val="accent1"/>
                </a:solidFill>
              </a:rPr>
              <a:t>Hadoop must also provide governance within its own stack of technologies</a:t>
            </a:r>
            <a:endParaRPr lang="en-US" sz="1600" b="0" dirty="0">
              <a:solidFill>
                <a:schemeClr val="accent1"/>
              </a:solidFill>
            </a:endParaRPr>
          </a:p>
        </p:txBody>
      </p:sp>
      <p:sp>
        <p:nvSpPr>
          <p:cNvPr id="203" name="Text Placeholder 1"/>
          <p:cNvSpPr txBox="1">
            <a:spLocks/>
          </p:cNvSpPr>
          <p:nvPr/>
        </p:nvSpPr>
        <p:spPr>
          <a:xfrm>
            <a:off x="5139020" y="4554650"/>
            <a:ext cx="6146896" cy="2105807"/>
          </a:xfrm>
          <a:prstGeom prst="rect">
            <a:avLst/>
          </a:prstGeom>
        </p:spPr>
        <p:txBody>
          <a:bodyPr vert="horz"/>
          <a:lstStyle>
            <a:lvl1pPr marL="0" indent="0" algn="l" defTabSz="457200" rtl="0" eaLnBrk="1" fontAlgn="base" hangingPunct="1">
              <a:spcBef>
                <a:spcPts val="1376"/>
              </a:spcBef>
              <a:spcAft>
                <a:spcPct val="0"/>
              </a:spcAft>
              <a:buClr>
                <a:srgbClr val="69BE28"/>
              </a:buClr>
              <a:buFont typeface="Wingdings" charset="2"/>
              <a:buNone/>
              <a:defRPr sz="2400" b="1" i="0" kern="1200" baseline="0">
                <a:solidFill>
                  <a:schemeClr val="tx1"/>
                </a:solidFill>
                <a:latin typeface="Arial"/>
                <a:ea typeface="ヒラギノ角ゴ Pro W3" charset="-128"/>
                <a:cs typeface="Arial"/>
              </a:defRPr>
            </a:lvl1pPr>
            <a:lvl2pPr marL="0" indent="0" algn="l" defTabSz="58738" rtl="0" eaLnBrk="1" fontAlgn="base" hangingPunct="1">
              <a:spcBef>
                <a:spcPts val="776"/>
              </a:spcBef>
              <a:spcAft>
                <a:spcPct val="0"/>
              </a:spcAft>
              <a:buFont typeface="Lucida Grande"/>
              <a:buNone/>
              <a:tabLst/>
              <a:defRPr sz="2000" kern="1200">
                <a:solidFill>
                  <a:srgbClr val="1E1E1E"/>
                </a:solidFill>
                <a:latin typeface="+mn-lt"/>
                <a:ea typeface="ヒラギノ角ゴ Pro W3" charset="-128"/>
                <a:cs typeface="ヒラギノ角ゴ Pro W3" charset="-128"/>
              </a:defRPr>
            </a:lvl2pPr>
            <a:lvl3pPr marL="166688" indent="-166688" algn="l" defTabSz="282575" rtl="0" eaLnBrk="1" fontAlgn="base" hangingPunct="1">
              <a:spcBef>
                <a:spcPts val="776"/>
              </a:spcBef>
              <a:spcAft>
                <a:spcPts val="0"/>
              </a:spcAft>
              <a:buClr>
                <a:schemeClr val="accent1"/>
              </a:buClr>
              <a:buFont typeface="Arial"/>
              <a:buChar char="•"/>
              <a:tabLst/>
              <a:defRPr sz="1800" kern="1200">
                <a:solidFill>
                  <a:srgbClr val="1E1E1E"/>
                </a:solidFill>
                <a:latin typeface="+mn-lt"/>
                <a:ea typeface="ヒラギノ角ゴ Pro W3" charset="-128"/>
                <a:cs typeface="ヒラギノ角ゴ Pro W3" charset="-128"/>
              </a:defRPr>
            </a:lvl3pPr>
            <a:lvl4pPr marL="396875" indent="-171450" algn="l" defTabSz="282575" rtl="0" eaLnBrk="1" fontAlgn="base" hangingPunct="1">
              <a:spcBef>
                <a:spcPts val="776"/>
              </a:spcBef>
              <a:spcAft>
                <a:spcPts val="0"/>
              </a:spcAft>
              <a:buFont typeface="Arial" charset="0"/>
              <a:buChar char="–"/>
              <a:defRPr sz="1600" kern="1200">
                <a:solidFill>
                  <a:srgbClr val="1E1E1E"/>
                </a:solidFill>
                <a:latin typeface="+mn-lt"/>
                <a:ea typeface="ヒラギノ角ゴ Pro W3" charset="-128"/>
                <a:cs typeface="ヒラギノ角ゴ Pro W3" charset="-128"/>
              </a:defRPr>
            </a:lvl4pPr>
            <a:lvl5pPr marL="627063" indent="-176213" algn="l" defTabSz="282575" rtl="0" eaLnBrk="1" fontAlgn="base" hangingPunct="1">
              <a:spcBef>
                <a:spcPts val="776"/>
              </a:spcBef>
              <a:spcAft>
                <a:spcPts val="0"/>
              </a:spcAft>
              <a:buFont typeface="Lucida Grande"/>
              <a:buChar char="-"/>
              <a:defRPr sz="1400" kern="1200">
                <a:solidFill>
                  <a:srgbClr val="1E1E1E"/>
                </a:solidFill>
                <a:latin typeface="+mn-lt"/>
                <a:ea typeface="ヒラギノ角ゴ Pro W3" charset="-128"/>
                <a:cs typeface="ヒラギノ角ゴ Pro W3"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bg1"/>
                </a:solidFill>
              </a:rPr>
              <a:t>A group of companies dedicated to meeting these requirements in the open</a:t>
            </a:r>
            <a:endParaRPr lang="en-US" sz="1800" dirty="0">
              <a:solidFill>
                <a:schemeClr val="accent1"/>
              </a:solidFill>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987417" y="5412675"/>
            <a:ext cx="1149663" cy="383221"/>
          </a:xfrm>
          <a:prstGeom prst="rect">
            <a:avLst/>
          </a:prstGeom>
        </p:spPr>
      </p:pic>
      <p:sp>
        <p:nvSpPr>
          <p:cNvPr id="6" name="Rectangle 5"/>
          <p:cNvSpPr/>
          <p:nvPr/>
        </p:nvSpPr>
        <p:spPr>
          <a:xfrm>
            <a:off x="10080834" y="5982146"/>
            <a:ext cx="1498550" cy="67831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pic>
        <p:nvPicPr>
          <p:cNvPr id="206" name="Picture 205" descr="Hor_RGBLogo.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9346387" y="5577764"/>
            <a:ext cx="1104860" cy="417611"/>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617359" y="5466958"/>
            <a:ext cx="1152371" cy="260697"/>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445899" y="5331867"/>
            <a:ext cx="954270" cy="478798"/>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8302540" y="5955686"/>
            <a:ext cx="706701" cy="305600"/>
          </a:xfrm>
          <a:prstGeom prst="rect">
            <a:avLst/>
          </a:prstGeom>
        </p:spPr>
      </p:pic>
      <p:cxnSp>
        <p:nvCxnSpPr>
          <p:cNvPr id="210" name="Straight Connector 209"/>
          <p:cNvCxnSpPr/>
          <p:nvPr/>
        </p:nvCxnSpPr>
        <p:spPr>
          <a:xfrm>
            <a:off x="5207777" y="4514120"/>
            <a:ext cx="6253425" cy="0"/>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6689843" y="5963558"/>
            <a:ext cx="1446917" cy="355942"/>
          </a:xfrm>
          <a:prstGeom prst="rect">
            <a:avLst/>
          </a:prstGeom>
        </p:spPr>
      </p:pic>
      <p:pic>
        <p:nvPicPr>
          <p:cNvPr id="10" name="Picture 9"/>
          <p:cNvPicPr>
            <a:picLocks noChangeAspect="1"/>
          </p:cNvPicPr>
          <p:nvPr/>
        </p:nvPicPr>
        <p:blipFill>
          <a:blip r:embed="rId10"/>
          <a:stretch>
            <a:fillRect/>
          </a:stretch>
        </p:blipFill>
        <p:spPr>
          <a:xfrm>
            <a:off x="4416947" y="5595001"/>
            <a:ext cx="911725" cy="911725"/>
          </a:xfrm>
          <a:prstGeom prst="rect">
            <a:avLst/>
          </a:prstGeom>
        </p:spPr>
      </p:pic>
      <p:sp>
        <p:nvSpPr>
          <p:cNvPr id="11" name="TextBox 10"/>
          <p:cNvSpPr txBox="1"/>
          <p:nvPr/>
        </p:nvSpPr>
        <p:spPr>
          <a:xfrm>
            <a:off x="5552921" y="5778118"/>
            <a:ext cx="927964" cy="731286"/>
          </a:xfrm>
          <a:prstGeom prst="rect">
            <a:avLst/>
          </a:prstGeom>
        </p:spPr>
        <p:txBody>
          <a:bodyPr vert="horz" wrap="square" lIns="91440" tIns="91440" rIns="91440" bIns="91440" rtlCol="0">
            <a:noAutofit/>
          </a:bodyPr>
          <a:lstStyle/>
          <a:p>
            <a:r>
              <a:rPr lang="en-US" b="1" i="1" dirty="0" smtClean="0">
                <a:solidFill>
                  <a:schemeClr val="tx1">
                    <a:lumMod val="50000"/>
                    <a:lumOff val="50000"/>
                  </a:schemeClr>
                </a:solidFill>
              </a:rPr>
              <a:t>Major Bank</a:t>
            </a:r>
            <a:endParaRPr lang="en-US" b="1" i="1" dirty="0">
              <a:solidFill>
                <a:schemeClr val="tx1">
                  <a:lumMod val="50000"/>
                  <a:lumOff val="50000"/>
                </a:schemeClr>
              </a:solidFill>
            </a:endParaRPr>
          </a:p>
        </p:txBody>
      </p:sp>
    </p:spTree>
    <p:extLst>
      <p:ext uri="{BB962C8B-B14F-4D97-AF65-F5344CB8AC3E}">
        <p14:creationId xmlns:p14="http://schemas.microsoft.com/office/powerpoint/2010/main" val="2975985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Apache Atlas Overview</a:t>
            </a:r>
            <a:endParaRPr lang="en-US" dirty="0"/>
          </a:p>
        </p:txBody>
      </p:sp>
      <p:sp>
        <p:nvSpPr>
          <p:cNvPr id="3" name="Text Placeholder 2"/>
          <p:cNvSpPr>
            <a:spLocks noGrp="1"/>
          </p:cNvSpPr>
          <p:nvPr>
            <p:ph type="body" sz="quarter" idx="10"/>
          </p:nvPr>
        </p:nvSpPr>
        <p:spPr>
          <a:prstGeom prst="rect">
            <a:avLst/>
          </a:prstGeom>
        </p:spPr>
        <p:txBody>
          <a:bodyPr/>
          <a:lstStyle/>
          <a:p>
            <a:endParaRPr lang="en-US" dirty="0"/>
          </a:p>
        </p:txBody>
      </p:sp>
      <p:sp>
        <p:nvSpPr>
          <p:cNvPr id="4" name="Subtitle 3"/>
          <p:cNvSpPr>
            <a:spLocks noGrp="1"/>
          </p:cNvSpPr>
          <p:nvPr>
            <p:ph type="subTitle" idx="1"/>
          </p:nvPr>
        </p:nvSpPr>
        <p:spPr/>
        <p:txBody>
          <a:bodyPr/>
          <a:lstStyle/>
          <a:p>
            <a:r>
              <a:rPr lang="en-US" dirty="0" smtClean="0"/>
              <a:t>We Do Hadoop</a:t>
            </a:r>
            <a:endParaRPr lang="en-US" dirty="0"/>
          </a:p>
        </p:txBody>
      </p:sp>
    </p:spTree>
    <p:extLst>
      <p:ext uri="{BB962C8B-B14F-4D97-AF65-F5344CB8AC3E}">
        <p14:creationId xmlns:p14="http://schemas.microsoft.com/office/powerpoint/2010/main" val="183592339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Apache Atlas Vision </a:t>
            </a:r>
            <a:endParaRPr lang="en-US" dirty="0"/>
          </a:p>
        </p:txBody>
      </p:sp>
      <p:sp>
        <p:nvSpPr>
          <p:cNvPr id="2" name="Text Placeholder 1"/>
          <p:cNvSpPr>
            <a:spLocks noGrp="1"/>
          </p:cNvSpPr>
          <p:nvPr>
            <p:ph type="body" sz="quarter" idx="11"/>
          </p:nvPr>
        </p:nvSpPr>
        <p:spPr>
          <a:xfrm>
            <a:off x="4902056" y="1287958"/>
            <a:ext cx="6097638" cy="4373254"/>
          </a:xfrm>
        </p:spPr>
        <p:txBody>
          <a:bodyPr/>
          <a:lstStyle/>
          <a:p>
            <a:r>
              <a:rPr lang="en-US" dirty="0" smtClean="0"/>
              <a:t>Metadata Services</a:t>
            </a:r>
          </a:p>
          <a:p>
            <a:pPr marL="509565" lvl="2" indent="-342900"/>
            <a:r>
              <a:rPr lang="en-US" sz="1600" b="0" dirty="0" smtClean="0"/>
              <a:t>Flexible Knowledge Store</a:t>
            </a:r>
          </a:p>
          <a:p>
            <a:pPr marL="509565" lvl="2" indent="-342900"/>
            <a:r>
              <a:rPr lang="en-US" sz="1600" b="0" dirty="0" smtClean="0"/>
              <a:t>Business Catalog / Operational Data</a:t>
            </a:r>
          </a:p>
          <a:p>
            <a:pPr marL="509565" lvl="2" indent="-342900"/>
            <a:r>
              <a:rPr lang="en-US" sz="1600" b="0" dirty="0" smtClean="0"/>
              <a:t>Search &amp; </a:t>
            </a:r>
            <a:r>
              <a:rPr lang="en-US" sz="1600" b="1" dirty="0" smtClean="0">
                <a:solidFill>
                  <a:srgbClr val="FF0000"/>
                </a:solidFill>
              </a:rPr>
              <a:t>Proscriptive Lineage</a:t>
            </a:r>
            <a:endParaRPr lang="en-US" sz="1050" b="1" dirty="0" smtClean="0">
              <a:solidFill>
                <a:srgbClr val="FF0000"/>
              </a:solidFill>
            </a:endParaRPr>
          </a:p>
          <a:p>
            <a:pPr marL="509565" lvl="2" indent="-342900"/>
            <a:r>
              <a:rPr lang="en-US" sz="1600" dirty="0" smtClean="0"/>
              <a:t>Centralized location for all </a:t>
            </a:r>
            <a:r>
              <a:rPr lang="en-US" sz="1600" dirty="0"/>
              <a:t>m</a:t>
            </a:r>
            <a:r>
              <a:rPr lang="en-US" sz="1600" dirty="0" smtClean="0"/>
              <a:t>etadata within HDP</a:t>
            </a:r>
          </a:p>
          <a:p>
            <a:pPr marL="509565" lvl="2" indent="-342900"/>
            <a:r>
              <a:rPr lang="en-US" sz="1600" dirty="0" smtClean="0"/>
              <a:t>Interface point for Metadata Exchange with platforms outside of HDP.</a:t>
            </a:r>
          </a:p>
          <a:p>
            <a:r>
              <a:rPr lang="en-US" dirty="0" smtClean="0"/>
              <a:t>Metadata will enrich every component</a:t>
            </a:r>
          </a:p>
          <a:p>
            <a:pPr marL="509565" lvl="2" indent="-342900"/>
            <a:r>
              <a:rPr lang="en-US" sz="1600" dirty="0" smtClean="0"/>
              <a:t>Hive – Complete lineage, every </a:t>
            </a:r>
            <a:r>
              <a:rPr lang="en-US" sz="1600" dirty="0" err="1" smtClean="0"/>
              <a:t>HiveQL</a:t>
            </a:r>
            <a:r>
              <a:rPr lang="en-US" sz="1600" dirty="0" smtClean="0"/>
              <a:t> tracked</a:t>
            </a:r>
          </a:p>
          <a:p>
            <a:pPr marL="509565" lvl="2" indent="-342900"/>
            <a:r>
              <a:rPr lang="en-US" sz="1600" dirty="0" smtClean="0"/>
              <a:t>Ranger – Tag or Attribute security  ABAC</a:t>
            </a:r>
          </a:p>
          <a:p>
            <a:pPr marL="509565" lvl="2" indent="-342900"/>
            <a:r>
              <a:rPr lang="en-US" sz="1600" dirty="0" smtClean="0"/>
              <a:t>Falcon – </a:t>
            </a:r>
            <a:r>
              <a:rPr lang="en-US" sz="1600" dirty="0"/>
              <a:t> </a:t>
            </a:r>
            <a:r>
              <a:rPr lang="en-US" sz="1600" dirty="0" smtClean="0"/>
              <a:t>Business Taxonomy </a:t>
            </a:r>
          </a:p>
          <a:p>
            <a:pPr marL="342900" indent="-342900">
              <a:buFont typeface="Arial"/>
              <a:buChar char="•"/>
            </a:pPr>
            <a:endParaRPr lang="en-US" dirty="0"/>
          </a:p>
        </p:txBody>
      </p:sp>
      <p:grpSp>
        <p:nvGrpSpPr>
          <p:cNvPr id="7" name="Group 6"/>
          <p:cNvGrpSpPr/>
          <p:nvPr/>
        </p:nvGrpSpPr>
        <p:grpSpPr>
          <a:xfrm>
            <a:off x="941634" y="1828178"/>
            <a:ext cx="3433736" cy="2564634"/>
            <a:chOff x="941634" y="1638384"/>
            <a:chExt cx="3433736" cy="2564634"/>
          </a:xfrm>
        </p:grpSpPr>
        <p:sp>
          <p:nvSpPr>
            <p:cNvPr id="4" name="Rounded Rectangle 3"/>
            <p:cNvSpPr/>
            <p:nvPr/>
          </p:nvSpPr>
          <p:spPr>
            <a:xfrm>
              <a:off x="941634" y="1638384"/>
              <a:ext cx="3433736" cy="2564634"/>
            </a:xfrm>
            <a:prstGeom prst="roundRect">
              <a:avLst>
                <a:gd name="adj" fmla="val 3472"/>
              </a:avLst>
            </a:prstGeom>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algn="l"/>
              <a:endParaRPr lang="en-US" sz="2400" b="1" dirty="0" smtClean="0">
                <a:solidFill>
                  <a:schemeClr val="bg2"/>
                </a:solidFill>
              </a:endParaRPr>
            </a:p>
          </p:txBody>
        </p:sp>
        <p:sp>
          <p:nvSpPr>
            <p:cNvPr id="3" name="Rounded Rectangle 2"/>
            <p:cNvSpPr/>
            <p:nvPr/>
          </p:nvSpPr>
          <p:spPr>
            <a:xfrm>
              <a:off x="1175202" y="3110495"/>
              <a:ext cx="3022748" cy="755383"/>
            </a:xfrm>
            <a:prstGeom prst="round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b="1" dirty="0" smtClean="0">
                  <a:solidFill>
                    <a:schemeClr val="bg2"/>
                  </a:solidFill>
                </a:rPr>
                <a:t>Apache Atlas</a:t>
              </a:r>
            </a:p>
          </p:txBody>
        </p:sp>
        <p:sp>
          <p:nvSpPr>
            <p:cNvPr id="428" name="Rounded Rectangle 37"/>
            <p:cNvSpPr>
              <a:spLocks/>
            </p:cNvSpPr>
            <p:nvPr/>
          </p:nvSpPr>
          <p:spPr>
            <a:xfrm>
              <a:off x="1287328"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accent1">
                <a:lumMod val="20000"/>
                <a:lumOff val="80000"/>
              </a:schemeClr>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rgbClr val="1E1E1E">
                      <a:lumMod val="75000"/>
                      <a:lumOff val="25000"/>
                    </a:srgbClr>
                  </a:solidFill>
                  <a:latin typeface="Arial"/>
                  <a:cs typeface="Arial"/>
                </a:rPr>
                <a:t>Hive</a:t>
              </a:r>
            </a:p>
            <a:p>
              <a:pPr algn="ctr"/>
              <a:endParaRPr lang="en-US" sz="1400" b="1" kern="0" dirty="0">
                <a:solidFill>
                  <a:srgbClr val="1E1E1E">
                    <a:lumMod val="75000"/>
                    <a:lumOff val="25000"/>
                  </a:srgbClr>
                </a:solidFill>
                <a:latin typeface="Arial"/>
                <a:cs typeface="Arial"/>
              </a:endParaRPr>
            </a:p>
          </p:txBody>
        </p:sp>
        <p:sp>
          <p:nvSpPr>
            <p:cNvPr id="573" name="Rounded Rectangle 37"/>
            <p:cNvSpPr>
              <a:spLocks/>
            </p:cNvSpPr>
            <p:nvPr/>
          </p:nvSpPr>
          <p:spPr>
            <a:xfrm>
              <a:off x="1854013"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rgbClr val="FFFF00"/>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rgbClr val="1E1E1E">
                      <a:lumMod val="75000"/>
                      <a:lumOff val="25000"/>
                    </a:srgbClr>
                  </a:solidFill>
                  <a:latin typeface="Arial"/>
                  <a:cs typeface="Arial"/>
                </a:rPr>
                <a:t>Ranger</a:t>
              </a:r>
            </a:p>
            <a:p>
              <a:pPr algn="ctr"/>
              <a:endParaRPr lang="en-US" sz="1400" b="1" kern="0" dirty="0">
                <a:solidFill>
                  <a:srgbClr val="1E1E1E">
                    <a:lumMod val="75000"/>
                    <a:lumOff val="25000"/>
                  </a:srgbClr>
                </a:solidFill>
                <a:latin typeface="Arial"/>
                <a:cs typeface="Arial"/>
              </a:endParaRPr>
            </a:p>
          </p:txBody>
        </p:sp>
        <p:sp>
          <p:nvSpPr>
            <p:cNvPr id="575" name="Rounded Rectangle 37"/>
            <p:cNvSpPr>
              <a:spLocks/>
            </p:cNvSpPr>
            <p:nvPr/>
          </p:nvSpPr>
          <p:spPr>
            <a:xfrm>
              <a:off x="2420698"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rgbClr val="FFFF00"/>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rgbClr val="1E1E1E">
                      <a:lumMod val="75000"/>
                      <a:lumOff val="25000"/>
                    </a:srgbClr>
                  </a:solidFill>
                  <a:latin typeface="Arial"/>
                  <a:cs typeface="Arial"/>
                </a:rPr>
                <a:t>Falcon</a:t>
              </a:r>
            </a:p>
            <a:p>
              <a:pPr algn="ctr"/>
              <a:endParaRPr lang="en-US" sz="1400" b="1" kern="0" dirty="0">
                <a:solidFill>
                  <a:srgbClr val="1E1E1E">
                    <a:lumMod val="75000"/>
                    <a:lumOff val="25000"/>
                  </a:srgbClr>
                </a:solidFill>
                <a:latin typeface="Arial"/>
                <a:cs typeface="Arial"/>
              </a:endParaRPr>
            </a:p>
          </p:txBody>
        </p:sp>
        <p:sp>
          <p:nvSpPr>
            <p:cNvPr id="576" name="Rounded Rectangle 37"/>
            <p:cNvSpPr>
              <a:spLocks/>
            </p:cNvSpPr>
            <p:nvPr/>
          </p:nvSpPr>
          <p:spPr>
            <a:xfrm>
              <a:off x="2987383"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bg2"/>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rgbClr val="1E1E1E">
                      <a:lumMod val="75000"/>
                      <a:lumOff val="25000"/>
                    </a:srgbClr>
                  </a:solidFill>
                  <a:latin typeface="Arial"/>
                  <a:cs typeface="Arial"/>
                </a:rPr>
                <a:t>Kafka</a:t>
              </a:r>
            </a:p>
          </p:txBody>
        </p:sp>
        <p:sp>
          <p:nvSpPr>
            <p:cNvPr id="577" name="Rounded Rectangle 37"/>
            <p:cNvSpPr>
              <a:spLocks/>
            </p:cNvSpPr>
            <p:nvPr/>
          </p:nvSpPr>
          <p:spPr>
            <a:xfrm>
              <a:off x="3554067" y="1957462"/>
              <a:ext cx="509015" cy="1286528"/>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bg2"/>
            </a:solidFill>
            <a:ln w="3175" cmpd="sng">
              <a:solidFill>
                <a:srgbClr val="8E8E8E"/>
              </a:solidFill>
            </a:ln>
            <a:effectLst/>
          </p:spPr>
          <p:style>
            <a:lnRef idx="1">
              <a:schemeClr val="accent1"/>
            </a:lnRef>
            <a:fillRef idx="3">
              <a:schemeClr val="accent1"/>
            </a:fillRef>
            <a:effectRef idx="2">
              <a:schemeClr val="accent1"/>
            </a:effectRef>
            <a:fontRef idx="minor">
              <a:schemeClr val="lt1"/>
            </a:fontRef>
          </p:style>
          <p:txBody>
            <a:bodyPr vert="vert270" lIns="91440" tIns="91440" rIns="182880" bIns="137160" rtlCol="0" anchor="ctr"/>
            <a:lstStyle/>
            <a:p>
              <a:pPr algn="ctr"/>
              <a:r>
                <a:rPr lang="en-US" sz="1400" b="1" kern="0" dirty="0" smtClean="0">
                  <a:solidFill>
                    <a:srgbClr val="1E1E1E">
                      <a:lumMod val="75000"/>
                      <a:lumOff val="25000"/>
                    </a:srgbClr>
                  </a:solidFill>
                  <a:latin typeface="Arial"/>
                  <a:cs typeface="Arial"/>
                </a:rPr>
                <a:t>Storm</a:t>
              </a:r>
            </a:p>
            <a:p>
              <a:pPr algn="ctr"/>
              <a:endParaRPr lang="en-US" sz="1400" b="1" kern="0" dirty="0">
                <a:solidFill>
                  <a:srgbClr val="1E1E1E">
                    <a:lumMod val="75000"/>
                    <a:lumOff val="25000"/>
                  </a:srgbClr>
                </a:solidFill>
                <a:latin typeface="Arial"/>
                <a:cs typeface="Arial"/>
              </a:endParaRPr>
            </a:p>
          </p:txBody>
        </p:sp>
      </p:grpSp>
      <p:sp>
        <p:nvSpPr>
          <p:cNvPr id="6" name="TextBox 5"/>
          <p:cNvSpPr txBox="1"/>
          <p:nvPr/>
        </p:nvSpPr>
        <p:spPr>
          <a:xfrm>
            <a:off x="4596800" y="4562635"/>
            <a:ext cx="914400" cy="914400"/>
          </a:xfrm>
          <a:prstGeom prst="rect">
            <a:avLst/>
          </a:prstGeom>
        </p:spPr>
        <p:txBody>
          <a:bodyPr vert="horz" wrap="none" lIns="91440" tIns="91440" rIns="91440" bIns="91440" rtlCol="0">
            <a:noAutofit/>
          </a:bodyPr>
          <a:lstStyle/>
          <a:p>
            <a:endParaRPr lang="en-US" dirty="0"/>
          </a:p>
        </p:txBody>
      </p:sp>
    </p:spTree>
    <p:extLst>
      <p:ext uri="{BB962C8B-B14F-4D97-AF65-F5344CB8AC3E}">
        <p14:creationId xmlns:p14="http://schemas.microsoft.com/office/powerpoint/2010/main" val="5096435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Atlas Capabilities: Overview</a:t>
            </a:r>
            <a:endParaRPr lang="en-US" dirty="0"/>
          </a:p>
        </p:txBody>
      </p:sp>
      <p:sp>
        <p:nvSpPr>
          <p:cNvPr id="3" name="Text Placeholder 2"/>
          <p:cNvSpPr>
            <a:spLocks noGrp="1"/>
          </p:cNvSpPr>
          <p:nvPr>
            <p:ph type="body" sz="quarter" idx="11"/>
          </p:nvPr>
        </p:nvSpPr>
        <p:spPr>
          <a:xfrm>
            <a:off x="4753354" y="1016000"/>
            <a:ext cx="6826030" cy="5045023"/>
          </a:xfrm>
        </p:spPr>
        <p:txBody>
          <a:bodyPr/>
          <a:lstStyle/>
          <a:p>
            <a:pPr>
              <a:spcBef>
                <a:spcPts val="600"/>
              </a:spcBef>
              <a:spcAft>
                <a:spcPts val="0"/>
              </a:spcAft>
            </a:pPr>
            <a:r>
              <a:rPr lang="en-US" sz="1600" dirty="0" smtClean="0">
                <a:latin typeface="+mn-lt"/>
              </a:rPr>
              <a:t>Data Classification</a:t>
            </a:r>
          </a:p>
          <a:p>
            <a:pPr marL="342900" indent="-342900">
              <a:spcBef>
                <a:spcPts val="600"/>
              </a:spcBef>
              <a:spcAft>
                <a:spcPts val="0"/>
              </a:spcAft>
              <a:buFont typeface="Arial"/>
              <a:buChar char="•"/>
            </a:pPr>
            <a:r>
              <a:rPr lang="en-US" sz="1200" b="0" dirty="0" smtClean="0">
                <a:latin typeface="+mn-lt"/>
              </a:rPr>
              <a:t>Import or define taxonomy business-oriented annotations for data</a:t>
            </a:r>
          </a:p>
          <a:p>
            <a:pPr marL="342900" indent="-342900">
              <a:spcBef>
                <a:spcPts val="600"/>
              </a:spcBef>
              <a:spcAft>
                <a:spcPts val="0"/>
              </a:spcAft>
              <a:buFont typeface="Arial"/>
              <a:buChar char="•"/>
            </a:pPr>
            <a:r>
              <a:rPr lang="en-US" sz="1200" b="0" dirty="0" smtClean="0">
                <a:latin typeface="+mn-lt"/>
              </a:rPr>
              <a:t>Define, annotate, and automate capture of relationships between data sets and underlying elements including source, target, and derivation processes</a:t>
            </a:r>
          </a:p>
          <a:p>
            <a:pPr marL="342900" indent="-342900">
              <a:spcBef>
                <a:spcPts val="600"/>
              </a:spcBef>
              <a:spcAft>
                <a:spcPts val="0"/>
              </a:spcAft>
              <a:buFont typeface="Arial"/>
              <a:buChar char="•"/>
            </a:pPr>
            <a:r>
              <a:rPr lang="en-US" sz="1200" b="0" dirty="0" smtClean="0">
                <a:latin typeface="+mn-lt"/>
              </a:rPr>
              <a:t>Export metadata to third-party systems </a:t>
            </a:r>
          </a:p>
          <a:p>
            <a:pPr>
              <a:spcBef>
                <a:spcPts val="600"/>
              </a:spcBef>
              <a:spcAft>
                <a:spcPts val="0"/>
              </a:spcAft>
            </a:pPr>
            <a:r>
              <a:rPr lang="en-US" sz="1600" dirty="0" smtClean="0">
                <a:latin typeface="+mn-lt"/>
              </a:rPr>
              <a:t>Centralized Auditing</a:t>
            </a:r>
          </a:p>
          <a:p>
            <a:pPr marL="342900" indent="-342900">
              <a:spcBef>
                <a:spcPts val="600"/>
              </a:spcBef>
              <a:spcAft>
                <a:spcPts val="0"/>
              </a:spcAft>
              <a:buFont typeface="Arial"/>
              <a:buChar char="•"/>
            </a:pPr>
            <a:r>
              <a:rPr lang="en-US" sz="1200" b="0" dirty="0" smtClean="0">
                <a:latin typeface="+mn-lt"/>
              </a:rPr>
              <a:t>Capture security access information for every application, process, and interaction with data</a:t>
            </a:r>
          </a:p>
          <a:p>
            <a:pPr marL="342900" indent="-342900">
              <a:spcBef>
                <a:spcPts val="600"/>
              </a:spcBef>
              <a:spcAft>
                <a:spcPts val="0"/>
              </a:spcAft>
              <a:buFont typeface="Arial"/>
              <a:buChar char="•"/>
            </a:pPr>
            <a:r>
              <a:rPr lang="en-US" sz="1200" b="0" dirty="0" smtClean="0">
                <a:latin typeface="+mn-lt"/>
              </a:rPr>
              <a:t>Capture the operational information for execution, steps, and activities</a:t>
            </a:r>
            <a:endParaRPr lang="en-US" sz="1200" b="0" dirty="0">
              <a:latin typeface="+mn-lt"/>
            </a:endParaRPr>
          </a:p>
          <a:p>
            <a:pPr>
              <a:spcBef>
                <a:spcPts val="600"/>
              </a:spcBef>
              <a:spcAft>
                <a:spcPts val="0"/>
              </a:spcAft>
            </a:pPr>
            <a:r>
              <a:rPr lang="en-US" sz="1600" dirty="0" smtClean="0">
                <a:latin typeface="+mn-lt"/>
              </a:rPr>
              <a:t>Search &amp; Lineage (Browse)</a:t>
            </a:r>
          </a:p>
          <a:p>
            <a:pPr marL="342900" indent="-342900">
              <a:spcBef>
                <a:spcPts val="600"/>
              </a:spcBef>
              <a:spcAft>
                <a:spcPts val="0"/>
              </a:spcAft>
              <a:buFont typeface="Arial"/>
              <a:buChar char="•"/>
            </a:pPr>
            <a:r>
              <a:rPr lang="en-US" sz="1200" b="0" dirty="0" smtClean="0">
                <a:latin typeface="+mn-lt"/>
              </a:rPr>
              <a:t>Pre-</a:t>
            </a:r>
            <a:r>
              <a:rPr lang="en-US" sz="1200" b="0" dirty="0">
                <a:latin typeface="+mn-lt"/>
              </a:rPr>
              <a:t>defined navigation paths to explore the data classification and audit information</a:t>
            </a:r>
          </a:p>
          <a:p>
            <a:pPr marL="342900" indent="-342900">
              <a:spcBef>
                <a:spcPts val="600"/>
              </a:spcBef>
              <a:spcAft>
                <a:spcPts val="0"/>
              </a:spcAft>
              <a:buFont typeface="Arial"/>
              <a:buChar char="•"/>
            </a:pPr>
            <a:r>
              <a:rPr lang="en-US" sz="1200" b="0" dirty="0">
                <a:latin typeface="+mn-lt"/>
              </a:rPr>
              <a:t>Text-based search features locates relevant data and audit event across Data Lake quickly and accurately</a:t>
            </a:r>
          </a:p>
          <a:p>
            <a:pPr marL="342900" indent="-342900">
              <a:spcBef>
                <a:spcPts val="600"/>
              </a:spcBef>
              <a:spcAft>
                <a:spcPts val="0"/>
              </a:spcAft>
              <a:buFont typeface="Arial"/>
              <a:buChar char="•"/>
            </a:pPr>
            <a:r>
              <a:rPr lang="en-US" sz="1200" b="0" dirty="0">
                <a:latin typeface="+mn-lt"/>
              </a:rPr>
              <a:t>Browse visualization of data set lineage allowing users to drill-down into operational, security, and provenance related information</a:t>
            </a:r>
          </a:p>
          <a:p>
            <a:pPr>
              <a:spcBef>
                <a:spcPts val="600"/>
              </a:spcBef>
              <a:spcAft>
                <a:spcPts val="0"/>
              </a:spcAft>
            </a:pPr>
            <a:r>
              <a:rPr lang="en-US" sz="1600" dirty="0" smtClean="0">
                <a:latin typeface="+mn-lt"/>
              </a:rPr>
              <a:t>Security &amp; Policy Engine  </a:t>
            </a:r>
          </a:p>
          <a:p>
            <a:pPr marL="285750" indent="-285750">
              <a:spcBef>
                <a:spcPts val="600"/>
              </a:spcBef>
              <a:spcAft>
                <a:spcPts val="0"/>
              </a:spcAft>
              <a:buFont typeface="Arial"/>
              <a:buChar char="•"/>
            </a:pPr>
            <a:r>
              <a:rPr lang="en-US" sz="1200" b="0" dirty="0" smtClean="0">
                <a:latin typeface="+mn-lt"/>
              </a:rPr>
              <a:t>Rationalize compliance policy at runtime based on data classification schemes</a:t>
            </a:r>
          </a:p>
          <a:p>
            <a:pPr marL="285750" indent="-285750">
              <a:spcBef>
                <a:spcPts val="600"/>
              </a:spcBef>
              <a:spcAft>
                <a:spcPts val="0"/>
              </a:spcAft>
              <a:buFont typeface="Arial"/>
              <a:buChar char="•"/>
            </a:pPr>
            <a:r>
              <a:rPr lang="en-US" sz="1200" b="0" dirty="0" smtClean="0">
                <a:latin typeface="+mn-lt"/>
              </a:rPr>
              <a:t>Advanced definition of policies for preventing data derivation based on classification (i.e. re-identification)</a:t>
            </a:r>
            <a:endParaRPr lang="en-US" sz="1200" b="0" dirty="0">
              <a:latin typeface="+mn-lt"/>
            </a:endParaRPr>
          </a:p>
        </p:txBody>
      </p:sp>
      <p:sp>
        <p:nvSpPr>
          <p:cNvPr id="4" name="Rounded Rectangle 3"/>
          <p:cNvSpPr/>
          <p:nvPr/>
        </p:nvSpPr>
        <p:spPr>
          <a:xfrm>
            <a:off x="682980" y="1938474"/>
            <a:ext cx="3754396" cy="3357050"/>
          </a:xfrm>
          <a:prstGeom prst="roundRect">
            <a:avLst>
              <a:gd name="adj" fmla="val 2334"/>
            </a:avLst>
          </a:prstGeom>
          <a:solidFill>
            <a:schemeClr val="bg1">
              <a:lumMod val="10000"/>
              <a:lumOff val="90000"/>
            </a:schemeClr>
          </a:solidFill>
          <a:ln w="12700" cmpd="sng">
            <a:solidFill>
              <a:schemeClr val="bg1">
                <a:lumMod val="75000"/>
                <a:lumOff val="25000"/>
              </a:schemeClr>
            </a:solidFill>
          </a:ln>
          <a:effectLst/>
        </p:spPr>
        <p:style>
          <a:lnRef idx="3">
            <a:schemeClr val="lt1"/>
          </a:lnRef>
          <a:fillRef idx="1">
            <a:schemeClr val="accent1"/>
          </a:fillRef>
          <a:effectRef idx="1">
            <a:schemeClr val="accent1"/>
          </a:effectRef>
          <a:fontRef idx="minor">
            <a:schemeClr val="lt1"/>
          </a:fontRef>
        </p:style>
        <p:txBody>
          <a:bodyPr anchor="b"/>
          <a:lstStyle/>
          <a:p>
            <a:pPr algn="ctr"/>
            <a:r>
              <a:rPr lang="en-US" b="1" dirty="0" smtClean="0">
                <a:solidFill>
                  <a:srgbClr val="1E1E1E"/>
                </a:solidFill>
              </a:rPr>
              <a:t>Apache Atlas</a:t>
            </a:r>
          </a:p>
        </p:txBody>
      </p:sp>
      <p:sp>
        <p:nvSpPr>
          <p:cNvPr id="5" name="Rounded Rectangle 4"/>
          <p:cNvSpPr/>
          <p:nvPr/>
        </p:nvSpPr>
        <p:spPr>
          <a:xfrm>
            <a:off x="797001" y="3050177"/>
            <a:ext cx="2234920" cy="1039427"/>
          </a:xfrm>
          <a:prstGeom prst="roundRect">
            <a:avLst>
              <a:gd name="adj" fmla="val 3633"/>
            </a:avLst>
          </a:prstGeom>
          <a:solidFill>
            <a:schemeClr val="accent1">
              <a:lumMod val="40000"/>
              <a:lumOff val="60000"/>
            </a:schemeClr>
          </a:solidFill>
          <a:ln w="12700" cmpd="sng">
            <a:solidFill>
              <a:schemeClr val="bg1">
                <a:lumMod val="75000"/>
                <a:lumOff val="25000"/>
              </a:schemeClr>
            </a:solidFill>
          </a:ln>
          <a:effectLst/>
        </p:spPr>
        <p:style>
          <a:lnRef idx="3">
            <a:schemeClr val="lt1"/>
          </a:lnRef>
          <a:fillRef idx="1">
            <a:schemeClr val="accent1"/>
          </a:fillRef>
          <a:effectRef idx="1">
            <a:schemeClr val="accent1"/>
          </a:effectRef>
          <a:fontRef idx="minor">
            <a:schemeClr val="lt1"/>
          </a:fontRef>
        </p:style>
        <p:txBody>
          <a:bodyPr anchor="t"/>
          <a:lstStyle/>
          <a:p>
            <a:pPr algn="ctr"/>
            <a:r>
              <a:rPr lang="en-US" sz="1200" dirty="0" smtClean="0">
                <a:solidFill>
                  <a:srgbClr val="1E1E1E"/>
                </a:solidFill>
              </a:rPr>
              <a:t>Knowledge Store</a:t>
            </a:r>
          </a:p>
        </p:txBody>
      </p:sp>
      <p:sp>
        <p:nvSpPr>
          <p:cNvPr id="6" name="Rounded Rectangle 5"/>
          <p:cNvSpPr/>
          <p:nvPr/>
        </p:nvSpPr>
        <p:spPr>
          <a:xfrm>
            <a:off x="797001" y="4155218"/>
            <a:ext cx="2234920" cy="287846"/>
          </a:xfrm>
          <a:prstGeom prst="roundRect">
            <a:avLst>
              <a:gd name="adj" fmla="val 10484"/>
            </a:avLst>
          </a:prstGeom>
          <a:solidFill>
            <a:schemeClr val="accent1">
              <a:lumMod val="40000"/>
              <a:lumOff val="60000"/>
            </a:schemeClr>
          </a:solidFill>
          <a:ln w="12700" cmpd="sng">
            <a:solidFill>
              <a:schemeClr val="bg1">
                <a:lumMod val="75000"/>
                <a:lumOff val="25000"/>
              </a:schemeClr>
            </a:solidFill>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sz="1200" dirty="0" smtClean="0">
                <a:solidFill>
                  <a:srgbClr val="1E1E1E"/>
                </a:solidFill>
              </a:rPr>
              <a:t>Audit Store</a:t>
            </a:r>
          </a:p>
        </p:txBody>
      </p:sp>
      <p:sp>
        <p:nvSpPr>
          <p:cNvPr id="7" name="Rounded Rectangle 6"/>
          <p:cNvSpPr/>
          <p:nvPr/>
        </p:nvSpPr>
        <p:spPr>
          <a:xfrm>
            <a:off x="1937927" y="3728700"/>
            <a:ext cx="1033800" cy="287846"/>
          </a:xfrm>
          <a:prstGeom prst="roundRect">
            <a:avLst>
              <a:gd name="adj" fmla="val 5758"/>
            </a:avLst>
          </a:prstGeom>
          <a:solidFill>
            <a:schemeClr val="accent1">
              <a:lumMod val="20000"/>
              <a:lumOff val="80000"/>
            </a:schemeClr>
          </a:solidFill>
          <a:ln w="12700" cmpd="sng">
            <a:solidFill>
              <a:schemeClr val="bg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050" dirty="0" smtClean="0">
                <a:solidFill>
                  <a:prstClr val="black">
                    <a:lumMod val="65000"/>
                    <a:lumOff val="35000"/>
                  </a:prstClr>
                </a:solidFill>
                <a:cs typeface="Calibri"/>
              </a:rPr>
              <a:t>Models</a:t>
            </a:r>
          </a:p>
        </p:txBody>
      </p:sp>
      <p:sp>
        <p:nvSpPr>
          <p:cNvPr id="8" name="Rounded Rectangle 7"/>
          <p:cNvSpPr/>
          <p:nvPr/>
        </p:nvSpPr>
        <p:spPr>
          <a:xfrm>
            <a:off x="845596" y="3728700"/>
            <a:ext cx="1033800" cy="287846"/>
          </a:xfrm>
          <a:prstGeom prst="roundRect">
            <a:avLst>
              <a:gd name="adj" fmla="val 5758"/>
            </a:avLst>
          </a:prstGeom>
          <a:solidFill>
            <a:schemeClr val="accent1">
              <a:lumMod val="20000"/>
              <a:lumOff val="80000"/>
            </a:schemeClr>
          </a:solidFill>
          <a:ln w="12700" cmpd="sng">
            <a:solidFill>
              <a:schemeClr val="bg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050" dirty="0" smtClean="0">
                <a:solidFill>
                  <a:prstClr val="black">
                    <a:lumMod val="65000"/>
                    <a:lumOff val="35000"/>
                  </a:prstClr>
                </a:solidFill>
                <a:cs typeface="Calibri"/>
              </a:rPr>
              <a:t>Type-System</a:t>
            </a:r>
          </a:p>
        </p:txBody>
      </p:sp>
      <p:sp>
        <p:nvSpPr>
          <p:cNvPr id="9" name="Rounded Rectangle 8"/>
          <p:cNvSpPr/>
          <p:nvPr/>
        </p:nvSpPr>
        <p:spPr>
          <a:xfrm>
            <a:off x="1937927" y="3382864"/>
            <a:ext cx="1033800" cy="287846"/>
          </a:xfrm>
          <a:prstGeom prst="roundRect">
            <a:avLst>
              <a:gd name="adj" fmla="val 5758"/>
            </a:avLst>
          </a:prstGeom>
          <a:solidFill>
            <a:schemeClr val="accent1">
              <a:lumMod val="20000"/>
              <a:lumOff val="80000"/>
            </a:schemeClr>
          </a:solidFill>
          <a:ln w="12700" cmpd="sng">
            <a:solidFill>
              <a:schemeClr val="bg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050" dirty="0" smtClean="0">
                <a:solidFill>
                  <a:prstClr val="black">
                    <a:lumMod val="65000"/>
                    <a:lumOff val="35000"/>
                  </a:prstClr>
                </a:solidFill>
                <a:cs typeface="Calibri"/>
              </a:rPr>
              <a:t>Policy Rules</a:t>
            </a:r>
          </a:p>
        </p:txBody>
      </p:sp>
      <p:sp>
        <p:nvSpPr>
          <p:cNvPr id="10" name="Rounded Rectangle 9"/>
          <p:cNvSpPr/>
          <p:nvPr/>
        </p:nvSpPr>
        <p:spPr>
          <a:xfrm>
            <a:off x="845596" y="3382864"/>
            <a:ext cx="1033800" cy="287846"/>
          </a:xfrm>
          <a:prstGeom prst="roundRect">
            <a:avLst>
              <a:gd name="adj" fmla="val 5758"/>
            </a:avLst>
          </a:prstGeom>
          <a:solidFill>
            <a:schemeClr val="accent1">
              <a:lumMod val="20000"/>
              <a:lumOff val="80000"/>
            </a:schemeClr>
          </a:solidFill>
          <a:ln w="12700" cmpd="sng">
            <a:solidFill>
              <a:schemeClr val="bg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050" dirty="0" smtClean="0">
                <a:solidFill>
                  <a:prstClr val="black">
                    <a:lumMod val="65000"/>
                    <a:lumOff val="35000"/>
                  </a:prstClr>
                </a:solidFill>
                <a:cs typeface="Calibri"/>
              </a:rPr>
              <a:t>Taxonomies</a:t>
            </a:r>
            <a:endParaRPr lang="en-US" sz="900" dirty="0">
              <a:solidFill>
                <a:prstClr val="black">
                  <a:lumMod val="65000"/>
                  <a:lumOff val="35000"/>
                </a:prstClr>
              </a:solidFill>
              <a:cs typeface="Calibri"/>
            </a:endParaRPr>
          </a:p>
        </p:txBody>
      </p:sp>
      <p:sp>
        <p:nvSpPr>
          <p:cNvPr id="11" name="Rounded Rectangle 10"/>
          <p:cNvSpPr/>
          <p:nvPr/>
        </p:nvSpPr>
        <p:spPr>
          <a:xfrm>
            <a:off x="3106778" y="3050176"/>
            <a:ext cx="1232266" cy="654052"/>
          </a:xfrm>
          <a:prstGeom prst="roundRect">
            <a:avLst>
              <a:gd name="adj" fmla="val 6601"/>
            </a:avLst>
          </a:prstGeom>
          <a:solidFill>
            <a:schemeClr val="accent2">
              <a:lumMod val="20000"/>
              <a:lumOff val="80000"/>
            </a:schemeClr>
          </a:solidFill>
          <a:ln w="12700" cmpd="sng">
            <a:solidFill>
              <a:schemeClr val="bg1">
                <a:lumMod val="75000"/>
                <a:lumOff val="25000"/>
              </a:schemeClr>
            </a:solidFill>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sz="1200" dirty="0" smtClean="0">
                <a:solidFill>
                  <a:srgbClr val="1E1E1E"/>
                </a:solidFill>
              </a:rPr>
              <a:t>Policy Engine</a:t>
            </a:r>
          </a:p>
        </p:txBody>
      </p:sp>
      <p:sp>
        <p:nvSpPr>
          <p:cNvPr id="12" name="Rounded Rectangle 11"/>
          <p:cNvSpPr/>
          <p:nvPr/>
        </p:nvSpPr>
        <p:spPr>
          <a:xfrm>
            <a:off x="3106778" y="3774079"/>
            <a:ext cx="1232266" cy="668985"/>
          </a:xfrm>
          <a:prstGeom prst="roundRect">
            <a:avLst>
              <a:gd name="adj" fmla="val 6687"/>
            </a:avLst>
          </a:prstGeom>
          <a:solidFill>
            <a:schemeClr val="accent2">
              <a:lumMod val="20000"/>
              <a:lumOff val="80000"/>
            </a:schemeClr>
          </a:solidFill>
          <a:ln w="12700" cmpd="sng">
            <a:solidFill>
              <a:schemeClr val="bg1">
                <a:lumMod val="75000"/>
                <a:lumOff val="25000"/>
              </a:schemeClr>
            </a:solidFill>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sz="1200" dirty="0" smtClean="0">
                <a:solidFill>
                  <a:srgbClr val="1E1E1E"/>
                </a:solidFill>
              </a:rPr>
              <a:t>Data Lifecycle </a:t>
            </a:r>
            <a:r>
              <a:rPr lang="en-US" sz="1200" dirty="0">
                <a:solidFill>
                  <a:srgbClr val="1E1E1E"/>
                </a:solidFill>
              </a:rPr>
              <a:t>M</a:t>
            </a:r>
            <a:r>
              <a:rPr lang="en-US" sz="1200" dirty="0" smtClean="0">
                <a:solidFill>
                  <a:srgbClr val="1E1E1E"/>
                </a:solidFill>
              </a:rPr>
              <a:t>anagement</a:t>
            </a:r>
          </a:p>
        </p:txBody>
      </p:sp>
      <p:sp>
        <p:nvSpPr>
          <p:cNvPr id="13" name="Rounded Rectangle 12"/>
          <p:cNvSpPr/>
          <p:nvPr/>
        </p:nvSpPr>
        <p:spPr>
          <a:xfrm>
            <a:off x="797001" y="4528630"/>
            <a:ext cx="3542043" cy="287846"/>
          </a:xfrm>
          <a:prstGeom prst="roundRect">
            <a:avLst>
              <a:gd name="adj" fmla="val 10484"/>
            </a:avLst>
          </a:prstGeom>
          <a:solidFill>
            <a:schemeClr val="accent3">
              <a:lumMod val="40000"/>
              <a:lumOff val="60000"/>
            </a:schemeClr>
          </a:solidFill>
          <a:ln w="12700" cmpd="sng">
            <a:solidFill>
              <a:schemeClr val="bg1">
                <a:lumMod val="75000"/>
                <a:lumOff val="25000"/>
              </a:schemeClr>
            </a:solidFill>
          </a:ln>
          <a:effectLst/>
        </p:spPr>
        <p:style>
          <a:lnRef idx="3">
            <a:schemeClr val="lt1"/>
          </a:lnRef>
          <a:fillRef idx="1">
            <a:schemeClr val="accent1"/>
          </a:fillRef>
          <a:effectRef idx="1">
            <a:schemeClr val="accent1"/>
          </a:effectRef>
          <a:fontRef idx="minor">
            <a:schemeClr val="lt1"/>
          </a:fontRef>
        </p:style>
        <p:txBody>
          <a:bodyPr anchor="ctr"/>
          <a:lstStyle/>
          <a:p>
            <a:pPr algn="ctr"/>
            <a:r>
              <a:rPr lang="en-US" sz="1200" dirty="0" smtClean="0">
                <a:solidFill>
                  <a:srgbClr val="1E1E1E"/>
                </a:solidFill>
              </a:rPr>
              <a:t>Security</a:t>
            </a:r>
          </a:p>
        </p:txBody>
      </p:sp>
      <p:sp>
        <p:nvSpPr>
          <p:cNvPr id="14" name="Rounded Rectangle 13"/>
          <p:cNvSpPr/>
          <p:nvPr/>
        </p:nvSpPr>
        <p:spPr>
          <a:xfrm>
            <a:off x="797001" y="1886484"/>
            <a:ext cx="3542043" cy="1100194"/>
          </a:xfrm>
          <a:prstGeom prst="roundRect">
            <a:avLst>
              <a:gd name="adj" fmla="val 6638"/>
            </a:avLst>
          </a:prstGeom>
          <a:solidFill>
            <a:schemeClr val="accent1">
              <a:lumMod val="20000"/>
              <a:lumOff val="80000"/>
            </a:schemeClr>
          </a:solidFill>
          <a:ln w="12700" cmpd="sng">
            <a:solidFill>
              <a:schemeClr val="bg1">
                <a:lumMod val="75000"/>
                <a:lumOff val="25000"/>
              </a:schemeClr>
            </a:solidFill>
          </a:ln>
          <a:effectLst/>
        </p:spPr>
        <p:style>
          <a:lnRef idx="3">
            <a:schemeClr val="lt1"/>
          </a:lnRef>
          <a:fillRef idx="1">
            <a:schemeClr val="accent1"/>
          </a:fillRef>
          <a:effectRef idx="1">
            <a:schemeClr val="accent1"/>
          </a:effectRef>
          <a:fontRef idx="minor">
            <a:schemeClr val="lt1"/>
          </a:fontRef>
        </p:style>
        <p:txBody>
          <a:bodyPr tIns="146304" anchor="t"/>
          <a:lstStyle/>
          <a:p>
            <a:pPr algn="ctr"/>
            <a:r>
              <a:rPr lang="en-US" sz="1200" dirty="0" smtClean="0">
                <a:solidFill>
                  <a:srgbClr val="1E1E1E"/>
                </a:solidFill>
              </a:rPr>
              <a:t>REST API</a:t>
            </a:r>
          </a:p>
          <a:p>
            <a:pPr algn="ctr">
              <a:spcBef>
                <a:spcPts val="900"/>
              </a:spcBef>
            </a:pPr>
            <a:r>
              <a:rPr lang="en-US" sz="1200" dirty="0" smtClean="0">
                <a:solidFill>
                  <a:srgbClr val="1E1E1E"/>
                </a:solidFill>
              </a:rPr>
              <a:t>Services</a:t>
            </a:r>
          </a:p>
        </p:txBody>
      </p:sp>
      <p:sp>
        <p:nvSpPr>
          <p:cNvPr id="15" name="Oval 14"/>
          <p:cNvSpPr/>
          <p:nvPr/>
        </p:nvSpPr>
        <p:spPr>
          <a:xfrm>
            <a:off x="848771" y="2580278"/>
            <a:ext cx="1073056" cy="338004"/>
          </a:xfrm>
          <a:prstGeom prst="ellipse">
            <a:avLst/>
          </a:prstGeom>
          <a:solidFill>
            <a:schemeClr val="bg1">
              <a:lumMod val="25000"/>
              <a:lumOff val="75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sz="1050" dirty="0" smtClean="0">
                <a:solidFill>
                  <a:schemeClr val="bg1"/>
                </a:solidFill>
              </a:rPr>
              <a:t>Search</a:t>
            </a:r>
          </a:p>
        </p:txBody>
      </p:sp>
      <p:sp>
        <p:nvSpPr>
          <p:cNvPr id="16" name="Oval 15"/>
          <p:cNvSpPr/>
          <p:nvPr/>
        </p:nvSpPr>
        <p:spPr>
          <a:xfrm>
            <a:off x="2023766" y="2580278"/>
            <a:ext cx="1073056" cy="338004"/>
          </a:xfrm>
          <a:prstGeom prst="ellipse">
            <a:avLst/>
          </a:prstGeom>
          <a:solidFill>
            <a:schemeClr val="bg1">
              <a:lumMod val="25000"/>
              <a:lumOff val="75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sz="1050" dirty="0" smtClean="0">
                <a:solidFill>
                  <a:schemeClr val="bg1"/>
                </a:solidFill>
              </a:rPr>
              <a:t>Lineage</a:t>
            </a:r>
          </a:p>
        </p:txBody>
      </p:sp>
      <p:sp>
        <p:nvSpPr>
          <p:cNvPr id="17" name="Oval 16"/>
          <p:cNvSpPr/>
          <p:nvPr/>
        </p:nvSpPr>
        <p:spPr>
          <a:xfrm>
            <a:off x="3198760" y="2583876"/>
            <a:ext cx="1073056" cy="338004"/>
          </a:xfrm>
          <a:prstGeom prst="ellipse">
            <a:avLst/>
          </a:prstGeom>
          <a:solidFill>
            <a:schemeClr val="bg1">
              <a:lumMod val="25000"/>
              <a:lumOff val="75000"/>
            </a:schemeClr>
          </a:solidFill>
          <a:ln>
            <a:noFill/>
          </a:ln>
          <a:effectLst/>
        </p:spPr>
        <p:style>
          <a:lnRef idx="1">
            <a:schemeClr val="accent1"/>
          </a:lnRef>
          <a:fillRef idx="3">
            <a:schemeClr val="accent1"/>
          </a:fillRef>
          <a:effectRef idx="2">
            <a:schemeClr val="accent1"/>
          </a:effectRef>
          <a:fontRef idx="minor">
            <a:schemeClr val="lt1"/>
          </a:fontRef>
        </p:style>
        <p:txBody>
          <a:bodyPr lIns="0" tIns="91440" rIns="0" bIns="91440" rtlCol="0" anchor="ctr" anchorCtr="0"/>
          <a:lstStyle/>
          <a:p>
            <a:pPr algn="ctr"/>
            <a:r>
              <a:rPr lang="en-US" sz="1050" dirty="0" smtClean="0">
                <a:solidFill>
                  <a:schemeClr val="bg1"/>
                </a:solidFill>
              </a:rPr>
              <a:t>Exchange</a:t>
            </a:r>
          </a:p>
        </p:txBody>
      </p:sp>
      <p:cxnSp>
        <p:nvCxnSpPr>
          <p:cNvPr id="18" name="Straight Connector 17"/>
          <p:cNvCxnSpPr/>
          <p:nvPr/>
        </p:nvCxnSpPr>
        <p:spPr>
          <a:xfrm>
            <a:off x="885621" y="2294528"/>
            <a:ext cx="3346450" cy="0"/>
          </a:xfrm>
          <a:prstGeom prst="line">
            <a:avLst/>
          </a:prstGeom>
          <a:ln w="3175" cmpd="sng">
            <a:solidFill>
              <a:schemeClr val="bg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19" name="Rounded Rectangle 37"/>
          <p:cNvSpPr>
            <a:spLocks/>
          </p:cNvSpPr>
          <p:nvPr/>
        </p:nvSpPr>
        <p:spPr>
          <a:xfrm>
            <a:off x="907846" y="1371124"/>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12700" cmpd="sng">
            <a:solidFill>
              <a:schemeClr val="bg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1E1E1E">
                    <a:lumMod val="75000"/>
                    <a:lumOff val="25000"/>
                  </a:srgbClr>
                </a:solidFill>
                <a:latin typeface="+mj-lt"/>
                <a:cs typeface="Calibri"/>
              </a:rPr>
              <a:t>Healthcare</a:t>
            </a:r>
            <a:endParaRPr lang="en-US" sz="800" b="1" kern="0" dirty="0">
              <a:solidFill>
                <a:srgbClr val="1E1E1E">
                  <a:lumMod val="75000"/>
                  <a:lumOff val="25000"/>
                </a:srgbClr>
              </a:solidFill>
              <a:latin typeface="+mj-lt"/>
              <a:cs typeface="Calibri"/>
            </a:endParaRPr>
          </a:p>
          <a:p>
            <a:pPr algn="ctr"/>
            <a:endParaRPr lang="en-US" sz="800" kern="0" dirty="0">
              <a:solidFill>
                <a:srgbClr val="1E1E1E">
                  <a:lumMod val="75000"/>
                  <a:lumOff val="25000"/>
                </a:srgbClr>
              </a:solidFill>
              <a:latin typeface="+mj-lt"/>
              <a:cs typeface="Calibri"/>
            </a:endParaRPr>
          </a:p>
          <a:p>
            <a:pPr algn="ctr"/>
            <a:r>
              <a:rPr lang="en-US" sz="800" kern="0" dirty="0" smtClean="0">
                <a:solidFill>
                  <a:srgbClr val="1E1E1E">
                    <a:lumMod val="75000"/>
                    <a:lumOff val="25000"/>
                  </a:srgbClr>
                </a:solidFill>
                <a:latin typeface="+mj-lt"/>
                <a:cs typeface="Calibri"/>
              </a:rPr>
              <a:t>HIPAA </a:t>
            </a:r>
          </a:p>
          <a:p>
            <a:pPr algn="ctr"/>
            <a:r>
              <a:rPr lang="en-US" sz="800" kern="0" dirty="0" smtClean="0">
                <a:solidFill>
                  <a:srgbClr val="1E1E1E">
                    <a:lumMod val="75000"/>
                    <a:lumOff val="25000"/>
                  </a:srgbClr>
                </a:solidFill>
                <a:latin typeface="+mj-lt"/>
                <a:cs typeface="Calibri"/>
              </a:rPr>
              <a:t>HL7</a:t>
            </a:r>
            <a:endParaRPr lang="en-US" sz="800" kern="0" dirty="0">
              <a:solidFill>
                <a:srgbClr val="1E1E1E">
                  <a:lumMod val="75000"/>
                  <a:lumOff val="25000"/>
                </a:srgbClr>
              </a:solidFill>
              <a:latin typeface="+mj-lt"/>
              <a:cs typeface="Calibri"/>
            </a:endParaRPr>
          </a:p>
          <a:p>
            <a:pPr algn="ctr"/>
            <a:endParaRPr lang="en-US" sz="800" kern="0" dirty="0" smtClean="0">
              <a:solidFill>
                <a:srgbClr val="1E1E1E">
                  <a:lumMod val="75000"/>
                  <a:lumOff val="25000"/>
                </a:srgbClr>
              </a:solidFill>
              <a:latin typeface="+mj-lt"/>
              <a:cs typeface="Calibri"/>
            </a:endParaRPr>
          </a:p>
          <a:p>
            <a:pPr algn="ctr"/>
            <a:endParaRPr lang="en-US" sz="800" kern="0" dirty="0" smtClean="0">
              <a:solidFill>
                <a:srgbClr val="1E1E1E">
                  <a:lumMod val="75000"/>
                  <a:lumOff val="25000"/>
                </a:srgbClr>
              </a:solidFill>
              <a:latin typeface="+mj-lt"/>
              <a:cs typeface="Calibri"/>
            </a:endParaRPr>
          </a:p>
        </p:txBody>
      </p:sp>
      <p:sp>
        <p:nvSpPr>
          <p:cNvPr id="20" name="Rounded Rectangle 37"/>
          <p:cNvSpPr>
            <a:spLocks/>
          </p:cNvSpPr>
          <p:nvPr/>
        </p:nvSpPr>
        <p:spPr>
          <a:xfrm>
            <a:off x="1584288" y="1371124"/>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12700" cmpd="sng">
            <a:solidFill>
              <a:schemeClr val="bg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1E1E1E">
                    <a:lumMod val="75000"/>
                    <a:lumOff val="25000"/>
                  </a:srgbClr>
                </a:solidFill>
                <a:latin typeface="+mj-lt"/>
                <a:cs typeface="Calibri"/>
              </a:rPr>
              <a:t>Financial</a:t>
            </a:r>
            <a:endParaRPr lang="en-US" sz="800" b="1" kern="0" dirty="0">
              <a:solidFill>
                <a:srgbClr val="1E1E1E">
                  <a:lumMod val="75000"/>
                  <a:lumOff val="25000"/>
                </a:srgbClr>
              </a:solidFill>
              <a:latin typeface="+mj-lt"/>
              <a:cs typeface="Calibri"/>
            </a:endParaRPr>
          </a:p>
          <a:p>
            <a:pPr algn="ctr"/>
            <a:endParaRPr lang="en-US" sz="800" kern="0" dirty="0">
              <a:solidFill>
                <a:srgbClr val="1E1E1E">
                  <a:lumMod val="75000"/>
                  <a:lumOff val="25000"/>
                </a:srgbClr>
              </a:solidFill>
              <a:latin typeface="+mj-lt"/>
              <a:cs typeface="Calibri"/>
            </a:endParaRPr>
          </a:p>
          <a:p>
            <a:pPr algn="ctr"/>
            <a:r>
              <a:rPr lang="en-US" sz="800" kern="0" dirty="0" smtClean="0">
                <a:solidFill>
                  <a:srgbClr val="1E1E1E">
                    <a:lumMod val="75000"/>
                    <a:lumOff val="25000"/>
                  </a:srgbClr>
                </a:solidFill>
                <a:latin typeface="+mj-lt"/>
                <a:cs typeface="Calibri"/>
              </a:rPr>
              <a:t>SOX</a:t>
            </a:r>
          </a:p>
          <a:p>
            <a:pPr algn="ctr"/>
            <a:r>
              <a:rPr lang="en-US" sz="800" kern="0" dirty="0" smtClean="0">
                <a:solidFill>
                  <a:srgbClr val="1E1E1E">
                    <a:lumMod val="75000"/>
                    <a:lumOff val="25000"/>
                  </a:srgbClr>
                </a:solidFill>
                <a:latin typeface="+mj-lt"/>
                <a:cs typeface="Calibri"/>
              </a:rPr>
              <a:t>Dodd-Frank</a:t>
            </a:r>
          </a:p>
          <a:p>
            <a:pPr algn="ctr"/>
            <a:endParaRPr lang="en-US" sz="800" kern="0" dirty="0" smtClean="0">
              <a:solidFill>
                <a:srgbClr val="1E1E1E">
                  <a:lumMod val="75000"/>
                  <a:lumOff val="25000"/>
                </a:srgbClr>
              </a:solidFill>
              <a:latin typeface="+mj-lt"/>
              <a:cs typeface="Calibri"/>
            </a:endParaRPr>
          </a:p>
        </p:txBody>
      </p:sp>
      <p:sp>
        <p:nvSpPr>
          <p:cNvPr id="21" name="Rounded Rectangle 37"/>
          <p:cNvSpPr>
            <a:spLocks/>
          </p:cNvSpPr>
          <p:nvPr/>
        </p:nvSpPr>
        <p:spPr>
          <a:xfrm>
            <a:off x="2260730" y="1371124"/>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12700" cmpd="sng">
            <a:solidFill>
              <a:schemeClr val="bg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1E1E1E">
                    <a:lumMod val="75000"/>
                    <a:lumOff val="25000"/>
                  </a:srgbClr>
                </a:solidFill>
                <a:latin typeface="+mj-lt"/>
                <a:cs typeface="Calibri"/>
              </a:rPr>
              <a:t>Custom</a:t>
            </a:r>
            <a:endParaRPr lang="en-US" sz="800" b="1" kern="0" dirty="0">
              <a:solidFill>
                <a:srgbClr val="1E1E1E">
                  <a:lumMod val="75000"/>
                  <a:lumOff val="25000"/>
                </a:srgbClr>
              </a:solidFill>
              <a:latin typeface="+mj-lt"/>
              <a:cs typeface="Calibri"/>
            </a:endParaRPr>
          </a:p>
          <a:p>
            <a:pPr algn="ctr"/>
            <a:endParaRPr lang="en-US" sz="800" kern="0" dirty="0">
              <a:solidFill>
                <a:srgbClr val="1E1E1E">
                  <a:lumMod val="75000"/>
                  <a:lumOff val="25000"/>
                </a:srgbClr>
              </a:solidFill>
              <a:latin typeface="+mj-lt"/>
              <a:cs typeface="Calibri"/>
            </a:endParaRPr>
          </a:p>
          <a:p>
            <a:pPr algn="ctr"/>
            <a:r>
              <a:rPr lang="en-US" sz="800" kern="0" dirty="0" smtClean="0">
                <a:solidFill>
                  <a:srgbClr val="1E1E1E">
                    <a:lumMod val="75000"/>
                    <a:lumOff val="25000"/>
                  </a:srgbClr>
                </a:solidFill>
                <a:latin typeface="+mj-lt"/>
                <a:cs typeface="Calibri"/>
              </a:rPr>
              <a:t>CWM</a:t>
            </a:r>
            <a:endParaRPr lang="en-US" sz="800" kern="0" dirty="0">
              <a:solidFill>
                <a:srgbClr val="1E1E1E">
                  <a:lumMod val="75000"/>
                  <a:lumOff val="25000"/>
                </a:srgbClr>
              </a:solidFill>
              <a:latin typeface="+mj-lt"/>
              <a:cs typeface="Calibri"/>
            </a:endParaRPr>
          </a:p>
          <a:p>
            <a:pPr algn="ctr"/>
            <a:endParaRPr lang="en-US" sz="800" kern="0" dirty="0" smtClean="0">
              <a:solidFill>
                <a:srgbClr val="1E1E1E">
                  <a:lumMod val="75000"/>
                  <a:lumOff val="25000"/>
                </a:srgbClr>
              </a:solidFill>
              <a:latin typeface="+mj-lt"/>
              <a:cs typeface="Calibri"/>
            </a:endParaRPr>
          </a:p>
          <a:p>
            <a:pPr algn="ctr"/>
            <a:endParaRPr lang="en-US" sz="800" kern="0" dirty="0" smtClean="0">
              <a:solidFill>
                <a:srgbClr val="1E1E1E">
                  <a:lumMod val="75000"/>
                  <a:lumOff val="25000"/>
                </a:srgbClr>
              </a:solidFill>
              <a:latin typeface="+mj-lt"/>
              <a:cs typeface="Calibri"/>
            </a:endParaRPr>
          </a:p>
        </p:txBody>
      </p:sp>
      <p:sp>
        <p:nvSpPr>
          <p:cNvPr id="22" name="Rounded Rectangle 37"/>
          <p:cNvSpPr>
            <a:spLocks/>
          </p:cNvSpPr>
          <p:nvPr/>
        </p:nvSpPr>
        <p:spPr>
          <a:xfrm>
            <a:off x="2937172" y="1371124"/>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12700" cmpd="sng">
            <a:solidFill>
              <a:schemeClr val="bg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1E1E1E">
                    <a:lumMod val="75000"/>
                    <a:lumOff val="25000"/>
                  </a:srgbClr>
                </a:solidFill>
                <a:latin typeface="+mj-lt"/>
                <a:cs typeface="Calibri"/>
              </a:rPr>
              <a:t>Retail</a:t>
            </a:r>
          </a:p>
          <a:p>
            <a:pPr algn="ctr"/>
            <a:endParaRPr lang="en-US" sz="800" kern="0" dirty="0">
              <a:solidFill>
                <a:srgbClr val="1E1E1E">
                  <a:lumMod val="75000"/>
                  <a:lumOff val="25000"/>
                </a:srgbClr>
              </a:solidFill>
              <a:latin typeface="+mj-lt"/>
              <a:cs typeface="Calibri"/>
            </a:endParaRPr>
          </a:p>
          <a:p>
            <a:pPr algn="ctr"/>
            <a:r>
              <a:rPr lang="en-US" sz="800" kern="0" dirty="0" smtClean="0">
                <a:solidFill>
                  <a:srgbClr val="1E1E1E">
                    <a:lumMod val="75000"/>
                    <a:lumOff val="25000"/>
                  </a:srgbClr>
                </a:solidFill>
                <a:latin typeface="+mj-lt"/>
                <a:cs typeface="Calibri"/>
              </a:rPr>
              <a:t>PCI</a:t>
            </a:r>
          </a:p>
          <a:p>
            <a:pPr algn="ctr"/>
            <a:r>
              <a:rPr lang="en-US" sz="800" kern="0" dirty="0" smtClean="0">
                <a:solidFill>
                  <a:srgbClr val="1E1E1E">
                    <a:lumMod val="75000"/>
                    <a:lumOff val="25000"/>
                  </a:srgbClr>
                </a:solidFill>
                <a:latin typeface="+mj-lt"/>
                <a:cs typeface="Calibri"/>
              </a:rPr>
              <a:t>PII</a:t>
            </a:r>
            <a:endParaRPr lang="en-US" sz="800" kern="0" dirty="0">
              <a:solidFill>
                <a:srgbClr val="1E1E1E">
                  <a:lumMod val="75000"/>
                  <a:lumOff val="25000"/>
                </a:srgbClr>
              </a:solidFill>
              <a:latin typeface="+mj-lt"/>
              <a:cs typeface="Calibri"/>
            </a:endParaRPr>
          </a:p>
          <a:p>
            <a:pPr algn="ctr"/>
            <a:endParaRPr lang="en-US" sz="800" kern="0" dirty="0">
              <a:solidFill>
                <a:srgbClr val="1E1E1E">
                  <a:lumMod val="75000"/>
                  <a:lumOff val="25000"/>
                </a:srgbClr>
              </a:solidFill>
              <a:latin typeface="+mj-lt"/>
              <a:cs typeface="Calibri"/>
            </a:endParaRPr>
          </a:p>
          <a:p>
            <a:pPr algn="ctr"/>
            <a:endParaRPr lang="en-US" sz="800" kern="0" dirty="0">
              <a:solidFill>
                <a:srgbClr val="1E1E1E">
                  <a:lumMod val="75000"/>
                  <a:lumOff val="25000"/>
                </a:srgbClr>
              </a:solidFill>
              <a:latin typeface="+mj-lt"/>
              <a:cs typeface="Calibri"/>
            </a:endParaRPr>
          </a:p>
          <a:p>
            <a:pPr algn="ctr"/>
            <a:endParaRPr lang="en-US" sz="800" kern="0" dirty="0" smtClean="0">
              <a:solidFill>
                <a:srgbClr val="1E1E1E">
                  <a:lumMod val="75000"/>
                  <a:lumOff val="25000"/>
                </a:srgbClr>
              </a:solidFill>
              <a:latin typeface="+mj-lt"/>
              <a:cs typeface="Calibri"/>
            </a:endParaRPr>
          </a:p>
          <a:p>
            <a:pPr algn="ctr"/>
            <a:endParaRPr lang="en-US" sz="800" kern="0" dirty="0" smtClean="0">
              <a:solidFill>
                <a:srgbClr val="1E1E1E">
                  <a:lumMod val="75000"/>
                  <a:lumOff val="25000"/>
                </a:srgbClr>
              </a:solidFill>
              <a:latin typeface="+mj-lt"/>
              <a:cs typeface="Calibri"/>
            </a:endParaRPr>
          </a:p>
        </p:txBody>
      </p:sp>
      <p:sp>
        <p:nvSpPr>
          <p:cNvPr id="23" name="Rounded Rectangle 37"/>
          <p:cNvSpPr>
            <a:spLocks/>
          </p:cNvSpPr>
          <p:nvPr/>
        </p:nvSpPr>
        <p:spPr>
          <a:xfrm>
            <a:off x="3613614" y="1371124"/>
            <a:ext cx="612311" cy="640019"/>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12700" cmpd="sng">
            <a:solidFill>
              <a:schemeClr val="bg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800" b="1" kern="0" dirty="0" smtClean="0">
                <a:solidFill>
                  <a:srgbClr val="1E1E1E">
                    <a:lumMod val="75000"/>
                    <a:lumOff val="25000"/>
                  </a:srgbClr>
                </a:solidFill>
                <a:latin typeface="+mj-lt"/>
                <a:cs typeface="Calibri"/>
              </a:rPr>
              <a:t>Other</a:t>
            </a:r>
            <a:endParaRPr lang="en-US" sz="800" kern="0" dirty="0">
              <a:solidFill>
                <a:srgbClr val="1E1E1E">
                  <a:lumMod val="75000"/>
                  <a:lumOff val="25000"/>
                </a:srgbClr>
              </a:solidFill>
              <a:latin typeface="+mj-lt"/>
              <a:cs typeface="Calibri"/>
            </a:endParaRPr>
          </a:p>
          <a:p>
            <a:pPr algn="ctr"/>
            <a:endParaRPr lang="en-US" sz="800" kern="0" dirty="0">
              <a:solidFill>
                <a:srgbClr val="1E1E1E">
                  <a:lumMod val="75000"/>
                  <a:lumOff val="25000"/>
                </a:srgbClr>
              </a:solidFill>
              <a:latin typeface="+mj-lt"/>
              <a:cs typeface="Calibri"/>
            </a:endParaRPr>
          </a:p>
          <a:p>
            <a:pPr algn="ctr"/>
            <a:endParaRPr lang="en-US" sz="800" kern="0" dirty="0" smtClean="0">
              <a:solidFill>
                <a:srgbClr val="1E1E1E">
                  <a:lumMod val="75000"/>
                  <a:lumOff val="25000"/>
                </a:srgbClr>
              </a:solidFill>
              <a:latin typeface="+mj-lt"/>
              <a:cs typeface="Calibri"/>
            </a:endParaRPr>
          </a:p>
          <a:p>
            <a:pPr algn="ctr"/>
            <a:endParaRPr lang="en-US" sz="800" kern="0" dirty="0" smtClean="0">
              <a:solidFill>
                <a:srgbClr val="1E1E1E">
                  <a:lumMod val="75000"/>
                  <a:lumOff val="25000"/>
                </a:srgbClr>
              </a:solidFill>
              <a:latin typeface="+mj-lt"/>
              <a:cs typeface="Calibri"/>
            </a:endParaRPr>
          </a:p>
        </p:txBody>
      </p:sp>
    </p:spTree>
    <p:extLst>
      <p:ext uri="{BB962C8B-B14F-4D97-AF65-F5344CB8AC3E}">
        <p14:creationId xmlns:p14="http://schemas.microsoft.com/office/powerpoint/2010/main" val="58133934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3845393" y="1626877"/>
            <a:ext cx="1835160" cy="3087997"/>
          </a:xfrm>
          <a:prstGeom prst="roundRect">
            <a:avLst>
              <a:gd name="adj" fmla="val 4170"/>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dirty="0" smtClean="0">
                <a:solidFill>
                  <a:schemeClr val="bg1"/>
                </a:solidFill>
              </a:rPr>
              <a:t>Load Wrapper</a:t>
            </a:r>
          </a:p>
        </p:txBody>
      </p:sp>
      <p:sp>
        <p:nvSpPr>
          <p:cNvPr id="2" name="Title 1"/>
          <p:cNvSpPr>
            <a:spLocks noGrp="1"/>
          </p:cNvSpPr>
          <p:nvPr>
            <p:ph type="title"/>
          </p:nvPr>
        </p:nvSpPr>
        <p:spPr/>
        <p:txBody>
          <a:bodyPr/>
          <a:lstStyle/>
          <a:p>
            <a:r>
              <a:rPr lang="en-US" dirty="0" smtClean="0"/>
              <a:t>Sample Use </a:t>
            </a:r>
            <a:r>
              <a:rPr lang="en-US" dirty="0"/>
              <a:t>C</a:t>
            </a:r>
            <a:r>
              <a:rPr lang="en-US" dirty="0" smtClean="0"/>
              <a:t>ase:  ETL Offload </a:t>
            </a:r>
            <a:endParaRPr lang="en-US" dirty="0"/>
          </a:p>
        </p:txBody>
      </p:sp>
      <p:sp>
        <p:nvSpPr>
          <p:cNvPr id="6" name="Rounded Rectangle 5"/>
          <p:cNvSpPr/>
          <p:nvPr/>
        </p:nvSpPr>
        <p:spPr>
          <a:xfrm>
            <a:off x="2160494" y="2063562"/>
            <a:ext cx="1138518" cy="1079688"/>
          </a:xfrm>
          <a:prstGeom prst="roundRect">
            <a:avLst>
              <a:gd name="adj" fmla="val 8006"/>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sz="1600" dirty="0" smtClean="0">
                <a:solidFill>
                  <a:schemeClr val="tx1"/>
                </a:solidFill>
              </a:rPr>
              <a:t>RDMS</a:t>
            </a:r>
          </a:p>
          <a:p>
            <a:pPr algn="l"/>
            <a:endParaRPr lang="en-US" sz="1600" i="1" dirty="0" smtClean="0">
              <a:solidFill>
                <a:schemeClr val="tx1"/>
              </a:solidFill>
            </a:endParaRPr>
          </a:p>
        </p:txBody>
      </p:sp>
      <p:sp>
        <p:nvSpPr>
          <p:cNvPr id="7" name="Rounded Rectangle 6"/>
          <p:cNvSpPr/>
          <p:nvPr/>
        </p:nvSpPr>
        <p:spPr>
          <a:xfrm>
            <a:off x="2160494" y="3362206"/>
            <a:ext cx="1138518" cy="1228164"/>
          </a:xfrm>
          <a:prstGeom prst="roundRect">
            <a:avLst>
              <a:gd name="adj" fmla="val 8006"/>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sz="1600" dirty="0" smtClean="0">
                <a:solidFill>
                  <a:schemeClr val="tx1"/>
                </a:solidFill>
              </a:rPr>
              <a:t>Business Catalog</a:t>
            </a:r>
          </a:p>
          <a:p>
            <a:pPr algn="l"/>
            <a:endParaRPr lang="en-US" sz="1600" dirty="0" smtClean="0">
              <a:solidFill>
                <a:schemeClr val="tx1"/>
              </a:solidFill>
            </a:endParaRPr>
          </a:p>
          <a:p>
            <a:pPr algn="l"/>
            <a:r>
              <a:rPr lang="en-US" sz="1600" i="1" dirty="0" smtClean="0">
                <a:solidFill>
                  <a:schemeClr val="tx1"/>
                </a:solidFill>
              </a:rPr>
              <a:t>Metadata</a:t>
            </a:r>
            <a:r>
              <a:rPr lang="en-US" sz="1600" dirty="0" smtClean="0">
                <a:solidFill>
                  <a:schemeClr val="tx1"/>
                </a:solidFill>
              </a:rPr>
              <a:t>	</a:t>
            </a:r>
          </a:p>
        </p:txBody>
      </p:sp>
      <p:sp>
        <p:nvSpPr>
          <p:cNvPr id="9" name="Merge 8"/>
          <p:cNvSpPr/>
          <p:nvPr/>
        </p:nvSpPr>
        <p:spPr>
          <a:xfrm rot="16200000">
            <a:off x="4213788" y="2095097"/>
            <a:ext cx="1183058" cy="1106018"/>
          </a:xfrm>
          <a:prstGeom prst="flowChartMerge">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vert="vert" tIns="91440" bIns="91440" rtlCol="0" anchor="t" anchorCtr="0"/>
          <a:lstStyle/>
          <a:p>
            <a:pPr algn="l"/>
            <a:endParaRPr lang="en-US" sz="1800" dirty="0" smtClean="0">
              <a:solidFill>
                <a:schemeClr val="bg2"/>
              </a:solidFill>
            </a:endParaRPr>
          </a:p>
        </p:txBody>
      </p:sp>
      <p:sp>
        <p:nvSpPr>
          <p:cNvPr id="10" name="Rounded Rectangle 9"/>
          <p:cNvSpPr/>
          <p:nvPr/>
        </p:nvSpPr>
        <p:spPr>
          <a:xfrm>
            <a:off x="6407894" y="2003400"/>
            <a:ext cx="1138518" cy="1051674"/>
          </a:xfrm>
          <a:prstGeom prst="roundRect">
            <a:avLst>
              <a:gd name="adj" fmla="val 8006"/>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sz="1600" b="1" dirty="0" smtClean="0">
                <a:solidFill>
                  <a:schemeClr val="bg2"/>
                </a:solidFill>
              </a:rPr>
              <a:t>Hive</a:t>
            </a:r>
            <a:r>
              <a:rPr lang="en-US" sz="1600" dirty="0" smtClean="0">
                <a:solidFill>
                  <a:schemeClr val="bg2"/>
                </a:solidFill>
              </a:rPr>
              <a:t>:</a:t>
            </a:r>
            <a:endParaRPr lang="en-US" sz="1600" dirty="0">
              <a:solidFill>
                <a:schemeClr val="bg2"/>
              </a:solidFill>
            </a:endParaRPr>
          </a:p>
          <a:p>
            <a:pPr algn="l"/>
            <a:r>
              <a:rPr lang="en-US" sz="1600" dirty="0" smtClean="0">
                <a:solidFill>
                  <a:schemeClr val="bg2"/>
                </a:solidFill>
              </a:rPr>
              <a:t>Landing  </a:t>
            </a:r>
          </a:p>
        </p:txBody>
      </p:sp>
      <p:sp>
        <p:nvSpPr>
          <p:cNvPr id="11" name="Rounded Rectangle 10"/>
          <p:cNvSpPr/>
          <p:nvPr/>
        </p:nvSpPr>
        <p:spPr>
          <a:xfrm>
            <a:off x="8273753" y="1985970"/>
            <a:ext cx="1138518" cy="1051674"/>
          </a:xfrm>
          <a:prstGeom prst="roundRect">
            <a:avLst>
              <a:gd name="adj" fmla="val 8006"/>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sz="1600" b="1" dirty="0" smtClean="0">
                <a:solidFill>
                  <a:schemeClr val="bg2"/>
                </a:solidFill>
              </a:rPr>
              <a:t>Hive:</a:t>
            </a:r>
          </a:p>
          <a:p>
            <a:pPr algn="l"/>
            <a:r>
              <a:rPr lang="en-US" sz="1600" dirty="0" smtClean="0">
                <a:solidFill>
                  <a:schemeClr val="bg2"/>
                </a:solidFill>
              </a:rPr>
              <a:t>CTAS</a:t>
            </a:r>
          </a:p>
          <a:p>
            <a:pPr algn="l"/>
            <a:endParaRPr lang="en-US" sz="1600" dirty="0" smtClean="0">
              <a:solidFill>
                <a:schemeClr val="bg2"/>
              </a:solidFill>
            </a:endParaRPr>
          </a:p>
        </p:txBody>
      </p:sp>
      <p:cxnSp>
        <p:nvCxnSpPr>
          <p:cNvPr id="13" name="Straight Arrow Connector 12"/>
          <p:cNvCxnSpPr>
            <a:stCxn id="6" idx="3"/>
          </p:cNvCxnSpPr>
          <p:nvPr/>
        </p:nvCxnSpPr>
        <p:spPr>
          <a:xfrm>
            <a:off x="3299012" y="2603406"/>
            <a:ext cx="881907" cy="0"/>
          </a:xfrm>
          <a:prstGeom prst="straightConnector1">
            <a:avLst/>
          </a:prstGeom>
          <a:ln w="381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3"/>
          </p:cNvCxnSpPr>
          <p:nvPr/>
        </p:nvCxnSpPr>
        <p:spPr>
          <a:xfrm flipV="1">
            <a:off x="3299012" y="3970620"/>
            <a:ext cx="881907" cy="5668"/>
          </a:xfrm>
          <a:prstGeom prst="straightConnector1">
            <a:avLst/>
          </a:prstGeom>
          <a:ln w="38100">
            <a:solidFill>
              <a:schemeClr val="bg2">
                <a:lumMod val="65000"/>
              </a:schemeClr>
            </a:solidFill>
            <a:prstDash val="dash"/>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7546412" y="2648106"/>
            <a:ext cx="727341" cy="0"/>
          </a:xfrm>
          <a:prstGeom prst="straightConnector1">
            <a:avLst/>
          </a:prstGeom>
          <a:ln w="381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5317657" y="2648106"/>
            <a:ext cx="1040281" cy="0"/>
          </a:xfrm>
          <a:prstGeom prst="straightConnector1">
            <a:avLst/>
          </a:prstGeom>
          <a:ln w="38100">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151529" y="4996393"/>
            <a:ext cx="1588436" cy="0"/>
          </a:xfrm>
          <a:prstGeom prst="line">
            <a:avLst/>
          </a:prstGeom>
          <a:ln w="127000">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845393" y="4996393"/>
            <a:ext cx="5566878" cy="0"/>
          </a:xfrm>
          <a:prstGeom prst="line">
            <a:avLst/>
          </a:prstGeom>
          <a:ln w="12700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151529" y="5064072"/>
            <a:ext cx="1452283" cy="523552"/>
          </a:xfrm>
          <a:prstGeom prst="rect">
            <a:avLst/>
          </a:prstGeom>
        </p:spPr>
        <p:txBody>
          <a:bodyPr vert="horz" wrap="none" lIns="91440" tIns="91440" rIns="91440" bIns="91440" rtlCol="0">
            <a:noAutofit/>
          </a:bodyPr>
          <a:lstStyle/>
          <a:p>
            <a:pPr algn="ctr"/>
            <a:r>
              <a:rPr lang="en-US" i="1" dirty="0" smtClean="0"/>
              <a:t>Traditional </a:t>
            </a:r>
          </a:p>
          <a:p>
            <a:pPr algn="ctr"/>
            <a:r>
              <a:rPr lang="en-US" i="1" dirty="0" smtClean="0"/>
              <a:t>EDW</a:t>
            </a:r>
            <a:endParaRPr lang="en-US" i="1" dirty="0"/>
          </a:p>
        </p:txBody>
      </p:sp>
      <p:cxnSp>
        <p:nvCxnSpPr>
          <p:cNvPr id="29" name="Straight Connector 28"/>
          <p:cNvCxnSpPr/>
          <p:nvPr/>
        </p:nvCxnSpPr>
        <p:spPr>
          <a:xfrm>
            <a:off x="2160494" y="4996393"/>
            <a:ext cx="1579471" cy="0"/>
          </a:xfrm>
          <a:prstGeom prst="line">
            <a:avLst/>
          </a:prstGeom>
          <a:ln w="127000">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977869" y="5036116"/>
            <a:ext cx="1255061" cy="740886"/>
          </a:xfrm>
          <a:prstGeom prst="rect">
            <a:avLst/>
          </a:prstGeom>
        </p:spPr>
        <p:txBody>
          <a:bodyPr vert="horz" wrap="none" lIns="91440" tIns="91440" rIns="91440" bIns="91440" rtlCol="0">
            <a:noAutofit/>
          </a:bodyPr>
          <a:lstStyle/>
          <a:p>
            <a:r>
              <a:rPr lang="en-US" i="1" dirty="0" smtClean="0"/>
              <a:t>New ETL </a:t>
            </a:r>
          </a:p>
          <a:p>
            <a:pPr algn="ctr"/>
            <a:r>
              <a:rPr lang="en-US" i="1" dirty="0" smtClean="0"/>
              <a:t>Hadoop</a:t>
            </a:r>
            <a:endParaRPr lang="en-US" i="1" dirty="0"/>
          </a:p>
        </p:txBody>
      </p:sp>
      <p:sp>
        <p:nvSpPr>
          <p:cNvPr id="3" name="Rounded Rectangle 2"/>
          <p:cNvSpPr/>
          <p:nvPr/>
        </p:nvSpPr>
        <p:spPr>
          <a:xfrm>
            <a:off x="6407894" y="3562238"/>
            <a:ext cx="1138518" cy="1023051"/>
          </a:xfrm>
          <a:prstGeom prst="roundRect">
            <a:avLst>
              <a:gd name="adj" fmla="val 8288"/>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b="1" dirty="0" smtClean="0">
                <a:solidFill>
                  <a:schemeClr val="bg2"/>
                </a:solidFill>
              </a:rPr>
              <a:t>Atlas</a:t>
            </a:r>
          </a:p>
        </p:txBody>
      </p:sp>
      <p:cxnSp>
        <p:nvCxnSpPr>
          <p:cNvPr id="19" name="Straight Arrow Connector 18"/>
          <p:cNvCxnSpPr>
            <a:stCxn id="10" idx="2"/>
            <a:endCxn id="3" idx="0"/>
          </p:cNvCxnSpPr>
          <p:nvPr/>
        </p:nvCxnSpPr>
        <p:spPr>
          <a:xfrm>
            <a:off x="6977153" y="3055074"/>
            <a:ext cx="0" cy="507164"/>
          </a:xfrm>
          <a:prstGeom prst="straightConnector1">
            <a:avLst/>
          </a:prstGeom>
          <a:ln w="38100">
            <a:solidFill>
              <a:schemeClr val="bg2">
                <a:lumMod val="65000"/>
              </a:schemeClr>
            </a:solidFill>
            <a:prstDash val="dash"/>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1" idx="2"/>
            <a:endCxn id="3" idx="3"/>
          </p:cNvCxnSpPr>
          <p:nvPr/>
        </p:nvCxnSpPr>
        <p:spPr>
          <a:xfrm flipH="1">
            <a:off x="7546412" y="3037644"/>
            <a:ext cx="1296600" cy="1036120"/>
          </a:xfrm>
          <a:prstGeom prst="straightConnector1">
            <a:avLst/>
          </a:prstGeom>
          <a:ln w="38100">
            <a:solidFill>
              <a:schemeClr val="bg2">
                <a:lumMod val="65000"/>
              </a:schemeClr>
            </a:solidFill>
            <a:prstDash val="dash"/>
            <a:tailEnd type="triangle" w="lg" len="med"/>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291178" y="2385984"/>
            <a:ext cx="945120" cy="474091"/>
          </a:xfrm>
          <a:prstGeom prst="rect">
            <a:avLst/>
          </a:prstGeom>
        </p:spPr>
        <p:txBody>
          <a:bodyPr vert="horz" wrap="none" lIns="91440" tIns="91440" rIns="91440" bIns="91440" rtlCol="0">
            <a:noAutofit/>
          </a:bodyPr>
          <a:lstStyle/>
          <a:p>
            <a:r>
              <a:rPr lang="en-US" dirty="0" err="1" smtClean="0">
                <a:solidFill>
                  <a:schemeClr val="bg2"/>
                </a:solidFill>
              </a:rPr>
              <a:t>Sqoop</a:t>
            </a:r>
            <a:endParaRPr lang="en-US" dirty="0">
              <a:solidFill>
                <a:schemeClr val="bg2"/>
              </a:solidFill>
            </a:endParaRPr>
          </a:p>
        </p:txBody>
      </p:sp>
      <p:sp>
        <p:nvSpPr>
          <p:cNvPr id="32" name="Rounded Rectangle 31"/>
          <p:cNvSpPr/>
          <p:nvPr/>
        </p:nvSpPr>
        <p:spPr>
          <a:xfrm>
            <a:off x="4233675" y="3483074"/>
            <a:ext cx="1138518" cy="1023051"/>
          </a:xfrm>
          <a:prstGeom prst="roundRect">
            <a:avLst>
              <a:gd name="adj" fmla="val 8288"/>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sz="1600" b="1" dirty="0" smtClean="0">
                <a:solidFill>
                  <a:schemeClr val="bg2"/>
                </a:solidFill>
              </a:rPr>
              <a:t>Reporter</a:t>
            </a:r>
            <a:r>
              <a:rPr lang="en-US" sz="1600" dirty="0" smtClean="0">
                <a:solidFill>
                  <a:schemeClr val="bg2"/>
                </a:solidFill>
              </a:rPr>
              <a:t> via REST API</a:t>
            </a:r>
          </a:p>
        </p:txBody>
      </p:sp>
      <p:cxnSp>
        <p:nvCxnSpPr>
          <p:cNvPr id="39" name="Straight Arrow Connector 38"/>
          <p:cNvCxnSpPr/>
          <p:nvPr/>
        </p:nvCxnSpPr>
        <p:spPr>
          <a:xfrm>
            <a:off x="5384939" y="3970620"/>
            <a:ext cx="972999" cy="0"/>
          </a:xfrm>
          <a:prstGeom prst="straightConnector1">
            <a:avLst/>
          </a:prstGeom>
          <a:ln w="38100">
            <a:solidFill>
              <a:schemeClr val="bg2">
                <a:lumMod val="65000"/>
              </a:schemeClr>
            </a:solidFill>
            <a:prstDash val="dash"/>
            <a:tailEnd type="triangle" w="lg"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6554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Integration</a:t>
            </a:r>
            <a:endParaRPr lang="en-US" dirty="0"/>
          </a:p>
        </p:txBody>
      </p:sp>
      <p:sp>
        <p:nvSpPr>
          <p:cNvPr id="4" name="Rounded Rectangle 3"/>
          <p:cNvSpPr/>
          <p:nvPr/>
        </p:nvSpPr>
        <p:spPr>
          <a:xfrm>
            <a:off x="2949307" y="4076700"/>
            <a:ext cx="4924920" cy="9144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b="1" dirty="0" smtClean="0">
                <a:solidFill>
                  <a:schemeClr val="bg2"/>
                </a:solidFill>
              </a:rPr>
              <a:t>Apache Atlas</a:t>
            </a:r>
          </a:p>
        </p:txBody>
      </p:sp>
      <p:sp>
        <p:nvSpPr>
          <p:cNvPr id="5" name="Rounded Rectangle 4"/>
          <p:cNvSpPr/>
          <p:nvPr/>
        </p:nvSpPr>
        <p:spPr>
          <a:xfrm>
            <a:off x="2949307" y="2017888"/>
            <a:ext cx="2201398" cy="9144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b="1" dirty="0" smtClean="0">
                <a:solidFill>
                  <a:schemeClr val="bg2"/>
                </a:solidFill>
              </a:rPr>
              <a:t>Hive Bridge</a:t>
            </a:r>
          </a:p>
          <a:p>
            <a:pPr algn="ctr"/>
            <a:r>
              <a:rPr lang="en-US" b="1" dirty="0" smtClean="0">
                <a:solidFill>
                  <a:schemeClr val="bg2"/>
                </a:solidFill>
              </a:rPr>
              <a:t>(Client)</a:t>
            </a:r>
          </a:p>
        </p:txBody>
      </p:sp>
      <p:sp>
        <p:nvSpPr>
          <p:cNvPr id="6" name="Rounded Rectangle 5"/>
          <p:cNvSpPr/>
          <p:nvPr/>
        </p:nvSpPr>
        <p:spPr>
          <a:xfrm>
            <a:off x="5644608" y="2017888"/>
            <a:ext cx="2229619" cy="9144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b="1" dirty="0" smtClean="0">
                <a:solidFill>
                  <a:schemeClr val="bg2"/>
                </a:solidFill>
              </a:rPr>
              <a:t>Hive Hook</a:t>
            </a:r>
          </a:p>
          <a:p>
            <a:pPr algn="ctr"/>
            <a:r>
              <a:rPr lang="en-US" b="1" dirty="0" smtClean="0">
                <a:solidFill>
                  <a:schemeClr val="bg2"/>
                </a:solidFill>
              </a:rPr>
              <a:t>(Post-execution)</a:t>
            </a:r>
          </a:p>
        </p:txBody>
      </p:sp>
      <p:cxnSp>
        <p:nvCxnSpPr>
          <p:cNvPr id="8" name="Straight Arrow Connector 7"/>
          <p:cNvCxnSpPr>
            <a:stCxn id="5" idx="2"/>
          </p:cNvCxnSpPr>
          <p:nvPr/>
        </p:nvCxnSpPr>
        <p:spPr>
          <a:xfrm>
            <a:off x="4050006" y="2932288"/>
            <a:ext cx="12723" cy="1144412"/>
          </a:xfrm>
          <a:prstGeom prst="straightConnector1">
            <a:avLst/>
          </a:prstGeom>
          <a:ln w="381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6" idx="2"/>
          </p:cNvCxnSpPr>
          <p:nvPr/>
        </p:nvCxnSpPr>
        <p:spPr>
          <a:xfrm>
            <a:off x="6759418" y="2932288"/>
            <a:ext cx="9682" cy="1144412"/>
          </a:xfrm>
          <a:prstGeom prst="straightConnector1">
            <a:avLst/>
          </a:prstGeom>
          <a:ln w="381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539520" y="3263900"/>
            <a:ext cx="1727427" cy="564444"/>
          </a:xfrm>
          <a:prstGeom prst="rect">
            <a:avLst/>
          </a:prstGeom>
        </p:spPr>
        <p:txBody>
          <a:bodyPr vert="horz" wrap="none" lIns="91440" tIns="91440" rIns="91440" bIns="91440" rtlCol="0">
            <a:noAutofit/>
          </a:bodyPr>
          <a:lstStyle/>
          <a:p>
            <a:r>
              <a:rPr lang="en-US" sz="2400" b="1" dirty="0" smtClean="0"/>
              <a:t>REST API</a:t>
            </a:r>
            <a:endParaRPr lang="en-US" sz="2400" b="1" dirty="0"/>
          </a:p>
        </p:txBody>
      </p:sp>
      <p:sp>
        <p:nvSpPr>
          <p:cNvPr id="14" name="TextBox 13"/>
          <p:cNvSpPr txBox="1"/>
          <p:nvPr/>
        </p:nvSpPr>
        <p:spPr>
          <a:xfrm>
            <a:off x="5588000" y="3670300"/>
            <a:ext cx="914400" cy="914400"/>
          </a:xfrm>
          <a:prstGeom prst="rect">
            <a:avLst/>
          </a:prstGeom>
        </p:spPr>
        <p:txBody>
          <a:bodyPr vert="horz" wrap="none" lIns="91440" tIns="91440" rIns="91440" bIns="91440" rtlCol="0">
            <a:noAutofit/>
          </a:bodyPr>
          <a:lstStyle/>
          <a:p>
            <a:endParaRPr lang="en-US" dirty="0"/>
          </a:p>
        </p:txBody>
      </p:sp>
    </p:spTree>
    <p:extLst>
      <p:ext uri="{BB962C8B-B14F-4D97-AF65-F5344CB8AC3E}">
        <p14:creationId xmlns:p14="http://schemas.microsoft.com/office/powerpoint/2010/main" val="10777065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HortonworksCorpDeckSpring2014(1)">
  <a:themeElements>
    <a:clrScheme name="Custom 1">
      <a:dk1>
        <a:sysClr val="windowText" lastClr="000000"/>
      </a:dk1>
      <a:lt1>
        <a:srgbClr val="1E1E1E"/>
      </a:lt1>
      <a:dk2>
        <a:srgbClr val="FFFFFF"/>
      </a:dk2>
      <a:lt2>
        <a:srgbClr val="FFFFFF"/>
      </a:lt2>
      <a:accent1>
        <a:srgbClr val="69BE28"/>
      </a:accent1>
      <a:accent2>
        <a:srgbClr val="3DB5E6"/>
      </a:accent2>
      <a:accent3>
        <a:srgbClr val="44697D"/>
      </a:accent3>
      <a:accent4>
        <a:srgbClr val="818A8F"/>
      </a:accent4>
      <a:accent5>
        <a:srgbClr val="E17000"/>
      </a:accent5>
      <a:accent6>
        <a:srgbClr val="F6A800"/>
      </a:accent6>
      <a:hlink>
        <a:srgbClr val="2A52FF"/>
      </a:hlink>
      <a:folHlink>
        <a:srgbClr val="FFFF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tIns="91440" bIns="91440" rtlCol="0" anchor="t" anchorCtr="0"/>
      <a:lstStyle>
        <a:defPPr algn="l">
          <a:defRPr dirty="0" smtClean="0">
            <a:solidFill>
              <a:schemeClr val="bg2"/>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4"/>
          </a:solidFill>
        </a:ln>
        <a:effectLst/>
      </a:spPr>
      <a:bodyPr/>
      <a:lstStyle/>
      <a:style>
        <a:lnRef idx="2">
          <a:schemeClr val="accent1"/>
        </a:lnRef>
        <a:fillRef idx="0">
          <a:schemeClr val="accent1"/>
        </a:fillRef>
        <a:effectRef idx="1">
          <a:schemeClr val="accent1"/>
        </a:effectRef>
        <a:fontRef idx="minor">
          <a:schemeClr val="tx1"/>
        </a:fontRef>
      </a:style>
    </a:lnDef>
    <a:txDef>
      <a:spPr/>
      <a:bodyPr vert="horz" wrap="square" lIns="91440" tIns="91440" rIns="91440" bIns="91440" rtlCol="0">
        <a:no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HortonworksCorpDeckSpring2014(1)</Template>
  <TotalTime>73872</TotalTime>
  <Words>1579</Words>
  <Application>Microsoft Macintosh PowerPoint</Application>
  <PresentationFormat>Custom</PresentationFormat>
  <Paragraphs>471</Paragraphs>
  <Slides>37</Slides>
  <Notes>17</Notes>
  <HiddenSlides>1</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HortonworksCorpDeckSpring2014(1)</vt:lpstr>
      <vt:lpstr>Apache Atlas: Data Governance</vt:lpstr>
      <vt:lpstr>Agenda</vt:lpstr>
      <vt:lpstr>Enterprise Data Governance Goals</vt:lpstr>
      <vt:lpstr>Data Governance Initiative for Hadoop</vt:lpstr>
      <vt:lpstr>Apache Atlas Overview</vt:lpstr>
      <vt:lpstr>Apache Atlas Vision </vt:lpstr>
      <vt:lpstr>Apache Atlas Capabilities: Overview</vt:lpstr>
      <vt:lpstr>Sample Use Case:  ETL Offload </vt:lpstr>
      <vt:lpstr>Hive Integration</vt:lpstr>
      <vt:lpstr>Governance Ready Certification Program </vt:lpstr>
      <vt:lpstr>High Level Roadmap</vt:lpstr>
      <vt:lpstr>Architecture</vt:lpstr>
      <vt:lpstr>High Level Architecture</vt:lpstr>
      <vt:lpstr>Technology Stack</vt:lpstr>
      <vt:lpstr>APIs: Examples</vt:lpstr>
      <vt:lpstr>Type System – Overview of Types</vt:lpstr>
      <vt:lpstr>Type System – Data Types</vt:lpstr>
      <vt:lpstr>PowerPoint Presentation</vt:lpstr>
      <vt:lpstr>Repository</vt:lpstr>
      <vt:lpstr>Search</vt:lpstr>
      <vt:lpstr>Lineage</vt:lpstr>
      <vt:lpstr>Hive Integration</vt:lpstr>
      <vt:lpstr>Apache Atlas Screens</vt:lpstr>
      <vt:lpstr>PowerPoint Presentation</vt:lpstr>
      <vt:lpstr>PowerPoint Presentation</vt:lpstr>
      <vt:lpstr>PowerPoint Presentation</vt:lpstr>
      <vt:lpstr>PowerPoint Presentation</vt:lpstr>
      <vt:lpstr>PowerPoint Presentation</vt:lpstr>
      <vt:lpstr>Demo Atlas</vt:lpstr>
      <vt:lpstr>Atlas UI demostration</vt:lpstr>
      <vt:lpstr>Ingestion Demo Objective</vt:lpstr>
      <vt:lpstr>Setup</vt:lpstr>
      <vt:lpstr>Steps to Create Metadata</vt:lpstr>
      <vt:lpstr>Attribute Definition</vt:lpstr>
      <vt:lpstr>Questions and Answers</vt:lpstr>
      <vt:lpstr>Atlas Resources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Joint Content Development Proposal Tech Docs and Curriculum</dc:title>
  <dc:creator>Jason</dc:creator>
  <cp:lastModifiedBy>Shivaji Dutta</cp:lastModifiedBy>
  <cp:revision>826</cp:revision>
  <dcterms:created xsi:type="dcterms:W3CDTF">2014-05-27T15:23:41Z</dcterms:created>
  <dcterms:modified xsi:type="dcterms:W3CDTF">2015-07-07T17:36:19Z</dcterms:modified>
</cp:coreProperties>
</file>