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handoutMasterIdLst>
    <p:handoutMasterId r:id="rId21"/>
  </p:handoutMasterIdLst>
  <p:sldIdLst>
    <p:sldId id="1244" r:id="rId2"/>
    <p:sldId id="1323" r:id="rId3"/>
    <p:sldId id="1324" r:id="rId4"/>
    <p:sldId id="1286" r:id="rId5"/>
    <p:sldId id="1310" r:id="rId6"/>
    <p:sldId id="1322" r:id="rId7"/>
    <p:sldId id="1294" r:id="rId8"/>
    <p:sldId id="1321" r:id="rId9"/>
    <p:sldId id="1301" r:id="rId10"/>
    <p:sldId id="1332" r:id="rId11"/>
    <p:sldId id="1325" r:id="rId12"/>
    <p:sldId id="1326" r:id="rId13"/>
    <p:sldId id="1330" r:id="rId14"/>
    <p:sldId id="1327" r:id="rId15"/>
    <p:sldId id="1328" r:id="rId16"/>
    <p:sldId id="1329" r:id="rId17"/>
    <p:sldId id="1333" r:id="rId18"/>
    <p:sldId id="1331" r:id="rId19"/>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3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id McJannet"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BD53"/>
    <a:srgbClr val="2F971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73" autoAdjust="0"/>
    <p:restoredTop sz="80525" autoAdjust="0"/>
  </p:normalViewPr>
  <p:slideViewPr>
    <p:cSldViewPr snapToGrid="0" snapToObjects="1">
      <p:cViewPr varScale="1">
        <p:scale>
          <a:sx n="46" d="100"/>
          <a:sy n="46" d="100"/>
        </p:scale>
        <p:origin x="-808" y="-112"/>
      </p:cViewPr>
      <p:guideLst>
        <p:guide orient="horz" pos="2160"/>
        <p:guide pos="3839"/>
      </p:guideLst>
    </p:cSldViewPr>
  </p:slideViewPr>
  <p:outlineViewPr>
    <p:cViewPr>
      <p:scale>
        <a:sx n="33" d="100"/>
        <a:sy n="33" d="100"/>
      </p:scale>
      <p:origin x="0" y="47032"/>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commentAuthors" Target="commentAuthor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A116B3-9C1A-F946-9030-20BCB1E59019}" type="doc">
      <dgm:prSet loTypeId="urn:microsoft.com/office/officeart/2005/8/layout/radial6" loCatId="" qsTypeId="urn:microsoft.com/office/officeart/2005/8/quickstyle/simple4" qsCatId="simple" csTypeId="urn:microsoft.com/office/officeart/2005/8/colors/accent1_2" csCatId="accent1" phldr="1"/>
      <dgm:spPr/>
      <dgm:t>
        <a:bodyPr/>
        <a:lstStyle/>
        <a:p>
          <a:endParaRPr lang="en-US"/>
        </a:p>
      </dgm:t>
    </dgm:pt>
    <dgm:pt modelId="{7B1AFEB1-DEAF-1D43-AC1D-804EBC176F4B}">
      <dgm:prSet phldrT="[Text]" custT="1"/>
      <dgm:spPr>
        <a:noFill/>
      </dgm:spPr>
      <dgm:t>
        <a:bodyPr/>
        <a:lstStyle/>
        <a:p>
          <a:endParaRPr lang="en-US" sz="3600" b="1" dirty="0"/>
        </a:p>
      </dgm:t>
    </dgm:pt>
    <dgm:pt modelId="{E24D9CBE-DFED-F04E-BE1C-4E4A1622E9A1}" type="parTrans" cxnId="{DDE2BF37-7135-2847-89AE-E90DDC769E0B}">
      <dgm:prSet/>
      <dgm:spPr/>
      <dgm:t>
        <a:bodyPr/>
        <a:lstStyle/>
        <a:p>
          <a:endParaRPr lang="en-US" sz="2000" b="1"/>
        </a:p>
      </dgm:t>
    </dgm:pt>
    <dgm:pt modelId="{82A09833-156C-A44F-9A05-CAE16F1DBF61}" type="sibTrans" cxnId="{DDE2BF37-7135-2847-89AE-E90DDC769E0B}">
      <dgm:prSet/>
      <dgm:spPr/>
      <dgm:t>
        <a:bodyPr/>
        <a:lstStyle/>
        <a:p>
          <a:endParaRPr lang="en-US" sz="2000" b="1"/>
        </a:p>
      </dgm:t>
    </dgm:pt>
    <dgm:pt modelId="{E4A62746-DE8B-AA4D-8669-BB78DC64E7A9}">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1000" b="1" dirty="0" smtClean="0"/>
            <a:t>Discovery</a:t>
          </a:r>
        </a:p>
        <a:p>
          <a:r>
            <a:rPr lang="en-US" sz="1000" b="1" dirty="0" smtClean="0"/>
            <a:t>Tagging</a:t>
          </a:r>
          <a:endParaRPr lang="en-US" sz="1000" b="1" dirty="0"/>
        </a:p>
      </dgm:t>
    </dgm:pt>
    <dgm:pt modelId="{92C04C8F-C89E-594C-9139-D91B9FF7860C}" type="parTrans" cxnId="{D838C18D-34A7-7E41-AB7D-4A25B4845306}">
      <dgm:prSet/>
      <dgm:spPr/>
      <dgm:t>
        <a:bodyPr/>
        <a:lstStyle/>
        <a:p>
          <a:endParaRPr lang="en-US" sz="2000" b="1"/>
        </a:p>
      </dgm:t>
    </dgm:pt>
    <dgm:pt modelId="{8E116BE7-0209-9D4B-A9EB-3448ADAF0A91}" type="sibTrans" cxnId="{D838C18D-34A7-7E41-AB7D-4A25B4845306}">
      <dgm:prSet/>
      <dgm:spPr/>
      <dgm:t>
        <a:bodyPr/>
        <a:lstStyle/>
        <a:p>
          <a:endParaRPr lang="en-US" sz="2000" b="1"/>
        </a:p>
      </dgm:t>
    </dgm:pt>
    <dgm:pt modelId="{D9075998-574F-8F4D-BA2E-2734EA0EB1CD}">
      <dgm:prSet phldrT="[Text]" custT="1">
        <dgm:style>
          <a:lnRef idx="1">
            <a:schemeClr val="accent4"/>
          </a:lnRef>
          <a:fillRef idx="2">
            <a:schemeClr val="accent4"/>
          </a:fillRef>
          <a:effectRef idx="1">
            <a:schemeClr val="accent4"/>
          </a:effectRef>
          <a:fontRef idx="minor">
            <a:schemeClr val="dk1"/>
          </a:fontRef>
        </dgm:style>
      </dgm:prSet>
      <dgm:spPr/>
      <dgm:t>
        <a:bodyPr/>
        <a:lstStyle/>
        <a:p>
          <a:r>
            <a:rPr lang="en-US" sz="1000" b="1" dirty="0" smtClean="0"/>
            <a:t>Prep / Cleanse</a:t>
          </a:r>
          <a:endParaRPr lang="en-US" sz="1000" b="1" dirty="0"/>
        </a:p>
      </dgm:t>
    </dgm:pt>
    <dgm:pt modelId="{D4BF9C41-8842-0548-B00F-3D5E0B30FDB7}" type="parTrans" cxnId="{47BEB0D4-2227-3149-995D-D8ACF5D351D2}">
      <dgm:prSet/>
      <dgm:spPr/>
      <dgm:t>
        <a:bodyPr/>
        <a:lstStyle/>
        <a:p>
          <a:endParaRPr lang="en-US" sz="2000" b="1"/>
        </a:p>
      </dgm:t>
    </dgm:pt>
    <dgm:pt modelId="{02A2D89D-A08C-DE4C-990B-B64D36177247}" type="sibTrans" cxnId="{47BEB0D4-2227-3149-995D-D8ACF5D351D2}">
      <dgm:prSet/>
      <dgm:spPr/>
      <dgm:t>
        <a:bodyPr/>
        <a:lstStyle/>
        <a:p>
          <a:endParaRPr lang="en-US" sz="2000" b="1"/>
        </a:p>
      </dgm:t>
    </dgm:pt>
    <dgm:pt modelId="{41AD36A9-5E09-7445-A14E-66E0CF69A7D4}">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1000" b="1" dirty="0" smtClean="0"/>
            <a:t>ETL</a:t>
          </a:r>
          <a:endParaRPr lang="en-US" sz="1000" b="1" dirty="0"/>
        </a:p>
      </dgm:t>
    </dgm:pt>
    <dgm:pt modelId="{AD035CE4-2CF6-CA4F-B40B-A70207BFC38C}" type="parTrans" cxnId="{FA3C935E-DEC1-754C-A493-973D357481CB}">
      <dgm:prSet/>
      <dgm:spPr/>
      <dgm:t>
        <a:bodyPr/>
        <a:lstStyle/>
        <a:p>
          <a:endParaRPr lang="en-US" sz="2000" b="1"/>
        </a:p>
      </dgm:t>
    </dgm:pt>
    <dgm:pt modelId="{492AFACF-9004-8740-AC74-C3BE2794213B}" type="sibTrans" cxnId="{FA3C935E-DEC1-754C-A493-973D357481CB}">
      <dgm:prSet/>
      <dgm:spPr/>
      <dgm:t>
        <a:bodyPr/>
        <a:lstStyle/>
        <a:p>
          <a:endParaRPr lang="en-US" sz="2000" b="1"/>
        </a:p>
      </dgm:t>
    </dgm:pt>
    <dgm:pt modelId="{29FA31DB-E475-BD48-B57C-37745CB3AC80}">
      <dgm:prSet phldrT="[Text]" custT="1">
        <dgm:style>
          <a:lnRef idx="1">
            <a:schemeClr val="dk1"/>
          </a:lnRef>
          <a:fillRef idx="2">
            <a:schemeClr val="dk1"/>
          </a:fillRef>
          <a:effectRef idx="1">
            <a:schemeClr val="dk1"/>
          </a:effectRef>
          <a:fontRef idx="minor">
            <a:schemeClr val="dk1"/>
          </a:fontRef>
        </dgm:style>
      </dgm:prSet>
      <dgm:spPr/>
      <dgm:t>
        <a:bodyPr/>
        <a:lstStyle/>
        <a:p>
          <a:r>
            <a:rPr lang="en-US" sz="900" b="1" dirty="0" smtClean="0"/>
            <a:t>Governance</a:t>
          </a:r>
        </a:p>
        <a:p>
          <a:r>
            <a:rPr lang="en-US" sz="900" b="1" dirty="0" smtClean="0"/>
            <a:t>BPM</a:t>
          </a:r>
          <a:endParaRPr lang="en-US" sz="900" b="1" dirty="0"/>
        </a:p>
      </dgm:t>
    </dgm:pt>
    <dgm:pt modelId="{0B1B1DA5-A953-2E4D-AB8A-DD69DDE0B526}" type="parTrans" cxnId="{6427E30D-0868-A04A-9265-A08ABD2C8A2B}">
      <dgm:prSet/>
      <dgm:spPr/>
      <dgm:t>
        <a:bodyPr/>
        <a:lstStyle/>
        <a:p>
          <a:endParaRPr lang="en-US" sz="2000" b="1"/>
        </a:p>
      </dgm:t>
    </dgm:pt>
    <dgm:pt modelId="{4A9D8286-20B8-DC42-80AF-5D463DE501C6}" type="sibTrans" cxnId="{6427E30D-0868-A04A-9265-A08ABD2C8A2B}">
      <dgm:prSet/>
      <dgm:spPr/>
      <dgm:t>
        <a:bodyPr/>
        <a:lstStyle/>
        <a:p>
          <a:endParaRPr lang="en-US" sz="2000" b="1"/>
        </a:p>
      </dgm:t>
    </dgm:pt>
    <dgm:pt modelId="{62804C1D-CB8B-2E4B-B407-01D63D690364}">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1000" b="1" dirty="0" smtClean="0"/>
            <a:t>Self Service</a:t>
          </a:r>
          <a:endParaRPr lang="en-US" sz="1000" b="1" dirty="0"/>
        </a:p>
      </dgm:t>
    </dgm:pt>
    <dgm:pt modelId="{983CC36A-09BB-D34B-AA8F-C734036E4216}" type="parTrans" cxnId="{6EFEA814-4EE4-514E-A600-CCA487A780E7}">
      <dgm:prSet/>
      <dgm:spPr/>
      <dgm:t>
        <a:bodyPr/>
        <a:lstStyle/>
        <a:p>
          <a:endParaRPr lang="en-US" sz="2000" b="1"/>
        </a:p>
      </dgm:t>
    </dgm:pt>
    <dgm:pt modelId="{6A395A62-E893-1448-9CBE-32B5CFE4D35B}" type="sibTrans" cxnId="{6EFEA814-4EE4-514E-A600-CCA487A780E7}">
      <dgm:prSet/>
      <dgm:spPr/>
      <dgm:t>
        <a:bodyPr/>
        <a:lstStyle/>
        <a:p>
          <a:endParaRPr lang="en-US" sz="2000" b="1"/>
        </a:p>
      </dgm:t>
    </dgm:pt>
    <dgm:pt modelId="{E7A42628-7286-D642-B1D7-8B5099AB618C}">
      <dgm:prSet phldrT="[Text]"/>
      <dgm:spPr/>
      <dgm:t>
        <a:bodyPr/>
        <a:lstStyle/>
        <a:p>
          <a:endParaRPr lang="en-US" sz="2000" b="1" dirty="0"/>
        </a:p>
      </dgm:t>
    </dgm:pt>
    <dgm:pt modelId="{70E899A2-0D83-8A46-AF46-8FCDEC46966B}" type="parTrans" cxnId="{B8F6991A-7EC7-0346-9AD5-8963B79EEF52}">
      <dgm:prSet/>
      <dgm:spPr/>
      <dgm:t>
        <a:bodyPr/>
        <a:lstStyle/>
        <a:p>
          <a:endParaRPr lang="en-US" sz="2000" b="1"/>
        </a:p>
      </dgm:t>
    </dgm:pt>
    <dgm:pt modelId="{564F9EF6-7DC1-6542-A1C9-3199D768DA6F}" type="sibTrans" cxnId="{B8F6991A-7EC7-0346-9AD5-8963B79EEF52}">
      <dgm:prSet/>
      <dgm:spPr/>
      <dgm:t>
        <a:bodyPr/>
        <a:lstStyle/>
        <a:p>
          <a:endParaRPr lang="en-US" sz="2000" b="1"/>
        </a:p>
      </dgm:t>
    </dgm:pt>
    <dgm:pt modelId="{63228B1E-ED52-AA4B-8069-3762773B8437}">
      <dgm:prSet phldrT="[Text]" custT="1">
        <dgm:style>
          <a:lnRef idx="1">
            <a:schemeClr val="accent1"/>
          </a:lnRef>
          <a:fillRef idx="2">
            <a:schemeClr val="accent1"/>
          </a:fillRef>
          <a:effectRef idx="1">
            <a:schemeClr val="accent1"/>
          </a:effectRef>
          <a:fontRef idx="minor">
            <a:schemeClr val="dk1"/>
          </a:fontRef>
        </dgm:style>
      </dgm:prSet>
      <dgm:spPr/>
      <dgm:t>
        <a:bodyPr/>
        <a:lstStyle/>
        <a:p>
          <a:r>
            <a:rPr lang="en-US" sz="1000" b="1" dirty="0" smtClean="0"/>
            <a:t>Visual-</a:t>
          </a:r>
          <a:r>
            <a:rPr lang="en-US" sz="1000" b="1" dirty="0" err="1" smtClean="0"/>
            <a:t>ization</a:t>
          </a:r>
          <a:endParaRPr lang="en-US" sz="1000" b="1" dirty="0"/>
        </a:p>
      </dgm:t>
    </dgm:pt>
    <dgm:pt modelId="{82317E00-5756-EC4F-A25C-D33FE0EB83AD}" type="parTrans" cxnId="{D451E795-6618-904A-ADE7-BD9648538CDE}">
      <dgm:prSet/>
      <dgm:spPr/>
      <dgm:t>
        <a:bodyPr/>
        <a:lstStyle/>
        <a:p>
          <a:endParaRPr lang="en-US" sz="2000" b="1"/>
        </a:p>
      </dgm:t>
    </dgm:pt>
    <dgm:pt modelId="{6395F0A6-C781-0842-BC7C-62FC2AB0C0C3}" type="sibTrans" cxnId="{D451E795-6618-904A-ADE7-BD9648538CDE}">
      <dgm:prSet/>
      <dgm:spPr/>
      <dgm:t>
        <a:bodyPr/>
        <a:lstStyle/>
        <a:p>
          <a:endParaRPr lang="en-US" sz="2000" b="1"/>
        </a:p>
      </dgm:t>
    </dgm:pt>
    <dgm:pt modelId="{B0A9A882-320A-A444-925E-160CDE986406}">
      <dgm:prSet phldrT="[Text]"/>
      <dgm:spPr/>
      <dgm:t>
        <a:bodyPr/>
        <a:lstStyle/>
        <a:p>
          <a:endParaRPr lang="en-US" sz="2000" b="1" dirty="0"/>
        </a:p>
      </dgm:t>
    </dgm:pt>
    <dgm:pt modelId="{5D31D838-4A38-4540-BE49-65F9475B1F0C}" type="parTrans" cxnId="{665CDBE2-42AE-B142-BD57-2F719BCEE34A}">
      <dgm:prSet/>
      <dgm:spPr/>
      <dgm:t>
        <a:bodyPr/>
        <a:lstStyle/>
        <a:p>
          <a:endParaRPr lang="en-US" sz="2000" b="1"/>
        </a:p>
      </dgm:t>
    </dgm:pt>
    <dgm:pt modelId="{6400FCFB-E1E5-1741-BC0F-F293DD184A09}" type="sibTrans" cxnId="{665CDBE2-42AE-B142-BD57-2F719BCEE34A}">
      <dgm:prSet/>
      <dgm:spPr/>
      <dgm:t>
        <a:bodyPr/>
        <a:lstStyle/>
        <a:p>
          <a:endParaRPr lang="en-US" sz="2000" b="1"/>
        </a:p>
      </dgm:t>
    </dgm:pt>
    <dgm:pt modelId="{CCC73139-D8AA-264A-ABDB-DA42428DE94A}" type="pres">
      <dgm:prSet presAssocID="{57A116B3-9C1A-F946-9030-20BCB1E59019}" presName="Name0" presStyleCnt="0">
        <dgm:presLayoutVars>
          <dgm:chMax val="1"/>
          <dgm:dir/>
          <dgm:animLvl val="ctr"/>
          <dgm:resizeHandles val="exact"/>
        </dgm:presLayoutVars>
      </dgm:prSet>
      <dgm:spPr/>
      <dgm:t>
        <a:bodyPr/>
        <a:lstStyle/>
        <a:p>
          <a:endParaRPr lang="en-US"/>
        </a:p>
      </dgm:t>
    </dgm:pt>
    <dgm:pt modelId="{EAC04425-FC1F-6047-9E37-BCFDB329E444}" type="pres">
      <dgm:prSet presAssocID="{7B1AFEB1-DEAF-1D43-AC1D-804EBC176F4B}" presName="centerShape" presStyleLbl="node0" presStyleIdx="0" presStyleCnt="1"/>
      <dgm:spPr/>
      <dgm:t>
        <a:bodyPr/>
        <a:lstStyle/>
        <a:p>
          <a:endParaRPr lang="en-US"/>
        </a:p>
      </dgm:t>
    </dgm:pt>
    <dgm:pt modelId="{62CCFD98-FBDA-3543-BB36-3752E52279FF}" type="pres">
      <dgm:prSet presAssocID="{E4A62746-DE8B-AA4D-8669-BB78DC64E7A9}" presName="node" presStyleLbl="node1" presStyleIdx="0" presStyleCnt="6">
        <dgm:presLayoutVars>
          <dgm:bulletEnabled val="1"/>
        </dgm:presLayoutVars>
      </dgm:prSet>
      <dgm:spPr/>
      <dgm:t>
        <a:bodyPr/>
        <a:lstStyle/>
        <a:p>
          <a:endParaRPr lang="en-US"/>
        </a:p>
      </dgm:t>
    </dgm:pt>
    <dgm:pt modelId="{1C9A0C45-0AB6-CE4A-92AA-0559A1B9A67F}" type="pres">
      <dgm:prSet presAssocID="{E4A62746-DE8B-AA4D-8669-BB78DC64E7A9}" presName="dummy" presStyleCnt="0"/>
      <dgm:spPr/>
    </dgm:pt>
    <dgm:pt modelId="{E3826CBE-AE60-C747-8256-298E61A09B76}" type="pres">
      <dgm:prSet presAssocID="{8E116BE7-0209-9D4B-A9EB-3448ADAF0A91}" presName="sibTrans" presStyleLbl="sibTrans2D1" presStyleIdx="0" presStyleCnt="6"/>
      <dgm:spPr/>
      <dgm:t>
        <a:bodyPr/>
        <a:lstStyle/>
        <a:p>
          <a:endParaRPr lang="en-US"/>
        </a:p>
      </dgm:t>
    </dgm:pt>
    <dgm:pt modelId="{E30284DE-8BC4-4242-B24C-8940A74E9876}" type="pres">
      <dgm:prSet presAssocID="{D9075998-574F-8F4D-BA2E-2734EA0EB1CD}" presName="node" presStyleLbl="node1" presStyleIdx="1" presStyleCnt="6">
        <dgm:presLayoutVars>
          <dgm:bulletEnabled val="1"/>
        </dgm:presLayoutVars>
      </dgm:prSet>
      <dgm:spPr/>
      <dgm:t>
        <a:bodyPr/>
        <a:lstStyle/>
        <a:p>
          <a:endParaRPr lang="en-US"/>
        </a:p>
      </dgm:t>
    </dgm:pt>
    <dgm:pt modelId="{33527497-64A0-2048-B50A-C3A6E9E39FD8}" type="pres">
      <dgm:prSet presAssocID="{D9075998-574F-8F4D-BA2E-2734EA0EB1CD}" presName="dummy" presStyleCnt="0"/>
      <dgm:spPr/>
    </dgm:pt>
    <dgm:pt modelId="{48A42C9A-3C93-7146-BAD2-BE9D38AD124D}" type="pres">
      <dgm:prSet presAssocID="{02A2D89D-A08C-DE4C-990B-B64D36177247}" presName="sibTrans" presStyleLbl="sibTrans2D1" presStyleIdx="1" presStyleCnt="6"/>
      <dgm:spPr/>
      <dgm:t>
        <a:bodyPr/>
        <a:lstStyle/>
        <a:p>
          <a:endParaRPr lang="en-US"/>
        </a:p>
      </dgm:t>
    </dgm:pt>
    <dgm:pt modelId="{A4DD2B2F-0AA8-EA47-B598-2984547E537A}" type="pres">
      <dgm:prSet presAssocID="{41AD36A9-5E09-7445-A14E-66E0CF69A7D4}" presName="node" presStyleLbl="node1" presStyleIdx="2" presStyleCnt="6">
        <dgm:presLayoutVars>
          <dgm:bulletEnabled val="1"/>
        </dgm:presLayoutVars>
      </dgm:prSet>
      <dgm:spPr/>
      <dgm:t>
        <a:bodyPr/>
        <a:lstStyle/>
        <a:p>
          <a:endParaRPr lang="en-US"/>
        </a:p>
      </dgm:t>
    </dgm:pt>
    <dgm:pt modelId="{0434086F-4246-1945-A928-DDD13B783437}" type="pres">
      <dgm:prSet presAssocID="{41AD36A9-5E09-7445-A14E-66E0CF69A7D4}" presName="dummy" presStyleCnt="0"/>
      <dgm:spPr/>
    </dgm:pt>
    <dgm:pt modelId="{76CEF8F1-1671-004B-BCF2-81AE8F710142}" type="pres">
      <dgm:prSet presAssocID="{492AFACF-9004-8740-AC74-C3BE2794213B}" presName="sibTrans" presStyleLbl="sibTrans2D1" presStyleIdx="2" presStyleCnt="6"/>
      <dgm:spPr/>
      <dgm:t>
        <a:bodyPr/>
        <a:lstStyle/>
        <a:p>
          <a:endParaRPr lang="en-US"/>
        </a:p>
      </dgm:t>
    </dgm:pt>
    <dgm:pt modelId="{970F4C1A-8413-4C4B-BEC3-4434A9A9BEA1}" type="pres">
      <dgm:prSet presAssocID="{29FA31DB-E475-BD48-B57C-37745CB3AC80}" presName="node" presStyleLbl="node1" presStyleIdx="3" presStyleCnt="6">
        <dgm:presLayoutVars>
          <dgm:bulletEnabled val="1"/>
        </dgm:presLayoutVars>
      </dgm:prSet>
      <dgm:spPr/>
      <dgm:t>
        <a:bodyPr/>
        <a:lstStyle/>
        <a:p>
          <a:endParaRPr lang="en-US"/>
        </a:p>
      </dgm:t>
    </dgm:pt>
    <dgm:pt modelId="{37DB465A-7ADA-B64D-80EA-993F5BC9F44F}" type="pres">
      <dgm:prSet presAssocID="{29FA31DB-E475-BD48-B57C-37745CB3AC80}" presName="dummy" presStyleCnt="0"/>
      <dgm:spPr/>
    </dgm:pt>
    <dgm:pt modelId="{7272F04F-8BB8-2A40-AE00-5F62CEA94998}" type="pres">
      <dgm:prSet presAssocID="{4A9D8286-20B8-DC42-80AF-5D463DE501C6}" presName="sibTrans" presStyleLbl="sibTrans2D1" presStyleIdx="3" presStyleCnt="6"/>
      <dgm:spPr/>
      <dgm:t>
        <a:bodyPr/>
        <a:lstStyle/>
        <a:p>
          <a:endParaRPr lang="en-US"/>
        </a:p>
      </dgm:t>
    </dgm:pt>
    <dgm:pt modelId="{83F196D0-0B16-D04C-9B06-38C5DE4F5E40}" type="pres">
      <dgm:prSet presAssocID="{62804C1D-CB8B-2E4B-B407-01D63D690364}" presName="node" presStyleLbl="node1" presStyleIdx="4" presStyleCnt="6">
        <dgm:presLayoutVars>
          <dgm:bulletEnabled val="1"/>
        </dgm:presLayoutVars>
      </dgm:prSet>
      <dgm:spPr/>
      <dgm:t>
        <a:bodyPr/>
        <a:lstStyle/>
        <a:p>
          <a:endParaRPr lang="en-US"/>
        </a:p>
      </dgm:t>
    </dgm:pt>
    <dgm:pt modelId="{3E88DCD5-C180-DB4B-BA0A-4285D76771E7}" type="pres">
      <dgm:prSet presAssocID="{62804C1D-CB8B-2E4B-B407-01D63D690364}" presName="dummy" presStyleCnt="0"/>
      <dgm:spPr/>
    </dgm:pt>
    <dgm:pt modelId="{0276EAFC-3CAD-654F-9428-E45E8751E4FD}" type="pres">
      <dgm:prSet presAssocID="{6A395A62-E893-1448-9CBE-32B5CFE4D35B}" presName="sibTrans" presStyleLbl="sibTrans2D1" presStyleIdx="4" presStyleCnt="6"/>
      <dgm:spPr/>
      <dgm:t>
        <a:bodyPr/>
        <a:lstStyle/>
        <a:p>
          <a:endParaRPr lang="en-US"/>
        </a:p>
      </dgm:t>
    </dgm:pt>
    <dgm:pt modelId="{9BBF50F1-9DE8-8446-B6EE-A2FC40DDB1CD}" type="pres">
      <dgm:prSet presAssocID="{63228B1E-ED52-AA4B-8069-3762773B8437}" presName="node" presStyleLbl="node1" presStyleIdx="5" presStyleCnt="6">
        <dgm:presLayoutVars>
          <dgm:bulletEnabled val="1"/>
        </dgm:presLayoutVars>
      </dgm:prSet>
      <dgm:spPr/>
      <dgm:t>
        <a:bodyPr/>
        <a:lstStyle/>
        <a:p>
          <a:endParaRPr lang="en-US"/>
        </a:p>
      </dgm:t>
    </dgm:pt>
    <dgm:pt modelId="{D277F910-A048-9542-A457-9284994F29A4}" type="pres">
      <dgm:prSet presAssocID="{63228B1E-ED52-AA4B-8069-3762773B8437}" presName="dummy" presStyleCnt="0"/>
      <dgm:spPr/>
    </dgm:pt>
    <dgm:pt modelId="{60BE385C-2010-3E48-8F0A-ED6D58C4C9D8}" type="pres">
      <dgm:prSet presAssocID="{6395F0A6-C781-0842-BC7C-62FC2AB0C0C3}" presName="sibTrans" presStyleLbl="sibTrans2D1" presStyleIdx="5" presStyleCnt="6"/>
      <dgm:spPr/>
      <dgm:t>
        <a:bodyPr/>
        <a:lstStyle/>
        <a:p>
          <a:endParaRPr lang="en-US"/>
        </a:p>
      </dgm:t>
    </dgm:pt>
  </dgm:ptLst>
  <dgm:cxnLst>
    <dgm:cxn modelId="{841836FC-116B-7446-91F5-68DDF100C5DA}" type="presOf" srcId="{02A2D89D-A08C-DE4C-990B-B64D36177247}" destId="{48A42C9A-3C93-7146-BAD2-BE9D38AD124D}" srcOrd="0" destOrd="0" presId="urn:microsoft.com/office/officeart/2005/8/layout/radial6"/>
    <dgm:cxn modelId="{B8F6991A-7EC7-0346-9AD5-8963B79EEF52}" srcId="{57A116B3-9C1A-F946-9030-20BCB1E59019}" destId="{E7A42628-7286-D642-B1D7-8B5099AB618C}" srcOrd="2" destOrd="0" parTransId="{70E899A2-0D83-8A46-AF46-8FCDEC46966B}" sibTransId="{564F9EF6-7DC1-6542-A1C9-3199D768DA6F}"/>
    <dgm:cxn modelId="{09608B0F-C5F1-6D45-A1C1-00529209B167}" type="presOf" srcId="{6395F0A6-C781-0842-BC7C-62FC2AB0C0C3}" destId="{60BE385C-2010-3E48-8F0A-ED6D58C4C9D8}" srcOrd="0" destOrd="0" presId="urn:microsoft.com/office/officeart/2005/8/layout/radial6"/>
    <dgm:cxn modelId="{47BEB0D4-2227-3149-995D-D8ACF5D351D2}" srcId="{7B1AFEB1-DEAF-1D43-AC1D-804EBC176F4B}" destId="{D9075998-574F-8F4D-BA2E-2734EA0EB1CD}" srcOrd="1" destOrd="0" parTransId="{D4BF9C41-8842-0548-B00F-3D5E0B30FDB7}" sibTransId="{02A2D89D-A08C-DE4C-990B-B64D36177247}"/>
    <dgm:cxn modelId="{785CEF06-D93A-4D48-B0F3-A3ED5C6F7742}" type="presOf" srcId="{62804C1D-CB8B-2E4B-B407-01D63D690364}" destId="{83F196D0-0B16-D04C-9B06-38C5DE4F5E40}" srcOrd="0" destOrd="0" presId="urn:microsoft.com/office/officeart/2005/8/layout/radial6"/>
    <dgm:cxn modelId="{92F2A418-CB7D-9A48-9916-4C166C3DC496}" type="presOf" srcId="{6A395A62-E893-1448-9CBE-32B5CFE4D35B}" destId="{0276EAFC-3CAD-654F-9428-E45E8751E4FD}" srcOrd="0" destOrd="0" presId="urn:microsoft.com/office/officeart/2005/8/layout/radial6"/>
    <dgm:cxn modelId="{DDE2BF37-7135-2847-89AE-E90DDC769E0B}" srcId="{57A116B3-9C1A-F946-9030-20BCB1E59019}" destId="{7B1AFEB1-DEAF-1D43-AC1D-804EBC176F4B}" srcOrd="0" destOrd="0" parTransId="{E24D9CBE-DFED-F04E-BE1C-4E4A1622E9A1}" sibTransId="{82A09833-156C-A44F-9A05-CAE16F1DBF61}"/>
    <dgm:cxn modelId="{AEC09BAD-D365-A644-A4CF-0567353805F2}" type="presOf" srcId="{492AFACF-9004-8740-AC74-C3BE2794213B}" destId="{76CEF8F1-1671-004B-BCF2-81AE8F710142}" srcOrd="0" destOrd="0" presId="urn:microsoft.com/office/officeart/2005/8/layout/radial6"/>
    <dgm:cxn modelId="{D838C18D-34A7-7E41-AB7D-4A25B4845306}" srcId="{7B1AFEB1-DEAF-1D43-AC1D-804EBC176F4B}" destId="{E4A62746-DE8B-AA4D-8669-BB78DC64E7A9}" srcOrd="0" destOrd="0" parTransId="{92C04C8F-C89E-594C-9139-D91B9FF7860C}" sibTransId="{8E116BE7-0209-9D4B-A9EB-3448ADAF0A91}"/>
    <dgm:cxn modelId="{B8218A54-C43F-B348-9247-C148AAA83732}" type="presOf" srcId="{29FA31DB-E475-BD48-B57C-37745CB3AC80}" destId="{970F4C1A-8413-4C4B-BEC3-4434A9A9BEA1}" srcOrd="0" destOrd="0" presId="urn:microsoft.com/office/officeart/2005/8/layout/radial6"/>
    <dgm:cxn modelId="{50217D01-AE92-D04D-BA75-37F47DBEC6EA}" type="presOf" srcId="{D9075998-574F-8F4D-BA2E-2734EA0EB1CD}" destId="{E30284DE-8BC4-4242-B24C-8940A74E9876}" srcOrd="0" destOrd="0" presId="urn:microsoft.com/office/officeart/2005/8/layout/radial6"/>
    <dgm:cxn modelId="{BB1518E6-DC1A-6948-8E8F-9EF7BBFE0F81}" type="presOf" srcId="{8E116BE7-0209-9D4B-A9EB-3448ADAF0A91}" destId="{E3826CBE-AE60-C747-8256-298E61A09B76}" srcOrd="0" destOrd="0" presId="urn:microsoft.com/office/officeart/2005/8/layout/radial6"/>
    <dgm:cxn modelId="{FA3C935E-DEC1-754C-A493-973D357481CB}" srcId="{7B1AFEB1-DEAF-1D43-AC1D-804EBC176F4B}" destId="{41AD36A9-5E09-7445-A14E-66E0CF69A7D4}" srcOrd="2" destOrd="0" parTransId="{AD035CE4-2CF6-CA4F-B40B-A70207BFC38C}" sibTransId="{492AFACF-9004-8740-AC74-C3BE2794213B}"/>
    <dgm:cxn modelId="{665CDBE2-42AE-B142-BD57-2F719BCEE34A}" srcId="{57A116B3-9C1A-F946-9030-20BCB1E59019}" destId="{B0A9A882-320A-A444-925E-160CDE986406}" srcOrd="1" destOrd="0" parTransId="{5D31D838-4A38-4540-BE49-65F9475B1F0C}" sibTransId="{6400FCFB-E1E5-1741-BC0F-F293DD184A09}"/>
    <dgm:cxn modelId="{D1857DD8-35FF-304D-9E6D-79E4B337D91D}" type="presOf" srcId="{57A116B3-9C1A-F946-9030-20BCB1E59019}" destId="{CCC73139-D8AA-264A-ABDB-DA42428DE94A}" srcOrd="0" destOrd="0" presId="urn:microsoft.com/office/officeart/2005/8/layout/radial6"/>
    <dgm:cxn modelId="{C4F1C14B-CAB3-1C45-A10A-8E727463D013}" type="presOf" srcId="{41AD36A9-5E09-7445-A14E-66E0CF69A7D4}" destId="{A4DD2B2F-0AA8-EA47-B598-2984547E537A}" srcOrd="0" destOrd="0" presId="urn:microsoft.com/office/officeart/2005/8/layout/radial6"/>
    <dgm:cxn modelId="{B972FE66-ADAC-894A-82AF-F40C35246FA2}" type="presOf" srcId="{4A9D8286-20B8-DC42-80AF-5D463DE501C6}" destId="{7272F04F-8BB8-2A40-AE00-5F62CEA94998}" srcOrd="0" destOrd="0" presId="urn:microsoft.com/office/officeart/2005/8/layout/radial6"/>
    <dgm:cxn modelId="{4EE88984-1969-EC47-91E2-D9A26858A715}" type="presOf" srcId="{E4A62746-DE8B-AA4D-8669-BB78DC64E7A9}" destId="{62CCFD98-FBDA-3543-BB36-3752E52279FF}" srcOrd="0" destOrd="0" presId="urn:microsoft.com/office/officeart/2005/8/layout/radial6"/>
    <dgm:cxn modelId="{6427E30D-0868-A04A-9265-A08ABD2C8A2B}" srcId="{7B1AFEB1-DEAF-1D43-AC1D-804EBC176F4B}" destId="{29FA31DB-E475-BD48-B57C-37745CB3AC80}" srcOrd="3" destOrd="0" parTransId="{0B1B1DA5-A953-2E4D-AB8A-DD69DDE0B526}" sibTransId="{4A9D8286-20B8-DC42-80AF-5D463DE501C6}"/>
    <dgm:cxn modelId="{D451E795-6618-904A-ADE7-BD9648538CDE}" srcId="{7B1AFEB1-DEAF-1D43-AC1D-804EBC176F4B}" destId="{63228B1E-ED52-AA4B-8069-3762773B8437}" srcOrd="5" destOrd="0" parTransId="{82317E00-5756-EC4F-A25C-D33FE0EB83AD}" sibTransId="{6395F0A6-C781-0842-BC7C-62FC2AB0C0C3}"/>
    <dgm:cxn modelId="{6EFEA814-4EE4-514E-A600-CCA487A780E7}" srcId="{7B1AFEB1-DEAF-1D43-AC1D-804EBC176F4B}" destId="{62804C1D-CB8B-2E4B-B407-01D63D690364}" srcOrd="4" destOrd="0" parTransId="{983CC36A-09BB-D34B-AA8F-C734036E4216}" sibTransId="{6A395A62-E893-1448-9CBE-32B5CFE4D35B}"/>
    <dgm:cxn modelId="{73C2E5FF-515C-1842-81C1-6FC9DEE0D36B}" type="presOf" srcId="{7B1AFEB1-DEAF-1D43-AC1D-804EBC176F4B}" destId="{EAC04425-FC1F-6047-9E37-BCFDB329E444}" srcOrd="0" destOrd="0" presId="urn:microsoft.com/office/officeart/2005/8/layout/radial6"/>
    <dgm:cxn modelId="{A7AC9E67-2310-8946-83B4-612F23497604}" type="presOf" srcId="{63228B1E-ED52-AA4B-8069-3762773B8437}" destId="{9BBF50F1-9DE8-8446-B6EE-A2FC40DDB1CD}" srcOrd="0" destOrd="0" presId="urn:microsoft.com/office/officeart/2005/8/layout/radial6"/>
    <dgm:cxn modelId="{0A0856E6-57A2-3044-BE95-EE603BC619CA}" type="presParOf" srcId="{CCC73139-D8AA-264A-ABDB-DA42428DE94A}" destId="{EAC04425-FC1F-6047-9E37-BCFDB329E444}" srcOrd="0" destOrd="0" presId="urn:microsoft.com/office/officeart/2005/8/layout/radial6"/>
    <dgm:cxn modelId="{4F8C70C3-7107-8642-80E5-7B5B158D5402}" type="presParOf" srcId="{CCC73139-D8AA-264A-ABDB-DA42428DE94A}" destId="{62CCFD98-FBDA-3543-BB36-3752E52279FF}" srcOrd="1" destOrd="0" presId="urn:microsoft.com/office/officeart/2005/8/layout/radial6"/>
    <dgm:cxn modelId="{8C07ABF9-D320-0E4C-8FA9-9B53AC40D4AF}" type="presParOf" srcId="{CCC73139-D8AA-264A-ABDB-DA42428DE94A}" destId="{1C9A0C45-0AB6-CE4A-92AA-0559A1B9A67F}" srcOrd="2" destOrd="0" presId="urn:microsoft.com/office/officeart/2005/8/layout/radial6"/>
    <dgm:cxn modelId="{C7970BD4-0AA1-744E-979D-0D7FEDDE1E49}" type="presParOf" srcId="{CCC73139-D8AA-264A-ABDB-DA42428DE94A}" destId="{E3826CBE-AE60-C747-8256-298E61A09B76}" srcOrd="3" destOrd="0" presId="urn:microsoft.com/office/officeart/2005/8/layout/radial6"/>
    <dgm:cxn modelId="{7AE9A945-0D76-C645-89B7-1F9B6AC3DDE5}" type="presParOf" srcId="{CCC73139-D8AA-264A-ABDB-DA42428DE94A}" destId="{E30284DE-8BC4-4242-B24C-8940A74E9876}" srcOrd="4" destOrd="0" presId="urn:microsoft.com/office/officeart/2005/8/layout/radial6"/>
    <dgm:cxn modelId="{C70F2EF8-B1F8-5F48-A62A-D05DBC7F4468}" type="presParOf" srcId="{CCC73139-D8AA-264A-ABDB-DA42428DE94A}" destId="{33527497-64A0-2048-B50A-C3A6E9E39FD8}" srcOrd="5" destOrd="0" presId="urn:microsoft.com/office/officeart/2005/8/layout/radial6"/>
    <dgm:cxn modelId="{89AECD9F-A582-0F45-8F2F-76E2B18D3777}" type="presParOf" srcId="{CCC73139-D8AA-264A-ABDB-DA42428DE94A}" destId="{48A42C9A-3C93-7146-BAD2-BE9D38AD124D}" srcOrd="6" destOrd="0" presId="urn:microsoft.com/office/officeart/2005/8/layout/radial6"/>
    <dgm:cxn modelId="{9953174C-87BF-F743-97BD-8BF641C0FCF5}" type="presParOf" srcId="{CCC73139-D8AA-264A-ABDB-DA42428DE94A}" destId="{A4DD2B2F-0AA8-EA47-B598-2984547E537A}" srcOrd="7" destOrd="0" presId="urn:microsoft.com/office/officeart/2005/8/layout/radial6"/>
    <dgm:cxn modelId="{90DA3475-6221-3B43-9B8C-05E04BDB1992}" type="presParOf" srcId="{CCC73139-D8AA-264A-ABDB-DA42428DE94A}" destId="{0434086F-4246-1945-A928-DDD13B783437}" srcOrd="8" destOrd="0" presId="urn:microsoft.com/office/officeart/2005/8/layout/radial6"/>
    <dgm:cxn modelId="{3D0CBC5D-BDDF-CD4A-AE0F-BF6AAEDE4720}" type="presParOf" srcId="{CCC73139-D8AA-264A-ABDB-DA42428DE94A}" destId="{76CEF8F1-1671-004B-BCF2-81AE8F710142}" srcOrd="9" destOrd="0" presId="urn:microsoft.com/office/officeart/2005/8/layout/radial6"/>
    <dgm:cxn modelId="{09BDC9F3-9912-0642-A9BE-97BF84DF1916}" type="presParOf" srcId="{CCC73139-D8AA-264A-ABDB-DA42428DE94A}" destId="{970F4C1A-8413-4C4B-BEC3-4434A9A9BEA1}" srcOrd="10" destOrd="0" presId="urn:microsoft.com/office/officeart/2005/8/layout/radial6"/>
    <dgm:cxn modelId="{3F286B2E-9BC0-3246-94B7-5F500506641B}" type="presParOf" srcId="{CCC73139-D8AA-264A-ABDB-DA42428DE94A}" destId="{37DB465A-7ADA-B64D-80EA-993F5BC9F44F}" srcOrd="11" destOrd="0" presId="urn:microsoft.com/office/officeart/2005/8/layout/radial6"/>
    <dgm:cxn modelId="{5B61EF7D-5B28-2845-B4B5-C744032FD5E1}" type="presParOf" srcId="{CCC73139-D8AA-264A-ABDB-DA42428DE94A}" destId="{7272F04F-8BB8-2A40-AE00-5F62CEA94998}" srcOrd="12" destOrd="0" presId="urn:microsoft.com/office/officeart/2005/8/layout/radial6"/>
    <dgm:cxn modelId="{0E3DC2DC-62E5-544A-BC30-214E6FF52D56}" type="presParOf" srcId="{CCC73139-D8AA-264A-ABDB-DA42428DE94A}" destId="{83F196D0-0B16-D04C-9B06-38C5DE4F5E40}" srcOrd="13" destOrd="0" presId="urn:microsoft.com/office/officeart/2005/8/layout/radial6"/>
    <dgm:cxn modelId="{78A01ED5-B070-E449-9430-38C41298779F}" type="presParOf" srcId="{CCC73139-D8AA-264A-ABDB-DA42428DE94A}" destId="{3E88DCD5-C180-DB4B-BA0A-4285D76771E7}" srcOrd="14" destOrd="0" presId="urn:microsoft.com/office/officeart/2005/8/layout/radial6"/>
    <dgm:cxn modelId="{E79CFD7A-EEC4-374F-8793-F705A0409711}" type="presParOf" srcId="{CCC73139-D8AA-264A-ABDB-DA42428DE94A}" destId="{0276EAFC-3CAD-654F-9428-E45E8751E4FD}" srcOrd="15" destOrd="0" presId="urn:microsoft.com/office/officeart/2005/8/layout/radial6"/>
    <dgm:cxn modelId="{5B520D73-4FF9-A84A-8003-3727B9179EE3}" type="presParOf" srcId="{CCC73139-D8AA-264A-ABDB-DA42428DE94A}" destId="{9BBF50F1-9DE8-8446-B6EE-A2FC40DDB1CD}" srcOrd="16" destOrd="0" presId="urn:microsoft.com/office/officeart/2005/8/layout/radial6"/>
    <dgm:cxn modelId="{0A8EFCF1-9C88-434A-A40C-1B7F99DFB4CB}" type="presParOf" srcId="{CCC73139-D8AA-264A-ABDB-DA42428DE94A}" destId="{D277F910-A048-9542-A457-9284994F29A4}" srcOrd="17" destOrd="0" presId="urn:microsoft.com/office/officeart/2005/8/layout/radial6"/>
    <dgm:cxn modelId="{A2A87A72-F97E-E04E-84C0-7DA9005A40E1}" type="presParOf" srcId="{CCC73139-D8AA-264A-ABDB-DA42428DE94A}" destId="{60BE385C-2010-3E48-8F0A-ED6D58C4C9D8}" srcOrd="18"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BE385C-2010-3E48-8F0A-ED6D58C4C9D8}">
      <dsp:nvSpPr>
        <dsp:cNvPr id="0" name=""/>
        <dsp:cNvSpPr/>
      </dsp:nvSpPr>
      <dsp:spPr>
        <a:xfrm>
          <a:off x="992942" y="469481"/>
          <a:ext cx="3221644" cy="3221644"/>
        </a:xfrm>
        <a:prstGeom prst="blockArc">
          <a:avLst>
            <a:gd name="adj1" fmla="val 12600000"/>
            <a:gd name="adj2" fmla="val 16200000"/>
            <a:gd name="adj3" fmla="val 451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276EAFC-3CAD-654F-9428-E45E8751E4FD}">
      <dsp:nvSpPr>
        <dsp:cNvPr id="0" name=""/>
        <dsp:cNvSpPr/>
      </dsp:nvSpPr>
      <dsp:spPr>
        <a:xfrm>
          <a:off x="992942" y="469481"/>
          <a:ext cx="3221644" cy="3221644"/>
        </a:xfrm>
        <a:prstGeom prst="blockArc">
          <a:avLst>
            <a:gd name="adj1" fmla="val 9000000"/>
            <a:gd name="adj2" fmla="val 12600000"/>
            <a:gd name="adj3" fmla="val 451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272F04F-8BB8-2A40-AE00-5F62CEA94998}">
      <dsp:nvSpPr>
        <dsp:cNvPr id="0" name=""/>
        <dsp:cNvSpPr/>
      </dsp:nvSpPr>
      <dsp:spPr>
        <a:xfrm>
          <a:off x="992942" y="469481"/>
          <a:ext cx="3221644" cy="3221644"/>
        </a:xfrm>
        <a:prstGeom prst="blockArc">
          <a:avLst>
            <a:gd name="adj1" fmla="val 5400000"/>
            <a:gd name="adj2" fmla="val 9000000"/>
            <a:gd name="adj3" fmla="val 451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6CEF8F1-1671-004B-BCF2-81AE8F710142}">
      <dsp:nvSpPr>
        <dsp:cNvPr id="0" name=""/>
        <dsp:cNvSpPr/>
      </dsp:nvSpPr>
      <dsp:spPr>
        <a:xfrm>
          <a:off x="992942" y="469481"/>
          <a:ext cx="3221644" cy="3221644"/>
        </a:xfrm>
        <a:prstGeom prst="blockArc">
          <a:avLst>
            <a:gd name="adj1" fmla="val 1800000"/>
            <a:gd name="adj2" fmla="val 5400000"/>
            <a:gd name="adj3" fmla="val 451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8A42C9A-3C93-7146-BAD2-BE9D38AD124D}">
      <dsp:nvSpPr>
        <dsp:cNvPr id="0" name=""/>
        <dsp:cNvSpPr/>
      </dsp:nvSpPr>
      <dsp:spPr>
        <a:xfrm>
          <a:off x="992942" y="469481"/>
          <a:ext cx="3221644" cy="3221644"/>
        </a:xfrm>
        <a:prstGeom prst="blockArc">
          <a:avLst>
            <a:gd name="adj1" fmla="val 19800000"/>
            <a:gd name="adj2" fmla="val 1800000"/>
            <a:gd name="adj3" fmla="val 451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3826CBE-AE60-C747-8256-298E61A09B76}">
      <dsp:nvSpPr>
        <dsp:cNvPr id="0" name=""/>
        <dsp:cNvSpPr/>
      </dsp:nvSpPr>
      <dsp:spPr>
        <a:xfrm>
          <a:off x="992942" y="469481"/>
          <a:ext cx="3221644" cy="3221644"/>
        </a:xfrm>
        <a:prstGeom prst="blockArc">
          <a:avLst>
            <a:gd name="adj1" fmla="val 16200000"/>
            <a:gd name="adj2" fmla="val 19800000"/>
            <a:gd name="adj3" fmla="val 451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AC04425-FC1F-6047-9E37-BCFDB329E444}">
      <dsp:nvSpPr>
        <dsp:cNvPr id="0" name=""/>
        <dsp:cNvSpPr/>
      </dsp:nvSpPr>
      <dsp:spPr>
        <a:xfrm>
          <a:off x="1882898" y="1359437"/>
          <a:ext cx="1441732" cy="1441732"/>
        </a:xfrm>
        <a:prstGeom prst="ellipse">
          <a:avLst/>
        </a:prstGeom>
        <a:no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b="1" kern="1200" dirty="0"/>
        </a:p>
      </dsp:txBody>
      <dsp:txXfrm>
        <a:off x="2094035" y="1570574"/>
        <a:ext cx="1019458" cy="1019458"/>
      </dsp:txXfrm>
    </dsp:sp>
    <dsp:sp modelId="{62CCFD98-FBDA-3543-BB36-3752E52279FF}">
      <dsp:nvSpPr>
        <dsp:cNvPr id="0" name=""/>
        <dsp:cNvSpPr/>
      </dsp:nvSpPr>
      <dsp:spPr>
        <a:xfrm>
          <a:off x="2099157" y="1207"/>
          <a:ext cx="1009213" cy="1009213"/>
        </a:xfrm>
        <a:prstGeom prst="ellipse">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dirty="0" smtClean="0"/>
            <a:t>Discovery</a:t>
          </a:r>
        </a:p>
        <a:p>
          <a:pPr lvl="0" algn="ctr" defTabSz="444500">
            <a:lnSpc>
              <a:spcPct val="90000"/>
            </a:lnSpc>
            <a:spcBef>
              <a:spcPct val="0"/>
            </a:spcBef>
            <a:spcAft>
              <a:spcPct val="35000"/>
            </a:spcAft>
          </a:pPr>
          <a:r>
            <a:rPr lang="en-US" sz="1000" b="1" kern="1200" dirty="0" smtClean="0"/>
            <a:t>Tagging</a:t>
          </a:r>
          <a:endParaRPr lang="en-US" sz="1000" b="1" kern="1200" dirty="0"/>
        </a:p>
      </dsp:txBody>
      <dsp:txXfrm>
        <a:off x="2246953" y="149003"/>
        <a:ext cx="713621" cy="713621"/>
      </dsp:txXfrm>
    </dsp:sp>
    <dsp:sp modelId="{E30284DE-8BC4-4242-B24C-8940A74E9876}">
      <dsp:nvSpPr>
        <dsp:cNvPr id="0" name=""/>
        <dsp:cNvSpPr/>
      </dsp:nvSpPr>
      <dsp:spPr>
        <a:xfrm>
          <a:off x="3462706" y="788452"/>
          <a:ext cx="1009213" cy="1009213"/>
        </a:xfrm>
        <a:prstGeom prst="ellipse">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dirty="0" smtClean="0"/>
            <a:t>Prep / Cleanse</a:t>
          </a:r>
          <a:endParaRPr lang="en-US" sz="1000" b="1" kern="1200" dirty="0"/>
        </a:p>
      </dsp:txBody>
      <dsp:txXfrm>
        <a:off x="3610502" y="936248"/>
        <a:ext cx="713621" cy="713621"/>
      </dsp:txXfrm>
    </dsp:sp>
    <dsp:sp modelId="{A4DD2B2F-0AA8-EA47-B598-2984547E537A}">
      <dsp:nvSpPr>
        <dsp:cNvPr id="0" name=""/>
        <dsp:cNvSpPr/>
      </dsp:nvSpPr>
      <dsp:spPr>
        <a:xfrm>
          <a:off x="3462706" y="2362942"/>
          <a:ext cx="1009213" cy="1009213"/>
        </a:xfrm>
        <a:prstGeom prst="ellipse">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dirty="0" smtClean="0"/>
            <a:t>ETL</a:t>
          </a:r>
          <a:endParaRPr lang="en-US" sz="1000" b="1" kern="1200" dirty="0"/>
        </a:p>
      </dsp:txBody>
      <dsp:txXfrm>
        <a:off x="3610502" y="2510738"/>
        <a:ext cx="713621" cy="713621"/>
      </dsp:txXfrm>
    </dsp:sp>
    <dsp:sp modelId="{970F4C1A-8413-4C4B-BEC3-4434A9A9BEA1}">
      <dsp:nvSpPr>
        <dsp:cNvPr id="0" name=""/>
        <dsp:cNvSpPr/>
      </dsp:nvSpPr>
      <dsp:spPr>
        <a:xfrm>
          <a:off x="2099157" y="3150187"/>
          <a:ext cx="1009213" cy="1009213"/>
        </a:xfrm>
        <a:prstGeom prst="ellipse">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b="1" kern="1200" dirty="0" smtClean="0"/>
            <a:t>Governance</a:t>
          </a:r>
        </a:p>
        <a:p>
          <a:pPr lvl="0" algn="ctr" defTabSz="400050">
            <a:lnSpc>
              <a:spcPct val="90000"/>
            </a:lnSpc>
            <a:spcBef>
              <a:spcPct val="0"/>
            </a:spcBef>
            <a:spcAft>
              <a:spcPct val="35000"/>
            </a:spcAft>
          </a:pPr>
          <a:r>
            <a:rPr lang="en-US" sz="900" b="1" kern="1200" dirty="0" smtClean="0"/>
            <a:t>BPM</a:t>
          </a:r>
          <a:endParaRPr lang="en-US" sz="900" b="1" kern="1200" dirty="0"/>
        </a:p>
      </dsp:txBody>
      <dsp:txXfrm>
        <a:off x="2246953" y="3297983"/>
        <a:ext cx="713621" cy="713621"/>
      </dsp:txXfrm>
    </dsp:sp>
    <dsp:sp modelId="{83F196D0-0B16-D04C-9B06-38C5DE4F5E40}">
      <dsp:nvSpPr>
        <dsp:cNvPr id="0" name=""/>
        <dsp:cNvSpPr/>
      </dsp:nvSpPr>
      <dsp:spPr>
        <a:xfrm>
          <a:off x="735609" y="2362942"/>
          <a:ext cx="1009213" cy="1009213"/>
        </a:xfrm>
        <a:prstGeom prst="ellipse">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dirty="0" smtClean="0"/>
            <a:t>Self Service</a:t>
          </a:r>
          <a:endParaRPr lang="en-US" sz="1000" b="1" kern="1200" dirty="0"/>
        </a:p>
      </dsp:txBody>
      <dsp:txXfrm>
        <a:off x="883405" y="2510738"/>
        <a:ext cx="713621" cy="713621"/>
      </dsp:txXfrm>
    </dsp:sp>
    <dsp:sp modelId="{9BBF50F1-9DE8-8446-B6EE-A2FC40DDB1CD}">
      <dsp:nvSpPr>
        <dsp:cNvPr id="0" name=""/>
        <dsp:cNvSpPr/>
      </dsp:nvSpPr>
      <dsp:spPr>
        <a:xfrm>
          <a:off x="735609" y="788452"/>
          <a:ext cx="1009213" cy="1009213"/>
        </a:xfrm>
        <a:prstGeom prst="ellipse">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dirty="0" smtClean="0"/>
            <a:t>Visual-</a:t>
          </a:r>
          <a:r>
            <a:rPr lang="en-US" sz="1000" b="1" kern="1200" dirty="0" err="1" smtClean="0"/>
            <a:t>ization</a:t>
          </a:r>
          <a:endParaRPr lang="en-US" sz="1000" b="1" kern="1200" dirty="0"/>
        </a:p>
      </dsp:txBody>
      <dsp:txXfrm>
        <a:off x="883405" y="936248"/>
        <a:ext cx="713621" cy="713621"/>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CA712E4-16E2-3546-BEE8-BF686527E0AB}" type="datetimeFigureOut">
              <a:rPr lang="en-US" smtClean="0"/>
              <a:pPr/>
              <a:t>7/31/15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C3ED54-26F3-BA45-8332-245FA7EE4EAE}" type="slidenum">
              <a:rPr lang="en-US" smtClean="0"/>
              <a:pPr/>
              <a:t>‹#›</a:t>
            </a:fld>
            <a:endParaRPr lang="en-US"/>
          </a:p>
        </p:txBody>
      </p:sp>
    </p:spTree>
    <p:extLst>
      <p:ext uri="{BB962C8B-B14F-4D97-AF65-F5344CB8AC3E}">
        <p14:creationId xmlns:p14="http://schemas.microsoft.com/office/powerpoint/2010/main" val="6980093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FAAD08-77AB-C840-8F52-1CD9AC3D73F9}" type="datetimeFigureOut">
              <a:rPr lang="en-US" smtClean="0"/>
              <a:pPr/>
              <a:t>7/31/15</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1E8096-F329-7647-8BCC-856D6F856EB3}" type="slidenum">
              <a:rPr lang="en-US" smtClean="0"/>
              <a:pPr/>
              <a:t>‹#›</a:t>
            </a:fld>
            <a:endParaRPr lang="en-US"/>
          </a:p>
        </p:txBody>
      </p:sp>
    </p:spTree>
    <p:extLst>
      <p:ext uri="{BB962C8B-B14F-4D97-AF65-F5344CB8AC3E}">
        <p14:creationId xmlns:p14="http://schemas.microsoft.com/office/powerpoint/2010/main" val="164803175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1</a:t>
            </a:fld>
            <a:endParaRPr lang="en-US"/>
          </a:p>
        </p:txBody>
      </p:sp>
    </p:spTree>
    <p:extLst>
      <p:ext uri="{BB962C8B-B14F-4D97-AF65-F5344CB8AC3E}">
        <p14:creationId xmlns:p14="http://schemas.microsoft.com/office/powerpoint/2010/main" val="710058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 clearly</a:t>
            </a:r>
            <a:r>
              <a:rPr lang="en-US" baseline="0" dirty="0" smtClean="0"/>
              <a:t> identify customer metadata.   Change </a:t>
            </a:r>
          </a:p>
          <a:p>
            <a:endParaRPr lang="en-US" baseline="0" dirty="0" smtClean="0"/>
          </a:p>
          <a:p>
            <a:r>
              <a:rPr lang="en-US" baseline="0" dirty="0" smtClean="0"/>
              <a:t>Add customer classification example – Aetna – make the use case story have continuity.    Use DX procedures to </a:t>
            </a:r>
            <a:r>
              <a:rPr lang="en-US" baseline="0" dirty="0" err="1" smtClean="0"/>
              <a:t>diagonsis</a:t>
            </a:r>
            <a:endParaRPr lang="en-US" baseline="0" dirty="0" smtClean="0"/>
          </a:p>
          <a:p>
            <a:endParaRPr lang="en-US" baseline="0" dirty="0" smtClean="0"/>
          </a:p>
          <a:p>
            <a:r>
              <a:rPr lang="en-US" baseline="0" dirty="0" smtClean="0"/>
              <a:t>** bring meta from external systems into </a:t>
            </a:r>
            <a:r>
              <a:rPr lang="en-US" baseline="0" dirty="0" err="1" smtClean="0"/>
              <a:t>hadoop</a:t>
            </a:r>
            <a:r>
              <a:rPr lang="en-US" baseline="0" dirty="0" smtClean="0"/>
              <a:t> – keep it together</a:t>
            </a:r>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14</a:t>
            </a:fld>
            <a:endParaRPr lang="en-US"/>
          </a:p>
        </p:txBody>
      </p:sp>
    </p:spTree>
    <p:extLst>
      <p:ext uri="{BB962C8B-B14F-4D97-AF65-F5344CB8AC3E}">
        <p14:creationId xmlns:p14="http://schemas.microsoft.com/office/powerpoint/2010/main" val="490371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Specify</a:t>
            </a:r>
            <a:r>
              <a:rPr lang="en-US" baseline="0" dirty="0" smtClean="0"/>
              <a:t> </a:t>
            </a:r>
          </a:p>
          <a:p>
            <a:r>
              <a:rPr lang="en-US" baseline="0" dirty="0" smtClean="0"/>
              <a:t>Metrics – Time / Success /user /etc…</a:t>
            </a:r>
          </a:p>
          <a:p>
            <a:endParaRPr lang="en-US" baseline="0" dirty="0" smtClean="0"/>
          </a:p>
          <a:p>
            <a:r>
              <a:rPr lang="en-US" baseline="0" dirty="0" smtClean="0"/>
              <a:t>Contrast with Ranger plug-in – pre execute</a:t>
            </a:r>
          </a:p>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15</a:t>
            </a:fld>
            <a:endParaRPr lang="en-US"/>
          </a:p>
        </p:txBody>
      </p:sp>
    </p:spTree>
    <p:extLst>
      <p:ext uri="{BB962C8B-B14F-4D97-AF65-F5344CB8AC3E}">
        <p14:creationId xmlns:p14="http://schemas.microsoft.com/office/powerpoint/2010/main" val="1640698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a:t>
            </a:r>
            <a:r>
              <a:rPr lang="en-US" baseline="0" dirty="0" smtClean="0"/>
              <a:t> Vendors would you be interested in ?</a:t>
            </a:r>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16</a:t>
            </a:fld>
            <a:endParaRPr lang="en-US"/>
          </a:p>
        </p:txBody>
      </p:sp>
    </p:spTree>
    <p:extLst>
      <p:ext uri="{BB962C8B-B14F-4D97-AF65-F5344CB8AC3E}">
        <p14:creationId xmlns:p14="http://schemas.microsoft.com/office/powerpoint/2010/main" val="1368047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4</a:t>
            </a:fld>
            <a:endParaRPr lang="en-US"/>
          </a:p>
        </p:txBody>
      </p:sp>
    </p:spTree>
    <p:extLst>
      <p:ext uri="{BB962C8B-B14F-4D97-AF65-F5344CB8AC3E}">
        <p14:creationId xmlns:p14="http://schemas.microsoft.com/office/powerpoint/2010/main" val="130644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5</a:t>
            </a:fld>
            <a:endParaRPr lang="en-US"/>
          </a:p>
        </p:txBody>
      </p:sp>
    </p:spTree>
    <p:extLst>
      <p:ext uri="{BB962C8B-B14F-4D97-AF65-F5344CB8AC3E}">
        <p14:creationId xmlns:p14="http://schemas.microsoft.com/office/powerpoint/2010/main" val="324591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6</a:t>
            </a:fld>
            <a:endParaRPr lang="en-US"/>
          </a:p>
        </p:txBody>
      </p:sp>
    </p:spTree>
    <p:extLst>
      <p:ext uri="{BB962C8B-B14F-4D97-AF65-F5344CB8AC3E}">
        <p14:creationId xmlns:p14="http://schemas.microsoft.com/office/powerpoint/2010/main" val="568286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7</a:t>
            </a:fld>
            <a:endParaRPr lang="en-US"/>
          </a:p>
        </p:txBody>
      </p:sp>
    </p:spTree>
    <p:extLst>
      <p:ext uri="{BB962C8B-B14F-4D97-AF65-F5344CB8AC3E}">
        <p14:creationId xmlns:p14="http://schemas.microsoft.com/office/powerpoint/2010/main" val="1265784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8</a:t>
            </a:fld>
            <a:endParaRPr lang="en-US"/>
          </a:p>
        </p:txBody>
      </p:sp>
    </p:spTree>
    <p:extLst>
      <p:ext uri="{BB962C8B-B14F-4D97-AF65-F5344CB8AC3E}">
        <p14:creationId xmlns:p14="http://schemas.microsoft.com/office/powerpoint/2010/main" val="715546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10</a:t>
            </a:fld>
            <a:endParaRPr lang="en-US"/>
          </a:p>
        </p:txBody>
      </p:sp>
    </p:spTree>
    <p:extLst>
      <p:ext uri="{BB962C8B-B14F-4D97-AF65-F5344CB8AC3E}">
        <p14:creationId xmlns:p14="http://schemas.microsoft.com/office/powerpoint/2010/main" val="571137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Apache</a:t>
            </a:r>
            <a:r>
              <a:rPr lang="en-US" sz="1200" kern="1200" baseline="0" dirty="0" smtClean="0">
                <a:solidFill>
                  <a:schemeClr val="tx1"/>
                </a:solidFill>
                <a:effectLst/>
                <a:latin typeface="+mn-lt"/>
                <a:ea typeface="+mn-ea"/>
                <a:cs typeface="+mn-cs"/>
              </a:rPr>
              <a:t> Atlas = low level service like yarn.   It will be common to the whole HDP platform, providing core metadata services and enriching the whole HDP stack.   We start with Hive in HDP 2.3 and will extend to Ranger and Falcon in M10 and continue with Kafka and Storm by the end of 2015.</a:t>
            </a:r>
            <a:endParaRPr lang="en-US" sz="1200" kern="1200" dirty="0" smtClean="0">
              <a:solidFill>
                <a:schemeClr val="tx1"/>
              </a:solidFill>
              <a:effectLst/>
              <a:latin typeface="+mn-lt"/>
              <a:ea typeface="+mn-ea"/>
              <a:cs typeface="+mn-cs"/>
            </a:endParaRPr>
          </a:p>
          <a:p>
            <a:endParaRPr lang="en-US" dirty="0" smtClean="0"/>
          </a:p>
          <a:p>
            <a:r>
              <a:rPr lang="en-US" dirty="0" smtClean="0"/>
              <a:t>Yellow</a:t>
            </a:r>
            <a:r>
              <a:rPr lang="en-US" baseline="0" dirty="0" smtClean="0"/>
              <a:t> + Atlas = </a:t>
            </a:r>
            <a:r>
              <a:rPr lang="en-US" baseline="0" dirty="0" err="1" smtClean="0"/>
              <a:t>goverance</a:t>
            </a:r>
            <a:r>
              <a:rPr lang="en-US" baseline="0" dirty="0" smtClean="0"/>
              <a:t> features</a:t>
            </a:r>
            <a:r>
              <a:rPr lang="en-US" baseline="0" smtClean="0"/>
              <a:t>.  </a:t>
            </a:r>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11</a:t>
            </a:fld>
            <a:endParaRPr lang="en-US"/>
          </a:p>
        </p:txBody>
      </p:sp>
    </p:spTree>
    <p:extLst>
      <p:ext uri="{BB962C8B-B14F-4D97-AF65-F5344CB8AC3E}">
        <p14:creationId xmlns:p14="http://schemas.microsoft.com/office/powerpoint/2010/main" val="1581617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Roll tax into</a:t>
            </a:r>
            <a:r>
              <a:rPr lang="en-US" baseline="0" dirty="0" smtClean="0"/>
              <a:t> data disco</a:t>
            </a:r>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12</a:t>
            </a:fld>
            <a:endParaRPr lang="en-US"/>
          </a:p>
        </p:txBody>
      </p:sp>
    </p:spTree>
    <p:extLst>
      <p:ext uri="{BB962C8B-B14F-4D97-AF65-F5344CB8AC3E}">
        <p14:creationId xmlns:p14="http://schemas.microsoft.com/office/powerpoint/2010/main" val="1721446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7" name="Picture 6" descr="PPT_image2_16x9.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4" name="Rectangle 3"/>
          <p:cNvSpPr/>
          <p:nvPr userDrawn="1"/>
        </p:nvSpPr>
        <p:spPr>
          <a:xfrm>
            <a:off x="0" y="0"/>
            <a:ext cx="12188825" cy="344486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userDrawn="1"/>
        </p:nvSpPr>
        <p:spPr>
          <a:xfrm>
            <a:off x="840099" y="987425"/>
            <a:ext cx="184666" cy="369332"/>
          </a:xfrm>
          <a:prstGeom prst="rect">
            <a:avLst/>
          </a:prstGeom>
          <a:noFill/>
        </p:spPr>
        <p:txBody>
          <a:bodyPr wrap="none">
            <a:spAutoFit/>
          </a:bodyPr>
          <a:lstStyle/>
          <a:p>
            <a:pPr>
              <a:defRPr/>
            </a:pPr>
            <a:endParaRPr lang="en-US" dirty="0">
              <a:solidFill>
                <a:prstClr val="black"/>
              </a:solidFill>
              <a:latin typeface="Arial"/>
              <a:ea typeface="ヒラギノ角ゴ Pro W3" charset="-128"/>
              <a:cs typeface="ヒラギノ角ゴ Pro W3" charset="-128"/>
            </a:endParaRPr>
          </a:p>
        </p:txBody>
      </p:sp>
      <p:sp>
        <p:nvSpPr>
          <p:cNvPr id="2" name="Title 1"/>
          <p:cNvSpPr>
            <a:spLocks noGrp="1"/>
          </p:cNvSpPr>
          <p:nvPr>
            <p:ph type="ctrTitle" hasCustomPrompt="1"/>
          </p:nvPr>
        </p:nvSpPr>
        <p:spPr>
          <a:xfrm>
            <a:off x="569073" y="1817942"/>
            <a:ext cx="11238523" cy="1455836"/>
          </a:xfrm>
          <a:prstGeom prst="rect">
            <a:avLst/>
          </a:prstGeom>
        </p:spPr>
        <p:txBody>
          <a:bodyPr anchor="b" anchorCtr="0">
            <a:noAutofit/>
          </a:bodyPr>
          <a:lstStyle>
            <a:lvl1pPr marL="0" indent="0" algn="l" defTabSz="454025">
              <a:tabLst/>
              <a:defRPr sz="4400" baseline="0">
                <a:solidFill>
                  <a:schemeClr val="bg2"/>
                </a:solidFill>
                <a:latin typeface="Arial"/>
                <a:cs typeface="Arial"/>
              </a:defRPr>
            </a:lvl1pPr>
          </a:lstStyle>
          <a:p>
            <a:r>
              <a:rPr lang="en-US" dirty="0" smtClean="0"/>
              <a:t>Presentation Title Goes Here (maximum two lines)</a:t>
            </a:r>
            <a:endParaRPr lang="en-US" dirty="0"/>
          </a:p>
        </p:txBody>
      </p:sp>
      <p:sp>
        <p:nvSpPr>
          <p:cNvPr id="11" name="Text Placeholder 10"/>
          <p:cNvSpPr>
            <a:spLocks noGrp="1"/>
          </p:cNvSpPr>
          <p:nvPr>
            <p:ph type="body" sz="quarter" idx="10" hasCustomPrompt="1"/>
          </p:nvPr>
        </p:nvSpPr>
        <p:spPr>
          <a:xfrm>
            <a:off x="569075" y="6311551"/>
            <a:ext cx="4519787" cy="470780"/>
          </a:xfrm>
          <a:prstGeom prst="rect">
            <a:avLst/>
          </a:prstGeom>
        </p:spPr>
        <p:txBody>
          <a:bodyPr vert="horz"/>
          <a:lstStyle>
            <a:lvl1pPr algn="l">
              <a:buFont typeface="Arial"/>
              <a:buNone/>
              <a:defRPr sz="1800">
                <a:solidFill>
                  <a:schemeClr val="tx1"/>
                </a:solidFill>
              </a:defRPr>
            </a:lvl1pPr>
            <a:lvl2pPr marL="457200" indent="0">
              <a:buFontTx/>
              <a:buNone/>
              <a:defRPr sz="1200"/>
            </a:lvl2pPr>
            <a:lvl3pPr marL="914400" indent="0">
              <a:buFontTx/>
              <a:buNone/>
              <a:defRPr sz="1200"/>
            </a:lvl3pPr>
          </a:lstStyle>
          <a:p>
            <a:pPr lvl="0"/>
            <a:r>
              <a:rPr lang="en-US" dirty="0" smtClean="0"/>
              <a:t>Date Here</a:t>
            </a:r>
          </a:p>
        </p:txBody>
      </p:sp>
      <p:sp>
        <p:nvSpPr>
          <p:cNvPr id="3" name="Subtitle 2"/>
          <p:cNvSpPr>
            <a:spLocks noGrp="1"/>
          </p:cNvSpPr>
          <p:nvPr>
            <p:ph type="subTitle" idx="1" hasCustomPrompt="1"/>
          </p:nvPr>
        </p:nvSpPr>
        <p:spPr>
          <a:xfrm>
            <a:off x="6922051" y="3440073"/>
            <a:ext cx="5266776" cy="640270"/>
          </a:xfrm>
          <a:prstGeom prst="rect">
            <a:avLst/>
          </a:prstGeom>
          <a:solidFill>
            <a:schemeClr val="bg1">
              <a:alpha val="86000"/>
            </a:schemeClr>
          </a:solidFill>
        </p:spPr>
        <p:txBody>
          <a:bodyPr lIns="91440" anchor="ctr" anchorCtr="0">
            <a:noAutofit/>
          </a:bodyPr>
          <a:lstStyle>
            <a:lvl1pPr marL="109728" indent="0" algn="l">
              <a:buNone/>
              <a:defRPr sz="2000" baseline="0">
                <a:solidFill>
                  <a:schemeClr val="bg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Tagline or Speaker Name</a:t>
            </a:r>
            <a:endParaRPr lang="en-US" dirty="0"/>
          </a:p>
        </p:txBody>
      </p:sp>
      <p:pic>
        <p:nvPicPr>
          <p:cNvPr id="13" name="Picture 12" descr="Hor_WhiteLogo.png"/>
          <p:cNvPicPr>
            <a:picLocks/>
          </p:cNvPicPr>
          <p:nvPr userDrawn="1"/>
        </p:nvPicPr>
        <p:blipFill>
          <a:blip r:embed="rId3" cstate="screen">
            <a:extLst>
              <a:ext uri="{28A0092B-C50C-407E-A947-70E740481C1C}">
                <a14:useLocalDpi xmlns:a14="http://schemas.microsoft.com/office/drawing/2010/main"/>
              </a:ext>
            </a:extLst>
          </a:blip>
          <a:stretch>
            <a:fillRect/>
          </a:stretch>
        </p:blipFill>
        <p:spPr>
          <a:xfrm>
            <a:off x="719551" y="356318"/>
            <a:ext cx="1719072" cy="668162"/>
          </a:xfrm>
          <a:prstGeom prst="rect">
            <a:avLst/>
          </a:prstGeom>
        </p:spPr>
      </p:pic>
    </p:spTree>
    <p:extLst>
      <p:ext uri="{BB962C8B-B14F-4D97-AF65-F5344CB8AC3E}">
        <p14:creationId xmlns:p14="http://schemas.microsoft.com/office/powerpoint/2010/main" val="178807466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fidential One Column">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16" name="Text Placeholder 15"/>
          <p:cNvSpPr>
            <a:spLocks noGrp="1"/>
          </p:cNvSpPr>
          <p:nvPr>
            <p:ph type="body" sz="quarter" idx="11" hasCustomPrompt="1"/>
          </p:nvPr>
        </p:nvSpPr>
        <p:spPr>
          <a:xfrm>
            <a:off x="609441" y="1106435"/>
            <a:ext cx="10969943" cy="4954588"/>
          </a:xfrm>
          <a:prstGeom prst="rect">
            <a:avLst/>
          </a:prstGeom>
        </p:spPr>
        <p:txBody>
          <a:bodyPr vert="horz"/>
          <a:lstStyle>
            <a:lvl1pPr marL="0" indent="0">
              <a:spcBef>
                <a:spcPts val="1376"/>
              </a:spcBef>
              <a:buClr>
                <a:srgbClr val="69BE28"/>
              </a:buClr>
              <a:buFont typeface="Wingdings" charset="2"/>
              <a:buNone/>
              <a:defRPr sz="2400" b="1" i="0" baseline="0">
                <a:latin typeface="Arial"/>
                <a:cs typeface="Arial"/>
              </a:defRPr>
            </a:lvl1pPr>
            <a:lvl2pPr marL="0" indent="0" defTabSz="58738">
              <a:spcBef>
                <a:spcPts val="776"/>
              </a:spcBef>
              <a:buFont typeface="Lucida Grande"/>
              <a:buNone/>
              <a:tabLst/>
              <a:defRPr sz="2000">
                <a:solidFill>
                  <a:srgbClr val="1E1E1E"/>
                </a:solidFill>
              </a:defRPr>
            </a:lvl2pPr>
            <a:lvl3pPr marL="166688" indent="-166688" defTabSz="282575">
              <a:spcBef>
                <a:spcPts val="776"/>
              </a:spcBef>
              <a:spcAft>
                <a:spcPts val="0"/>
              </a:spcAft>
              <a:buClr>
                <a:schemeClr val="accent1"/>
              </a:buClr>
              <a:buFont typeface="Arial"/>
              <a:buChar char="•"/>
              <a:tabLst/>
              <a:defRPr sz="1800">
                <a:solidFill>
                  <a:srgbClr val="1E1E1E"/>
                </a:solidFill>
              </a:defRPr>
            </a:lvl3pPr>
            <a:lvl4pPr marL="396875" indent="-171450" defTabSz="282575">
              <a:spcBef>
                <a:spcPts val="776"/>
              </a:spcBef>
              <a:spcAft>
                <a:spcPts val="0"/>
              </a:spcAft>
              <a:defRPr sz="1600">
                <a:solidFill>
                  <a:srgbClr val="1E1E1E"/>
                </a:solidFill>
              </a:defRPr>
            </a:lvl4pPr>
            <a:lvl5pPr marL="627063" indent="-176213" defTabSz="282575">
              <a:spcBef>
                <a:spcPts val="776"/>
              </a:spcBef>
              <a:spcAft>
                <a:spcPts val="0"/>
              </a:spcAft>
              <a:buFont typeface="Lucida Grande"/>
              <a:buChar char="-"/>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
        <p:nvSpPr>
          <p:cNvPr id="4" name="TextBox 3"/>
          <p:cNvSpPr txBox="1"/>
          <p:nvPr userDrawn="1"/>
        </p:nvSpPr>
        <p:spPr>
          <a:xfrm>
            <a:off x="4496539" y="6398745"/>
            <a:ext cx="4611301" cy="246580"/>
          </a:xfrm>
          <a:prstGeom prst="rect">
            <a:avLst/>
          </a:prstGeom>
          <a:ln>
            <a:solidFill>
              <a:srgbClr val="FF0000"/>
            </a:solidFill>
          </a:ln>
        </p:spPr>
        <p:txBody>
          <a:bodyPr vert="horz" wrap="square" lIns="91440" tIns="91440" rIns="91440" bIns="91440" rtlCol="0" anchor="ctr" anchorCtr="0">
            <a:noAutofit/>
          </a:bodyPr>
          <a:lstStyle/>
          <a:p>
            <a:pPr algn="ctr"/>
            <a:r>
              <a:rPr lang="en-US" sz="1100" kern="1200" dirty="0" smtClean="0">
                <a:solidFill>
                  <a:srgbClr val="FF0000"/>
                </a:solidFill>
                <a:latin typeface="+mn-lt"/>
                <a:ea typeface="+mn-ea"/>
                <a:cs typeface="+mn-cs"/>
              </a:rPr>
              <a:t>HORTONWORKS CONFIDENTIAL &amp; PROPRIETARY INFORMATION</a:t>
            </a:r>
            <a:endParaRPr lang="en-US" sz="1100" dirty="0">
              <a:solidFill>
                <a:srgbClr val="FF0000"/>
              </a:solidFill>
            </a:endParaRPr>
          </a:p>
        </p:txBody>
      </p:sp>
    </p:spTree>
    <p:extLst>
      <p:ext uri="{BB962C8B-B14F-4D97-AF65-F5344CB8AC3E}">
        <p14:creationId xmlns:p14="http://schemas.microsoft.com/office/powerpoint/2010/main" val="114613222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fidential Two Column">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9" name="Text Placeholder 15"/>
          <p:cNvSpPr>
            <a:spLocks noGrp="1"/>
          </p:cNvSpPr>
          <p:nvPr>
            <p:ph type="body" sz="quarter" idx="11" hasCustomPrompt="1"/>
          </p:nvPr>
        </p:nvSpPr>
        <p:spPr>
          <a:xfrm>
            <a:off x="609441" y="1106435"/>
            <a:ext cx="5214108" cy="4954588"/>
          </a:xfrm>
          <a:prstGeom prst="rect">
            <a:avLst/>
          </a:prstGeom>
        </p:spPr>
        <p:txBody>
          <a:bodyPr vert="horz"/>
          <a:lstStyle>
            <a:lvl1pPr marL="0" indent="0">
              <a:spcBef>
                <a:spcPts val="1232"/>
              </a:spcBef>
              <a:buClr>
                <a:srgbClr val="69BE28"/>
              </a:buClr>
              <a:buFont typeface="Wingdings" charset="2"/>
              <a:buNone/>
              <a:defRPr sz="2400" b="1" i="0">
                <a:latin typeface="Arial"/>
                <a:cs typeface="Arial"/>
              </a:defRPr>
            </a:lvl1pPr>
            <a:lvl2pPr marL="0" indent="0">
              <a:spcBef>
                <a:spcPts val="776"/>
              </a:spcBef>
              <a:spcAft>
                <a:spcPts val="0"/>
              </a:spcAft>
              <a:buFont typeface="Lucida Grande"/>
              <a:buNone/>
              <a:defRPr sz="2000">
                <a:solidFill>
                  <a:srgbClr val="1E1E1E"/>
                </a:solidFill>
              </a:defRPr>
            </a:lvl2pPr>
            <a:lvl3pPr marL="166688" indent="-166688">
              <a:spcBef>
                <a:spcPts val="776"/>
              </a:spcBef>
              <a:spcAft>
                <a:spcPts val="0"/>
              </a:spcAft>
              <a:buClr>
                <a:schemeClr val="accent1"/>
              </a:buClr>
              <a:buFont typeface="Arial"/>
              <a:buChar char="•"/>
              <a:defRPr sz="1800">
                <a:solidFill>
                  <a:srgbClr val="1E1E1E"/>
                </a:solidFill>
              </a:defRPr>
            </a:lvl3pPr>
            <a:lvl4pPr marL="395288" indent="-160338" defTabSz="-168275">
              <a:spcBef>
                <a:spcPts val="776"/>
              </a:spcBef>
              <a:spcAft>
                <a:spcPts val="0"/>
              </a:spcAft>
              <a:defRPr sz="1600" baseline="0">
                <a:solidFill>
                  <a:srgbClr val="1E1E1E"/>
                </a:solidFill>
              </a:defRPr>
            </a:lvl4pPr>
            <a:lvl5pPr marL="631825" indent="-176213">
              <a:spcBef>
                <a:spcPts val="776"/>
              </a:spcBef>
              <a:spcAft>
                <a:spcPts val="0"/>
              </a:spcAft>
              <a:buFont typeface="Lucida Grande"/>
              <a:buChar char="-"/>
              <a:tabLst/>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
        <p:nvSpPr>
          <p:cNvPr id="10" name="Text Placeholder 15"/>
          <p:cNvSpPr>
            <a:spLocks noGrp="1"/>
          </p:cNvSpPr>
          <p:nvPr>
            <p:ph type="body" sz="quarter" idx="14" hasCustomPrompt="1"/>
          </p:nvPr>
        </p:nvSpPr>
        <p:spPr>
          <a:xfrm>
            <a:off x="6363389" y="1103260"/>
            <a:ext cx="5214108" cy="4954588"/>
          </a:xfrm>
          <a:prstGeom prst="rect">
            <a:avLst/>
          </a:prstGeom>
        </p:spPr>
        <p:txBody>
          <a:bodyPr vert="horz"/>
          <a:lstStyle>
            <a:lvl1pPr marL="0" indent="0">
              <a:spcBef>
                <a:spcPts val="1232"/>
              </a:spcBef>
              <a:buClr>
                <a:srgbClr val="69BE28"/>
              </a:buClr>
              <a:buFont typeface="Wingdings" charset="2"/>
              <a:buNone/>
              <a:defRPr sz="2400" b="1" i="0">
                <a:latin typeface="Arial"/>
                <a:cs typeface="Arial"/>
              </a:defRPr>
            </a:lvl1pPr>
            <a:lvl2pPr marL="0" indent="0">
              <a:spcBef>
                <a:spcPts val="776"/>
              </a:spcBef>
              <a:spcAft>
                <a:spcPts val="0"/>
              </a:spcAft>
              <a:buFont typeface="Lucida Grande"/>
              <a:buNone/>
              <a:defRPr sz="2000">
                <a:solidFill>
                  <a:srgbClr val="1E1E1E"/>
                </a:solidFill>
              </a:defRPr>
            </a:lvl2pPr>
            <a:lvl3pPr marL="166688" indent="-166688">
              <a:spcBef>
                <a:spcPts val="776"/>
              </a:spcBef>
              <a:spcAft>
                <a:spcPts val="0"/>
              </a:spcAft>
              <a:buClr>
                <a:schemeClr val="accent1"/>
              </a:buClr>
              <a:buFont typeface="Arial"/>
              <a:buChar char="•"/>
              <a:tabLst/>
              <a:defRPr sz="1800">
                <a:solidFill>
                  <a:srgbClr val="1E1E1E"/>
                </a:solidFill>
              </a:defRPr>
            </a:lvl3pPr>
            <a:lvl4pPr marL="392113" indent="-171450">
              <a:spcBef>
                <a:spcPts val="776"/>
              </a:spcBef>
              <a:spcAft>
                <a:spcPts val="0"/>
              </a:spcAft>
              <a:defRPr sz="1600">
                <a:solidFill>
                  <a:srgbClr val="1E1E1E"/>
                </a:solidFill>
              </a:defRPr>
            </a:lvl4pPr>
            <a:lvl5pPr marL="631825" indent="-176213">
              <a:spcBef>
                <a:spcPts val="776"/>
              </a:spcBef>
              <a:spcAft>
                <a:spcPts val="0"/>
              </a:spcAft>
              <a:buFont typeface="Lucida Grande"/>
              <a:buChar char="-"/>
              <a:tabLst/>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
        <p:nvSpPr>
          <p:cNvPr id="6" name="TextBox 5"/>
          <p:cNvSpPr txBox="1"/>
          <p:nvPr userDrawn="1"/>
        </p:nvSpPr>
        <p:spPr>
          <a:xfrm>
            <a:off x="4496539" y="6398745"/>
            <a:ext cx="4611301" cy="246580"/>
          </a:xfrm>
          <a:prstGeom prst="rect">
            <a:avLst/>
          </a:prstGeom>
          <a:ln>
            <a:solidFill>
              <a:srgbClr val="FF0000"/>
            </a:solidFill>
          </a:ln>
        </p:spPr>
        <p:txBody>
          <a:bodyPr vert="horz" wrap="square" lIns="91440" tIns="91440" rIns="91440" bIns="91440" rtlCol="0" anchor="ctr" anchorCtr="0">
            <a:noAutofit/>
          </a:bodyPr>
          <a:lstStyle/>
          <a:p>
            <a:pPr algn="ctr"/>
            <a:r>
              <a:rPr lang="en-US" sz="1100" kern="1200" dirty="0" smtClean="0">
                <a:solidFill>
                  <a:srgbClr val="FF0000"/>
                </a:solidFill>
                <a:latin typeface="+mn-lt"/>
                <a:ea typeface="+mn-ea"/>
                <a:cs typeface="+mn-cs"/>
              </a:rPr>
              <a:t>HORTONWORKS CONFIDENTIAL &amp; PROPRIETARY INFORMATION</a:t>
            </a:r>
            <a:endParaRPr lang="en-US" sz="1100" dirty="0">
              <a:solidFill>
                <a:srgbClr val="FF0000"/>
              </a:solidFill>
            </a:endParaRPr>
          </a:p>
        </p:txBody>
      </p:sp>
    </p:spTree>
    <p:extLst>
      <p:ext uri="{BB962C8B-B14F-4D97-AF65-F5344CB8AC3E}">
        <p14:creationId xmlns:p14="http://schemas.microsoft.com/office/powerpoint/2010/main" val="259897835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fidential Three Column">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9" name="Text Placeholder 15"/>
          <p:cNvSpPr>
            <a:spLocks noGrp="1"/>
          </p:cNvSpPr>
          <p:nvPr>
            <p:ph type="body" sz="quarter" idx="11" hasCustomPrompt="1"/>
          </p:nvPr>
        </p:nvSpPr>
        <p:spPr>
          <a:xfrm>
            <a:off x="609441"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
        <p:nvSpPr>
          <p:cNvPr id="6" name="Text Placeholder 15"/>
          <p:cNvSpPr>
            <a:spLocks noGrp="1"/>
          </p:cNvSpPr>
          <p:nvPr>
            <p:ph type="body" sz="quarter" idx="12" hasCustomPrompt="1"/>
          </p:nvPr>
        </p:nvSpPr>
        <p:spPr>
          <a:xfrm>
            <a:off x="4345621"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
        <p:nvSpPr>
          <p:cNvPr id="7" name="Text Placeholder 15"/>
          <p:cNvSpPr>
            <a:spLocks noGrp="1"/>
          </p:cNvSpPr>
          <p:nvPr>
            <p:ph type="body" sz="quarter" idx="13" hasCustomPrompt="1"/>
          </p:nvPr>
        </p:nvSpPr>
        <p:spPr>
          <a:xfrm>
            <a:off x="8066452"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
        <p:nvSpPr>
          <p:cNvPr id="10" name="TextBox 9"/>
          <p:cNvSpPr txBox="1"/>
          <p:nvPr userDrawn="1"/>
        </p:nvSpPr>
        <p:spPr>
          <a:xfrm>
            <a:off x="4496539" y="6398745"/>
            <a:ext cx="4611301" cy="246580"/>
          </a:xfrm>
          <a:prstGeom prst="rect">
            <a:avLst/>
          </a:prstGeom>
          <a:ln>
            <a:solidFill>
              <a:srgbClr val="FF0000"/>
            </a:solidFill>
          </a:ln>
        </p:spPr>
        <p:txBody>
          <a:bodyPr vert="horz" wrap="square" lIns="91440" tIns="91440" rIns="91440" bIns="91440" rtlCol="0" anchor="ctr" anchorCtr="0">
            <a:noAutofit/>
          </a:bodyPr>
          <a:lstStyle/>
          <a:p>
            <a:pPr algn="ctr"/>
            <a:r>
              <a:rPr lang="en-US" sz="1100" kern="1200" dirty="0" smtClean="0">
                <a:solidFill>
                  <a:srgbClr val="FF0000"/>
                </a:solidFill>
                <a:latin typeface="+mn-lt"/>
                <a:ea typeface="+mn-ea"/>
                <a:cs typeface="+mn-cs"/>
              </a:rPr>
              <a:t>HORTONWORKS CONFIDENTIAL &amp; PROPRIETARY INFORMATION</a:t>
            </a:r>
            <a:endParaRPr lang="en-US" sz="1100" dirty="0">
              <a:solidFill>
                <a:srgbClr val="FF0000"/>
              </a:solidFill>
            </a:endParaRPr>
          </a:p>
        </p:txBody>
      </p:sp>
    </p:spTree>
    <p:extLst>
      <p:ext uri="{BB962C8B-B14F-4D97-AF65-F5344CB8AC3E}">
        <p14:creationId xmlns:p14="http://schemas.microsoft.com/office/powerpoint/2010/main" val="218469619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fidential Title 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5" name="TextBox 4"/>
          <p:cNvSpPr txBox="1"/>
          <p:nvPr userDrawn="1"/>
        </p:nvSpPr>
        <p:spPr>
          <a:xfrm>
            <a:off x="4496539" y="6398745"/>
            <a:ext cx="4611301" cy="246580"/>
          </a:xfrm>
          <a:prstGeom prst="rect">
            <a:avLst/>
          </a:prstGeom>
          <a:ln>
            <a:solidFill>
              <a:srgbClr val="FF0000"/>
            </a:solidFill>
          </a:ln>
        </p:spPr>
        <p:txBody>
          <a:bodyPr vert="horz" wrap="square" lIns="91440" tIns="91440" rIns="91440" bIns="91440" rtlCol="0" anchor="ctr" anchorCtr="0">
            <a:noAutofit/>
          </a:bodyPr>
          <a:lstStyle/>
          <a:p>
            <a:pPr algn="ctr"/>
            <a:r>
              <a:rPr lang="en-US" sz="1100" kern="1200" dirty="0" smtClean="0">
                <a:solidFill>
                  <a:srgbClr val="FF0000"/>
                </a:solidFill>
                <a:latin typeface="+mn-lt"/>
                <a:ea typeface="+mn-ea"/>
                <a:cs typeface="+mn-cs"/>
              </a:rPr>
              <a:t>HORTONWORKS CONFIDENTIAL &amp; PROPRIETARY INFORMATION</a:t>
            </a:r>
            <a:endParaRPr lang="en-US" sz="1100" dirty="0">
              <a:solidFill>
                <a:srgbClr val="FF0000"/>
              </a:solidFill>
            </a:endParaRPr>
          </a:p>
        </p:txBody>
      </p:sp>
    </p:spTree>
    <p:extLst>
      <p:ext uri="{BB962C8B-B14F-4D97-AF65-F5344CB8AC3E}">
        <p14:creationId xmlns:p14="http://schemas.microsoft.com/office/powerpoint/2010/main" val="34208272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1">
    <p:spTree>
      <p:nvGrpSpPr>
        <p:cNvPr id="1" name=""/>
        <p:cNvGrpSpPr/>
        <p:nvPr/>
      </p:nvGrpSpPr>
      <p:grpSpPr>
        <a:xfrm>
          <a:off x="0" y="0"/>
          <a:ext cx="0" cy="0"/>
          <a:chOff x="0" y="0"/>
          <a:chExt cx="0" cy="0"/>
        </a:xfrm>
      </p:grpSpPr>
      <p:pic>
        <p:nvPicPr>
          <p:cNvPr id="7" name="Picture 6" descr="PPT_image2_16x9.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4" name="Rectangle 3"/>
          <p:cNvSpPr/>
          <p:nvPr userDrawn="1"/>
        </p:nvSpPr>
        <p:spPr>
          <a:xfrm>
            <a:off x="0" y="0"/>
            <a:ext cx="12188825" cy="344486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E1E1E"/>
              </a:solidFill>
              <a:latin typeface="Arial"/>
            </a:endParaRPr>
          </a:p>
        </p:txBody>
      </p:sp>
      <p:sp>
        <p:nvSpPr>
          <p:cNvPr id="5" name="TextBox 4"/>
          <p:cNvSpPr txBox="1"/>
          <p:nvPr userDrawn="1"/>
        </p:nvSpPr>
        <p:spPr>
          <a:xfrm>
            <a:off x="840099" y="987425"/>
            <a:ext cx="184666" cy="369332"/>
          </a:xfrm>
          <a:prstGeom prst="rect">
            <a:avLst/>
          </a:prstGeom>
          <a:noFill/>
        </p:spPr>
        <p:txBody>
          <a:bodyPr wrap="none">
            <a:spAutoFit/>
          </a:bodyPr>
          <a:lstStyle/>
          <a:p>
            <a:pPr>
              <a:defRPr/>
            </a:pPr>
            <a:endParaRPr lang="en-US" dirty="0">
              <a:solidFill>
                <a:prstClr val="black"/>
              </a:solidFill>
              <a:latin typeface="Arial"/>
              <a:ea typeface="ヒラギノ角ゴ Pro W3" charset="-128"/>
              <a:cs typeface="ヒラギノ角ゴ Pro W3" charset="-128"/>
            </a:endParaRPr>
          </a:p>
        </p:txBody>
      </p:sp>
      <p:sp>
        <p:nvSpPr>
          <p:cNvPr id="2" name="Title 1"/>
          <p:cNvSpPr>
            <a:spLocks noGrp="1"/>
          </p:cNvSpPr>
          <p:nvPr>
            <p:ph type="ctrTitle" hasCustomPrompt="1"/>
          </p:nvPr>
        </p:nvSpPr>
        <p:spPr>
          <a:xfrm>
            <a:off x="569073" y="1817942"/>
            <a:ext cx="11238523" cy="1455836"/>
          </a:xfrm>
          <a:prstGeom prst="rect">
            <a:avLst/>
          </a:prstGeom>
        </p:spPr>
        <p:txBody>
          <a:bodyPr anchor="b" anchorCtr="0">
            <a:noAutofit/>
          </a:bodyPr>
          <a:lstStyle>
            <a:lvl1pPr marL="0" indent="0" algn="l" defTabSz="454025">
              <a:tabLst/>
              <a:defRPr sz="4400" baseline="0">
                <a:solidFill>
                  <a:schemeClr val="bg2"/>
                </a:solidFill>
                <a:latin typeface="Arial"/>
                <a:cs typeface="Arial"/>
              </a:defRPr>
            </a:lvl1pPr>
          </a:lstStyle>
          <a:p>
            <a:r>
              <a:rPr lang="en-US" dirty="0" smtClean="0"/>
              <a:t>Presentation Title Goes Here (maximum two lines)</a:t>
            </a:r>
            <a:endParaRPr lang="en-US" dirty="0"/>
          </a:p>
        </p:txBody>
      </p:sp>
      <p:sp>
        <p:nvSpPr>
          <p:cNvPr id="11" name="Text Placeholder 10"/>
          <p:cNvSpPr>
            <a:spLocks noGrp="1"/>
          </p:cNvSpPr>
          <p:nvPr>
            <p:ph type="body" sz="quarter" idx="10" hasCustomPrompt="1"/>
          </p:nvPr>
        </p:nvSpPr>
        <p:spPr>
          <a:xfrm>
            <a:off x="569075" y="6311551"/>
            <a:ext cx="4519787" cy="470780"/>
          </a:xfrm>
          <a:prstGeom prst="rect">
            <a:avLst/>
          </a:prstGeom>
        </p:spPr>
        <p:txBody>
          <a:bodyPr vert="horz"/>
          <a:lstStyle>
            <a:lvl1pPr algn="l">
              <a:buFont typeface="Arial"/>
              <a:buNone/>
              <a:defRPr sz="1800">
                <a:solidFill>
                  <a:schemeClr val="tx1"/>
                </a:solidFill>
              </a:defRPr>
            </a:lvl1pPr>
            <a:lvl2pPr marL="457200" indent="0">
              <a:buFontTx/>
              <a:buNone/>
              <a:defRPr sz="1200"/>
            </a:lvl2pPr>
            <a:lvl3pPr marL="914400" indent="0">
              <a:buFontTx/>
              <a:buNone/>
              <a:defRPr sz="1200"/>
            </a:lvl3pPr>
          </a:lstStyle>
          <a:p>
            <a:pPr lvl="0"/>
            <a:r>
              <a:rPr lang="en-US" dirty="0" smtClean="0"/>
              <a:t>Date Here</a:t>
            </a:r>
          </a:p>
        </p:txBody>
      </p:sp>
      <p:sp>
        <p:nvSpPr>
          <p:cNvPr id="3" name="Subtitle 2"/>
          <p:cNvSpPr>
            <a:spLocks noGrp="1"/>
          </p:cNvSpPr>
          <p:nvPr>
            <p:ph type="subTitle" idx="1" hasCustomPrompt="1"/>
          </p:nvPr>
        </p:nvSpPr>
        <p:spPr>
          <a:xfrm>
            <a:off x="6922051" y="3440073"/>
            <a:ext cx="5266776" cy="640270"/>
          </a:xfrm>
          <a:prstGeom prst="rect">
            <a:avLst/>
          </a:prstGeom>
          <a:solidFill>
            <a:schemeClr val="bg1">
              <a:alpha val="86000"/>
            </a:schemeClr>
          </a:solidFill>
        </p:spPr>
        <p:txBody>
          <a:bodyPr lIns="91440" anchor="ctr" anchorCtr="0">
            <a:noAutofit/>
          </a:bodyPr>
          <a:lstStyle>
            <a:lvl1pPr marL="109728" indent="0" algn="l">
              <a:buNone/>
              <a:defRPr sz="2000" baseline="0">
                <a:solidFill>
                  <a:schemeClr val="bg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Tagline or Speaker Name</a:t>
            </a:r>
            <a:endParaRPr lang="en-US" dirty="0"/>
          </a:p>
        </p:txBody>
      </p:sp>
      <p:pic>
        <p:nvPicPr>
          <p:cNvPr id="13" name="Picture 12" descr="Hor_WhiteLogo.png"/>
          <p:cNvPicPr>
            <a:picLocks/>
          </p:cNvPicPr>
          <p:nvPr userDrawn="1"/>
        </p:nvPicPr>
        <p:blipFill>
          <a:blip r:embed="rId3" cstate="screen">
            <a:extLst>
              <a:ext uri="{28A0092B-C50C-407E-A947-70E740481C1C}">
                <a14:useLocalDpi xmlns:a14="http://schemas.microsoft.com/office/drawing/2010/main"/>
              </a:ext>
            </a:extLst>
          </a:blip>
          <a:stretch>
            <a:fillRect/>
          </a:stretch>
        </p:blipFill>
        <p:spPr>
          <a:xfrm>
            <a:off x="719551" y="356318"/>
            <a:ext cx="1719072" cy="668162"/>
          </a:xfrm>
          <a:prstGeom prst="rect">
            <a:avLst/>
          </a:prstGeom>
        </p:spPr>
      </p:pic>
    </p:spTree>
    <p:extLst>
      <p:ext uri="{BB962C8B-B14F-4D97-AF65-F5344CB8AC3E}">
        <p14:creationId xmlns:p14="http://schemas.microsoft.com/office/powerpoint/2010/main" val="424438343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pic>
        <p:nvPicPr>
          <p:cNvPr id="6" name="Picture 5" descr="PPT_image5_16x9.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4" name="Rectangle 3"/>
          <p:cNvSpPr/>
          <p:nvPr userDrawn="1"/>
        </p:nvSpPr>
        <p:spPr>
          <a:xfrm>
            <a:off x="0" y="0"/>
            <a:ext cx="12188825" cy="344486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E1E1E"/>
              </a:solidFill>
              <a:latin typeface="Arial"/>
            </a:endParaRPr>
          </a:p>
        </p:txBody>
      </p:sp>
      <p:sp>
        <p:nvSpPr>
          <p:cNvPr id="5" name="TextBox 4"/>
          <p:cNvSpPr txBox="1"/>
          <p:nvPr userDrawn="1"/>
        </p:nvSpPr>
        <p:spPr>
          <a:xfrm>
            <a:off x="840099" y="987425"/>
            <a:ext cx="184666" cy="369332"/>
          </a:xfrm>
          <a:prstGeom prst="rect">
            <a:avLst/>
          </a:prstGeom>
          <a:noFill/>
        </p:spPr>
        <p:txBody>
          <a:bodyPr wrap="none">
            <a:spAutoFit/>
          </a:bodyPr>
          <a:lstStyle/>
          <a:p>
            <a:pPr>
              <a:defRPr/>
            </a:pPr>
            <a:endParaRPr lang="en-US" dirty="0">
              <a:solidFill>
                <a:prstClr val="black"/>
              </a:solidFill>
              <a:latin typeface="Arial"/>
              <a:ea typeface="ヒラギノ角ゴ Pro W3" charset="-128"/>
              <a:cs typeface="ヒラギノ角ゴ Pro W3" charset="-128"/>
            </a:endParaRPr>
          </a:p>
        </p:txBody>
      </p:sp>
      <p:sp>
        <p:nvSpPr>
          <p:cNvPr id="2" name="Title 1"/>
          <p:cNvSpPr>
            <a:spLocks noGrp="1"/>
          </p:cNvSpPr>
          <p:nvPr>
            <p:ph type="ctrTitle" hasCustomPrompt="1"/>
          </p:nvPr>
        </p:nvSpPr>
        <p:spPr>
          <a:xfrm>
            <a:off x="569073" y="1817942"/>
            <a:ext cx="11238523" cy="1455836"/>
          </a:xfrm>
          <a:prstGeom prst="rect">
            <a:avLst/>
          </a:prstGeom>
        </p:spPr>
        <p:txBody>
          <a:bodyPr anchor="b" anchorCtr="0">
            <a:noAutofit/>
          </a:bodyPr>
          <a:lstStyle>
            <a:lvl1pPr marL="0" indent="0" algn="l" defTabSz="454025">
              <a:tabLst/>
              <a:defRPr sz="4400" baseline="0">
                <a:solidFill>
                  <a:schemeClr val="bg2"/>
                </a:solidFill>
                <a:latin typeface="Arial"/>
                <a:cs typeface="Arial"/>
              </a:defRPr>
            </a:lvl1pPr>
          </a:lstStyle>
          <a:p>
            <a:r>
              <a:rPr lang="en-US" dirty="0" smtClean="0"/>
              <a:t>Presentation Title Goes Here (maximum two lines)</a:t>
            </a:r>
            <a:endParaRPr lang="en-US" dirty="0"/>
          </a:p>
        </p:txBody>
      </p:sp>
      <p:sp>
        <p:nvSpPr>
          <p:cNvPr id="11" name="Text Placeholder 10"/>
          <p:cNvSpPr>
            <a:spLocks noGrp="1"/>
          </p:cNvSpPr>
          <p:nvPr>
            <p:ph type="body" sz="quarter" idx="10" hasCustomPrompt="1"/>
          </p:nvPr>
        </p:nvSpPr>
        <p:spPr>
          <a:xfrm>
            <a:off x="569075" y="6311551"/>
            <a:ext cx="4519787" cy="470780"/>
          </a:xfrm>
          <a:prstGeom prst="rect">
            <a:avLst/>
          </a:prstGeom>
        </p:spPr>
        <p:txBody>
          <a:bodyPr vert="horz"/>
          <a:lstStyle>
            <a:lvl1pPr algn="l">
              <a:buFont typeface="Arial"/>
              <a:buNone/>
              <a:defRPr sz="1800">
                <a:solidFill>
                  <a:schemeClr val="tx1"/>
                </a:solidFill>
              </a:defRPr>
            </a:lvl1pPr>
            <a:lvl2pPr marL="457200" indent="0">
              <a:buFontTx/>
              <a:buNone/>
              <a:defRPr sz="1200"/>
            </a:lvl2pPr>
            <a:lvl3pPr marL="914400" indent="0">
              <a:buFontTx/>
              <a:buNone/>
              <a:defRPr sz="1200"/>
            </a:lvl3pPr>
          </a:lstStyle>
          <a:p>
            <a:pPr lvl="0"/>
            <a:r>
              <a:rPr lang="en-US" dirty="0" smtClean="0"/>
              <a:t>Date Here</a:t>
            </a:r>
          </a:p>
        </p:txBody>
      </p:sp>
      <p:sp>
        <p:nvSpPr>
          <p:cNvPr id="3" name="Subtitle 2"/>
          <p:cNvSpPr>
            <a:spLocks noGrp="1"/>
          </p:cNvSpPr>
          <p:nvPr>
            <p:ph type="subTitle" idx="1" hasCustomPrompt="1"/>
          </p:nvPr>
        </p:nvSpPr>
        <p:spPr>
          <a:xfrm>
            <a:off x="6922051" y="3440073"/>
            <a:ext cx="5266776" cy="640270"/>
          </a:xfrm>
          <a:prstGeom prst="rect">
            <a:avLst/>
          </a:prstGeom>
          <a:solidFill>
            <a:schemeClr val="bg1">
              <a:alpha val="86000"/>
            </a:schemeClr>
          </a:solidFill>
        </p:spPr>
        <p:txBody>
          <a:bodyPr lIns="91440" anchor="ctr" anchorCtr="0">
            <a:noAutofit/>
          </a:bodyPr>
          <a:lstStyle>
            <a:lvl1pPr marL="109728" indent="0" algn="l">
              <a:buNone/>
              <a:defRPr sz="2000">
                <a:solidFill>
                  <a:schemeClr val="bg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Tagline or Speaker Name</a:t>
            </a:r>
            <a:endParaRPr lang="en-US" dirty="0"/>
          </a:p>
        </p:txBody>
      </p:sp>
      <p:pic>
        <p:nvPicPr>
          <p:cNvPr id="13" name="Picture 12" descr="Hor_WhiteLogo.png"/>
          <p:cNvPicPr>
            <a:picLocks/>
          </p:cNvPicPr>
          <p:nvPr userDrawn="1"/>
        </p:nvPicPr>
        <p:blipFill>
          <a:blip r:embed="rId3" cstate="screen">
            <a:extLst>
              <a:ext uri="{28A0092B-C50C-407E-A947-70E740481C1C}">
                <a14:useLocalDpi xmlns:a14="http://schemas.microsoft.com/office/drawing/2010/main"/>
              </a:ext>
            </a:extLst>
          </a:blip>
          <a:stretch>
            <a:fillRect/>
          </a:stretch>
        </p:blipFill>
        <p:spPr>
          <a:xfrm>
            <a:off x="719551" y="356318"/>
            <a:ext cx="1719072" cy="668162"/>
          </a:xfrm>
          <a:prstGeom prst="rect">
            <a:avLst/>
          </a:prstGeom>
        </p:spPr>
      </p:pic>
    </p:spTree>
    <p:extLst>
      <p:ext uri="{BB962C8B-B14F-4D97-AF65-F5344CB8AC3E}">
        <p14:creationId xmlns:p14="http://schemas.microsoft.com/office/powerpoint/2010/main" val="107727749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ransition Slide 1">
    <p:spTree>
      <p:nvGrpSpPr>
        <p:cNvPr id="1" name=""/>
        <p:cNvGrpSpPr/>
        <p:nvPr/>
      </p:nvGrpSpPr>
      <p:grpSpPr>
        <a:xfrm>
          <a:off x="0" y="0"/>
          <a:ext cx="0" cy="0"/>
          <a:chOff x="0" y="0"/>
          <a:chExt cx="0" cy="0"/>
        </a:xfrm>
      </p:grpSpPr>
      <p:sp>
        <p:nvSpPr>
          <p:cNvPr id="6" name="Rectangle 5"/>
          <p:cNvSpPr/>
          <p:nvPr userDrawn="1"/>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E1E1E"/>
              </a:solidFill>
              <a:latin typeface="Arial"/>
            </a:endParaRPr>
          </a:p>
        </p:txBody>
      </p:sp>
      <p:sp>
        <p:nvSpPr>
          <p:cNvPr id="7" name="Title 1"/>
          <p:cNvSpPr>
            <a:spLocks noGrp="1"/>
          </p:cNvSpPr>
          <p:nvPr>
            <p:ph type="ctrTitle" hasCustomPrompt="1"/>
          </p:nvPr>
        </p:nvSpPr>
        <p:spPr>
          <a:xfrm>
            <a:off x="569073" y="1713731"/>
            <a:ext cx="11010311" cy="2260263"/>
          </a:xfrm>
          <a:prstGeom prst="rect">
            <a:avLst/>
          </a:prstGeom>
        </p:spPr>
        <p:txBody>
          <a:bodyPr anchor="b" anchorCtr="0">
            <a:noAutofit/>
          </a:bodyPr>
          <a:lstStyle>
            <a:lvl1pPr marL="0" indent="0" algn="l" defTabSz="454025">
              <a:tabLst/>
              <a:defRPr sz="4800" baseline="0">
                <a:solidFill>
                  <a:schemeClr val="bg2"/>
                </a:solidFill>
                <a:latin typeface="Arial"/>
                <a:cs typeface="Arial"/>
              </a:defRPr>
            </a:lvl1pPr>
          </a:lstStyle>
          <a:p>
            <a:r>
              <a:rPr lang="en-US" dirty="0" smtClean="0"/>
              <a:t>Section Divider Title Goes Here (maximum three lines)</a:t>
            </a:r>
            <a:endParaRPr lang="en-US" dirty="0"/>
          </a:p>
        </p:txBody>
      </p:sp>
      <p:sp>
        <p:nvSpPr>
          <p:cNvPr id="8" name="Subtitle 2"/>
          <p:cNvSpPr>
            <a:spLocks noGrp="1"/>
          </p:cNvSpPr>
          <p:nvPr>
            <p:ph type="subTitle" idx="1" hasCustomPrompt="1"/>
          </p:nvPr>
        </p:nvSpPr>
        <p:spPr>
          <a:xfrm>
            <a:off x="569073" y="4026908"/>
            <a:ext cx="11010311" cy="908289"/>
          </a:xfrm>
          <a:prstGeom prst="rect">
            <a:avLst/>
          </a:prstGeom>
        </p:spPr>
        <p:txBody>
          <a:bodyPr>
            <a:noAutofit/>
          </a:bodyPr>
          <a:lstStyle>
            <a:lvl1pPr marL="0" indent="0" algn="l">
              <a:buNone/>
              <a:defRPr sz="24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Optional Subhead or Speaker Name (maximum two lines)</a:t>
            </a:r>
            <a:endParaRPr lang="en-US" dirty="0"/>
          </a:p>
        </p:txBody>
      </p:sp>
      <p:pic>
        <p:nvPicPr>
          <p:cNvPr id="5" name="Picture 4" descr="Hor_WhiteLogo.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0231" y="6090521"/>
            <a:ext cx="1302849" cy="506663"/>
          </a:xfrm>
          <a:prstGeom prst="rect">
            <a:avLst/>
          </a:prstGeom>
        </p:spPr>
      </p:pic>
    </p:spTree>
    <p:extLst>
      <p:ext uri="{BB962C8B-B14F-4D97-AF65-F5344CB8AC3E}">
        <p14:creationId xmlns:p14="http://schemas.microsoft.com/office/powerpoint/2010/main" val="33007238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ransition Slide 2">
    <p:spTree>
      <p:nvGrpSpPr>
        <p:cNvPr id="1" name=""/>
        <p:cNvGrpSpPr/>
        <p:nvPr/>
      </p:nvGrpSpPr>
      <p:grpSpPr>
        <a:xfrm>
          <a:off x="0" y="0"/>
          <a:ext cx="0" cy="0"/>
          <a:chOff x="0" y="0"/>
          <a:chExt cx="0" cy="0"/>
        </a:xfrm>
      </p:grpSpPr>
      <p:pic>
        <p:nvPicPr>
          <p:cNvPr id="2" name="Picture 1" descr="PPT_image4_16x9.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6" name="Rectangle 5"/>
          <p:cNvSpPr/>
          <p:nvPr userDrawn="1"/>
        </p:nvSpPr>
        <p:spPr>
          <a:xfrm>
            <a:off x="0" y="3"/>
            <a:ext cx="12188825" cy="3139453"/>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E1E1E"/>
              </a:solidFill>
              <a:latin typeface="Arial"/>
            </a:endParaRPr>
          </a:p>
        </p:txBody>
      </p:sp>
      <p:sp>
        <p:nvSpPr>
          <p:cNvPr id="9" name="Rectangle 8"/>
          <p:cNvSpPr/>
          <p:nvPr userDrawn="1"/>
        </p:nvSpPr>
        <p:spPr>
          <a:xfrm>
            <a:off x="0" y="5714510"/>
            <a:ext cx="12188825" cy="114349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E1E1E"/>
              </a:solidFill>
              <a:latin typeface="Arial"/>
            </a:endParaRPr>
          </a:p>
        </p:txBody>
      </p:sp>
      <p:sp>
        <p:nvSpPr>
          <p:cNvPr id="7" name="Title 1"/>
          <p:cNvSpPr>
            <a:spLocks noGrp="1"/>
          </p:cNvSpPr>
          <p:nvPr>
            <p:ph type="ctrTitle" hasCustomPrompt="1"/>
          </p:nvPr>
        </p:nvSpPr>
        <p:spPr>
          <a:xfrm>
            <a:off x="569073" y="949334"/>
            <a:ext cx="11010311" cy="1520343"/>
          </a:xfrm>
          <a:prstGeom prst="rect">
            <a:avLst/>
          </a:prstGeom>
        </p:spPr>
        <p:txBody>
          <a:bodyPr anchor="b" anchorCtr="0">
            <a:noAutofit/>
          </a:bodyPr>
          <a:lstStyle>
            <a:lvl1pPr marL="0" indent="0" algn="l" defTabSz="454025">
              <a:tabLst/>
              <a:defRPr sz="4800" baseline="0">
                <a:solidFill>
                  <a:schemeClr val="bg2"/>
                </a:solidFill>
                <a:latin typeface="Arial"/>
                <a:cs typeface="Arial"/>
              </a:defRPr>
            </a:lvl1pPr>
          </a:lstStyle>
          <a:p>
            <a:r>
              <a:rPr lang="en-US" dirty="0" smtClean="0"/>
              <a:t>Section Divider Title Goes Here (maximum two lines)</a:t>
            </a:r>
            <a:endParaRPr lang="en-US" dirty="0"/>
          </a:p>
        </p:txBody>
      </p:sp>
      <p:sp>
        <p:nvSpPr>
          <p:cNvPr id="8" name="Subtitle 2"/>
          <p:cNvSpPr>
            <a:spLocks noGrp="1"/>
          </p:cNvSpPr>
          <p:nvPr>
            <p:ph type="subTitle" idx="1" hasCustomPrompt="1"/>
          </p:nvPr>
        </p:nvSpPr>
        <p:spPr>
          <a:xfrm>
            <a:off x="569073" y="2522589"/>
            <a:ext cx="11010311" cy="640270"/>
          </a:xfrm>
          <a:prstGeom prst="rect">
            <a:avLst/>
          </a:prstGeom>
        </p:spPr>
        <p:txBody>
          <a:bodyPr>
            <a:noAutofit/>
          </a:bodyPr>
          <a:lstStyle>
            <a:lvl1pPr marL="0" indent="0" algn="l">
              <a:buNone/>
              <a:defRPr sz="2400" baseline="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Optional Subhead or Speaker Name (maximum one line)</a:t>
            </a:r>
            <a:endParaRPr lang="en-US" dirty="0"/>
          </a:p>
        </p:txBody>
      </p:sp>
      <p:pic>
        <p:nvPicPr>
          <p:cNvPr id="10" name="Picture 9" descr="Hor_White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190231" y="6090521"/>
            <a:ext cx="1302849" cy="506663"/>
          </a:xfrm>
          <a:prstGeom prst="rect">
            <a:avLst/>
          </a:prstGeom>
        </p:spPr>
      </p:pic>
    </p:spTree>
    <p:extLst>
      <p:ext uri="{BB962C8B-B14F-4D97-AF65-F5344CB8AC3E}">
        <p14:creationId xmlns:p14="http://schemas.microsoft.com/office/powerpoint/2010/main" val="373648304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ransition Slide 3">
    <p:spTree>
      <p:nvGrpSpPr>
        <p:cNvPr id="1" name=""/>
        <p:cNvGrpSpPr/>
        <p:nvPr/>
      </p:nvGrpSpPr>
      <p:grpSpPr>
        <a:xfrm>
          <a:off x="0" y="0"/>
          <a:ext cx="0" cy="0"/>
          <a:chOff x="0" y="0"/>
          <a:chExt cx="0" cy="0"/>
        </a:xfrm>
      </p:grpSpPr>
      <p:sp>
        <p:nvSpPr>
          <p:cNvPr id="6" name="Rectangle 5"/>
          <p:cNvSpPr/>
          <p:nvPr userDrawn="1"/>
        </p:nvSpPr>
        <p:spPr>
          <a:xfrm>
            <a:off x="0" y="3"/>
            <a:ext cx="12188825" cy="39739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E1E1E"/>
              </a:solidFill>
              <a:latin typeface="Arial"/>
            </a:endParaRPr>
          </a:p>
        </p:txBody>
      </p:sp>
      <p:sp>
        <p:nvSpPr>
          <p:cNvPr id="7" name="Title 1"/>
          <p:cNvSpPr>
            <a:spLocks noGrp="1"/>
          </p:cNvSpPr>
          <p:nvPr>
            <p:ph type="ctrTitle" hasCustomPrompt="1"/>
          </p:nvPr>
        </p:nvSpPr>
        <p:spPr>
          <a:xfrm>
            <a:off x="569073" y="1713729"/>
            <a:ext cx="11010311" cy="2260262"/>
          </a:xfrm>
          <a:prstGeom prst="rect">
            <a:avLst/>
          </a:prstGeom>
          <a:noFill/>
        </p:spPr>
        <p:txBody>
          <a:bodyPr wrap="square" bIns="137160" anchor="b" anchorCtr="0">
            <a:noAutofit/>
          </a:bodyPr>
          <a:lstStyle>
            <a:lvl1pPr marL="0" indent="0" algn="l" defTabSz="454025">
              <a:spcAft>
                <a:spcPts val="0"/>
              </a:spcAft>
              <a:tabLst/>
              <a:defRPr sz="4800" baseline="0">
                <a:solidFill>
                  <a:schemeClr val="bg2"/>
                </a:solidFill>
                <a:latin typeface="Arial"/>
                <a:cs typeface="Arial"/>
              </a:defRPr>
            </a:lvl1pPr>
          </a:lstStyle>
          <a:p>
            <a:r>
              <a:rPr lang="en-US" dirty="0" smtClean="0"/>
              <a:t>Section Divider Title Goes Here (maximum three lines)</a:t>
            </a:r>
            <a:endParaRPr lang="en-US" dirty="0"/>
          </a:p>
        </p:txBody>
      </p:sp>
      <p:sp>
        <p:nvSpPr>
          <p:cNvPr id="8" name="Subtitle 2"/>
          <p:cNvSpPr>
            <a:spLocks noGrp="1"/>
          </p:cNvSpPr>
          <p:nvPr>
            <p:ph type="subTitle" idx="1" hasCustomPrompt="1"/>
          </p:nvPr>
        </p:nvSpPr>
        <p:spPr>
          <a:xfrm>
            <a:off x="569073" y="4056298"/>
            <a:ext cx="11010311" cy="961601"/>
          </a:xfrm>
          <a:prstGeom prst="rect">
            <a:avLst/>
          </a:prstGeom>
        </p:spPr>
        <p:txBody>
          <a:bodyPr>
            <a:noAutofit/>
          </a:bodyPr>
          <a:lstStyle>
            <a:lvl1pPr marL="0" indent="0" algn="l">
              <a:buNone/>
              <a:defRPr sz="2800" baseline="0">
                <a:solidFill>
                  <a:srgbClr val="818A8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Optional Subhead or Speaker Name (maximum two lines)</a:t>
            </a:r>
            <a:endParaRPr lang="en-US" dirty="0"/>
          </a:p>
        </p:txBody>
      </p:sp>
    </p:spTree>
    <p:extLst>
      <p:ext uri="{BB962C8B-B14F-4D97-AF65-F5344CB8AC3E}">
        <p14:creationId xmlns:p14="http://schemas.microsoft.com/office/powerpoint/2010/main" val="184566151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One Column">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16" name="Text Placeholder 15"/>
          <p:cNvSpPr>
            <a:spLocks noGrp="1"/>
          </p:cNvSpPr>
          <p:nvPr>
            <p:ph type="body" sz="quarter" idx="11" hasCustomPrompt="1"/>
          </p:nvPr>
        </p:nvSpPr>
        <p:spPr>
          <a:xfrm>
            <a:off x="609441" y="1106435"/>
            <a:ext cx="10969943" cy="4954588"/>
          </a:xfrm>
          <a:prstGeom prst="rect">
            <a:avLst/>
          </a:prstGeom>
        </p:spPr>
        <p:txBody>
          <a:bodyPr vert="horz"/>
          <a:lstStyle>
            <a:lvl1pPr marL="0" indent="0">
              <a:spcBef>
                <a:spcPts val="1376"/>
              </a:spcBef>
              <a:buClr>
                <a:srgbClr val="69BE28"/>
              </a:buClr>
              <a:buFont typeface="Wingdings" charset="2"/>
              <a:buNone/>
              <a:defRPr sz="2400" b="1" i="0" baseline="0">
                <a:latin typeface="Arial"/>
                <a:cs typeface="Arial"/>
              </a:defRPr>
            </a:lvl1pPr>
            <a:lvl2pPr marL="0" indent="0" defTabSz="58738">
              <a:spcBef>
                <a:spcPts val="776"/>
              </a:spcBef>
              <a:buFont typeface="Lucida Grande"/>
              <a:buNone/>
              <a:tabLst/>
              <a:defRPr sz="2000">
                <a:solidFill>
                  <a:srgbClr val="1E1E1E"/>
                </a:solidFill>
              </a:defRPr>
            </a:lvl2pPr>
            <a:lvl3pPr marL="166688" indent="-166688" defTabSz="282575">
              <a:spcBef>
                <a:spcPts val="776"/>
              </a:spcBef>
              <a:spcAft>
                <a:spcPts val="0"/>
              </a:spcAft>
              <a:buClr>
                <a:schemeClr val="accent1"/>
              </a:buClr>
              <a:buFont typeface="Arial"/>
              <a:buChar char="•"/>
              <a:tabLst/>
              <a:defRPr sz="1800">
                <a:solidFill>
                  <a:srgbClr val="1E1E1E"/>
                </a:solidFill>
              </a:defRPr>
            </a:lvl3pPr>
            <a:lvl4pPr marL="396875" indent="-171450" defTabSz="282575">
              <a:spcBef>
                <a:spcPts val="776"/>
              </a:spcBef>
              <a:spcAft>
                <a:spcPts val="0"/>
              </a:spcAft>
              <a:defRPr sz="1600">
                <a:solidFill>
                  <a:srgbClr val="1E1E1E"/>
                </a:solidFill>
              </a:defRPr>
            </a:lvl4pPr>
            <a:lvl5pPr marL="627063" indent="-176213" defTabSz="282575">
              <a:spcBef>
                <a:spcPts val="776"/>
              </a:spcBef>
              <a:spcAft>
                <a:spcPts val="0"/>
              </a:spcAft>
              <a:buFont typeface="Lucida Grande"/>
              <a:buChar char="-"/>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Tree>
    <p:extLst>
      <p:ext uri="{BB962C8B-B14F-4D97-AF65-F5344CB8AC3E}">
        <p14:creationId xmlns:p14="http://schemas.microsoft.com/office/powerpoint/2010/main" val="55540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Picture 5" descr="PPT_image5_16x9.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4" name="Rectangle 3"/>
          <p:cNvSpPr/>
          <p:nvPr userDrawn="1"/>
        </p:nvSpPr>
        <p:spPr>
          <a:xfrm>
            <a:off x="0" y="0"/>
            <a:ext cx="12188825" cy="344486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userDrawn="1"/>
        </p:nvSpPr>
        <p:spPr>
          <a:xfrm>
            <a:off x="840099" y="987425"/>
            <a:ext cx="184666" cy="369332"/>
          </a:xfrm>
          <a:prstGeom prst="rect">
            <a:avLst/>
          </a:prstGeom>
          <a:noFill/>
        </p:spPr>
        <p:txBody>
          <a:bodyPr wrap="none">
            <a:spAutoFit/>
          </a:bodyPr>
          <a:lstStyle/>
          <a:p>
            <a:pPr>
              <a:defRPr/>
            </a:pPr>
            <a:endParaRPr lang="en-US" dirty="0">
              <a:solidFill>
                <a:prstClr val="black"/>
              </a:solidFill>
              <a:latin typeface="Arial"/>
              <a:ea typeface="ヒラギノ角ゴ Pro W3" charset="-128"/>
              <a:cs typeface="ヒラギノ角ゴ Pro W3" charset="-128"/>
            </a:endParaRPr>
          </a:p>
        </p:txBody>
      </p:sp>
      <p:sp>
        <p:nvSpPr>
          <p:cNvPr id="2" name="Title 1"/>
          <p:cNvSpPr>
            <a:spLocks noGrp="1"/>
          </p:cNvSpPr>
          <p:nvPr>
            <p:ph type="ctrTitle" hasCustomPrompt="1"/>
          </p:nvPr>
        </p:nvSpPr>
        <p:spPr>
          <a:xfrm>
            <a:off x="569073" y="1817942"/>
            <a:ext cx="11238523" cy="1455836"/>
          </a:xfrm>
          <a:prstGeom prst="rect">
            <a:avLst/>
          </a:prstGeom>
        </p:spPr>
        <p:txBody>
          <a:bodyPr anchor="b" anchorCtr="0">
            <a:noAutofit/>
          </a:bodyPr>
          <a:lstStyle>
            <a:lvl1pPr marL="0" indent="0" algn="l" defTabSz="454025">
              <a:tabLst/>
              <a:defRPr sz="4400" baseline="0">
                <a:solidFill>
                  <a:schemeClr val="bg2"/>
                </a:solidFill>
                <a:latin typeface="Arial"/>
                <a:cs typeface="Arial"/>
              </a:defRPr>
            </a:lvl1pPr>
          </a:lstStyle>
          <a:p>
            <a:r>
              <a:rPr lang="en-US" dirty="0" smtClean="0"/>
              <a:t>Presentation Title Goes Here (maximum two lines)</a:t>
            </a:r>
            <a:endParaRPr lang="en-US" dirty="0"/>
          </a:p>
        </p:txBody>
      </p:sp>
      <p:sp>
        <p:nvSpPr>
          <p:cNvPr id="11" name="Text Placeholder 10"/>
          <p:cNvSpPr>
            <a:spLocks noGrp="1"/>
          </p:cNvSpPr>
          <p:nvPr>
            <p:ph type="body" sz="quarter" idx="10" hasCustomPrompt="1"/>
          </p:nvPr>
        </p:nvSpPr>
        <p:spPr>
          <a:xfrm>
            <a:off x="569075" y="6311551"/>
            <a:ext cx="4519787" cy="470780"/>
          </a:xfrm>
          <a:prstGeom prst="rect">
            <a:avLst/>
          </a:prstGeom>
        </p:spPr>
        <p:txBody>
          <a:bodyPr vert="horz"/>
          <a:lstStyle>
            <a:lvl1pPr algn="l">
              <a:buFont typeface="Arial"/>
              <a:buNone/>
              <a:defRPr sz="1800">
                <a:solidFill>
                  <a:schemeClr val="tx1"/>
                </a:solidFill>
              </a:defRPr>
            </a:lvl1pPr>
            <a:lvl2pPr marL="457200" indent="0">
              <a:buFontTx/>
              <a:buNone/>
              <a:defRPr sz="1200"/>
            </a:lvl2pPr>
            <a:lvl3pPr marL="914400" indent="0">
              <a:buFontTx/>
              <a:buNone/>
              <a:defRPr sz="1200"/>
            </a:lvl3pPr>
          </a:lstStyle>
          <a:p>
            <a:pPr lvl="0"/>
            <a:r>
              <a:rPr lang="en-US" dirty="0" smtClean="0"/>
              <a:t>Date Here</a:t>
            </a:r>
          </a:p>
        </p:txBody>
      </p:sp>
      <p:sp>
        <p:nvSpPr>
          <p:cNvPr id="3" name="Subtitle 2"/>
          <p:cNvSpPr>
            <a:spLocks noGrp="1"/>
          </p:cNvSpPr>
          <p:nvPr>
            <p:ph type="subTitle" idx="1" hasCustomPrompt="1"/>
          </p:nvPr>
        </p:nvSpPr>
        <p:spPr>
          <a:xfrm>
            <a:off x="6922051" y="3440073"/>
            <a:ext cx="5266776" cy="640270"/>
          </a:xfrm>
          <a:prstGeom prst="rect">
            <a:avLst/>
          </a:prstGeom>
          <a:solidFill>
            <a:schemeClr val="bg1">
              <a:alpha val="86000"/>
            </a:schemeClr>
          </a:solidFill>
        </p:spPr>
        <p:txBody>
          <a:bodyPr lIns="91440" anchor="ctr" anchorCtr="0">
            <a:noAutofit/>
          </a:bodyPr>
          <a:lstStyle>
            <a:lvl1pPr marL="109728" indent="0" algn="l">
              <a:buNone/>
              <a:defRPr sz="2000">
                <a:solidFill>
                  <a:schemeClr val="bg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Tagline or Speaker Name</a:t>
            </a:r>
            <a:endParaRPr lang="en-US" dirty="0"/>
          </a:p>
        </p:txBody>
      </p:sp>
      <p:pic>
        <p:nvPicPr>
          <p:cNvPr id="13" name="Picture 12" descr="Hor_WhiteLogo.png"/>
          <p:cNvPicPr>
            <a:picLocks/>
          </p:cNvPicPr>
          <p:nvPr userDrawn="1"/>
        </p:nvPicPr>
        <p:blipFill>
          <a:blip r:embed="rId3" cstate="screen">
            <a:extLst>
              <a:ext uri="{28A0092B-C50C-407E-A947-70E740481C1C}">
                <a14:useLocalDpi xmlns:a14="http://schemas.microsoft.com/office/drawing/2010/main"/>
              </a:ext>
            </a:extLst>
          </a:blip>
          <a:stretch>
            <a:fillRect/>
          </a:stretch>
        </p:blipFill>
        <p:spPr>
          <a:xfrm>
            <a:off x="719551" y="356318"/>
            <a:ext cx="1719072" cy="668162"/>
          </a:xfrm>
          <a:prstGeom prst="rect">
            <a:avLst/>
          </a:prstGeom>
        </p:spPr>
      </p:pic>
    </p:spTree>
    <p:extLst>
      <p:ext uri="{BB962C8B-B14F-4D97-AF65-F5344CB8AC3E}">
        <p14:creationId xmlns:p14="http://schemas.microsoft.com/office/powerpoint/2010/main" val="61836322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wo Column">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9" name="Text Placeholder 15"/>
          <p:cNvSpPr>
            <a:spLocks noGrp="1"/>
          </p:cNvSpPr>
          <p:nvPr>
            <p:ph type="body" sz="quarter" idx="11" hasCustomPrompt="1"/>
          </p:nvPr>
        </p:nvSpPr>
        <p:spPr>
          <a:xfrm>
            <a:off x="609441" y="1106435"/>
            <a:ext cx="5214108" cy="4954588"/>
          </a:xfrm>
          <a:prstGeom prst="rect">
            <a:avLst/>
          </a:prstGeom>
        </p:spPr>
        <p:txBody>
          <a:bodyPr vert="horz"/>
          <a:lstStyle>
            <a:lvl1pPr marL="0" indent="0">
              <a:spcBef>
                <a:spcPts val="1232"/>
              </a:spcBef>
              <a:buClr>
                <a:srgbClr val="69BE28"/>
              </a:buClr>
              <a:buFont typeface="Wingdings" charset="2"/>
              <a:buNone/>
              <a:defRPr sz="2400" b="1" i="0">
                <a:latin typeface="Arial"/>
                <a:cs typeface="Arial"/>
              </a:defRPr>
            </a:lvl1pPr>
            <a:lvl2pPr marL="0" indent="0">
              <a:spcBef>
                <a:spcPts val="776"/>
              </a:spcBef>
              <a:spcAft>
                <a:spcPts val="0"/>
              </a:spcAft>
              <a:buFont typeface="Lucida Grande"/>
              <a:buNone/>
              <a:defRPr sz="2000">
                <a:solidFill>
                  <a:srgbClr val="1E1E1E"/>
                </a:solidFill>
              </a:defRPr>
            </a:lvl2pPr>
            <a:lvl3pPr marL="166688" indent="-166688">
              <a:spcBef>
                <a:spcPts val="776"/>
              </a:spcBef>
              <a:spcAft>
                <a:spcPts val="0"/>
              </a:spcAft>
              <a:buClr>
                <a:schemeClr val="accent1"/>
              </a:buClr>
              <a:buFont typeface="Arial"/>
              <a:buChar char="•"/>
              <a:defRPr sz="1800">
                <a:solidFill>
                  <a:srgbClr val="1E1E1E"/>
                </a:solidFill>
              </a:defRPr>
            </a:lvl3pPr>
            <a:lvl4pPr marL="395288" indent="-160338" defTabSz="-168275">
              <a:spcBef>
                <a:spcPts val="776"/>
              </a:spcBef>
              <a:spcAft>
                <a:spcPts val="0"/>
              </a:spcAft>
              <a:defRPr sz="1600" baseline="0">
                <a:solidFill>
                  <a:srgbClr val="1E1E1E"/>
                </a:solidFill>
              </a:defRPr>
            </a:lvl4pPr>
            <a:lvl5pPr marL="631825" indent="-176213">
              <a:spcBef>
                <a:spcPts val="776"/>
              </a:spcBef>
              <a:spcAft>
                <a:spcPts val="0"/>
              </a:spcAft>
              <a:buFont typeface="Lucida Grande"/>
              <a:buChar char="-"/>
              <a:tabLst/>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
        <p:nvSpPr>
          <p:cNvPr id="10" name="Text Placeholder 15"/>
          <p:cNvSpPr>
            <a:spLocks noGrp="1"/>
          </p:cNvSpPr>
          <p:nvPr>
            <p:ph type="body" sz="quarter" idx="14" hasCustomPrompt="1"/>
          </p:nvPr>
        </p:nvSpPr>
        <p:spPr>
          <a:xfrm>
            <a:off x="6363389" y="1103260"/>
            <a:ext cx="5214108" cy="4954588"/>
          </a:xfrm>
          <a:prstGeom prst="rect">
            <a:avLst/>
          </a:prstGeom>
        </p:spPr>
        <p:txBody>
          <a:bodyPr vert="horz"/>
          <a:lstStyle>
            <a:lvl1pPr marL="0" indent="0">
              <a:spcBef>
                <a:spcPts val="1232"/>
              </a:spcBef>
              <a:buClr>
                <a:srgbClr val="69BE28"/>
              </a:buClr>
              <a:buFont typeface="Wingdings" charset="2"/>
              <a:buNone/>
              <a:defRPr sz="2400" b="1" i="0">
                <a:latin typeface="Arial"/>
                <a:cs typeface="Arial"/>
              </a:defRPr>
            </a:lvl1pPr>
            <a:lvl2pPr marL="0" indent="0">
              <a:spcBef>
                <a:spcPts val="776"/>
              </a:spcBef>
              <a:spcAft>
                <a:spcPts val="0"/>
              </a:spcAft>
              <a:buFont typeface="Lucida Grande"/>
              <a:buNone/>
              <a:defRPr sz="2000">
                <a:solidFill>
                  <a:srgbClr val="1E1E1E"/>
                </a:solidFill>
              </a:defRPr>
            </a:lvl2pPr>
            <a:lvl3pPr marL="166688" indent="-166688">
              <a:spcBef>
                <a:spcPts val="776"/>
              </a:spcBef>
              <a:spcAft>
                <a:spcPts val="0"/>
              </a:spcAft>
              <a:buClr>
                <a:schemeClr val="accent1"/>
              </a:buClr>
              <a:buFont typeface="Arial"/>
              <a:buChar char="•"/>
              <a:tabLst/>
              <a:defRPr sz="1800">
                <a:solidFill>
                  <a:srgbClr val="1E1E1E"/>
                </a:solidFill>
              </a:defRPr>
            </a:lvl3pPr>
            <a:lvl4pPr marL="392113" indent="-171450">
              <a:spcBef>
                <a:spcPts val="776"/>
              </a:spcBef>
              <a:spcAft>
                <a:spcPts val="0"/>
              </a:spcAft>
              <a:defRPr sz="1600">
                <a:solidFill>
                  <a:srgbClr val="1E1E1E"/>
                </a:solidFill>
              </a:defRPr>
            </a:lvl4pPr>
            <a:lvl5pPr marL="631825" indent="-176213">
              <a:spcBef>
                <a:spcPts val="776"/>
              </a:spcBef>
              <a:spcAft>
                <a:spcPts val="0"/>
              </a:spcAft>
              <a:buFont typeface="Lucida Grande"/>
              <a:buChar char="-"/>
              <a:tabLst/>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Tree>
    <p:extLst>
      <p:ext uri="{BB962C8B-B14F-4D97-AF65-F5344CB8AC3E}">
        <p14:creationId xmlns:p14="http://schemas.microsoft.com/office/powerpoint/2010/main" val="385574785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hree Column">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9" name="Text Placeholder 15"/>
          <p:cNvSpPr>
            <a:spLocks noGrp="1"/>
          </p:cNvSpPr>
          <p:nvPr>
            <p:ph type="body" sz="quarter" idx="11" hasCustomPrompt="1"/>
          </p:nvPr>
        </p:nvSpPr>
        <p:spPr>
          <a:xfrm>
            <a:off x="609441"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
        <p:nvSpPr>
          <p:cNvPr id="6" name="Text Placeholder 15"/>
          <p:cNvSpPr>
            <a:spLocks noGrp="1"/>
          </p:cNvSpPr>
          <p:nvPr>
            <p:ph type="body" sz="quarter" idx="12" hasCustomPrompt="1"/>
          </p:nvPr>
        </p:nvSpPr>
        <p:spPr>
          <a:xfrm>
            <a:off x="4345621"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
        <p:nvSpPr>
          <p:cNvPr id="7" name="Text Placeholder 15"/>
          <p:cNvSpPr>
            <a:spLocks noGrp="1"/>
          </p:cNvSpPr>
          <p:nvPr>
            <p:ph type="body" sz="quarter" idx="13" hasCustomPrompt="1"/>
          </p:nvPr>
        </p:nvSpPr>
        <p:spPr>
          <a:xfrm>
            <a:off x="8066452"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Tree>
    <p:extLst>
      <p:ext uri="{BB962C8B-B14F-4D97-AF65-F5344CB8AC3E}">
        <p14:creationId xmlns:p14="http://schemas.microsoft.com/office/powerpoint/2010/main" val="34584179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Tree>
    <p:extLst>
      <p:ext uri="{BB962C8B-B14F-4D97-AF65-F5344CB8AC3E}">
        <p14:creationId xmlns:p14="http://schemas.microsoft.com/office/powerpoint/2010/main" val="145987523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onfidential One Column">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16" name="Text Placeholder 15"/>
          <p:cNvSpPr>
            <a:spLocks noGrp="1"/>
          </p:cNvSpPr>
          <p:nvPr>
            <p:ph type="body" sz="quarter" idx="11" hasCustomPrompt="1"/>
          </p:nvPr>
        </p:nvSpPr>
        <p:spPr>
          <a:xfrm>
            <a:off x="609441" y="1106435"/>
            <a:ext cx="10969943" cy="4954588"/>
          </a:xfrm>
          <a:prstGeom prst="rect">
            <a:avLst/>
          </a:prstGeom>
        </p:spPr>
        <p:txBody>
          <a:bodyPr vert="horz"/>
          <a:lstStyle>
            <a:lvl1pPr marL="0" indent="0">
              <a:spcBef>
                <a:spcPts val="1376"/>
              </a:spcBef>
              <a:buClr>
                <a:srgbClr val="69BE28"/>
              </a:buClr>
              <a:buFont typeface="Wingdings" charset="2"/>
              <a:buNone/>
              <a:defRPr sz="2400" b="1" i="0" baseline="0">
                <a:latin typeface="Arial"/>
                <a:cs typeface="Arial"/>
              </a:defRPr>
            </a:lvl1pPr>
            <a:lvl2pPr marL="0" indent="0" defTabSz="58738">
              <a:spcBef>
                <a:spcPts val="776"/>
              </a:spcBef>
              <a:buFont typeface="Lucida Grande"/>
              <a:buNone/>
              <a:tabLst/>
              <a:defRPr sz="2000">
                <a:solidFill>
                  <a:srgbClr val="1E1E1E"/>
                </a:solidFill>
              </a:defRPr>
            </a:lvl2pPr>
            <a:lvl3pPr marL="166688" indent="-166688" defTabSz="282575">
              <a:spcBef>
                <a:spcPts val="776"/>
              </a:spcBef>
              <a:spcAft>
                <a:spcPts val="0"/>
              </a:spcAft>
              <a:buClr>
                <a:schemeClr val="accent1"/>
              </a:buClr>
              <a:buFont typeface="Arial"/>
              <a:buChar char="•"/>
              <a:tabLst/>
              <a:defRPr sz="1800">
                <a:solidFill>
                  <a:srgbClr val="1E1E1E"/>
                </a:solidFill>
              </a:defRPr>
            </a:lvl3pPr>
            <a:lvl4pPr marL="396875" indent="-171450" defTabSz="282575">
              <a:spcBef>
                <a:spcPts val="776"/>
              </a:spcBef>
              <a:spcAft>
                <a:spcPts val="0"/>
              </a:spcAft>
              <a:defRPr sz="1600">
                <a:solidFill>
                  <a:srgbClr val="1E1E1E"/>
                </a:solidFill>
              </a:defRPr>
            </a:lvl4pPr>
            <a:lvl5pPr marL="627063" indent="-176213" defTabSz="282575">
              <a:spcBef>
                <a:spcPts val="776"/>
              </a:spcBef>
              <a:spcAft>
                <a:spcPts val="0"/>
              </a:spcAft>
              <a:buFont typeface="Lucida Grande"/>
              <a:buChar char="-"/>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
        <p:nvSpPr>
          <p:cNvPr id="4" name="TextBox 3"/>
          <p:cNvSpPr txBox="1"/>
          <p:nvPr userDrawn="1"/>
        </p:nvSpPr>
        <p:spPr>
          <a:xfrm>
            <a:off x="4496539" y="6398745"/>
            <a:ext cx="4611301" cy="246580"/>
          </a:xfrm>
          <a:prstGeom prst="rect">
            <a:avLst/>
          </a:prstGeom>
          <a:ln>
            <a:solidFill>
              <a:srgbClr val="FF0000"/>
            </a:solidFill>
          </a:ln>
        </p:spPr>
        <p:txBody>
          <a:bodyPr vert="horz" wrap="square" lIns="91440" tIns="91440" rIns="91440" bIns="91440" rtlCol="0" anchor="ctr" anchorCtr="0">
            <a:noAutofit/>
          </a:bodyPr>
          <a:lstStyle/>
          <a:p>
            <a:pPr algn="ctr"/>
            <a:r>
              <a:rPr lang="en-US" sz="1100" dirty="0" smtClean="0">
                <a:solidFill>
                  <a:srgbClr val="FF0000"/>
                </a:solidFill>
                <a:latin typeface="Arial"/>
              </a:rPr>
              <a:t>HORTONWORKS CONFIDENTIAL &amp; PROPRIETARY INFORMATION</a:t>
            </a:r>
            <a:endParaRPr lang="en-US" sz="1100" dirty="0">
              <a:solidFill>
                <a:srgbClr val="FF0000"/>
              </a:solidFill>
              <a:latin typeface="Arial"/>
            </a:endParaRPr>
          </a:p>
        </p:txBody>
      </p:sp>
    </p:spTree>
    <p:extLst>
      <p:ext uri="{BB962C8B-B14F-4D97-AF65-F5344CB8AC3E}">
        <p14:creationId xmlns:p14="http://schemas.microsoft.com/office/powerpoint/2010/main" val="312325509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fidential Two Column">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9" name="Text Placeholder 15"/>
          <p:cNvSpPr>
            <a:spLocks noGrp="1"/>
          </p:cNvSpPr>
          <p:nvPr>
            <p:ph type="body" sz="quarter" idx="11" hasCustomPrompt="1"/>
          </p:nvPr>
        </p:nvSpPr>
        <p:spPr>
          <a:xfrm>
            <a:off x="609441" y="1106435"/>
            <a:ext cx="5214108" cy="4954588"/>
          </a:xfrm>
          <a:prstGeom prst="rect">
            <a:avLst/>
          </a:prstGeom>
        </p:spPr>
        <p:txBody>
          <a:bodyPr vert="horz"/>
          <a:lstStyle>
            <a:lvl1pPr marL="0" indent="0">
              <a:spcBef>
                <a:spcPts val="1232"/>
              </a:spcBef>
              <a:buClr>
                <a:srgbClr val="69BE28"/>
              </a:buClr>
              <a:buFont typeface="Wingdings" charset="2"/>
              <a:buNone/>
              <a:defRPr sz="2400" b="1" i="0">
                <a:latin typeface="Arial"/>
                <a:cs typeface="Arial"/>
              </a:defRPr>
            </a:lvl1pPr>
            <a:lvl2pPr marL="0" indent="0">
              <a:spcBef>
                <a:spcPts val="776"/>
              </a:spcBef>
              <a:spcAft>
                <a:spcPts val="0"/>
              </a:spcAft>
              <a:buFont typeface="Lucida Grande"/>
              <a:buNone/>
              <a:defRPr sz="2000">
                <a:solidFill>
                  <a:srgbClr val="1E1E1E"/>
                </a:solidFill>
              </a:defRPr>
            </a:lvl2pPr>
            <a:lvl3pPr marL="166688" indent="-166688">
              <a:spcBef>
                <a:spcPts val="776"/>
              </a:spcBef>
              <a:spcAft>
                <a:spcPts val="0"/>
              </a:spcAft>
              <a:buClr>
                <a:schemeClr val="accent1"/>
              </a:buClr>
              <a:buFont typeface="Arial"/>
              <a:buChar char="•"/>
              <a:defRPr sz="1800">
                <a:solidFill>
                  <a:srgbClr val="1E1E1E"/>
                </a:solidFill>
              </a:defRPr>
            </a:lvl3pPr>
            <a:lvl4pPr marL="395288" indent="-160338" defTabSz="-168275">
              <a:spcBef>
                <a:spcPts val="776"/>
              </a:spcBef>
              <a:spcAft>
                <a:spcPts val="0"/>
              </a:spcAft>
              <a:defRPr sz="1600" baseline="0">
                <a:solidFill>
                  <a:srgbClr val="1E1E1E"/>
                </a:solidFill>
              </a:defRPr>
            </a:lvl4pPr>
            <a:lvl5pPr marL="631825" indent="-176213">
              <a:spcBef>
                <a:spcPts val="776"/>
              </a:spcBef>
              <a:spcAft>
                <a:spcPts val="0"/>
              </a:spcAft>
              <a:buFont typeface="Lucida Grande"/>
              <a:buChar char="-"/>
              <a:tabLst/>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
        <p:nvSpPr>
          <p:cNvPr id="10" name="Text Placeholder 15"/>
          <p:cNvSpPr>
            <a:spLocks noGrp="1"/>
          </p:cNvSpPr>
          <p:nvPr>
            <p:ph type="body" sz="quarter" idx="14" hasCustomPrompt="1"/>
          </p:nvPr>
        </p:nvSpPr>
        <p:spPr>
          <a:xfrm>
            <a:off x="6363389" y="1103260"/>
            <a:ext cx="5214108" cy="4954588"/>
          </a:xfrm>
          <a:prstGeom prst="rect">
            <a:avLst/>
          </a:prstGeom>
        </p:spPr>
        <p:txBody>
          <a:bodyPr vert="horz"/>
          <a:lstStyle>
            <a:lvl1pPr marL="0" indent="0">
              <a:spcBef>
                <a:spcPts val="1232"/>
              </a:spcBef>
              <a:buClr>
                <a:srgbClr val="69BE28"/>
              </a:buClr>
              <a:buFont typeface="Wingdings" charset="2"/>
              <a:buNone/>
              <a:defRPr sz="2400" b="1" i="0">
                <a:latin typeface="Arial"/>
                <a:cs typeface="Arial"/>
              </a:defRPr>
            </a:lvl1pPr>
            <a:lvl2pPr marL="0" indent="0">
              <a:spcBef>
                <a:spcPts val="776"/>
              </a:spcBef>
              <a:spcAft>
                <a:spcPts val="0"/>
              </a:spcAft>
              <a:buFont typeface="Lucida Grande"/>
              <a:buNone/>
              <a:defRPr sz="2000">
                <a:solidFill>
                  <a:srgbClr val="1E1E1E"/>
                </a:solidFill>
              </a:defRPr>
            </a:lvl2pPr>
            <a:lvl3pPr marL="166688" indent="-166688">
              <a:spcBef>
                <a:spcPts val="776"/>
              </a:spcBef>
              <a:spcAft>
                <a:spcPts val="0"/>
              </a:spcAft>
              <a:buClr>
                <a:schemeClr val="accent1"/>
              </a:buClr>
              <a:buFont typeface="Arial"/>
              <a:buChar char="•"/>
              <a:tabLst/>
              <a:defRPr sz="1800">
                <a:solidFill>
                  <a:srgbClr val="1E1E1E"/>
                </a:solidFill>
              </a:defRPr>
            </a:lvl3pPr>
            <a:lvl4pPr marL="392113" indent="-171450">
              <a:spcBef>
                <a:spcPts val="776"/>
              </a:spcBef>
              <a:spcAft>
                <a:spcPts val="0"/>
              </a:spcAft>
              <a:defRPr sz="1600">
                <a:solidFill>
                  <a:srgbClr val="1E1E1E"/>
                </a:solidFill>
              </a:defRPr>
            </a:lvl4pPr>
            <a:lvl5pPr marL="631825" indent="-176213">
              <a:spcBef>
                <a:spcPts val="776"/>
              </a:spcBef>
              <a:spcAft>
                <a:spcPts val="0"/>
              </a:spcAft>
              <a:buFont typeface="Lucida Grande"/>
              <a:buChar char="-"/>
              <a:tabLst/>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
        <p:nvSpPr>
          <p:cNvPr id="6" name="TextBox 5"/>
          <p:cNvSpPr txBox="1"/>
          <p:nvPr userDrawn="1"/>
        </p:nvSpPr>
        <p:spPr>
          <a:xfrm>
            <a:off x="4496539" y="6398745"/>
            <a:ext cx="4611301" cy="246580"/>
          </a:xfrm>
          <a:prstGeom prst="rect">
            <a:avLst/>
          </a:prstGeom>
          <a:ln>
            <a:solidFill>
              <a:srgbClr val="FF0000"/>
            </a:solidFill>
          </a:ln>
        </p:spPr>
        <p:txBody>
          <a:bodyPr vert="horz" wrap="square" lIns="91440" tIns="91440" rIns="91440" bIns="91440" rtlCol="0" anchor="ctr" anchorCtr="0">
            <a:noAutofit/>
          </a:bodyPr>
          <a:lstStyle/>
          <a:p>
            <a:pPr algn="ctr"/>
            <a:r>
              <a:rPr lang="en-US" sz="1100" dirty="0" smtClean="0">
                <a:solidFill>
                  <a:srgbClr val="FF0000"/>
                </a:solidFill>
                <a:latin typeface="Arial"/>
              </a:rPr>
              <a:t>HORTONWORKS CONFIDENTIAL &amp; PROPRIETARY INFORMATION</a:t>
            </a:r>
            <a:endParaRPr lang="en-US" sz="1100" dirty="0">
              <a:solidFill>
                <a:srgbClr val="FF0000"/>
              </a:solidFill>
              <a:latin typeface="Arial"/>
            </a:endParaRPr>
          </a:p>
        </p:txBody>
      </p:sp>
    </p:spTree>
    <p:extLst>
      <p:ext uri="{BB962C8B-B14F-4D97-AF65-F5344CB8AC3E}">
        <p14:creationId xmlns:p14="http://schemas.microsoft.com/office/powerpoint/2010/main" val="190770339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fidential Three Column">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9" name="Text Placeholder 15"/>
          <p:cNvSpPr>
            <a:spLocks noGrp="1"/>
          </p:cNvSpPr>
          <p:nvPr>
            <p:ph type="body" sz="quarter" idx="11" hasCustomPrompt="1"/>
          </p:nvPr>
        </p:nvSpPr>
        <p:spPr>
          <a:xfrm>
            <a:off x="609441"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
        <p:nvSpPr>
          <p:cNvPr id="6" name="Text Placeholder 15"/>
          <p:cNvSpPr>
            <a:spLocks noGrp="1"/>
          </p:cNvSpPr>
          <p:nvPr>
            <p:ph type="body" sz="quarter" idx="12" hasCustomPrompt="1"/>
          </p:nvPr>
        </p:nvSpPr>
        <p:spPr>
          <a:xfrm>
            <a:off x="4345621"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
        <p:nvSpPr>
          <p:cNvPr id="7" name="Text Placeholder 15"/>
          <p:cNvSpPr>
            <a:spLocks noGrp="1"/>
          </p:cNvSpPr>
          <p:nvPr>
            <p:ph type="body" sz="quarter" idx="13" hasCustomPrompt="1"/>
          </p:nvPr>
        </p:nvSpPr>
        <p:spPr>
          <a:xfrm>
            <a:off x="8066452"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
        <p:nvSpPr>
          <p:cNvPr id="10" name="TextBox 9"/>
          <p:cNvSpPr txBox="1"/>
          <p:nvPr userDrawn="1"/>
        </p:nvSpPr>
        <p:spPr>
          <a:xfrm>
            <a:off x="4496539" y="6398745"/>
            <a:ext cx="4611301" cy="246580"/>
          </a:xfrm>
          <a:prstGeom prst="rect">
            <a:avLst/>
          </a:prstGeom>
          <a:ln>
            <a:solidFill>
              <a:srgbClr val="FF0000"/>
            </a:solidFill>
          </a:ln>
        </p:spPr>
        <p:txBody>
          <a:bodyPr vert="horz" wrap="square" lIns="91440" tIns="91440" rIns="91440" bIns="91440" rtlCol="0" anchor="ctr" anchorCtr="0">
            <a:noAutofit/>
          </a:bodyPr>
          <a:lstStyle/>
          <a:p>
            <a:pPr algn="ctr"/>
            <a:r>
              <a:rPr lang="en-US" sz="1100" dirty="0" smtClean="0">
                <a:solidFill>
                  <a:srgbClr val="FF0000"/>
                </a:solidFill>
                <a:latin typeface="Arial"/>
              </a:rPr>
              <a:t>HORTONWORKS CONFIDENTIAL &amp; PROPRIETARY INFORMATION</a:t>
            </a:r>
            <a:endParaRPr lang="en-US" sz="1100" dirty="0">
              <a:solidFill>
                <a:srgbClr val="FF0000"/>
              </a:solidFill>
              <a:latin typeface="Arial"/>
            </a:endParaRPr>
          </a:p>
        </p:txBody>
      </p:sp>
    </p:spTree>
    <p:extLst>
      <p:ext uri="{BB962C8B-B14F-4D97-AF65-F5344CB8AC3E}">
        <p14:creationId xmlns:p14="http://schemas.microsoft.com/office/powerpoint/2010/main" val="394694801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nfidential Title 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5" name="TextBox 4"/>
          <p:cNvSpPr txBox="1"/>
          <p:nvPr userDrawn="1"/>
        </p:nvSpPr>
        <p:spPr>
          <a:xfrm>
            <a:off x="4496539" y="6398745"/>
            <a:ext cx="4611301" cy="246580"/>
          </a:xfrm>
          <a:prstGeom prst="rect">
            <a:avLst/>
          </a:prstGeom>
          <a:ln>
            <a:solidFill>
              <a:srgbClr val="FF0000"/>
            </a:solidFill>
          </a:ln>
        </p:spPr>
        <p:txBody>
          <a:bodyPr vert="horz" wrap="square" lIns="91440" tIns="91440" rIns="91440" bIns="91440" rtlCol="0" anchor="ctr" anchorCtr="0">
            <a:noAutofit/>
          </a:bodyPr>
          <a:lstStyle/>
          <a:p>
            <a:pPr algn="ctr"/>
            <a:r>
              <a:rPr lang="en-US" sz="1100" dirty="0" smtClean="0">
                <a:solidFill>
                  <a:srgbClr val="FF0000"/>
                </a:solidFill>
                <a:latin typeface="Arial"/>
              </a:rPr>
              <a:t>HORTONWORKS CONFIDENTIAL &amp; PROPRIETARY INFORMATION</a:t>
            </a:r>
            <a:endParaRPr lang="en-US" sz="1100" dirty="0">
              <a:solidFill>
                <a:srgbClr val="FF0000"/>
              </a:solidFill>
              <a:latin typeface="Arial"/>
            </a:endParaRPr>
          </a:p>
        </p:txBody>
      </p:sp>
    </p:spTree>
    <p:extLst>
      <p:ext uri="{BB962C8B-B14F-4D97-AF65-F5344CB8AC3E}">
        <p14:creationId xmlns:p14="http://schemas.microsoft.com/office/powerpoint/2010/main" val="76516688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Simple Slide">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609441" y="0"/>
            <a:ext cx="10969943" cy="1016000"/>
          </a:xfrm>
          <a:prstGeom prst="rect">
            <a:avLst/>
          </a:prstGeom>
        </p:spPr>
        <p:txBody>
          <a:bodyPr vert="horz" lIns="91440" tIns="45720" rIns="91440" bIns="45720" rtlCol="0" anchor="ctr">
            <a:normAutofit/>
          </a:bodyPr>
          <a:lstStyle>
            <a:lvl1pPr>
              <a:defRPr>
                <a:latin typeface="Arial"/>
                <a:cs typeface="Arial"/>
              </a:defRPr>
            </a:lvl1pPr>
          </a:lstStyle>
          <a:p>
            <a:r>
              <a:rPr lang="en-US" smtClean="0"/>
              <a:t>Click to edit Master title style</a:t>
            </a:r>
            <a:endParaRPr lang="en-US" dirty="0"/>
          </a:p>
        </p:txBody>
      </p:sp>
      <p:sp>
        <p:nvSpPr>
          <p:cNvPr id="16" name="Text Placeholder 15"/>
          <p:cNvSpPr>
            <a:spLocks noGrp="1"/>
          </p:cNvSpPr>
          <p:nvPr>
            <p:ph type="body" sz="quarter" idx="11"/>
          </p:nvPr>
        </p:nvSpPr>
        <p:spPr>
          <a:xfrm>
            <a:off x="609441" y="1106435"/>
            <a:ext cx="10969943" cy="4954588"/>
          </a:xfrm>
          <a:prstGeom prst="rect">
            <a:avLst/>
          </a:prstGeom>
        </p:spPr>
        <p:txBody>
          <a:bodyPr vert="horz"/>
          <a:lstStyle>
            <a:lvl1pPr marL="0" indent="0">
              <a:spcBef>
                <a:spcPts val="776"/>
              </a:spcBef>
              <a:buClr>
                <a:srgbClr val="69BE28"/>
              </a:buClr>
              <a:buFont typeface="Wingdings" charset="2"/>
              <a:buNone/>
              <a:defRPr sz="2400" b="1" i="0">
                <a:latin typeface="Arial"/>
                <a:cs typeface="Arial"/>
              </a:defRPr>
            </a:lvl1pPr>
            <a:lvl2pPr marL="223838" indent="-223838">
              <a:spcBef>
                <a:spcPts val="776"/>
              </a:spcBef>
              <a:buClr>
                <a:schemeClr val="accent1"/>
              </a:buClr>
              <a:buFont typeface="Wingdings" charset="2"/>
              <a:buChar char="§"/>
              <a:tabLst/>
              <a:defRPr sz="2000">
                <a:solidFill>
                  <a:srgbClr val="818A8F"/>
                </a:solidFill>
              </a:defRPr>
            </a:lvl2pPr>
            <a:lvl3pPr marL="631825" indent="-166688">
              <a:spcBef>
                <a:spcPts val="776"/>
              </a:spcBef>
              <a:spcAft>
                <a:spcPts val="0"/>
              </a:spcAft>
              <a:buFont typeface="Lucida Grande"/>
              <a:buChar char="–"/>
              <a:tabLst/>
              <a:defRPr sz="1800">
                <a:solidFill>
                  <a:srgbClr val="818A8F"/>
                </a:solidFill>
              </a:defRPr>
            </a:lvl3pPr>
            <a:lvl4pPr marL="914400" indent="-171450">
              <a:spcBef>
                <a:spcPts val="776"/>
              </a:spcBef>
              <a:spcAft>
                <a:spcPts val="0"/>
              </a:spcAft>
              <a:defRPr sz="1600">
                <a:solidFill>
                  <a:srgbClr val="818A8F"/>
                </a:solidFill>
              </a:defRPr>
            </a:lvl4pPr>
            <a:lvl5pPr marL="1144588" indent="-176213">
              <a:spcBef>
                <a:spcPts val="776"/>
              </a:spcBef>
              <a:spcAft>
                <a:spcPts val="0"/>
              </a:spcAft>
              <a:buFont typeface="Lucida Grande"/>
              <a:buChar char="-"/>
              <a:defRPr sz="1400">
                <a:solidFill>
                  <a:srgbClr val="818A8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3783539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170" y="289511"/>
            <a:ext cx="11652805" cy="89966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a:prstGeom prst="rect">
            <a:avLst/>
          </a:prstGeom>
        </p:spPr>
        <p:txBody>
          <a:bodyPr/>
          <a:lstStyle>
            <a:lvl1pPr marL="0" indent="0">
              <a:buNone/>
              <a:defRPr>
                <a:gradFill>
                  <a:gsLst>
                    <a:gs pos="2920">
                      <a:schemeClr val="tx2"/>
                    </a:gs>
                    <a:gs pos="39000">
                      <a:schemeClr val="tx2"/>
                    </a:gs>
                  </a:gsLst>
                  <a:lin ang="5400000" scaled="0"/>
                </a:gradFill>
              </a:defRPr>
            </a:lvl1pPr>
            <a:lvl2pPr marL="28009" indent="0">
              <a:buNone/>
              <a:defRPr sz="2000"/>
            </a:lvl2pPr>
            <a:lvl3pPr marL="219406" indent="0">
              <a:buNone/>
              <a:defRPr sz="2000"/>
            </a:lvl3pPr>
            <a:lvl4pPr marL="466820" indent="0">
              <a:buNone/>
              <a:defRPr sz="1800"/>
            </a:lvl4pPr>
            <a:lvl5pPr marL="725127"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043881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441851" y="313436"/>
            <a:ext cx="11277202" cy="573024"/>
          </a:xfrm>
          <a:prstGeom prst="rect">
            <a:avLst/>
          </a:prstGeom>
        </p:spPr>
        <p:txBody>
          <a:bodyPr lIns="121680" tIns="60840" rIns="121680" bIns="60840"/>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438816" y="1585395"/>
            <a:ext cx="3364116" cy="4296832"/>
          </a:xfrm>
          <a:prstGeom prst="rect">
            <a:avLst/>
          </a:prstGeom>
        </p:spPr>
        <p:txBody>
          <a:bodyPr lIns="121680" tIns="60840" rIns="121680" bIns="60840"/>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11"/>
          <p:cNvSpPr>
            <a:spLocks noGrp="1"/>
          </p:cNvSpPr>
          <p:nvPr>
            <p:ph sz="quarter" idx="17"/>
          </p:nvPr>
        </p:nvSpPr>
        <p:spPr>
          <a:xfrm>
            <a:off x="4164911" y="1585390"/>
            <a:ext cx="3364116" cy="4296833"/>
          </a:xfrm>
          <a:prstGeom prst="rect">
            <a:avLst/>
          </a:prstGeom>
        </p:spPr>
        <p:txBody>
          <a:bodyPr lIns="121680" tIns="60840" rIns="121680" bIns="60840"/>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13"/>
          <p:cNvSpPr>
            <a:spLocks noGrp="1"/>
          </p:cNvSpPr>
          <p:nvPr>
            <p:ph sz="quarter" idx="18"/>
          </p:nvPr>
        </p:nvSpPr>
        <p:spPr>
          <a:xfrm>
            <a:off x="7890996" y="1585395"/>
            <a:ext cx="3368856" cy="4296832"/>
          </a:xfrm>
          <a:prstGeom prst="rect">
            <a:avLst/>
          </a:prstGeom>
        </p:spPr>
        <p:txBody>
          <a:bodyPr lIns="121680" tIns="60840" rIns="121680" bIns="60840"/>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hasCustomPrompt="1"/>
          </p:nvPr>
        </p:nvSpPr>
        <p:spPr bwMode="black">
          <a:xfrm>
            <a:off x="441851" y="1001856"/>
            <a:ext cx="11277202" cy="369332"/>
          </a:xfrm>
          <a:prstGeom prst="rect">
            <a:avLst/>
          </a:prstGeom>
        </p:spPr>
        <p:txBody>
          <a:bodyPr wrap="square" lIns="121680" tIns="60840" rIns="121680" bIns="60840" anchor="t">
            <a:noAutofit/>
          </a:bodyPr>
          <a:lstStyle>
            <a:lvl1pPr marL="0" indent="0" algn="l">
              <a:lnSpc>
                <a:spcPct val="100000"/>
              </a:lnSpc>
              <a:buNone/>
              <a:defRPr sz="2400" b="0" i="0">
                <a:solidFill>
                  <a:srgbClr val="000000"/>
                </a:solidFill>
                <a:latin typeface="HP Simplified" pitchFamily="34" charset="0"/>
                <a:cs typeface="HP Simplified" pitchFamily="34" charset="0"/>
              </a:defRPr>
            </a:lvl1pPr>
            <a:lvl2pPr marL="608173" indent="0" algn="ctr">
              <a:buNone/>
              <a:defRPr>
                <a:solidFill>
                  <a:schemeClr val="tx1">
                    <a:tint val="75000"/>
                  </a:schemeClr>
                </a:solidFill>
              </a:defRPr>
            </a:lvl2pPr>
            <a:lvl3pPr marL="1216350" indent="0" algn="ctr">
              <a:buNone/>
              <a:defRPr>
                <a:solidFill>
                  <a:schemeClr val="tx1">
                    <a:tint val="75000"/>
                  </a:schemeClr>
                </a:solidFill>
              </a:defRPr>
            </a:lvl3pPr>
            <a:lvl4pPr marL="1824522" indent="0" algn="ctr">
              <a:buNone/>
              <a:defRPr>
                <a:solidFill>
                  <a:schemeClr val="tx1">
                    <a:tint val="75000"/>
                  </a:schemeClr>
                </a:solidFill>
              </a:defRPr>
            </a:lvl4pPr>
            <a:lvl5pPr marL="2432700" indent="0" algn="ctr">
              <a:buNone/>
              <a:defRPr>
                <a:solidFill>
                  <a:schemeClr val="tx1">
                    <a:tint val="75000"/>
                  </a:schemeClr>
                </a:solidFill>
              </a:defRPr>
            </a:lvl5pPr>
            <a:lvl6pPr marL="3040866" indent="0" algn="ctr">
              <a:buNone/>
              <a:defRPr>
                <a:solidFill>
                  <a:schemeClr val="tx1">
                    <a:tint val="75000"/>
                  </a:schemeClr>
                </a:solidFill>
              </a:defRPr>
            </a:lvl6pPr>
            <a:lvl7pPr marL="3649048" indent="0" algn="ctr">
              <a:buNone/>
              <a:defRPr>
                <a:solidFill>
                  <a:schemeClr val="tx1">
                    <a:tint val="75000"/>
                  </a:schemeClr>
                </a:solidFill>
              </a:defRPr>
            </a:lvl7pPr>
            <a:lvl8pPr marL="4257221" indent="0" algn="ctr">
              <a:buNone/>
              <a:defRPr>
                <a:solidFill>
                  <a:schemeClr val="tx1">
                    <a:tint val="75000"/>
                  </a:schemeClr>
                </a:solidFill>
              </a:defRPr>
            </a:lvl8pPr>
            <a:lvl9pPr marL="4865399"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54747953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nsition Slide 1">
    <p:spTree>
      <p:nvGrpSpPr>
        <p:cNvPr id="1" name=""/>
        <p:cNvGrpSpPr/>
        <p:nvPr/>
      </p:nvGrpSpPr>
      <p:grpSpPr>
        <a:xfrm>
          <a:off x="0" y="0"/>
          <a:ext cx="0" cy="0"/>
          <a:chOff x="0" y="0"/>
          <a:chExt cx="0" cy="0"/>
        </a:xfrm>
      </p:grpSpPr>
      <p:sp>
        <p:nvSpPr>
          <p:cNvPr id="6" name="Rectangle 5"/>
          <p:cNvSpPr/>
          <p:nvPr userDrawn="1"/>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ctrTitle" hasCustomPrompt="1"/>
          </p:nvPr>
        </p:nvSpPr>
        <p:spPr>
          <a:xfrm>
            <a:off x="569073" y="1713731"/>
            <a:ext cx="11010311" cy="2260263"/>
          </a:xfrm>
          <a:prstGeom prst="rect">
            <a:avLst/>
          </a:prstGeom>
        </p:spPr>
        <p:txBody>
          <a:bodyPr anchor="b" anchorCtr="0">
            <a:noAutofit/>
          </a:bodyPr>
          <a:lstStyle>
            <a:lvl1pPr marL="0" indent="0" algn="l" defTabSz="454025">
              <a:tabLst/>
              <a:defRPr sz="4800" baseline="0">
                <a:solidFill>
                  <a:schemeClr val="bg2"/>
                </a:solidFill>
                <a:latin typeface="Arial"/>
                <a:cs typeface="Arial"/>
              </a:defRPr>
            </a:lvl1pPr>
          </a:lstStyle>
          <a:p>
            <a:r>
              <a:rPr lang="en-US" dirty="0" smtClean="0"/>
              <a:t>Section Divider Title Goes Here (maximum three lines)</a:t>
            </a:r>
            <a:endParaRPr lang="en-US" dirty="0"/>
          </a:p>
        </p:txBody>
      </p:sp>
      <p:sp>
        <p:nvSpPr>
          <p:cNvPr id="8" name="Subtitle 2"/>
          <p:cNvSpPr>
            <a:spLocks noGrp="1"/>
          </p:cNvSpPr>
          <p:nvPr>
            <p:ph type="subTitle" idx="1" hasCustomPrompt="1"/>
          </p:nvPr>
        </p:nvSpPr>
        <p:spPr>
          <a:xfrm>
            <a:off x="569073" y="4026908"/>
            <a:ext cx="11010311" cy="908289"/>
          </a:xfrm>
          <a:prstGeom prst="rect">
            <a:avLst/>
          </a:prstGeom>
        </p:spPr>
        <p:txBody>
          <a:bodyPr>
            <a:noAutofit/>
          </a:bodyPr>
          <a:lstStyle>
            <a:lvl1pPr marL="0" indent="0" algn="l">
              <a:buNone/>
              <a:defRPr sz="24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Optional Subhead or Speaker Name (maximum two lines)</a:t>
            </a:r>
            <a:endParaRPr lang="en-US" dirty="0"/>
          </a:p>
        </p:txBody>
      </p:sp>
      <p:pic>
        <p:nvPicPr>
          <p:cNvPr id="5" name="Picture 4" descr="Hor_WhiteLogo.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0231" y="6090521"/>
            <a:ext cx="1302849" cy="506663"/>
          </a:xfrm>
          <a:prstGeom prst="rect">
            <a:avLst/>
          </a:prstGeom>
        </p:spPr>
      </p:pic>
    </p:spTree>
    <p:extLst>
      <p:ext uri="{BB962C8B-B14F-4D97-AF65-F5344CB8AC3E}">
        <p14:creationId xmlns:p14="http://schemas.microsoft.com/office/powerpoint/2010/main" val="344755596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ansition Slide 2">
    <p:spTree>
      <p:nvGrpSpPr>
        <p:cNvPr id="1" name=""/>
        <p:cNvGrpSpPr/>
        <p:nvPr/>
      </p:nvGrpSpPr>
      <p:grpSpPr>
        <a:xfrm>
          <a:off x="0" y="0"/>
          <a:ext cx="0" cy="0"/>
          <a:chOff x="0" y="0"/>
          <a:chExt cx="0" cy="0"/>
        </a:xfrm>
      </p:grpSpPr>
      <p:pic>
        <p:nvPicPr>
          <p:cNvPr id="2" name="Picture 1" descr="PPT_image4_16x9.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6" name="Rectangle 5"/>
          <p:cNvSpPr/>
          <p:nvPr userDrawn="1"/>
        </p:nvSpPr>
        <p:spPr>
          <a:xfrm>
            <a:off x="0" y="3"/>
            <a:ext cx="12188825" cy="3139453"/>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5714510"/>
            <a:ext cx="12188825" cy="114349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ctrTitle" hasCustomPrompt="1"/>
          </p:nvPr>
        </p:nvSpPr>
        <p:spPr>
          <a:xfrm>
            <a:off x="569073" y="949334"/>
            <a:ext cx="11010311" cy="1520343"/>
          </a:xfrm>
          <a:prstGeom prst="rect">
            <a:avLst/>
          </a:prstGeom>
        </p:spPr>
        <p:txBody>
          <a:bodyPr anchor="b" anchorCtr="0">
            <a:noAutofit/>
          </a:bodyPr>
          <a:lstStyle>
            <a:lvl1pPr marL="0" indent="0" algn="l" defTabSz="454025">
              <a:tabLst/>
              <a:defRPr sz="4800" baseline="0">
                <a:solidFill>
                  <a:schemeClr val="bg2"/>
                </a:solidFill>
                <a:latin typeface="Arial"/>
                <a:cs typeface="Arial"/>
              </a:defRPr>
            </a:lvl1pPr>
          </a:lstStyle>
          <a:p>
            <a:r>
              <a:rPr lang="en-US" dirty="0" smtClean="0"/>
              <a:t>Section Divider Title Goes Here (maximum two lines)</a:t>
            </a:r>
            <a:endParaRPr lang="en-US" dirty="0"/>
          </a:p>
        </p:txBody>
      </p:sp>
      <p:sp>
        <p:nvSpPr>
          <p:cNvPr id="8" name="Subtitle 2"/>
          <p:cNvSpPr>
            <a:spLocks noGrp="1"/>
          </p:cNvSpPr>
          <p:nvPr>
            <p:ph type="subTitle" idx="1" hasCustomPrompt="1"/>
          </p:nvPr>
        </p:nvSpPr>
        <p:spPr>
          <a:xfrm>
            <a:off x="569073" y="2522589"/>
            <a:ext cx="11010311" cy="640270"/>
          </a:xfrm>
          <a:prstGeom prst="rect">
            <a:avLst/>
          </a:prstGeom>
        </p:spPr>
        <p:txBody>
          <a:bodyPr>
            <a:noAutofit/>
          </a:bodyPr>
          <a:lstStyle>
            <a:lvl1pPr marL="0" indent="0" algn="l">
              <a:buNone/>
              <a:defRPr sz="2400" baseline="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Optional Subhead or Speaker Name (maximum one line)</a:t>
            </a:r>
            <a:endParaRPr lang="en-US" dirty="0"/>
          </a:p>
        </p:txBody>
      </p:sp>
      <p:pic>
        <p:nvPicPr>
          <p:cNvPr id="10" name="Picture 9" descr="Hor_White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190231" y="6090521"/>
            <a:ext cx="1302849" cy="506663"/>
          </a:xfrm>
          <a:prstGeom prst="rect">
            <a:avLst/>
          </a:prstGeom>
        </p:spPr>
      </p:pic>
    </p:spTree>
    <p:extLst>
      <p:ext uri="{BB962C8B-B14F-4D97-AF65-F5344CB8AC3E}">
        <p14:creationId xmlns:p14="http://schemas.microsoft.com/office/powerpoint/2010/main" val="183692533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ransition Slide 3">
    <p:spTree>
      <p:nvGrpSpPr>
        <p:cNvPr id="1" name=""/>
        <p:cNvGrpSpPr/>
        <p:nvPr/>
      </p:nvGrpSpPr>
      <p:grpSpPr>
        <a:xfrm>
          <a:off x="0" y="0"/>
          <a:ext cx="0" cy="0"/>
          <a:chOff x="0" y="0"/>
          <a:chExt cx="0" cy="0"/>
        </a:xfrm>
      </p:grpSpPr>
      <p:sp>
        <p:nvSpPr>
          <p:cNvPr id="6" name="Rectangle 5"/>
          <p:cNvSpPr/>
          <p:nvPr userDrawn="1"/>
        </p:nvSpPr>
        <p:spPr>
          <a:xfrm>
            <a:off x="0" y="3"/>
            <a:ext cx="12188825" cy="39739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ctrTitle" hasCustomPrompt="1"/>
          </p:nvPr>
        </p:nvSpPr>
        <p:spPr>
          <a:xfrm>
            <a:off x="569073" y="1713729"/>
            <a:ext cx="11010311" cy="2260262"/>
          </a:xfrm>
          <a:prstGeom prst="rect">
            <a:avLst/>
          </a:prstGeom>
          <a:noFill/>
        </p:spPr>
        <p:txBody>
          <a:bodyPr wrap="square" bIns="137160" anchor="b" anchorCtr="0">
            <a:noAutofit/>
          </a:bodyPr>
          <a:lstStyle>
            <a:lvl1pPr marL="0" indent="0" algn="l" defTabSz="454025">
              <a:spcAft>
                <a:spcPts val="0"/>
              </a:spcAft>
              <a:tabLst/>
              <a:defRPr sz="4800" baseline="0">
                <a:solidFill>
                  <a:schemeClr val="bg2"/>
                </a:solidFill>
                <a:latin typeface="Arial"/>
                <a:cs typeface="Arial"/>
              </a:defRPr>
            </a:lvl1pPr>
          </a:lstStyle>
          <a:p>
            <a:r>
              <a:rPr lang="en-US" dirty="0" smtClean="0"/>
              <a:t>Section Divider Title Goes Here (maximum three lines)</a:t>
            </a:r>
            <a:endParaRPr lang="en-US" dirty="0"/>
          </a:p>
        </p:txBody>
      </p:sp>
      <p:sp>
        <p:nvSpPr>
          <p:cNvPr id="8" name="Subtitle 2"/>
          <p:cNvSpPr>
            <a:spLocks noGrp="1"/>
          </p:cNvSpPr>
          <p:nvPr>
            <p:ph type="subTitle" idx="1" hasCustomPrompt="1"/>
          </p:nvPr>
        </p:nvSpPr>
        <p:spPr>
          <a:xfrm>
            <a:off x="569073" y="4056298"/>
            <a:ext cx="11010311" cy="961601"/>
          </a:xfrm>
          <a:prstGeom prst="rect">
            <a:avLst/>
          </a:prstGeom>
        </p:spPr>
        <p:txBody>
          <a:bodyPr>
            <a:noAutofit/>
          </a:bodyPr>
          <a:lstStyle>
            <a:lvl1pPr marL="0" indent="0" algn="l">
              <a:buNone/>
              <a:defRPr sz="2800" baseline="0">
                <a:solidFill>
                  <a:srgbClr val="818A8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Optional Subhead or Speaker Name (maximum two lines)</a:t>
            </a:r>
            <a:endParaRPr lang="en-US" dirty="0"/>
          </a:p>
        </p:txBody>
      </p:sp>
    </p:spTree>
    <p:extLst>
      <p:ext uri="{BB962C8B-B14F-4D97-AF65-F5344CB8AC3E}">
        <p14:creationId xmlns:p14="http://schemas.microsoft.com/office/powerpoint/2010/main" val="118892872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16" name="Text Placeholder 15"/>
          <p:cNvSpPr>
            <a:spLocks noGrp="1"/>
          </p:cNvSpPr>
          <p:nvPr>
            <p:ph type="body" sz="quarter" idx="11" hasCustomPrompt="1"/>
          </p:nvPr>
        </p:nvSpPr>
        <p:spPr>
          <a:xfrm>
            <a:off x="609441" y="1106435"/>
            <a:ext cx="10969943" cy="4954588"/>
          </a:xfrm>
          <a:prstGeom prst="rect">
            <a:avLst/>
          </a:prstGeom>
        </p:spPr>
        <p:txBody>
          <a:bodyPr vert="horz"/>
          <a:lstStyle>
            <a:lvl1pPr marL="0" indent="0">
              <a:spcBef>
                <a:spcPts val="1376"/>
              </a:spcBef>
              <a:buClr>
                <a:srgbClr val="69BE28"/>
              </a:buClr>
              <a:buFont typeface="Wingdings" charset="2"/>
              <a:buNone/>
              <a:defRPr sz="2400" b="1" i="0" baseline="0">
                <a:latin typeface="Arial"/>
                <a:cs typeface="Arial"/>
              </a:defRPr>
            </a:lvl1pPr>
            <a:lvl2pPr marL="0" indent="0" defTabSz="58738">
              <a:spcBef>
                <a:spcPts val="776"/>
              </a:spcBef>
              <a:buFont typeface="Lucida Grande"/>
              <a:buNone/>
              <a:tabLst/>
              <a:defRPr sz="2000">
                <a:solidFill>
                  <a:srgbClr val="1E1E1E"/>
                </a:solidFill>
              </a:defRPr>
            </a:lvl2pPr>
            <a:lvl3pPr marL="166688" indent="-166688" defTabSz="282575">
              <a:spcBef>
                <a:spcPts val="776"/>
              </a:spcBef>
              <a:spcAft>
                <a:spcPts val="0"/>
              </a:spcAft>
              <a:buClr>
                <a:schemeClr val="accent1"/>
              </a:buClr>
              <a:buFont typeface="Arial"/>
              <a:buChar char="•"/>
              <a:tabLst/>
              <a:defRPr sz="1800">
                <a:solidFill>
                  <a:srgbClr val="1E1E1E"/>
                </a:solidFill>
              </a:defRPr>
            </a:lvl3pPr>
            <a:lvl4pPr marL="396875" indent="-171450" defTabSz="282575">
              <a:spcBef>
                <a:spcPts val="776"/>
              </a:spcBef>
              <a:spcAft>
                <a:spcPts val="0"/>
              </a:spcAft>
              <a:defRPr sz="1600">
                <a:solidFill>
                  <a:srgbClr val="1E1E1E"/>
                </a:solidFill>
              </a:defRPr>
            </a:lvl4pPr>
            <a:lvl5pPr marL="627063" indent="-176213" defTabSz="282575">
              <a:spcBef>
                <a:spcPts val="776"/>
              </a:spcBef>
              <a:spcAft>
                <a:spcPts val="0"/>
              </a:spcAft>
              <a:buFont typeface="Lucida Grande"/>
              <a:buChar char="-"/>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Tree>
    <p:extLst>
      <p:ext uri="{BB962C8B-B14F-4D97-AF65-F5344CB8AC3E}">
        <p14:creationId xmlns:p14="http://schemas.microsoft.com/office/powerpoint/2010/main" val="333567738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9" name="Text Placeholder 15"/>
          <p:cNvSpPr>
            <a:spLocks noGrp="1"/>
          </p:cNvSpPr>
          <p:nvPr>
            <p:ph type="body" sz="quarter" idx="11" hasCustomPrompt="1"/>
          </p:nvPr>
        </p:nvSpPr>
        <p:spPr>
          <a:xfrm>
            <a:off x="609441" y="1106435"/>
            <a:ext cx="5214108" cy="4954588"/>
          </a:xfrm>
          <a:prstGeom prst="rect">
            <a:avLst/>
          </a:prstGeom>
        </p:spPr>
        <p:txBody>
          <a:bodyPr vert="horz"/>
          <a:lstStyle>
            <a:lvl1pPr marL="0" indent="0">
              <a:spcBef>
                <a:spcPts val="1232"/>
              </a:spcBef>
              <a:buClr>
                <a:srgbClr val="69BE28"/>
              </a:buClr>
              <a:buFont typeface="Wingdings" charset="2"/>
              <a:buNone/>
              <a:defRPr sz="2400" b="1" i="0">
                <a:latin typeface="Arial"/>
                <a:cs typeface="Arial"/>
              </a:defRPr>
            </a:lvl1pPr>
            <a:lvl2pPr marL="0" indent="0">
              <a:spcBef>
                <a:spcPts val="776"/>
              </a:spcBef>
              <a:spcAft>
                <a:spcPts val="0"/>
              </a:spcAft>
              <a:buFont typeface="Lucida Grande"/>
              <a:buNone/>
              <a:defRPr sz="2000">
                <a:solidFill>
                  <a:srgbClr val="1E1E1E"/>
                </a:solidFill>
              </a:defRPr>
            </a:lvl2pPr>
            <a:lvl3pPr marL="166688" indent="-166688">
              <a:spcBef>
                <a:spcPts val="776"/>
              </a:spcBef>
              <a:spcAft>
                <a:spcPts val="0"/>
              </a:spcAft>
              <a:buClr>
                <a:schemeClr val="accent1"/>
              </a:buClr>
              <a:buFont typeface="Arial"/>
              <a:buChar char="•"/>
              <a:defRPr sz="1800">
                <a:solidFill>
                  <a:srgbClr val="1E1E1E"/>
                </a:solidFill>
              </a:defRPr>
            </a:lvl3pPr>
            <a:lvl4pPr marL="395288" indent="-160338" defTabSz="-168275">
              <a:spcBef>
                <a:spcPts val="776"/>
              </a:spcBef>
              <a:spcAft>
                <a:spcPts val="0"/>
              </a:spcAft>
              <a:defRPr sz="1600" baseline="0">
                <a:solidFill>
                  <a:srgbClr val="1E1E1E"/>
                </a:solidFill>
              </a:defRPr>
            </a:lvl4pPr>
            <a:lvl5pPr marL="631825" indent="-176213">
              <a:spcBef>
                <a:spcPts val="776"/>
              </a:spcBef>
              <a:spcAft>
                <a:spcPts val="0"/>
              </a:spcAft>
              <a:buFont typeface="Lucida Grande"/>
              <a:buChar char="-"/>
              <a:tabLst/>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
        <p:nvSpPr>
          <p:cNvPr id="10" name="Text Placeholder 15"/>
          <p:cNvSpPr>
            <a:spLocks noGrp="1"/>
          </p:cNvSpPr>
          <p:nvPr>
            <p:ph type="body" sz="quarter" idx="14" hasCustomPrompt="1"/>
          </p:nvPr>
        </p:nvSpPr>
        <p:spPr>
          <a:xfrm>
            <a:off x="6363389" y="1103260"/>
            <a:ext cx="5214108" cy="4954588"/>
          </a:xfrm>
          <a:prstGeom prst="rect">
            <a:avLst/>
          </a:prstGeom>
        </p:spPr>
        <p:txBody>
          <a:bodyPr vert="horz"/>
          <a:lstStyle>
            <a:lvl1pPr marL="0" indent="0">
              <a:spcBef>
                <a:spcPts val="1232"/>
              </a:spcBef>
              <a:buClr>
                <a:srgbClr val="69BE28"/>
              </a:buClr>
              <a:buFont typeface="Wingdings" charset="2"/>
              <a:buNone/>
              <a:defRPr sz="2400" b="1" i="0">
                <a:latin typeface="Arial"/>
                <a:cs typeface="Arial"/>
              </a:defRPr>
            </a:lvl1pPr>
            <a:lvl2pPr marL="0" indent="0">
              <a:spcBef>
                <a:spcPts val="776"/>
              </a:spcBef>
              <a:spcAft>
                <a:spcPts val="0"/>
              </a:spcAft>
              <a:buFont typeface="Lucida Grande"/>
              <a:buNone/>
              <a:defRPr sz="2000">
                <a:solidFill>
                  <a:srgbClr val="1E1E1E"/>
                </a:solidFill>
              </a:defRPr>
            </a:lvl2pPr>
            <a:lvl3pPr marL="166688" indent="-166688">
              <a:spcBef>
                <a:spcPts val="776"/>
              </a:spcBef>
              <a:spcAft>
                <a:spcPts val="0"/>
              </a:spcAft>
              <a:buClr>
                <a:schemeClr val="accent1"/>
              </a:buClr>
              <a:buFont typeface="Arial"/>
              <a:buChar char="•"/>
              <a:tabLst/>
              <a:defRPr sz="1800">
                <a:solidFill>
                  <a:srgbClr val="1E1E1E"/>
                </a:solidFill>
              </a:defRPr>
            </a:lvl3pPr>
            <a:lvl4pPr marL="392113" indent="-171450">
              <a:spcBef>
                <a:spcPts val="776"/>
              </a:spcBef>
              <a:spcAft>
                <a:spcPts val="0"/>
              </a:spcAft>
              <a:defRPr sz="1600">
                <a:solidFill>
                  <a:srgbClr val="1E1E1E"/>
                </a:solidFill>
              </a:defRPr>
            </a:lvl4pPr>
            <a:lvl5pPr marL="631825" indent="-176213">
              <a:spcBef>
                <a:spcPts val="776"/>
              </a:spcBef>
              <a:spcAft>
                <a:spcPts val="0"/>
              </a:spcAft>
              <a:buFont typeface="Lucida Grande"/>
              <a:buChar char="-"/>
              <a:tabLst/>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Tree>
    <p:extLst>
      <p:ext uri="{BB962C8B-B14F-4D97-AF65-F5344CB8AC3E}">
        <p14:creationId xmlns:p14="http://schemas.microsoft.com/office/powerpoint/2010/main" val="22935247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9" name="Text Placeholder 15"/>
          <p:cNvSpPr>
            <a:spLocks noGrp="1"/>
          </p:cNvSpPr>
          <p:nvPr>
            <p:ph type="body" sz="quarter" idx="11" hasCustomPrompt="1"/>
          </p:nvPr>
        </p:nvSpPr>
        <p:spPr>
          <a:xfrm>
            <a:off x="609441"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
        <p:nvSpPr>
          <p:cNvPr id="6" name="Text Placeholder 15"/>
          <p:cNvSpPr>
            <a:spLocks noGrp="1"/>
          </p:cNvSpPr>
          <p:nvPr>
            <p:ph type="body" sz="quarter" idx="12" hasCustomPrompt="1"/>
          </p:nvPr>
        </p:nvSpPr>
        <p:spPr>
          <a:xfrm>
            <a:off x="4345621"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
        <p:nvSpPr>
          <p:cNvPr id="7" name="Text Placeholder 15"/>
          <p:cNvSpPr>
            <a:spLocks noGrp="1"/>
          </p:cNvSpPr>
          <p:nvPr>
            <p:ph type="body" sz="quarter" idx="13" hasCustomPrompt="1"/>
          </p:nvPr>
        </p:nvSpPr>
        <p:spPr>
          <a:xfrm>
            <a:off x="8066452"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Tree>
    <p:extLst>
      <p:ext uri="{BB962C8B-B14F-4D97-AF65-F5344CB8AC3E}">
        <p14:creationId xmlns:p14="http://schemas.microsoft.com/office/powerpoint/2010/main" val="425479329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Tree>
    <p:extLst>
      <p:ext uri="{BB962C8B-B14F-4D97-AF65-F5344CB8AC3E}">
        <p14:creationId xmlns:p14="http://schemas.microsoft.com/office/powerpoint/2010/main" val="1145446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theme" Target="../theme/theme1.xml"/><Relationship Id="rId31" Type="http://schemas.openxmlformats.org/officeDocument/2006/relationships/image" Target="../media/image1.jpeg"/><Relationship Id="rId32"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31" cstate="email">
            <a:alphaModFix amt="0"/>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a:xfrm>
            <a:off x="0" y="0"/>
            <a:ext cx="487553" cy="10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Hor_RGBLogo.png"/>
          <p:cNvPicPr>
            <a:picLocks/>
          </p:cNvPicPr>
          <p:nvPr/>
        </p:nvPicPr>
        <p:blipFill>
          <a:blip r:embed="rId32" cstate="screen">
            <a:extLst>
              <a:ext uri="{28A0092B-C50C-407E-A947-70E740481C1C}">
                <a14:useLocalDpi xmlns:a14="http://schemas.microsoft.com/office/drawing/2010/main"/>
              </a:ext>
            </a:extLst>
          </a:blip>
          <a:stretch>
            <a:fillRect/>
          </a:stretch>
        </p:blipFill>
        <p:spPr>
          <a:xfrm>
            <a:off x="10190399" y="6098077"/>
            <a:ext cx="1298448" cy="488762"/>
          </a:xfrm>
          <a:prstGeom prst="rect">
            <a:avLst/>
          </a:prstGeom>
        </p:spPr>
      </p:pic>
      <p:sp>
        <p:nvSpPr>
          <p:cNvPr id="8" name="TextBox 7"/>
          <p:cNvSpPr txBox="1"/>
          <p:nvPr/>
        </p:nvSpPr>
        <p:spPr>
          <a:xfrm>
            <a:off x="692986" y="6476473"/>
            <a:ext cx="961696" cy="228600"/>
          </a:xfrm>
          <a:prstGeom prst="rect">
            <a:avLst/>
          </a:prstGeom>
          <a:noFill/>
        </p:spPr>
        <p:txBody>
          <a:bodyPr wrap="square" lIns="0" tIns="0" rIns="0" bIns="0" rtlCol="0">
            <a:noAutofit/>
          </a:bodyPr>
          <a:lstStyle/>
          <a:p>
            <a:pPr algn="l">
              <a:lnSpc>
                <a:spcPct val="90000"/>
              </a:lnSpc>
            </a:pPr>
            <a:r>
              <a:rPr lang="en-US" sz="900" b="1" spc="-70" dirty="0" smtClean="0">
                <a:solidFill>
                  <a:schemeClr val="accent4"/>
                </a:solidFill>
                <a:latin typeface="+mn-lt"/>
              </a:rPr>
              <a:t>Page </a:t>
            </a:r>
            <a:fld id="{9484F7A5-6A8F-8446-A111-2677E1911D97}" type="slidenum">
              <a:rPr lang="en-US" sz="900" b="1" spc="-70" smtClean="0">
                <a:solidFill>
                  <a:schemeClr val="accent4"/>
                </a:solidFill>
                <a:latin typeface="+mn-lt"/>
              </a:rPr>
              <a:pPr algn="l">
                <a:lnSpc>
                  <a:spcPct val="90000"/>
                </a:lnSpc>
              </a:pPr>
              <a:t>‹#›</a:t>
            </a:fld>
            <a:endParaRPr lang="en-US" sz="900" b="1" spc="-70" dirty="0" smtClean="0">
              <a:solidFill>
                <a:schemeClr val="accent4"/>
              </a:solidFill>
              <a:latin typeface="+mn-lt"/>
            </a:endParaRPr>
          </a:p>
        </p:txBody>
      </p:sp>
      <p:sp>
        <p:nvSpPr>
          <p:cNvPr id="9" name="TextBox 8"/>
          <p:cNvSpPr txBox="1"/>
          <p:nvPr/>
        </p:nvSpPr>
        <p:spPr>
          <a:xfrm>
            <a:off x="1654683" y="6476473"/>
            <a:ext cx="3209419" cy="228600"/>
          </a:xfrm>
          <a:prstGeom prst="rect">
            <a:avLst/>
          </a:prstGeom>
        </p:spPr>
        <p:txBody>
          <a:bodyPr lIns="0" tIns="0" rIns="0" bIns="0">
            <a:noAutofit/>
          </a:bodyPr>
          <a:lstStyle/>
          <a:p>
            <a:pPr>
              <a:spcBef>
                <a:spcPts val="0"/>
              </a:spcBef>
              <a:buFont typeface="Arial"/>
              <a:buNone/>
              <a:defRPr/>
            </a:pPr>
            <a:r>
              <a:rPr lang="en-US" sz="900" dirty="0" smtClean="0">
                <a:solidFill>
                  <a:schemeClr val="accent4"/>
                </a:solidFill>
                <a:latin typeface="+mn-lt"/>
                <a:ea typeface="ヒラギノ角ゴ Pro W3" charset="-128"/>
                <a:cs typeface="ヒラギノ角ゴ Pro W3" charset="-128"/>
              </a:rPr>
              <a:t>©</a:t>
            </a:r>
            <a:r>
              <a:rPr lang="en-US" sz="900" baseline="0" dirty="0" smtClean="0">
                <a:solidFill>
                  <a:schemeClr val="accent4"/>
                </a:solidFill>
                <a:latin typeface="+mn-lt"/>
                <a:ea typeface="ヒラギノ角ゴ Pro W3" charset="-128"/>
                <a:cs typeface="ヒラギノ角ゴ Pro W3" charset="-128"/>
              </a:rPr>
              <a:t> Hortonworks </a:t>
            </a:r>
            <a:r>
              <a:rPr lang="en-US" sz="900" dirty="0" smtClean="0">
                <a:solidFill>
                  <a:schemeClr val="accent4"/>
                </a:solidFill>
                <a:latin typeface="+mn-lt"/>
                <a:ea typeface="ヒラギノ角ゴ Pro W3" charset="-128"/>
                <a:cs typeface="ヒラギノ角ゴ Pro W3" charset="-128"/>
              </a:rPr>
              <a:t>Inc. 2011 – 2015. All Rights Reserved</a:t>
            </a:r>
            <a:endParaRPr lang="en-US" sz="900" dirty="0">
              <a:solidFill>
                <a:schemeClr val="accent4"/>
              </a:solidFill>
              <a:latin typeface="+mn-lt"/>
              <a:ea typeface="ヒラギノ角ゴ Pro W3" charset="-128"/>
              <a:cs typeface="ヒラギノ角ゴ Pro W3" charset="-128"/>
            </a:endParaRPr>
          </a:p>
        </p:txBody>
      </p:sp>
    </p:spTree>
    <p:extLst>
      <p:ext uri="{BB962C8B-B14F-4D97-AF65-F5344CB8AC3E}">
        <p14:creationId xmlns:p14="http://schemas.microsoft.com/office/powerpoint/2010/main" val="670858384"/>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69" r:id="rId3"/>
    <p:sldLayoutId id="2147483675" r:id="rId4"/>
    <p:sldLayoutId id="2147483676" r:id="rId5"/>
    <p:sldLayoutId id="2147483671" r:id="rId6"/>
    <p:sldLayoutId id="2147483672" r:id="rId7"/>
    <p:sldLayoutId id="2147483673" r:id="rId8"/>
    <p:sldLayoutId id="2147483667" r:id="rId9"/>
    <p:sldLayoutId id="2147483677" r:id="rId10"/>
    <p:sldLayoutId id="2147483678" r:id="rId11"/>
    <p:sldLayoutId id="2147483679" r:id="rId12"/>
    <p:sldLayoutId id="2147483680"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 id="2147483713" r:id="rId28"/>
    <p:sldLayoutId id="2147483714" r:id="rId29"/>
  </p:sldLayoutIdLst>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hf hdr="0" ftr="0" dt="0"/>
  <p:txStyles>
    <p:titleStyle>
      <a:lvl1pPr algn="l" defTabSz="457200" rtl="0" eaLnBrk="1" fontAlgn="base" hangingPunct="1">
        <a:spcBef>
          <a:spcPct val="0"/>
        </a:spcBef>
        <a:spcAft>
          <a:spcPct val="0"/>
        </a:spcAft>
        <a:defRPr sz="3600" kern="1200">
          <a:solidFill>
            <a:schemeClr val="tx1"/>
          </a:solidFill>
          <a:latin typeface="+mj-lt"/>
          <a:ea typeface="ヒラギノ角ゴ Pro W3" charset="-128"/>
          <a:cs typeface="ヒラギノ角ゴ Pro W3" charset="-128"/>
        </a:defRPr>
      </a:lvl1pPr>
      <a:lvl2pPr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2pPr>
      <a:lvl3pPr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3pPr>
      <a:lvl4pPr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4pPr>
      <a:lvl5pPr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5pPr>
      <a:lvl6pPr marL="457200"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6pPr>
      <a:lvl7pPr marL="914400"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7pPr>
      <a:lvl8pPr marL="1371600"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8pPr>
      <a:lvl9pPr marL="1828800"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ヒラギノ角ゴ Pro W3" charset="-128"/>
          <a:cs typeface="ヒラギノ角ゴ Pro W3"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ヒラギノ角ゴ Pro W3" charset="-128"/>
          <a:cs typeface="ヒラギノ角ゴ Pro W3" charset="-128"/>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ヒラギノ角ゴ Pro W3" charset="-128"/>
          <a:cs typeface="ヒラギノ角ゴ Pro W3" charset="-128"/>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128"/>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7.png"/><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69073" y="1817942"/>
            <a:ext cx="11238523" cy="1455836"/>
          </a:xfrm>
        </p:spPr>
        <p:txBody>
          <a:bodyPr/>
          <a:lstStyle/>
          <a:p>
            <a:r>
              <a:rPr lang="en-US" sz="3600" dirty="0" smtClean="0"/>
              <a:t>Governance Roadmap Themes:  Erie &amp; Fenton</a:t>
            </a:r>
            <a:endParaRPr lang="en-US" sz="3600" dirty="0"/>
          </a:p>
        </p:txBody>
      </p:sp>
      <p:sp>
        <p:nvSpPr>
          <p:cNvPr id="7" name="Text Placeholder 6"/>
          <p:cNvSpPr>
            <a:spLocks noGrp="1"/>
          </p:cNvSpPr>
          <p:nvPr>
            <p:ph type="body" sz="quarter" idx="10"/>
          </p:nvPr>
        </p:nvSpPr>
        <p:spPr/>
        <p:txBody>
          <a:bodyPr/>
          <a:lstStyle/>
          <a:p>
            <a:r>
              <a:rPr lang="en-US" dirty="0" smtClean="0"/>
              <a:t>Summer 2015</a:t>
            </a:r>
            <a:endParaRPr lang="en-US" dirty="0"/>
          </a:p>
        </p:txBody>
      </p:sp>
      <p:sp>
        <p:nvSpPr>
          <p:cNvPr id="5" name="Subtitle 4"/>
          <p:cNvSpPr>
            <a:spLocks noGrp="1"/>
          </p:cNvSpPr>
          <p:nvPr>
            <p:ph type="subTitle" idx="1"/>
          </p:nvPr>
        </p:nvSpPr>
        <p:spPr/>
        <p:txBody>
          <a:bodyPr/>
          <a:lstStyle/>
          <a:p>
            <a:r>
              <a:rPr lang="en-US" dirty="0" smtClean="0"/>
              <a:t>We Do Hadoop</a:t>
            </a:r>
            <a:endParaRPr lang="en-US" dirty="0"/>
          </a:p>
        </p:txBody>
      </p:sp>
    </p:spTree>
    <p:extLst>
      <p:ext uri="{BB962C8B-B14F-4D97-AF65-F5344CB8AC3E}">
        <p14:creationId xmlns:p14="http://schemas.microsoft.com/office/powerpoint/2010/main" val="14677044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Appendix</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950384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Apache Atlas Vision:  Governance for HDP</a:t>
            </a:r>
            <a:endParaRPr lang="en-US" dirty="0"/>
          </a:p>
        </p:txBody>
      </p:sp>
      <p:sp>
        <p:nvSpPr>
          <p:cNvPr id="2" name="Text Placeholder 1"/>
          <p:cNvSpPr>
            <a:spLocks noGrp="1"/>
          </p:cNvSpPr>
          <p:nvPr>
            <p:ph type="body" sz="quarter" idx="11"/>
          </p:nvPr>
        </p:nvSpPr>
        <p:spPr>
          <a:xfrm>
            <a:off x="5371956" y="1506054"/>
            <a:ext cx="5020885" cy="4343851"/>
          </a:xfrm>
        </p:spPr>
        <p:txBody>
          <a:bodyPr/>
          <a:lstStyle/>
          <a:p>
            <a:r>
              <a:rPr lang="en-US" sz="1800" dirty="0" smtClean="0"/>
              <a:t>Core Metadata Services </a:t>
            </a:r>
          </a:p>
          <a:p>
            <a:pPr marL="509565" lvl="2" indent="-342900"/>
            <a:r>
              <a:rPr lang="en-US" sz="1300" b="0" dirty="0" smtClean="0"/>
              <a:t>Flexible Knowledge Store</a:t>
            </a:r>
          </a:p>
          <a:p>
            <a:pPr marL="509565" lvl="2" indent="-342900"/>
            <a:r>
              <a:rPr lang="en-US" sz="1300" b="0" dirty="0" smtClean="0"/>
              <a:t>Business Catalog / Operational Data</a:t>
            </a:r>
          </a:p>
          <a:p>
            <a:pPr marL="509565" lvl="2" indent="-342900"/>
            <a:r>
              <a:rPr lang="en-US" sz="1300" b="0" dirty="0" smtClean="0"/>
              <a:t>Search &amp; Lineage</a:t>
            </a:r>
            <a:endParaRPr lang="en-US" sz="900" b="0" dirty="0" smtClean="0"/>
          </a:p>
          <a:p>
            <a:pPr marL="509565" lvl="2" indent="-342900"/>
            <a:r>
              <a:rPr lang="en-US" sz="1300" dirty="0" smtClean="0"/>
              <a:t>Centralized Metadata location for all HDP components</a:t>
            </a:r>
          </a:p>
          <a:p>
            <a:pPr marL="509565" lvl="2" indent="-342900"/>
            <a:r>
              <a:rPr lang="en-US" sz="1300" dirty="0" smtClean="0"/>
              <a:t>Metadata Exchange:  HDP interface with other platforms</a:t>
            </a:r>
          </a:p>
          <a:p>
            <a:pPr marL="166665" lvl="2" indent="0">
              <a:buNone/>
            </a:pPr>
            <a:endParaRPr lang="en-US" sz="1300" dirty="0" smtClean="0"/>
          </a:p>
          <a:p>
            <a:r>
              <a:rPr lang="en-US" sz="1800" dirty="0" smtClean="0"/>
              <a:t>Metadata will enrich every component</a:t>
            </a:r>
          </a:p>
          <a:p>
            <a:pPr marL="509565" lvl="2" indent="-342900"/>
            <a:r>
              <a:rPr lang="en-US" sz="1300" dirty="0" smtClean="0"/>
              <a:t>Hive – Complete lineage, every SQL tracked</a:t>
            </a:r>
          </a:p>
          <a:p>
            <a:pPr marL="509565" lvl="2" indent="-342900"/>
            <a:r>
              <a:rPr lang="en-US" sz="1300" dirty="0" smtClean="0"/>
              <a:t>Ranger – Tag or Attribute security  ABAC</a:t>
            </a:r>
          </a:p>
          <a:p>
            <a:pPr marL="509565" lvl="2" indent="-342900"/>
            <a:r>
              <a:rPr lang="en-US" sz="1300" dirty="0" smtClean="0"/>
              <a:t>Falcon – </a:t>
            </a:r>
            <a:r>
              <a:rPr lang="en-US" sz="1300" dirty="0"/>
              <a:t> </a:t>
            </a:r>
            <a:r>
              <a:rPr lang="en-US" sz="1300" dirty="0" smtClean="0"/>
              <a:t>Business Taxonomy </a:t>
            </a:r>
          </a:p>
          <a:p>
            <a:pPr marL="342900" indent="-342900">
              <a:buFont typeface="Arial"/>
              <a:buChar char="•"/>
            </a:pPr>
            <a:endParaRPr lang="en-US" sz="1800" dirty="0"/>
          </a:p>
        </p:txBody>
      </p:sp>
      <p:grpSp>
        <p:nvGrpSpPr>
          <p:cNvPr id="7" name="Group 6"/>
          <p:cNvGrpSpPr/>
          <p:nvPr/>
        </p:nvGrpSpPr>
        <p:grpSpPr>
          <a:xfrm>
            <a:off x="941634" y="1828178"/>
            <a:ext cx="3433736" cy="2564634"/>
            <a:chOff x="941634" y="1638384"/>
            <a:chExt cx="3433736" cy="2564634"/>
          </a:xfrm>
        </p:grpSpPr>
        <p:sp>
          <p:nvSpPr>
            <p:cNvPr id="4" name="Rounded Rectangle 3"/>
            <p:cNvSpPr/>
            <p:nvPr/>
          </p:nvSpPr>
          <p:spPr>
            <a:xfrm>
              <a:off x="941634" y="1638384"/>
              <a:ext cx="3433736" cy="2564634"/>
            </a:xfrm>
            <a:prstGeom prst="roundRect">
              <a:avLst>
                <a:gd name="adj" fmla="val 3472"/>
              </a:avLst>
            </a:prstGeom>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pPr algn="l"/>
              <a:endParaRPr lang="en-US" sz="2400" b="1" dirty="0" smtClean="0">
                <a:solidFill>
                  <a:schemeClr val="bg2"/>
                </a:solidFill>
              </a:endParaRPr>
            </a:p>
          </p:txBody>
        </p:sp>
        <p:sp>
          <p:nvSpPr>
            <p:cNvPr id="3" name="Rounded Rectangle 2"/>
            <p:cNvSpPr/>
            <p:nvPr/>
          </p:nvSpPr>
          <p:spPr>
            <a:xfrm>
              <a:off x="1175202" y="3110495"/>
              <a:ext cx="3022748" cy="755383"/>
            </a:xfrm>
            <a:prstGeom prst="round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400" b="1" dirty="0" smtClean="0">
                  <a:solidFill>
                    <a:schemeClr val="bg2"/>
                  </a:solidFill>
                </a:rPr>
                <a:t>Apache Atlas</a:t>
              </a:r>
            </a:p>
          </p:txBody>
        </p:sp>
        <p:sp>
          <p:nvSpPr>
            <p:cNvPr id="428" name="Rounded Rectangle 37"/>
            <p:cNvSpPr>
              <a:spLocks/>
            </p:cNvSpPr>
            <p:nvPr/>
          </p:nvSpPr>
          <p:spPr>
            <a:xfrm>
              <a:off x="1287328" y="1957462"/>
              <a:ext cx="509015" cy="1286528"/>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rgbClr val="FFFFFF"/>
            </a:solid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pPr algn="ctr"/>
              <a:r>
                <a:rPr lang="en-US" sz="1400" b="1" kern="0" dirty="0" smtClean="0">
                  <a:solidFill>
                    <a:srgbClr val="1E1E1E">
                      <a:lumMod val="75000"/>
                      <a:lumOff val="25000"/>
                    </a:srgbClr>
                  </a:solidFill>
                  <a:latin typeface="Arial"/>
                  <a:cs typeface="Arial"/>
                </a:rPr>
                <a:t>Hive</a:t>
              </a:r>
            </a:p>
            <a:p>
              <a:pPr algn="ctr"/>
              <a:endParaRPr lang="en-US" sz="1400" b="1" kern="0" dirty="0">
                <a:solidFill>
                  <a:srgbClr val="1E1E1E">
                    <a:lumMod val="75000"/>
                    <a:lumOff val="25000"/>
                  </a:srgbClr>
                </a:solidFill>
                <a:latin typeface="Arial"/>
                <a:cs typeface="Arial"/>
              </a:endParaRPr>
            </a:p>
          </p:txBody>
        </p:sp>
        <p:sp>
          <p:nvSpPr>
            <p:cNvPr id="573" name="Rounded Rectangle 37"/>
            <p:cNvSpPr>
              <a:spLocks/>
            </p:cNvSpPr>
            <p:nvPr/>
          </p:nvSpPr>
          <p:spPr>
            <a:xfrm>
              <a:off x="1854013" y="1957462"/>
              <a:ext cx="509015" cy="1286528"/>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rgbClr val="FFFF00"/>
            </a:solid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pPr algn="ctr"/>
              <a:r>
                <a:rPr lang="en-US" sz="1400" b="1" kern="0" dirty="0" smtClean="0">
                  <a:solidFill>
                    <a:srgbClr val="1E1E1E">
                      <a:lumMod val="75000"/>
                      <a:lumOff val="25000"/>
                    </a:srgbClr>
                  </a:solidFill>
                  <a:latin typeface="Arial"/>
                  <a:cs typeface="Arial"/>
                </a:rPr>
                <a:t>Ranger</a:t>
              </a:r>
            </a:p>
            <a:p>
              <a:pPr algn="ctr"/>
              <a:endParaRPr lang="en-US" sz="1400" b="1" kern="0" dirty="0">
                <a:solidFill>
                  <a:srgbClr val="1E1E1E">
                    <a:lumMod val="75000"/>
                    <a:lumOff val="25000"/>
                  </a:srgbClr>
                </a:solidFill>
                <a:latin typeface="Arial"/>
                <a:cs typeface="Arial"/>
              </a:endParaRPr>
            </a:p>
          </p:txBody>
        </p:sp>
        <p:sp>
          <p:nvSpPr>
            <p:cNvPr id="575" name="Rounded Rectangle 37"/>
            <p:cNvSpPr>
              <a:spLocks/>
            </p:cNvSpPr>
            <p:nvPr/>
          </p:nvSpPr>
          <p:spPr>
            <a:xfrm>
              <a:off x="2420698" y="1957462"/>
              <a:ext cx="509015" cy="1286528"/>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rgbClr val="FFFF00"/>
            </a:solid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pPr algn="ctr"/>
              <a:r>
                <a:rPr lang="en-US" sz="1400" b="1" kern="0" dirty="0" smtClean="0">
                  <a:solidFill>
                    <a:srgbClr val="1E1E1E">
                      <a:lumMod val="75000"/>
                      <a:lumOff val="25000"/>
                    </a:srgbClr>
                  </a:solidFill>
                  <a:latin typeface="Arial"/>
                  <a:cs typeface="Arial"/>
                </a:rPr>
                <a:t>Falcon</a:t>
              </a:r>
            </a:p>
            <a:p>
              <a:pPr algn="ctr"/>
              <a:endParaRPr lang="en-US" sz="1400" b="1" kern="0" dirty="0">
                <a:solidFill>
                  <a:srgbClr val="1E1E1E">
                    <a:lumMod val="75000"/>
                    <a:lumOff val="25000"/>
                  </a:srgbClr>
                </a:solidFill>
                <a:latin typeface="Arial"/>
                <a:cs typeface="Arial"/>
              </a:endParaRPr>
            </a:p>
          </p:txBody>
        </p:sp>
        <p:sp>
          <p:nvSpPr>
            <p:cNvPr id="576" name="Rounded Rectangle 37"/>
            <p:cNvSpPr>
              <a:spLocks/>
            </p:cNvSpPr>
            <p:nvPr/>
          </p:nvSpPr>
          <p:spPr>
            <a:xfrm>
              <a:off x="2987383" y="1957462"/>
              <a:ext cx="509015" cy="1286528"/>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bg2"/>
            </a:solid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pPr algn="ctr"/>
              <a:r>
                <a:rPr lang="en-US" sz="1400" b="1" kern="0" dirty="0" smtClean="0">
                  <a:solidFill>
                    <a:srgbClr val="1E1E1E">
                      <a:lumMod val="75000"/>
                      <a:lumOff val="25000"/>
                    </a:srgbClr>
                  </a:solidFill>
                  <a:latin typeface="Arial"/>
                  <a:cs typeface="Arial"/>
                </a:rPr>
                <a:t>Kafka</a:t>
              </a:r>
            </a:p>
          </p:txBody>
        </p:sp>
        <p:sp>
          <p:nvSpPr>
            <p:cNvPr id="577" name="Rounded Rectangle 37"/>
            <p:cNvSpPr>
              <a:spLocks/>
            </p:cNvSpPr>
            <p:nvPr/>
          </p:nvSpPr>
          <p:spPr>
            <a:xfrm>
              <a:off x="3554067" y="1957462"/>
              <a:ext cx="509015" cy="1286528"/>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bg2"/>
            </a:solid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pPr algn="ctr"/>
              <a:r>
                <a:rPr lang="en-US" sz="1400" b="1" kern="0" dirty="0" smtClean="0">
                  <a:solidFill>
                    <a:srgbClr val="1E1E1E">
                      <a:lumMod val="75000"/>
                      <a:lumOff val="25000"/>
                    </a:srgbClr>
                  </a:solidFill>
                  <a:latin typeface="Arial"/>
                  <a:cs typeface="Arial"/>
                </a:rPr>
                <a:t>Storm</a:t>
              </a:r>
            </a:p>
            <a:p>
              <a:pPr algn="ctr"/>
              <a:endParaRPr lang="en-US" sz="1400" b="1" kern="0" dirty="0">
                <a:solidFill>
                  <a:srgbClr val="1E1E1E">
                    <a:lumMod val="75000"/>
                    <a:lumOff val="25000"/>
                  </a:srgbClr>
                </a:solidFill>
                <a:latin typeface="Arial"/>
                <a:cs typeface="Arial"/>
              </a:endParaRPr>
            </a:p>
          </p:txBody>
        </p:sp>
      </p:grpSp>
      <p:sp>
        <p:nvSpPr>
          <p:cNvPr id="6" name="TextBox 5"/>
          <p:cNvSpPr txBox="1"/>
          <p:nvPr/>
        </p:nvSpPr>
        <p:spPr>
          <a:xfrm>
            <a:off x="4596800" y="4562635"/>
            <a:ext cx="914400" cy="914400"/>
          </a:xfrm>
          <a:prstGeom prst="rect">
            <a:avLst/>
          </a:prstGeom>
        </p:spPr>
        <p:txBody>
          <a:bodyPr vert="horz" wrap="none" lIns="91440" tIns="91440" rIns="91440" bIns="91440" rtlCol="0">
            <a:noAutofit/>
          </a:bodyPr>
          <a:lstStyle/>
          <a:p>
            <a:endParaRPr lang="en-US" dirty="0"/>
          </a:p>
        </p:txBody>
      </p:sp>
    </p:spTree>
    <p:extLst>
      <p:ext uri="{BB962C8B-B14F-4D97-AF65-F5344CB8AC3E}">
        <p14:creationId xmlns:p14="http://schemas.microsoft.com/office/powerpoint/2010/main" val="177462923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Atlas Capabilities: Overview</a:t>
            </a:r>
            <a:endParaRPr lang="en-US" dirty="0"/>
          </a:p>
        </p:txBody>
      </p:sp>
      <p:sp>
        <p:nvSpPr>
          <p:cNvPr id="3" name="Text Placeholder 2"/>
          <p:cNvSpPr>
            <a:spLocks noGrp="1"/>
          </p:cNvSpPr>
          <p:nvPr>
            <p:ph type="body" sz="quarter" idx="11"/>
          </p:nvPr>
        </p:nvSpPr>
        <p:spPr>
          <a:xfrm>
            <a:off x="4753354" y="1016000"/>
            <a:ext cx="6826030" cy="5045023"/>
          </a:xfrm>
        </p:spPr>
        <p:txBody>
          <a:bodyPr/>
          <a:lstStyle/>
          <a:p>
            <a:pPr>
              <a:spcBef>
                <a:spcPts val="600"/>
              </a:spcBef>
              <a:spcAft>
                <a:spcPts val="0"/>
              </a:spcAft>
            </a:pPr>
            <a:r>
              <a:rPr lang="en-US" sz="1600" dirty="0" smtClean="0">
                <a:latin typeface="+mn-lt"/>
              </a:rPr>
              <a:t>Data Classification</a:t>
            </a:r>
          </a:p>
          <a:p>
            <a:pPr marL="342900" indent="-342900">
              <a:spcBef>
                <a:spcPts val="600"/>
              </a:spcBef>
              <a:spcAft>
                <a:spcPts val="0"/>
              </a:spcAft>
              <a:buFont typeface="Arial"/>
              <a:buChar char="•"/>
            </a:pPr>
            <a:r>
              <a:rPr lang="en-US" sz="1200" b="0" dirty="0" smtClean="0">
                <a:latin typeface="+mn-lt"/>
              </a:rPr>
              <a:t>Import or define taxonomy business-oriented annotations for data</a:t>
            </a:r>
          </a:p>
          <a:p>
            <a:pPr marL="342900" indent="-342900">
              <a:spcBef>
                <a:spcPts val="600"/>
              </a:spcBef>
              <a:spcAft>
                <a:spcPts val="0"/>
              </a:spcAft>
              <a:buFont typeface="Arial"/>
              <a:buChar char="•"/>
            </a:pPr>
            <a:r>
              <a:rPr lang="en-US" sz="1200" b="0" dirty="0" smtClean="0">
                <a:latin typeface="+mn-lt"/>
              </a:rPr>
              <a:t>Define, annotate, and automate capture of relationships between data sets and underlying elements including source, target, and derivation processes</a:t>
            </a:r>
          </a:p>
          <a:p>
            <a:pPr marL="342900" indent="-342900">
              <a:spcBef>
                <a:spcPts val="600"/>
              </a:spcBef>
              <a:spcAft>
                <a:spcPts val="0"/>
              </a:spcAft>
              <a:buFont typeface="Arial"/>
              <a:buChar char="•"/>
            </a:pPr>
            <a:r>
              <a:rPr lang="en-US" sz="1200" b="0" dirty="0" smtClean="0">
                <a:latin typeface="+mn-lt"/>
              </a:rPr>
              <a:t>Export metadata to third-party systems </a:t>
            </a:r>
          </a:p>
          <a:p>
            <a:pPr>
              <a:spcBef>
                <a:spcPts val="600"/>
              </a:spcBef>
              <a:spcAft>
                <a:spcPts val="0"/>
              </a:spcAft>
            </a:pPr>
            <a:r>
              <a:rPr lang="en-US" sz="1600" dirty="0" smtClean="0">
                <a:latin typeface="+mn-lt"/>
              </a:rPr>
              <a:t>Centralized Auditing</a:t>
            </a:r>
          </a:p>
          <a:p>
            <a:pPr marL="342900" indent="-342900">
              <a:spcBef>
                <a:spcPts val="600"/>
              </a:spcBef>
              <a:spcAft>
                <a:spcPts val="0"/>
              </a:spcAft>
              <a:buFont typeface="Arial"/>
              <a:buChar char="•"/>
            </a:pPr>
            <a:r>
              <a:rPr lang="en-US" sz="1200" b="0" dirty="0" smtClean="0">
                <a:latin typeface="+mn-lt"/>
              </a:rPr>
              <a:t>Capture security access information for every application, process, and interaction with data</a:t>
            </a:r>
          </a:p>
          <a:p>
            <a:pPr marL="342900" indent="-342900">
              <a:spcBef>
                <a:spcPts val="600"/>
              </a:spcBef>
              <a:spcAft>
                <a:spcPts val="0"/>
              </a:spcAft>
              <a:buFont typeface="Arial"/>
              <a:buChar char="•"/>
            </a:pPr>
            <a:r>
              <a:rPr lang="en-US" sz="1200" b="0" dirty="0" smtClean="0">
                <a:latin typeface="+mn-lt"/>
              </a:rPr>
              <a:t>Capture the operational information for execution, steps, and activities</a:t>
            </a:r>
            <a:endParaRPr lang="en-US" sz="1200" b="0" dirty="0">
              <a:latin typeface="+mn-lt"/>
            </a:endParaRPr>
          </a:p>
          <a:p>
            <a:pPr>
              <a:spcBef>
                <a:spcPts val="600"/>
              </a:spcBef>
              <a:spcAft>
                <a:spcPts val="0"/>
              </a:spcAft>
            </a:pPr>
            <a:r>
              <a:rPr lang="en-US" sz="1600" dirty="0" smtClean="0">
                <a:latin typeface="+mn-lt"/>
              </a:rPr>
              <a:t>Search &amp; Lineage (Browse)</a:t>
            </a:r>
          </a:p>
          <a:p>
            <a:pPr marL="342900" indent="-342900">
              <a:spcBef>
                <a:spcPts val="600"/>
              </a:spcBef>
              <a:spcAft>
                <a:spcPts val="0"/>
              </a:spcAft>
              <a:buFont typeface="Arial"/>
              <a:buChar char="•"/>
            </a:pPr>
            <a:r>
              <a:rPr lang="en-US" sz="1200" b="0" dirty="0" smtClean="0">
                <a:latin typeface="+mn-lt"/>
              </a:rPr>
              <a:t>Pre-</a:t>
            </a:r>
            <a:r>
              <a:rPr lang="en-US" sz="1200" b="0" dirty="0">
                <a:latin typeface="+mn-lt"/>
              </a:rPr>
              <a:t>defined navigation paths to explore the data classification and audit information</a:t>
            </a:r>
          </a:p>
          <a:p>
            <a:pPr marL="342900" indent="-342900">
              <a:spcBef>
                <a:spcPts val="600"/>
              </a:spcBef>
              <a:spcAft>
                <a:spcPts val="0"/>
              </a:spcAft>
              <a:buFont typeface="Arial"/>
              <a:buChar char="•"/>
            </a:pPr>
            <a:r>
              <a:rPr lang="en-US" sz="1200" b="0" dirty="0">
                <a:latin typeface="+mn-lt"/>
              </a:rPr>
              <a:t>Text-based search features locates relevant data and audit event across Data Lake quickly and accurately</a:t>
            </a:r>
          </a:p>
          <a:p>
            <a:pPr marL="342900" indent="-342900">
              <a:spcBef>
                <a:spcPts val="600"/>
              </a:spcBef>
              <a:spcAft>
                <a:spcPts val="0"/>
              </a:spcAft>
              <a:buFont typeface="Arial"/>
              <a:buChar char="•"/>
            </a:pPr>
            <a:r>
              <a:rPr lang="en-US" sz="1200" b="0" dirty="0">
                <a:latin typeface="+mn-lt"/>
              </a:rPr>
              <a:t>Browse visualization of data set lineage allowing users to drill-down into operational, security, and provenance related information</a:t>
            </a:r>
          </a:p>
          <a:p>
            <a:pPr>
              <a:spcBef>
                <a:spcPts val="600"/>
              </a:spcBef>
              <a:spcAft>
                <a:spcPts val="0"/>
              </a:spcAft>
            </a:pPr>
            <a:r>
              <a:rPr lang="en-US" sz="1600" dirty="0" smtClean="0">
                <a:latin typeface="+mn-lt"/>
              </a:rPr>
              <a:t>Security &amp; Policy Engine  </a:t>
            </a:r>
          </a:p>
          <a:p>
            <a:pPr marL="285750" indent="-285750">
              <a:spcBef>
                <a:spcPts val="600"/>
              </a:spcBef>
              <a:spcAft>
                <a:spcPts val="0"/>
              </a:spcAft>
              <a:buFont typeface="Arial"/>
              <a:buChar char="•"/>
            </a:pPr>
            <a:r>
              <a:rPr lang="en-US" sz="1200" b="0" dirty="0" smtClean="0">
                <a:latin typeface="+mn-lt"/>
              </a:rPr>
              <a:t>Rationalize compliance policy at runtime based on data classification schemes</a:t>
            </a:r>
          </a:p>
          <a:p>
            <a:pPr marL="285750" indent="-285750">
              <a:spcBef>
                <a:spcPts val="600"/>
              </a:spcBef>
              <a:spcAft>
                <a:spcPts val="0"/>
              </a:spcAft>
              <a:buFont typeface="Arial"/>
              <a:buChar char="•"/>
            </a:pPr>
            <a:r>
              <a:rPr lang="en-US" sz="1200" b="0" dirty="0" smtClean="0">
                <a:latin typeface="+mn-lt"/>
              </a:rPr>
              <a:t>Advanced definition of policies for preventing data derivation based on classification (i.e. re-identification)</a:t>
            </a:r>
            <a:endParaRPr lang="en-US" sz="1200" b="0" dirty="0">
              <a:latin typeface="+mn-lt"/>
            </a:endParaRPr>
          </a:p>
        </p:txBody>
      </p:sp>
      <p:sp>
        <p:nvSpPr>
          <p:cNvPr id="24" name="Rounded Rectangle 23"/>
          <p:cNvSpPr/>
          <p:nvPr/>
        </p:nvSpPr>
        <p:spPr>
          <a:xfrm>
            <a:off x="682980" y="1938473"/>
            <a:ext cx="3754396" cy="3429939"/>
          </a:xfrm>
          <a:prstGeom prst="roundRect">
            <a:avLst>
              <a:gd name="adj" fmla="val 2334"/>
            </a:avLst>
          </a:prstGeom>
          <a:solidFill>
            <a:schemeClr val="bg1">
              <a:lumMod val="10000"/>
              <a:lumOff val="90000"/>
            </a:schemeClr>
          </a:solidFill>
          <a:ln w="12700" cmpd="sng">
            <a:solidFill>
              <a:schemeClr val="bg1">
                <a:lumMod val="75000"/>
                <a:lumOff val="25000"/>
              </a:schemeClr>
            </a:solidFill>
          </a:ln>
          <a:effectLst/>
        </p:spPr>
        <p:style>
          <a:lnRef idx="3">
            <a:schemeClr val="lt1"/>
          </a:lnRef>
          <a:fillRef idx="1">
            <a:schemeClr val="accent1"/>
          </a:fillRef>
          <a:effectRef idx="1">
            <a:schemeClr val="accent1"/>
          </a:effectRef>
          <a:fontRef idx="minor">
            <a:schemeClr val="lt1"/>
          </a:fontRef>
        </p:style>
        <p:txBody>
          <a:bodyPr anchor="b"/>
          <a:lstStyle/>
          <a:p>
            <a:pPr algn="ctr"/>
            <a:r>
              <a:rPr lang="en-US" b="1" dirty="0" smtClean="0">
                <a:solidFill>
                  <a:srgbClr val="1E1E1E"/>
                </a:solidFill>
              </a:rPr>
              <a:t>Apache Atlas</a:t>
            </a:r>
          </a:p>
        </p:txBody>
      </p:sp>
      <p:sp>
        <p:nvSpPr>
          <p:cNvPr id="25" name="Rounded Rectangle 24"/>
          <p:cNvSpPr/>
          <p:nvPr/>
        </p:nvSpPr>
        <p:spPr>
          <a:xfrm>
            <a:off x="797001" y="3050177"/>
            <a:ext cx="2234920" cy="1039427"/>
          </a:xfrm>
          <a:prstGeom prst="roundRect">
            <a:avLst>
              <a:gd name="adj" fmla="val 3633"/>
            </a:avLst>
          </a:prstGeom>
          <a:solidFill>
            <a:schemeClr val="accent1">
              <a:lumMod val="75000"/>
            </a:schemeClr>
          </a:solidFill>
          <a:ln w="12700" cmpd="sng">
            <a:solidFill>
              <a:schemeClr val="bg1">
                <a:lumMod val="75000"/>
                <a:lumOff val="25000"/>
              </a:schemeClr>
            </a:solidFill>
          </a:ln>
          <a:effectLst/>
        </p:spPr>
        <p:style>
          <a:lnRef idx="3">
            <a:schemeClr val="lt1"/>
          </a:lnRef>
          <a:fillRef idx="1">
            <a:schemeClr val="accent1"/>
          </a:fillRef>
          <a:effectRef idx="1">
            <a:schemeClr val="accent1"/>
          </a:effectRef>
          <a:fontRef idx="minor">
            <a:schemeClr val="lt1"/>
          </a:fontRef>
        </p:style>
        <p:txBody>
          <a:bodyPr anchor="t"/>
          <a:lstStyle/>
          <a:p>
            <a:pPr algn="ctr"/>
            <a:r>
              <a:rPr lang="en-US" sz="1200" b="1" dirty="0" smtClean="0">
                <a:solidFill>
                  <a:schemeClr val="bg2"/>
                </a:solidFill>
              </a:rPr>
              <a:t>Knowledge Store</a:t>
            </a:r>
          </a:p>
        </p:txBody>
      </p:sp>
      <p:sp>
        <p:nvSpPr>
          <p:cNvPr id="26" name="Rounded Rectangle 25"/>
          <p:cNvSpPr/>
          <p:nvPr/>
        </p:nvSpPr>
        <p:spPr>
          <a:xfrm>
            <a:off x="797001" y="4155218"/>
            <a:ext cx="2234920" cy="287846"/>
          </a:xfrm>
          <a:prstGeom prst="roundRect">
            <a:avLst>
              <a:gd name="adj" fmla="val 10484"/>
            </a:avLst>
          </a:prstGeom>
          <a:solidFill>
            <a:schemeClr val="accent1">
              <a:lumMod val="60000"/>
              <a:lumOff val="40000"/>
            </a:schemeClr>
          </a:solidFill>
          <a:ln w="12700" cmpd="sng">
            <a:solidFill>
              <a:schemeClr val="bg1">
                <a:lumMod val="75000"/>
                <a:lumOff val="25000"/>
              </a:schemeClr>
            </a:solidFill>
          </a:ln>
          <a:effectLst/>
        </p:spPr>
        <p:style>
          <a:lnRef idx="3">
            <a:schemeClr val="lt1"/>
          </a:lnRef>
          <a:fillRef idx="1">
            <a:schemeClr val="accent1"/>
          </a:fillRef>
          <a:effectRef idx="1">
            <a:schemeClr val="accent1"/>
          </a:effectRef>
          <a:fontRef idx="minor">
            <a:schemeClr val="lt1"/>
          </a:fontRef>
        </p:style>
        <p:txBody>
          <a:bodyPr anchor="ctr"/>
          <a:lstStyle/>
          <a:p>
            <a:pPr algn="ctr"/>
            <a:r>
              <a:rPr lang="en-US" sz="1200" dirty="0" smtClean="0">
                <a:solidFill>
                  <a:srgbClr val="1E1E1E"/>
                </a:solidFill>
              </a:rPr>
              <a:t>Audit Store</a:t>
            </a:r>
          </a:p>
        </p:txBody>
      </p:sp>
      <p:sp>
        <p:nvSpPr>
          <p:cNvPr id="27" name="Rounded Rectangle 26"/>
          <p:cNvSpPr/>
          <p:nvPr/>
        </p:nvSpPr>
        <p:spPr>
          <a:xfrm>
            <a:off x="1937927" y="3728700"/>
            <a:ext cx="1033800" cy="287846"/>
          </a:xfrm>
          <a:prstGeom prst="roundRect">
            <a:avLst>
              <a:gd name="adj" fmla="val 5758"/>
            </a:avLst>
          </a:prstGeom>
          <a:solidFill>
            <a:schemeClr val="accent1">
              <a:lumMod val="20000"/>
              <a:lumOff val="80000"/>
            </a:schemeClr>
          </a:solidFill>
          <a:ln w="12700" cmpd="sng">
            <a:solidFill>
              <a:schemeClr val="bg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050" dirty="0" smtClean="0">
                <a:solidFill>
                  <a:prstClr val="black">
                    <a:lumMod val="65000"/>
                    <a:lumOff val="35000"/>
                  </a:prstClr>
                </a:solidFill>
                <a:cs typeface="Calibri"/>
              </a:rPr>
              <a:t>Models</a:t>
            </a:r>
          </a:p>
        </p:txBody>
      </p:sp>
      <p:sp>
        <p:nvSpPr>
          <p:cNvPr id="28" name="Rounded Rectangle 27"/>
          <p:cNvSpPr/>
          <p:nvPr/>
        </p:nvSpPr>
        <p:spPr>
          <a:xfrm>
            <a:off x="845596" y="3728700"/>
            <a:ext cx="1033800" cy="287846"/>
          </a:xfrm>
          <a:prstGeom prst="roundRect">
            <a:avLst>
              <a:gd name="adj" fmla="val 5758"/>
            </a:avLst>
          </a:prstGeom>
          <a:solidFill>
            <a:schemeClr val="accent1">
              <a:lumMod val="20000"/>
              <a:lumOff val="80000"/>
            </a:schemeClr>
          </a:solidFill>
          <a:ln w="12700" cmpd="sng">
            <a:solidFill>
              <a:schemeClr val="bg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050" dirty="0" smtClean="0">
                <a:solidFill>
                  <a:prstClr val="black">
                    <a:lumMod val="65000"/>
                    <a:lumOff val="35000"/>
                  </a:prstClr>
                </a:solidFill>
                <a:cs typeface="Calibri"/>
              </a:rPr>
              <a:t>Type-System</a:t>
            </a:r>
          </a:p>
        </p:txBody>
      </p:sp>
      <p:sp>
        <p:nvSpPr>
          <p:cNvPr id="29" name="Rounded Rectangle 28"/>
          <p:cNvSpPr/>
          <p:nvPr/>
        </p:nvSpPr>
        <p:spPr>
          <a:xfrm>
            <a:off x="1937927" y="3382864"/>
            <a:ext cx="1033800" cy="287846"/>
          </a:xfrm>
          <a:prstGeom prst="roundRect">
            <a:avLst>
              <a:gd name="adj" fmla="val 5758"/>
            </a:avLst>
          </a:prstGeom>
          <a:solidFill>
            <a:schemeClr val="accent1">
              <a:lumMod val="20000"/>
              <a:lumOff val="80000"/>
            </a:schemeClr>
          </a:solidFill>
          <a:ln w="12700" cmpd="sng">
            <a:solidFill>
              <a:schemeClr val="bg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050" dirty="0" smtClean="0">
                <a:solidFill>
                  <a:prstClr val="black">
                    <a:lumMod val="65000"/>
                    <a:lumOff val="35000"/>
                  </a:prstClr>
                </a:solidFill>
                <a:cs typeface="Calibri"/>
              </a:rPr>
              <a:t>Policy Rules</a:t>
            </a:r>
          </a:p>
        </p:txBody>
      </p:sp>
      <p:sp>
        <p:nvSpPr>
          <p:cNvPr id="30" name="Rounded Rectangle 29"/>
          <p:cNvSpPr/>
          <p:nvPr/>
        </p:nvSpPr>
        <p:spPr>
          <a:xfrm>
            <a:off x="845596" y="3382864"/>
            <a:ext cx="1033800" cy="287846"/>
          </a:xfrm>
          <a:prstGeom prst="roundRect">
            <a:avLst>
              <a:gd name="adj" fmla="val 5758"/>
            </a:avLst>
          </a:prstGeom>
          <a:solidFill>
            <a:schemeClr val="accent1">
              <a:lumMod val="20000"/>
              <a:lumOff val="80000"/>
            </a:schemeClr>
          </a:solidFill>
          <a:ln w="12700" cmpd="sng">
            <a:solidFill>
              <a:schemeClr val="bg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050" dirty="0" smtClean="0">
                <a:solidFill>
                  <a:prstClr val="black">
                    <a:lumMod val="65000"/>
                    <a:lumOff val="35000"/>
                  </a:prstClr>
                </a:solidFill>
                <a:cs typeface="Calibri"/>
              </a:rPr>
              <a:t>Taxonomies</a:t>
            </a:r>
            <a:endParaRPr lang="en-US" sz="900" dirty="0">
              <a:solidFill>
                <a:prstClr val="black">
                  <a:lumMod val="65000"/>
                  <a:lumOff val="35000"/>
                </a:prstClr>
              </a:solidFill>
              <a:cs typeface="Calibri"/>
            </a:endParaRPr>
          </a:p>
        </p:txBody>
      </p:sp>
      <p:sp>
        <p:nvSpPr>
          <p:cNvPr id="31" name="Rounded Rectangle 30"/>
          <p:cNvSpPr/>
          <p:nvPr/>
        </p:nvSpPr>
        <p:spPr>
          <a:xfrm>
            <a:off x="3096822" y="3781855"/>
            <a:ext cx="1232266" cy="654052"/>
          </a:xfrm>
          <a:prstGeom prst="roundRect">
            <a:avLst>
              <a:gd name="adj" fmla="val 6601"/>
            </a:avLst>
          </a:prstGeom>
          <a:solidFill>
            <a:schemeClr val="accent1">
              <a:lumMod val="60000"/>
              <a:lumOff val="40000"/>
            </a:schemeClr>
          </a:solidFill>
          <a:ln w="12700" cmpd="sng">
            <a:solidFill>
              <a:schemeClr val="bg1">
                <a:lumMod val="75000"/>
                <a:lumOff val="25000"/>
              </a:schemeClr>
            </a:solidFill>
          </a:ln>
          <a:effectLst/>
        </p:spPr>
        <p:style>
          <a:lnRef idx="3">
            <a:schemeClr val="lt1"/>
          </a:lnRef>
          <a:fillRef idx="1">
            <a:schemeClr val="accent1"/>
          </a:fillRef>
          <a:effectRef idx="1">
            <a:schemeClr val="accent1"/>
          </a:effectRef>
          <a:fontRef idx="minor">
            <a:schemeClr val="lt1"/>
          </a:fontRef>
        </p:style>
        <p:txBody>
          <a:bodyPr anchor="ctr"/>
          <a:lstStyle/>
          <a:p>
            <a:pPr algn="ctr"/>
            <a:r>
              <a:rPr lang="en-US" sz="1200" dirty="0" smtClean="0">
                <a:solidFill>
                  <a:srgbClr val="1E1E1E"/>
                </a:solidFill>
              </a:rPr>
              <a:t>Tag Based Policies</a:t>
            </a:r>
          </a:p>
        </p:txBody>
      </p:sp>
      <p:sp>
        <p:nvSpPr>
          <p:cNvPr id="32" name="Rounded Rectangle 31"/>
          <p:cNvSpPr/>
          <p:nvPr/>
        </p:nvSpPr>
        <p:spPr>
          <a:xfrm>
            <a:off x="3106778" y="3054664"/>
            <a:ext cx="1232266" cy="668985"/>
          </a:xfrm>
          <a:prstGeom prst="roundRect">
            <a:avLst>
              <a:gd name="adj" fmla="val 6687"/>
            </a:avLst>
          </a:prstGeom>
          <a:solidFill>
            <a:schemeClr val="accent1">
              <a:lumMod val="60000"/>
              <a:lumOff val="40000"/>
            </a:schemeClr>
          </a:solidFill>
          <a:ln w="12700" cmpd="sng">
            <a:solidFill>
              <a:schemeClr val="bg1">
                <a:lumMod val="75000"/>
                <a:lumOff val="25000"/>
              </a:schemeClr>
            </a:solidFill>
          </a:ln>
          <a:effectLst/>
        </p:spPr>
        <p:style>
          <a:lnRef idx="3">
            <a:schemeClr val="lt1"/>
          </a:lnRef>
          <a:fillRef idx="1">
            <a:schemeClr val="accent1"/>
          </a:fillRef>
          <a:effectRef idx="1">
            <a:schemeClr val="accent1"/>
          </a:effectRef>
          <a:fontRef idx="minor">
            <a:schemeClr val="lt1"/>
          </a:fontRef>
        </p:style>
        <p:txBody>
          <a:bodyPr anchor="ctr"/>
          <a:lstStyle/>
          <a:p>
            <a:pPr algn="ctr"/>
            <a:r>
              <a:rPr lang="en-US" sz="1200" dirty="0" smtClean="0">
                <a:solidFill>
                  <a:srgbClr val="1E1E1E"/>
                </a:solidFill>
              </a:rPr>
              <a:t>Data Lifecycle </a:t>
            </a:r>
            <a:r>
              <a:rPr lang="en-US" sz="1200" dirty="0">
                <a:solidFill>
                  <a:srgbClr val="1E1E1E"/>
                </a:solidFill>
              </a:rPr>
              <a:t>M</a:t>
            </a:r>
            <a:r>
              <a:rPr lang="en-US" sz="1200" dirty="0" smtClean="0">
                <a:solidFill>
                  <a:srgbClr val="1E1E1E"/>
                </a:solidFill>
              </a:rPr>
              <a:t>anagement</a:t>
            </a:r>
          </a:p>
        </p:txBody>
      </p:sp>
      <p:sp>
        <p:nvSpPr>
          <p:cNvPr id="33" name="Rounded Rectangle 32"/>
          <p:cNvSpPr/>
          <p:nvPr/>
        </p:nvSpPr>
        <p:spPr>
          <a:xfrm>
            <a:off x="797001" y="4528630"/>
            <a:ext cx="3542043" cy="287846"/>
          </a:xfrm>
          <a:prstGeom prst="roundRect">
            <a:avLst>
              <a:gd name="adj" fmla="val 10484"/>
            </a:avLst>
          </a:prstGeom>
          <a:solidFill>
            <a:schemeClr val="accent1">
              <a:lumMod val="60000"/>
              <a:lumOff val="40000"/>
            </a:schemeClr>
          </a:solidFill>
          <a:ln w="12700" cmpd="sng">
            <a:solidFill>
              <a:schemeClr val="bg1">
                <a:lumMod val="75000"/>
                <a:lumOff val="25000"/>
              </a:schemeClr>
            </a:solidFill>
          </a:ln>
          <a:effectLst/>
        </p:spPr>
        <p:style>
          <a:lnRef idx="3">
            <a:schemeClr val="lt1"/>
          </a:lnRef>
          <a:fillRef idx="1">
            <a:schemeClr val="accent1"/>
          </a:fillRef>
          <a:effectRef idx="1">
            <a:schemeClr val="accent1"/>
          </a:effectRef>
          <a:fontRef idx="minor">
            <a:schemeClr val="lt1"/>
          </a:fontRef>
        </p:style>
        <p:txBody>
          <a:bodyPr anchor="ctr"/>
          <a:lstStyle/>
          <a:p>
            <a:pPr algn="ctr"/>
            <a:r>
              <a:rPr lang="en-US" sz="1200" dirty="0" smtClean="0">
                <a:solidFill>
                  <a:srgbClr val="1E1E1E"/>
                </a:solidFill>
              </a:rPr>
              <a:t>Real Time Tag Based Access Control</a:t>
            </a:r>
          </a:p>
        </p:txBody>
      </p:sp>
      <p:sp>
        <p:nvSpPr>
          <p:cNvPr id="34" name="Rounded Rectangle 33"/>
          <p:cNvSpPr/>
          <p:nvPr/>
        </p:nvSpPr>
        <p:spPr>
          <a:xfrm>
            <a:off x="797001" y="1886484"/>
            <a:ext cx="3542043" cy="1100194"/>
          </a:xfrm>
          <a:prstGeom prst="roundRect">
            <a:avLst>
              <a:gd name="adj" fmla="val 6638"/>
            </a:avLst>
          </a:prstGeom>
          <a:solidFill>
            <a:schemeClr val="accent1">
              <a:lumMod val="20000"/>
              <a:lumOff val="80000"/>
            </a:schemeClr>
          </a:solidFill>
          <a:ln w="12700" cmpd="sng">
            <a:solidFill>
              <a:schemeClr val="bg1">
                <a:lumMod val="75000"/>
                <a:lumOff val="25000"/>
              </a:schemeClr>
            </a:solidFill>
          </a:ln>
          <a:effectLst/>
        </p:spPr>
        <p:style>
          <a:lnRef idx="3">
            <a:schemeClr val="lt1"/>
          </a:lnRef>
          <a:fillRef idx="1">
            <a:schemeClr val="accent1"/>
          </a:fillRef>
          <a:effectRef idx="1">
            <a:schemeClr val="accent1"/>
          </a:effectRef>
          <a:fontRef idx="minor">
            <a:schemeClr val="lt1"/>
          </a:fontRef>
        </p:style>
        <p:txBody>
          <a:bodyPr tIns="146304" anchor="t"/>
          <a:lstStyle/>
          <a:p>
            <a:pPr algn="ctr"/>
            <a:r>
              <a:rPr lang="en-US" sz="1200" b="1" dirty="0" smtClean="0">
                <a:solidFill>
                  <a:srgbClr val="1E1E1E"/>
                </a:solidFill>
              </a:rPr>
              <a:t>REST API</a:t>
            </a:r>
          </a:p>
          <a:p>
            <a:pPr algn="ctr">
              <a:spcBef>
                <a:spcPts val="900"/>
              </a:spcBef>
            </a:pPr>
            <a:r>
              <a:rPr lang="en-US" sz="1200" dirty="0" smtClean="0">
                <a:solidFill>
                  <a:srgbClr val="1E1E1E"/>
                </a:solidFill>
              </a:rPr>
              <a:t>Services</a:t>
            </a:r>
          </a:p>
        </p:txBody>
      </p:sp>
      <p:sp>
        <p:nvSpPr>
          <p:cNvPr id="35" name="Oval 34"/>
          <p:cNvSpPr/>
          <p:nvPr/>
        </p:nvSpPr>
        <p:spPr>
          <a:xfrm>
            <a:off x="848771" y="2580278"/>
            <a:ext cx="1073056" cy="338004"/>
          </a:xfrm>
          <a:prstGeom prst="ellips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sz="1050" b="1" dirty="0" smtClean="0">
                <a:solidFill>
                  <a:schemeClr val="bg2"/>
                </a:solidFill>
              </a:rPr>
              <a:t>Search</a:t>
            </a:r>
          </a:p>
        </p:txBody>
      </p:sp>
      <p:sp>
        <p:nvSpPr>
          <p:cNvPr id="36" name="Oval 35"/>
          <p:cNvSpPr/>
          <p:nvPr/>
        </p:nvSpPr>
        <p:spPr>
          <a:xfrm>
            <a:off x="2023766" y="2580278"/>
            <a:ext cx="1073056" cy="338004"/>
          </a:xfrm>
          <a:prstGeom prst="ellips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sz="1050" b="1" dirty="0" smtClean="0">
                <a:solidFill>
                  <a:schemeClr val="bg2"/>
                </a:solidFill>
              </a:rPr>
              <a:t>Lineage</a:t>
            </a:r>
          </a:p>
        </p:txBody>
      </p:sp>
      <p:sp>
        <p:nvSpPr>
          <p:cNvPr id="37" name="Oval 36"/>
          <p:cNvSpPr/>
          <p:nvPr/>
        </p:nvSpPr>
        <p:spPr>
          <a:xfrm>
            <a:off x="3198760" y="2583876"/>
            <a:ext cx="1073056" cy="338004"/>
          </a:xfrm>
          <a:prstGeom prst="ellips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0" tIns="91440" rIns="0" bIns="91440" rtlCol="0" anchor="ctr" anchorCtr="0"/>
          <a:lstStyle/>
          <a:p>
            <a:pPr algn="ctr"/>
            <a:r>
              <a:rPr lang="en-US" sz="1050" b="1" dirty="0" smtClean="0">
                <a:solidFill>
                  <a:schemeClr val="bg2"/>
                </a:solidFill>
              </a:rPr>
              <a:t>Exchange</a:t>
            </a:r>
          </a:p>
        </p:txBody>
      </p:sp>
      <p:cxnSp>
        <p:nvCxnSpPr>
          <p:cNvPr id="38" name="Straight Connector 37"/>
          <p:cNvCxnSpPr/>
          <p:nvPr/>
        </p:nvCxnSpPr>
        <p:spPr>
          <a:xfrm>
            <a:off x="885621" y="2294528"/>
            <a:ext cx="3346450" cy="0"/>
          </a:xfrm>
          <a:prstGeom prst="line">
            <a:avLst/>
          </a:prstGeom>
          <a:ln w="3175" cmpd="sng">
            <a:solidFill>
              <a:schemeClr val="bg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39" name="Rounded Rectangle 37"/>
          <p:cNvSpPr>
            <a:spLocks/>
          </p:cNvSpPr>
          <p:nvPr/>
        </p:nvSpPr>
        <p:spPr>
          <a:xfrm>
            <a:off x="907846" y="1371124"/>
            <a:ext cx="612311" cy="640019"/>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tx2"/>
          </a:solidFill>
          <a:ln w="12700" cmpd="sng">
            <a:solidFill>
              <a:schemeClr val="bg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1E1E1E">
                    <a:lumMod val="75000"/>
                    <a:lumOff val="25000"/>
                  </a:srgbClr>
                </a:solidFill>
                <a:latin typeface="+mj-lt"/>
                <a:cs typeface="Calibri"/>
              </a:rPr>
              <a:t>Healthcare</a:t>
            </a:r>
            <a:endParaRPr lang="en-US" sz="800" b="1" kern="0" dirty="0">
              <a:solidFill>
                <a:srgbClr val="1E1E1E">
                  <a:lumMod val="75000"/>
                  <a:lumOff val="25000"/>
                </a:srgbClr>
              </a:solidFill>
              <a:latin typeface="+mj-lt"/>
              <a:cs typeface="Calibri"/>
            </a:endParaRPr>
          </a:p>
          <a:p>
            <a:pPr algn="ctr"/>
            <a:endParaRPr lang="en-US" sz="800" kern="0" dirty="0">
              <a:solidFill>
                <a:srgbClr val="1E1E1E">
                  <a:lumMod val="75000"/>
                  <a:lumOff val="25000"/>
                </a:srgbClr>
              </a:solidFill>
              <a:latin typeface="+mj-lt"/>
              <a:cs typeface="Calibri"/>
            </a:endParaRPr>
          </a:p>
          <a:p>
            <a:pPr algn="ctr"/>
            <a:r>
              <a:rPr lang="en-US" sz="800" kern="0" dirty="0" smtClean="0">
                <a:solidFill>
                  <a:srgbClr val="1E1E1E">
                    <a:lumMod val="75000"/>
                    <a:lumOff val="25000"/>
                  </a:srgbClr>
                </a:solidFill>
                <a:latin typeface="+mj-lt"/>
                <a:cs typeface="Calibri"/>
              </a:rPr>
              <a:t>HIPAA </a:t>
            </a:r>
          </a:p>
          <a:p>
            <a:pPr algn="ctr"/>
            <a:r>
              <a:rPr lang="en-US" sz="800" kern="0" dirty="0" smtClean="0">
                <a:solidFill>
                  <a:srgbClr val="1E1E1E">
                    <a:lumMod val="75000"/>
                    <a:lumOff val="25000"/>
                  </a:srgbClr>
                </a:solidFill>
                <a:latin typeface="+mj-lt"/>
                <a:cs typeface="Calibri"/>
              </a:rPr>
              <a:t>HL7</a:t>
            </a:r>
            <a:endParaRPr lang="en-US" sz="800" kern="0" dirty="0">
              <a:solidFill>
                <a:srgbClr val="1E1E1E">
                  <a:lumMod val="75000"/>
                  <a:lumOff val="25000"/>
                </a:srgbClr>
              </a:solidFill>
              <a:latin typeface="+mj-lt"/>
              <a:cs typeface="Calibri"/>
            </a:endParaRPr>
          </a:p>
          <a:p>
            <a:pPr algn="ctr"/>
            <a:endParaRPr lang="en-US" sz="800" kern="0" dirty="0" smtClean="0">
              <a:solidFill>
                <a:srgbClr val="1E1E1E">
                  <a:lumMod val="75000"/>
                  <a:lumOff val="25000"/>
                </a:srgbClr>
              </a:solidFill>
              <a:latin typeface="+mj-lt"/>
              <a:cs typeface="Calibri"/>
            </a:endParaRPr>
          </a:p>
          <a:p>
            <a:pPr algn="ctr"/>
            <a:endParaRPr lang="en-US" sz="800" kern="0" dirty="0" smtClean="0">
              <a:solidFill>
                <a:srgbClr val="1E1E1E">
                  <a:lumMod val="75000"/>
                  <a:lumOff val="25000"/>
                </a:srgbClr>
              </a:solidFill>
              <a:latin typeface="+mj-lt"/>
              <a:cs typeface="Calibri"/>
            </a:endParaRPr>
          </a:p>
        </p:txBody>
      </p:sp>
      <p:sp>
        <p:nvSpPr>
          <p:cNvPr id="40" name="Rounded Rectangle 37"/>
          <p:cNvSpPr>
            <a:spLocks/>
          </p:cNvSpPr>
          <p:nvPr/>
        </p:nvSpPr>
        <p:spPr>
          <a:xfrm>
            <a:off x="1584288" y="1371124"/>
            <a:ext cx="612311" cy="640019"/>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tx2"/>
          </a:solidFill>
          <a:ln w="12700" cmpd="sng">
            <a:solidFill>
              <a:schemeClr val="bg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1E1E1E">
                    <a:lumMod val="75000"/>
                    <a:lumOff val="25000"/>
                  </a:srgbClr>
                </a:solidFill>
                <a:latin typeface="+mj-lt"/>
                <a:cs typeface="Calibri"/>
              </a:rPr>
              <a:t>Financial</a:t>
            </a:r>
            <a:endParaRPr lang="en-US" sz="800" b="1" kern="0" dirty="0">
              <a:solidFill>
                <a:srgbClr val="1E1E1E">
                  <a:lumMod val="75000"/>
                  <a:lumOff val="25000"/>
                </a:srgbClr>
              </a:solidFill>
              <a:latin typeface="+mj-lt"/>
              <a:cs typeface="Calibri"/>
            </a:endParaRPr>
          </a:p>
          <a:p>
            <a:pPr algn="ctr"/>
            <a:endParaRPr lang="en-US" sz="800" kern="0" dirty="0">
              <a:solidFill>
                <a:srgbClr val="1E1E1E">
                  <a:lumMod val="75000"/>
                  <a:lumOff val="25000"/>
                </a:srgbClr>
              </a:solidFill>
              <a:latin typeface="+mj-lt"/>
              <a:cs typeface="Calibri"/>
            </a:endParaRPr>
          </a:p>
          <a:p>
            <a:pPr algn="ctr"/>
            <a:r>
              <a:rPr lang="en-US" sz="800" kern="0" dirty="0" smtClean="0">
                <a:solidFill>
                  <a:srgbClr val="1E1E1E">
                    <a:lumMod val="75000"/>
                    <a:lumOff val="25000"/>
                  </a:srgbClr>
                </a:solidFill>
                <a:latin typeface="+mj-lt"/>
                <a:cs typeface="Calibri"/>
              </a:rPr>
              <a:t>SOX</a:t>
            </a:r>
          </a:p>
          <a:p>
            <a:pPr algn="ctr"/>
            <a:r>
              <a:rPr lang="en-US" sz="800" kern="0" dirty="0" smtClean="0">
                <a:solidFill>
                  <a:srgbClr val="1E1E1E">
                    <a:lumMod val="75000"/>
                    <a:lumOff val="25000"/>
                  </a:srgbClr>
                </a:solidFill>
                <a:latin typeface="+mj-lt"/>
                <a:cs typeface="Calibri"/>
              </a:rPr>
              <a:t>Dodd-Frank</a:t>
            </a:r>
          </a:p>
          <a:p>
            <a:pPr algn="ctr"/>
            <a:endParaRPr lang="en-US" sz="800" kern="0" dirty="0" smtClean="0">
              <a:solidFill>
                <a:srgbClr val="1E1E1E">
                  <a:lumMod val="75000"/>
                  <a:lumOff val="25000"/>
                </a:srgbClr>
              </a:solidFill>
              <a:latin typeface="+mj-lt"/>
              <a:cs typeface="Calibri"/>
            </a:endParaRPr>
          </a:p>
        </p:txBody>
      </p:sp>
      <p:sp>
        <p:nvSpPr>
          <p:cNvPr id="41" name="Rounded Rectangle 37"/>
          <p:cNvSpPr>
            <a:spLocks/>
          </p:cNvSpPr>
          <p:nvPr/>
        </p:nvSpPr>
        <p:spPr>
          <a:xfrm>
            <a:off x="2260730" y="1371124"/>
            <a:ext cx="612311" cy="640019"/>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tx2"/>
          </a:solidFill>
          <a:ln w="12700" cmpd="sng">
            <a:solidFill>
              <a:schemeClr val="bg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1E1E1E">
                    <a:lumMod val="75000"/>
                    <a:lumOff val="25000"/>
                  </a:srgbClr>
                </a:solidFill>
                <a:latin typeface="+mj-lt"/>
                <a:cs typeface="Calibri"/>
              </a:rPr>
              <a:t>Energy</a:t>
            </a:r>
            <a:endParaRPr lang="en-US" sz="800" b="1" kern="0" dirty="0">
              <a:solidFill>
                <a:srgbClr val="1E1E1E">
                  <a:lumMod val="75000"/>
                  <a:lumOff val="25000"/>
                </a:srgbClr>
              </a:solidFill>
              <a:latin typeface="+mj-lt"/>
              <a:cs typeface="Calibri"/>
            </a:endParaRPr>
          </a:p>
          <a:p>
            <a:pPr algn="ctr"/>
            <a:endParaRPr lang="en-US" sz="800" kern="0" dirty="0">
              <a:solidFill>
                <a:srgbClr val="1E1E1E">
                  <a:lumMod val="75000"/>
                  <a:lumOff val="25000"/>
                </a:srgbClr>
              </a:solidFill>
              <a:latin typeface="+mj-lt"/>
              <a:cs typeface="Calibri"/>
            </a:endParaRPr>
          </a:p>
          <a:p>
            <a:pPr algn="ctr"/>
            <a:r>
              <a:rPr lang="en-US" sz="800" kern="0" dirty="0" smtClean="0">
                <a:solidFill>
                  <a:srgbClr val="1E1E1E">
                    <a:lumMod val="75000"/>
                    <a:lumOff val="25000"/>
                  </a:srgbClr>
                </a:solidFill>
                <a:latin typeface="+mj-lt"/>
                <a:cs typeface="Calibri"/>
              </a:rPr>
              <a:t>PPDM</a:t>
            </a:r>
            <a:endParaRPr lang="en-US" sz="800" kern="0" dirty="0">
              <a:solidFill>
                <a:srgbClr val="1E1E1E">
                  <a:lumMod val="75000"/>
                  <a:lumOff val="25000"/>
                </a:srgbClr>
              </a:solidFill>
              <a:latin typeface="+mj-lt"/>
              <a:cs typeface="Calibri"/>
            </a:endParaRPr>
          </a:p>
          <a:p>
            <a:pPr algn="ctr"/>
            <a:endParaRPr lang="en-US" sz="800" kern="0" dirty="0" smtClean="0">
              <a:solidFill>
                <a:srgbClr val="1E1E1E">
                  <a:lumMod val="75000"/>
                  <a:lumOff val="25000"/>
                </a:srgbClr>
              </a:solidFill>
              <a:latin typeface="+mj-lt"/>
              <a:cs typeface="Calibri"/>
            </a:endParaRPr>
          </a:p>
          <a:p>
            <a:pPr algn="ctr"/>
            <a:endParaRPr lang="en-US" sz="800" kern="0" dirty="0" smtClean="0">
              <a:solidFill>
                <a:srgbClr val="1E1E1E">
                  <a:lumMod val="75000"/>
                  <a:lumOff val="25000"/>
                </a:srgbClr>
              </a:solidFill>
              <a:latin typeface="+mj-lt"/>
              <a:cs typeface="Calibri"/>
            </a:endParaRPr>
          </a:p>
        </p:txBody>
      </p:sp>
      <p:sp>
        <p:nvSpPr>
          <p:cNvPr id="42" name="Rounded Rectangle 37"/>
          <p:cNvSpPr>
            <a:spLocks/>
          </p:cNvSpPr>
          <p:nvPr/>
        </p:nvSpPr>
        <p:spPr>
          <a:xfrm>
            <a:off x="2937172" y="1371124"/>
            <a:ext cx="612311" cy="640019"/>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tx2"/>
          </a:solidFill>
          <a:ln w="12700" cmpd="sng">
            <a:solidFill>
              <a:schemeClr val="bg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1E1E1E">
                    <a:lumMod val="75000"/>
                    <a:lumOff val="25000"/>
                  </a:srgbClr>
                </a:solidFill>
                <a:latin typeface="+mj-lt"/>
                <a:cs typeface="Calibri"/>
              </a:rPr>
              <a:t>Retail</a:t>
            </a:r>
          </a:p>
          <a:p>
            <a:pPr algn="ctr"/>
            <a:endParaRPr lang="en-US" sz="800" kern="0" dirty="0">
              <a:solidFill>
                <a:srgbClr val="1E1E1E">
                  <a:lumMod val="75000"/>
                  <a:lumOff val="25000"/>
                </a:srgbClr>
              </a:solidFill>
              <a:latin typeface="+mj-lt"/>
              <a:cs typeface="Calibri"/>
            </a:endParaRPr>
          </a:p>
          <a:p>
            <a:pPr algn="ctr"/>
            <a:r>
              <a:rPr lang="en-US" sz="800" kern="0" dirty="0" smtClean="0">
                <a:solidFill>
                  <a:srgbClr val="1E1E1E">
                    <a:lumMod val="75000"/>
                    <a:lumOff val="25000"/>
                  </a:srgbClr>
                </a:solidFill>
                <a:latin typeface="+mj-lt"/>
                <a:cs typeface="Calibri"/>
              </a:rPr>
              <a:t>PCI</a:t>
            </a:r>
          </a:p>
          <a:p>
            <a:pPr algn="ctr"/>
            <a:r>
              <a:rPr lang="en-US" sz="800" kern="0" dirty="0" smtClean="0">
                <a:solidFill>
                  <a:srgbClr val="1E1E1E">
                    <a:lumMod val="75000"/>
                    <a:lumOff val="25000"/>
                  </a:srgbClr>
                </a:solidFill>
                <a:latin typeface="+mj-lt"/>
                <a:cs typeface="Calibri"/>
              </a:rPr>
              <a:t>PII</a:t>
            </a:r>
            <a:endParaRPr lang="en-US" sz="800" kern="0" dirty="0">
              <a:solidFill>
                <a:srgbClr val="1E1E1E">
                  <a:lumMod val="75000"/>
                  <a:lumOff val="25000"/>
                </a:srgbClr>
              </a:solidFill>
              <a:latin typeface="+mj-lt"/>
              <a:cs typeface="Calibri"/>
            </a:endParaRPr>
          </a:p>
          <a:p>
            <a:pPr algn="ctr"/>
            <a:endParaRPr lang="en-US" sz="800" kern="0" dirty="0">
              <a:solidFill>
                <a:srgbClr val="1E1E1E">
                  <a:lumMod val="75000"/>
                  <a:lumOff val="25000"/>
                </a:srgbClr>
              </a:solidFill>
              <a:latin typeface="+mj-lt"/>
              <a:cs typeface="Calibri"/>
            </a:endParaRPr>
          </a:p>
          <a:p>
            <a:pPr algn="ctr"/>
            <a:endParaRPr lang="en-US" sz="800" kern="0" dirty="0">
              <a:solidFill>
                <a:srgbClr val="1E1E1E">
                  <a:lumMod val="75000"/>
                  <a:lumOff val="25000"/>
                </a:srgbClr>
              </a:solidFill>
              <a:latin typeface="+mj-lt"/>
              <a:cs typeface="Calibri"/>
            </a:endParaRPr>
          </a:p>
          <a:p>
            <a:pPr algn="ctr"/>
            <a:endParaRPr lang="en-US" sz="800" kern="0" dirty="0" smtClean="0">
              <a:solidFill>
                <a:srgbClr val="1E1E1E">
                  <a:lumMod val="75000"/>
                  <a:lumOff val="25000"/>
                </a:srgbClr>
              </a:solidFill>
              <a:latin typeface="+mj-lt"/>
              <a:cs typeface="Calibri"/>
            </a:endParaRPr>
          </a:p>
          <a:p>
            <a:pPr algn="ctr"/>
            <a:endParaRPr lang="en-US" sz="800" kern="0" dirty="0" smtClean="0">
              <a:solidFill>
                <a:srgbClr val="1E1E1E">
                  <a:lumMod val="75000"/>
                  <a:lumOff val="25000"/>
                </a:srgbClr>
              </a:solidFill>
              <a:latin typeface="+mj-lt"/>
              <a:cs typeface="Calibri"/>
            </a:endParaRPr>
          </a:p>
        </p:txBody>
      </p:sp>
      <p:sp>
        <p:nvSpPr>
          <p:cNvPr id="43" name="Rounded Rectangle 37"/>
          <p:cNvSpPr>
            <a:spLocks/>
          </p:cNvSpPr>
          <p:nvPr/>
        </p:nvSpPr>
        <p:spPr>
          <a:xfrm>
            <a:off x="3613614" y="1371124"/>
            <a:ext cx="612311" cy="640019"/>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tx2"/>
          </a:solidFill>
          <a:ln w="12700" cmpd="sng">
            <a:solidFill>
              <a:schemeClr val="bg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1E1E1E">
                    <a:lumMod val="75000"/>
                    <a:lumOff val="25000"/>
                  </a:srgbClr>
                </a:solidFill>
                <a:latin typeface="+mj-lt"/>
                <a:cs typeface="Calibri"/>
              </a:rPr>
              <a:t>Other</a:t>
            </a:r>
            <a:endParaRPr lang="en-US" sz="800" kern="0" dirty="0">
              <a:solidFill>
                <a:srgbClr val="1E1E1E">
                  <a:lumMod val="75000"/>
                  <a:lumOff val="25000"/>
                </a:srgbClr>
              </a:solidFill>
              <a:latin typeface="+mj-lt"/>
              <a:cs typeface="Calibri"/>
            </a:endParaRPr>
          </a:p>
          <a:p>
            <a:pPr algn="ctr"/>
            <a:endParaRPr lang="en-US" sz="800" kern="0" dirty="0">
              <a:solidFill>
                <a:srgbClr val="1E1E1E">
                  <a:lumMod val="75000"/>
                  <a:lumOff val="25000"/>
                </a:srgbClr>
              </a:solidFill>
              <a:latin typeface="+mj-lt"/>
              <a:cs typeface="Calibri"/>
            </a:endParaRPr>
          </a:p>
          <a:p>
            <a:pPr algn="ctr"/>
            <a:r>
              <a:rPr lang="en-US" sz="800" kern="0" dirty="0" smtClean="0">
                <a:solidFill>
                  <a:srgbClr val="1E1E1E">
                    <a:lumMod val="75000"/>
                    <a:lumOff val="25000"/>
                  </a:srgbClr>
                </a:solidFill>
                <a:latin typeface="+mj-lt"/>
                <a:cs typeface="Calibri"/>
              </a:rPr>
              <a:t>CWM</a:t>
            </a:r>
          </a:p>
          <a:p>
            <a:pPr algn="ctr"/>
            <a:endParaRPr lang="en-US" sz="800" kern="0" dirty="0" smtClean="0">
              <a:solidFill>
                <a:srgbClr val="1E1E1E">
                  <a:lumMod val="75000"/>
                  <a:lumOff val="25000"/>
                </a:srgbClr>
              </a:solidFill>
              <a:latin typeface="+mj-lt"/>
              <a:cs typeface="Calibri"/>
            </a:endParaRPr>
          </a:p>
        </p:txBody>
      </p:sp>
    </p:spTree>
    <p:extLst>
      <p:ext uri="{BB962C8B-B14F-4D97-AF65-F5344CB8AC3E}">
        <p14:creationId xmlns:p14="http://schemas.microsoft.com/office/powerpoint/2010/main" val="206348126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2821361" y="1382926"/>
            <a:ext cx="5376462" cy="4586111"/>
          </a:xfrm>
          <a:prstGeom prst="roundRect">
            <a:avLst>
              <a:gd name="adj" fmla="val 5257"/>
            </a:avLst>
          </a:prstGeom>
          <a:noFill/>
          <a:ln w="28575" cmpd="sng">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1"/>
              </a:solidFill>
            </a:endParaRPr>
          </a:p>
        </p:txBody>
      </p:sp>
      <p:sp>
        <p:nvSpPr>
          <p:cNvPr id="2" name="Title 1"/>
          <p:cNvSpPr>
            <a:spLocks noGrp="1"/>
          </p:cNvSpPr>
          <p:nvPr>
            <p:ph type="title"/>
          </p:nvPr>
        </p:nvSpPr>
        <p:spPr/>
        <p:txBody>
          <a:bodyPr/>
          <a:lstStyle/>
          <a:p>
            <a:r>
              <a:rPr lang="en-US" dirty="0" smtClean="0"/>
              <a:t>High Level Architecture</a:t>
            </a:r>
            <a:endParaRPr lang="en-US" dirty="0"/>
          </a:p>
        </p:txBody>
      </p:sp>
      <p:sp>
        <p:nvSpPr>
          <p:cNvPr id="4" name="Rounded Rectangle 3"/>
          <p:cNvSpPr/>
          <p:nvPr/>
        </p:nvSpPr>
        <p:spPr>
          <a:xfrm>
            <a:off x="2948333" y="3711259"/>
            <a:ext cx="5136629" cy="812107"/>
          </a:xfrm>
          <a:prstGeom prst="roundRect">
            <a:avLst/>
          </a:prstGeom>
          <a:solidFill>
            <a:schemeClr val="accent1">
              <a:lumMod val="40000"/>
              <a:lumOff val="60000"/>
            </a:schemeClr>
          </a:solidFill>
          <a:ln w="28575"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b="1" dirty="0" smtClean="0">
                <a:solidFill>
                  <a:schemeClr val="bg1"/>
                </a:solidFill>
              </a:rPr>
              <a:t>Type System</a:t>
            </a:r>
          </a:p>
        </p:txBody>
      </p:sp>
      <p:sp>
        <p:nvSpPr>
          <p:cNvPr id="5" name="Rounded Rectangle 4"/>
          <p:cNvSpPr/>
          <p:nvPr/>
        </p:nvSpPr>
        <p:spPr>
          <a:xfrm>
            <a:off x="2948333" y="4706806"/>
            <a:ext cx="5136629" cy="1121120"/>
          </a:xfrm>
          <a:prstGeom prst="roundRect">
            <a:avLst/>
          </a:prstGeom>
          <a:solidFill>
            <a:srgbClr val="E1F5D1"/>
          </a:solidFill>
          <a:ln w="28575"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tIns="91440" bIns="91440" rtlCol="0" anchor="b" anchorCtr="0"/>
          <a:lstStyle/>
          <a:p>
            <a:pPr algn="ctr"/>
            <a:r>
              <a:rPr lang="en-US" b="1" dirty="0" smtClean="0">
                <a:solidFill>
                  <a:schemeClr val="bg1"/>
                </a:solidFill>
              </a:rPr>
              <a:t>Repository</a:t>
            </a:r>
          </a:p>
        </p:txBody>
      </p:sp>
      <p:sp>
        <p:nvSpPr>
          <p:cNvPr id="6" name="Rounded Rectangle 5"/>
          <p:cNvSpPr/>
          <p:nvPr/>
        </p:nvSpPr>
        <p:spPr>
          <a:xfrm>
            <a:off x="2948333" y="2053917"/>
            <a:ext cx="5150705" cy="1495779"/>
          </a:xfrm>
          <a:prstGeom prst="roundRect">
            <a:avLst/>
          </a:prstGeom>
          <a:solidFill>
            <a:schemeClr val="accent1">
              <a:lumMod val="20000"/>
              <a:lumOff val="80000"/>
            </a:schemeClr>
          </a:solidFill>
          <a:ln w="28575"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tIns="91440" bIns="91440" rtlCol="0" anchor="b" anchorCtr="0"/>
          <a:lstStyle/>
          <a:p>
            <a:pPr algn="ctr"/>
            <a:r>
              <a:rPr lang="en-US" b="1" dirty="0" smtClean="0">
                <a:solidFill>
                  <a:schemeClr val="bg1"/>
                </a:solidFill>
              </a:rPr>
              <a:t>Search DSL</a:t>
            </a:r>
          </a:p>
        </p:txBody>
      </p:sp>
      <p:sp>
        <p:nvSpPr>
          <p:cNvPr id="7" name="Rounded Rectangle 6"/>
          <p:cNvSpPr/>
          <p:nvPr/>
        </p:nvSpPr>
        <p:spPr>
          <a:xfrm>
            <a:off x="8331885" y="1397038"/>
            <a:ext cx="599736" cy="2152658"/>
          </a:xfrm>
          <a:prstGeom prst="roundRect">
            <a:avLst/>
          </a:prstGeom>
          <a:solidFill>
            <a:schemeClr val="accent1">
              <a:lumMod val="40000"/>
              <a:lumOff val="60000"/>
            </a:schemeClr>
          </a:solidFill>
          <a:ln w="28575"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vert="vert270" tIns="91440" bIns="91440" rtlCol="0" anchor="ctr" anchorCtr="0"/>
          <a:lstStyle/>
          <a:p>
            <a:pPr algn="ctr"/>
            <a:r>
              <a:rPr lang="en-US" b="1" dirty="0" smtClean="0">
                <a:solidFill>
                  <a:schemeClr val="bg1"/>
                </a:solidFill>
              </a:rPr>
              <a:t>Bridge</a:t>
            </a:r>
          </a:p>
        </p:txBody>
      </p:sp>
      <p:sp>
        <p:nvSpPr>
          <p:cNvPr id="8" name="Rounded Rectangle 7"/>
          <p:cNvSpPr/>
          <p:nvPr/>
        </p:nvSpPr>
        <p:spPr>
          <a:xfrm>
            <a:off x="3089482" y="2166805"/>
            <a:ext cx="1128922" cy="714023"/>
          </a:xfrm>
          <a:prstGeom prst="roundRect">
            <a:avLst/>
          </a:prstGeom>
          <a:solidFill>
            <a:schemeClr val="accent1">
              <a:lumMod val="40000"/>
              <a:lumOff val="60000"/>
            </a:schemeClr>
          </a:solidFill>
          <a:ln w="28575"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b="1" dirty="0" smtClean="0">
                <a:solidFill>
                  <a:schemeClr val="bg1"/>
                </a:solidFill>
              </a:rPr>
              <a:t>Hive</a:t>
            </a:r>
          </a:p>
        </p:txBody>
      </p:sp>
      <p:sp>
        <p:nvSpPr>
          <p:cNvPr id="9" name="Rounded Rectangle 8"/>
          <p:cNvSpPr/>
          <p:nvPr/>
        </p:nvSpPr>
        <p:spPr>
          <a:xfrm>
            <a:off x="4342580" y="2166805"/>
            <a:ext cx="1128922" cy="714023"/>
          </a:xfrm>
          <a:prstGeom prst="roundRect">
            <a:avLst/>
          </a:prstGeom>
          <a:solidFill>
            <a:schemeClr val="accent1">
              <a:lumMod val="40000"/>
              <a:lumOff val="60000"/>
            </a:schemeClr>
          </a:solidFill>
          <a:ln w="28575"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b="1" dirty="0" smtClean="0">
                <a:solidFill>
                  <a:schemeClr val="bg1"/>
                </a:solidFill>
              </a:rPr>
              <a:t>Storm</a:t>
            </a:r>
          </a:p>
        </p:txBody>
      </p:sp>
      <p:sp>
        <p:nvSpPr>
          <p:cNvPr id="10" name="Rounded Rectangle 9"/>
          <p:cNvSpPr/>
          <p:nvPr/>
        </p:nvSpPr>
        <p:spPr>
          <a:xfrm>
            <a:off x="6885480" y="2166805"/>
            <a:ext cx="1128922" cy="714023"/>
          </a:xfrm>
          <a:prstGeom prst="roundRect">
            <a:avLst/>
          </a:prstGeom>
          <a:solidFill>
            <a:schemeClr val="accent1">
              <a:lumMod val="40000"/>
              <a:lumOff val="60000"/>
            </a:schemeClr>
          </a:solidFill>
          <a:ln w="28575"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b="1" dirty="0" smtClean="0">
                <a:solidFill>
                  <a:schemeClr val="bg1"/>
                </a:solidFill>
              </a:rPr>
              <a:t>Others</a:t>
            </a:r>
          </a:p>
        </p:txBody>
      </p:sp>
      <p:sp>
        <p:nvSpPr>
          <p:cNvPr id="11" name="Rounded Rectangle 10"/>
          <p:cNvSpPr/>
          <p:nvPr/>
        </p:nvSpPr>
        <p:spPr>
          <a:xfrm>
            <a:off x="5598507" y="2166805"/>
            <a:ext cx="1128922" cy="714023"/>
          </a:xfrm>
          <a:prstGeom prst="roundRect">
            <a:avLst/>
          </a:prstGeom>
          <a:solidFill>
            <a:schemeClr val="accent1">
              <a:lumMod val="40000"/>
              <a:lumOff val="60000"/>
            </a:schemeClr>
          </a:solidFill>
          <a:ln w="28575"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b="1" dirty="0" err="1" smtClean="0">
                <a:solidFill>
                  <a:schemeClr val="bg1"/>
                </a:solidFill>
              </a:rPr>
              <a:t>Sqoop</a:t>
            </a:r>
            <a:endParaRPr lang="en-US" b="1" dirty="0" smtClean="0">
              <a:solidFill>
                <a:schemeClr val="bg1"/>
              </a:solidFill>
            </a:endParaRPr>
          </a:p>
        </p:txBody>
      </p:sp>
      <p:sp>
        <p:nvSpPr>
          <p:cNvPr id="13" name="Rounded Rectangle 12"/>
          <p:cNvSpPr/>
          <p:nvPr/>
        </p:nvSpPr>
        <p:spPr>
          <a:xfrm>
            <a:off x="2821361" y="1382927"/>
            <a:ext cx="5376462" cy="541169"/>
          </a:xfrm>
          <a:prstGeom prst="roundRect">
            <a:avLst>
              <a:gd name="adj" fmla="val 24534"/>
            </a:avLst>
          </a:prstGeom>
          <a:solidFill>
            <a:schemeClr val="accent1">
              <a:lumMod val="40000"/>
              <a:lumOff val="60000"/>
            </a:schemeClr>
          </a:solidFill>
          <a:ln w="28575"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b="1" dirty="0" smtClean="0">
                <a:solidFill>
                  <a:schemeClr val="bg1"/>
                </a:solidFill>
              </a:rPr>
              <a:t>REST API</a:t>
            </a:r>
          </a:p>
        </p:txBody>
      </p:sp>
      <p:sp>
        <p:nvSpPr>
          <p:cNvPr id="15" name="Rounded Rectangle 14"/>
          <p:cNvSpPr/>
          <p:nvPr/>
        </p:nvSpPr>
        <p:spPr>
          <a:xfrm>
            <a:off x="3302096" y="4797815"/>
            <a:ext cx="4543909" cy="578518"/>
          </a:xfrm>
          <a:prstGeom prst="roundRect">
            <a:avLst/>
          </a:prstGeom>
          <a:solidFill>
            <a:schemeClr val="accent1">
              <a:lumMod val="40000"/>
              <a:lumOff val="60000"/>
            </a:schemeClr>
          </a:solidFill>
          <a:ln w="28575"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b="1" dirty="0" smtClean="0">
                <a:solidFill>
                  <a:schemeClr val="bg1"/>
                </a:solidFill>
              </a:rPr>
              <a:t>Titan / </a:t>
            </a:r>
            <a:r>
              <a:rPr lang="en-US" b="1" dirty="0" err="1" smtClean="0">
                <a:solidFill>
                  <a:schemeClr val="bg1"/>
                </a:solidFill>
              </a:rPr>
              <a:t>HBase</a:t>
            </a:r>
            <a:endParaRPr lang="en-US" b="1" dirty="0" smtClean="0">
              <a:solidFill>
                <a:schemeClr val="bg1"/>
              </a:solidFill>
            </a:endParaRPr>
          </a:p>
        </p:txBody>
      </p:sp>
      <p:sp>
        <p:nvSpPr>
          <p:cNvPr id="16" name="Rounded Rectangle 15"/>
          <p:cNvSpPr/>
          <p:nvPr/>
        </p:nvSpPr>
        <p:spPr>
          <a:xfrm>
            <a:off x="8331885" y="3711259"/>
            <a:ext cx="599736" cy="2257778"/>
          </a:xfrm>
          <a:prstGeom prst="roundRect">
            <a:avLst/>
          </a:prstGeom>
          <a:solidFill>
            <a:schemeClr val="accent1">
              <a:lumMod val="40000"/>
              <a:lumOff val="60000"/>
            </a:schemeClr>
          </a:solidFill>
          <a:ln w="28575"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vert="vert270" tIns="91440" bIns="91440" rtlCol="0" anchor="ctr" anchorCtr="0"/>
          <a:lstStyle/>
          <a:p>
            <a:pPr algn="ctr"/>
            <a:r>
              <a:rPr lang="en-US" b="1" dirty="0" err="1" smtClean="0">
                <a:solidFill>
                  <a:schemeClr val="bg1"/>
                </a:solidFill>
              </a:rPr>
              <a:t>Solr</a:t>
            </a:r>
            <a:r>
              <a:rPr lang="en-US" b="1" dirty="0" smtClean="0">
                <a:solidFill>
                  <a:schemeClr val="bg1"/>
                </a:solidFill>
              </a:rPr>
              <a:t>/Elastic</a:t>
            </a:r>
          </a:p>
        </p:txBody>
      </p:sp>
      <p:sp>
        <p:nvSpPr>
          <p:cNvPr id="3" name="TextBox 2"/>
          <p:cNvSpPr txBox="1"/>
          <p:nvPr/>
        </p:nvSpPr>
        <p:spPr>
          <a:xfrm>
            <a:off x="9736948" y="3485444"/>
            <a:ext cx="914400" cy="914400"/>
          </a:xfrm>
          <a:prstGeom prst="rect">
            <a:avLst/>
          </a:prstGeom>
        </p:spPr>
        <p:txBody>
          <a:bodyPr vert="horz" wrap="none" lIns="91440" tIns="91440" rIns="91440" bIns="91440" rtlCol="0">
            <a:noAutofit/>
          </a:bodyPr>
          <a:lstStyle/>
          <a:p>
            <a:endParaRPr lang="en-US" dirty="0"/>
          </a:p>
        </p:txBody>
      </p:sp>
      <p:sp>
        <p:nvSpPr>
          <p:cNvPr id="17" name="TextBox 16"/>
          <p:cNvSpPr txBox="1"/>
          <p:nvPr/>
        </p:nvSpPr>
        <p:spPr>
          <a:xfrm>
            <a:off x="9313138" y="6204683"/>
            <a:ext cx="914400" cy="914400"/>
          </a:xfrm>
          <a:prstGeom prst="rect">
            <a:avLst/>
          </a:prstGeom>
        </p:spPr>
        <p:txBody>
          <a:bodyPr vert="horz" wrap="none" lIns="91440" tIns="91440" rIns="91440" bIns="91440" rtlCol="0">
            <a:noAutofit/>
          </a:bodyPr>
          <a:lstStyle/>
          <a:p>
            <a:endParaRPr lang="en-US" dirty="0"/>
          </a:p>
        </p:txBody>
      </p:sp>
    </p:spTree>
    <p:extLst>
      <p:ext uri="{BB962C8B-B14F-4D97-AF65-F5344CB8AC3E}">
        <p14:creationId xmlns:p14="http://schemas.microsoft.com/office/powerpoint/2010/main" val="6217959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3845393" y="1626877"/>
            <a:ext cx="1835160" cy="3087997"/>
          </a:xfrm>
          <a:prstGeom prst="roundRect">
            <a:avLst>
              <a:gd name="adj" fmla="val 4170"/>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r>
              <a:rPr lang="en-US" dirty="0" smtClean="0">
                <a:solidFill>
                  <a:schemeClr val="bg1"/>
                </a:solidFill>
              </a:rPr>
              <a:t>Falcon Process</a:t>
            </a:r>
          </a:p>
        </p:txBody>
      </p:sp>
      <p:sp>
        <p:nvSpPr>
          <p:cNvPr id="2" name="Title 1"/>
          <p:cNvSpPr>
            <a:spLocks noGrp="1"/>
          </p:cNvSpPr>
          <p:nvPr>
            <p:ph type="title"/>
          </p:nvPr>
        </p:nvSpPr>
        <p:spPr/>
        <p:txBody>
          <a:bodyPr/>
          <a:lstStyle/>
          <a:p>
            <a:r>
              <a:rPr lang="en-US" dirty="0" smtClean="0"/>
              <a:t>Sample Use </a:t>
            </a:r>
            <a:r>
              <a:rPr lang="en-US" dirty="0"/>
              <a:t>C</a:t>
            </a:r>
            <a:r>
              <a:rPr lang="en-US" dirty="0" smtClean="0"/>
              <a:t>ase:  ETL Offload </a:t>
            </a:r>
            <a:endParaRPr lang="en-US" dirty="0"/>
          </a:p>
        </p:txBody>
      </p:sp>
      <p:sp>
        <p:nvSpPr>
          <p:cNvPr id="6" name="Rounded Rectangle 5"/>
          <p:cNvSpPr/>
          <p:nvPr/>
        </p:nvSpPr>
        <p:spPr>
          <a:xfrm>
            <a:off x="2160494" y="2063562"/>
            <a:ext cx="1138518" cy="1079688"/>
          </a:xfrm>
          <a:prstGeom prst="roundRect">
            <a:avLst>
              <a:gd name="adj" fmla="val 8006"/>
            </a:avLst>
          </a:pr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r>
              <a:rPr lang="en-US" sz="1600" dirty="0" smtClean="0">
                <a:solidFill>
                  <a:schemeClr val="tx1"/>
                </a:solidFill>
              </a:rPr>
              <a:t>RDMS</a:t>
            </a:r>
          </a:p>
          <a:p>
            <a:pPr algn="l"/>
            <a:endParaRPr lang="en-US" sz="1600" i="1" dirty="0" smtClean="0">
              <a:solidFill>
                <a:schemeClr val="tx1"/>
              </a:solidFill>
            </a:endParaRPr>
          </a:p>
        </p:txBody>
      </p:sp>
      <p:sp>
        <p:nvSpPr>
          <p:cNvPr id="7" name="Rounded Rectangle 6"/>
          <p:cNvSpPr/>
          <p:nvPr/>
        </p:nvSpPr>
        <p:spPr>
          <a:xfrm>
            <a:off x="2160494" y="3362206"/>
            <a:ext cx="1138518" cy="1228164"/>
          </a:xfrm>
          <a:prstGeom prst="roundRect">
            <a:avLst>
              <a:gd name="adj" fmla="val 8006"/>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r>
              <a:rPr lang="en-US" sz="1600" dirty="0" smtClean="0">
                <a:solidFill>
                  <a:schemeClr val="tx1"/>
                </a:solidFill>
              </a:rPr>
              <a:t>Business Catalog</a:t>
            </a:r>
          </a:p>
          <a:p>
            <a:pPr algn="l"/>
            <a:endParaRPr lang="en-US" sz="1600" dirty="0" smtClean="0">
              <a:solidFill>
                <a:schemeClr val="tx1"/>
              </a:solidFill>
            </a:endParaRPr>
          </a:p>
          <a:p>
            <a:pPr algn="l"/>
            <a:r>
              <a:rPr lang="en-US" sz="1600" i="1" dirty="0" smtClean="0">
                <a:solidFill>
                  <a:schemeClr val="tx1"/>
                </a:solidFill>
              </a:rPr>
              <a:t>Metadata</a:t>
            </a:r>
            <a:r>
              <a:rPr lang="en-US" sz="1600" dirty="0" smtClean="0">
                <a:solidFill>
                  <a:schemeClr val="tx1"/>
                </a:solidFill>
              </a:rPr>
              <a:t>	</a:t>
            </a:r>
          </a:p>
        </p:txBody>
      </p:sp>
      <p:sp>
        <p:nvSpPr>
          <p:cNvPr id="9" name="Merge 8"/>
          <p:cNvSpPr/>
          <p:nvPr/>
        </p:nvSpPr>
        <p:spPr>
          <a:xfrm rot="16200000">
            <a:off x="4213788" y="2095097"/>
            <a:ext cx="1183058" cy="1106018"/>
          </a:xfrm>
          <a:prstGeom prst="flowChartMerge">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vert="vert" tIns="91440" bIns="91440" rtlCol="0" anchor="t" anchorCtr="0"/>
          <a:lstStyle/>
          <a:p>
            <a:pPr algn="l"/>
            <a:endParaRPr lang="en-US" sz="1800" dirty="0" smtClean="0">
              <a:solidFill>
                <a:schemeClr val="bg2"/>
              </a:solidFill>
            </a:endParaRPr>
          </a:p>
        </p:txBody>
      </p:sp>
      <p:sp>
        <p:nvSpPr>
          <p:cNvPr id="10" name="Rounded Rectangle 9"/>
          <p:cNvSpPr/>
          <p:nvPr/>
        </p:nvSpPr>
        <p:spPr>
          <a:xfrm>
            <a:off x="6407894" y="2003400"/>
            <a:ext cx="1138518" cy="1051674"/>
          </a:xfrm>
          <a:prstGeom prst="roundRect">
            <a:avLst>
              <a:gd name="adj" fmla="val 8006"/>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r>
              <a:rPr lang="en-US" sz="1600" b="1" dirty="0" smtClean="0">
                <a:solidFill>
                  <a:schemeClr val="bg2"/>
                </a:solidFill>
              </a:rPr>
              <a:t>ETL</a:t>
            </a:r>
            <a:r>
              <a:rPr lang="en-US" sz="1600" dirty="0" smtClean="0">
                <a:solidFill>
                  <a:schemeClr val="bg2"/>
                </a:solidFill>
              </a:rPr>
              <a:t>:</a:t>
            </a:r>
          </a:p>
          <a:p>
            <a:pPr algn="l"/>
            <a:r>
              <a:rPr lang="en-US" sz="1600" dirty="0" smtClean="0">
                <a:solidFill>
                  <a:schemeClr val="bg2"/>
                </a:solidFill>
              </a:rPr>
              <a:t>CTAS</a:t>
            </a:r>
            <a:endParaRPr lang="en-US" sz="1600" dirty="0">
              <a:solidFill>
                <a:schemeClr val="bg2"/>
              </a:solidFill>
            </a:endParaRPr>
          </a:p>
          <a:p>
            <a:pPr algn="l"/>
            <a:r>
              <a:rPr lang="en-US" sz="1600" dirty="0" smtClean="0">
                <a:solidFill>
                  <a:schemeClr val="bg2"/>
                </a:solidFill>
              </a:rPr>
              <a:t>SQL </a:t>
            </a:r>
          </a:p>
        </p:txBody>
      </p:sp>
      <p:sp>
        <p:nvSpPr>
          <p:cNvPr id="11" name="Rounded Rectangle 10"/>
          <p:cNvSpPr/>
          <p:nvPr/>
        </p:nvSpPr>
        <p:spPr>
          <a:xfrm>
            <a:off x="8273753" y="1985970"/>
            <a:ext cx="1138518" cy="1051674"/>
          </a:xfrm>
          <a:prstGeom prst="roundRect">
            <a:avLst>
              <a:gd name="adj" fmla="val 8006"/>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r>
              <a:rPr lang="en-US" sz="1600" b="1" dirty="0" smtClean="0">
                <a:solidFill>
                  <a:schemeClr val="bg2"/>
                </a:solidFill>
              </a:rPr>
              <a:t>Hive</a:t>
            </a:r>
          </a:p>
        </p:txBody>
      </p:sp>
      <p:cxnSp>
        <p:nvCxnSpPr>
          <p:cNvPr id="13" name="Straight Arrow Connector 12"/>
          <p:cNvCxnSpPr>
            <a:stCxn id="6" idx="3"/>
          </p:cNvCxnSpPr>
          <p:nvPr/>
        </p:nvCxnSpPr>
        <p:spPr>
          <a:xfrm>
            <a:off x="3299012" y="2603406"/>
            <a:ext cx="881907" cy="0"/>
          </a:xfrm>
          <a:prstGeom prst="straightConnector1">
            <a:avLst/>
          </a:prstGeom>
          <a:ln w="38100">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7" idx="3"/>
          </p:cNvCxnSpPr>
          <p:nvPr/>
        </p:nvCxnSpPr>
        <p:spPr>
          <a:xfrm flipV="1">
            <a:off x="3299012" y="3970620"/>
            <a:ext cx="881907" cy="5668"/>
          </a:xfrm>
          <a:prstGeom prst="straightConnector1">
            <a:avLst/>
          </a:prstGeom>
          <a:ln w="38100">
            <a:solidFill>
              <a:schemeClr val="bg2">
                <a:lumMod val="65000"/>
              </a:schemeClr>
            </a:solidFill>
            <a:prstDash val="dash"/>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7546412" y="2648106"/>
            <a:ext cx="727341" cy="0"/>
          </a:xfrm>
          <a:prstGeom prst="straightConnector1">
            <a:avLst/>
          </a:prstGeom>
          <a:ln w="38100">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5317657" y="2648106"/>
            <a:ext cx="1040281" cy="0"/>
          </a:xfrm>
          <a:prstGeom prst="straightConnector1">
            <a:avLst/>
          </a:prstGeom>
          <a:ln w="38100">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2151529" y="4996393"/>
            <a:ext cx="1588436" cy="0"/>
          </a:xfrm>
          <a:prstGeom prst="line">
            <a:avLst/>
          </a:prstGeom>
          <a:ln w="127000">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845393" y="4996393"/>
            <a:ext cx="5566878" cy="0"/>
          </a:xfrm>
          <a:prstGeom prst="line">
            <a:avLst/>
          </a:prstGeom>
          <a:ln w="12700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151529" y="5064072"/>
            <a:ext cx="1452283" cy="523552"/>
          </a:xfrm>
          <a:prstGeom prst="rect">
            <a:avLst/>
          </a:prstGeom>
        </p:spPr>
        <p:txBody>
          <a:bodyPr vert="horz" wrap="none" lIns="91440" tIns="91440" rIns="91440" bIns="91440" rtlCol="0">
            <a:noAutofit/>
          </a:bodyPr>
          <a:lstStyle/>
          <a:p>
            <a:pPr algn="ctr"/>
            <a:r>
              <a:rPr lang="en-US" i="1" dirty="0" smtClean="0"/>
              <a:t>Traditional </a:t>
            </a:r>
          </a:p>
          <a:p>
            <a:pPr algn="ctr"/>
            <a:r>
              <a:rPr lang="en-US" i="1" dirty="0" smtClean="0"/>
              <a:t>EDW</a:t>
            </a:r>
            <a:endParaRPr lang="en-US" i="1" dirty="0"/>
          </a:p>
        </p:txBody>
      </p:sp>
      <p:cxnSp>
        <p:nvCxnSpPr>
          <p:cNvPr id="29" name="Straight Connector 28"/>
          <p:cNvCxnSpPr/>
          <p:nvPr/>
        </p:nvCxnSpPr>
        <p:spPr>
          <a:xfrm>
            <a:off x="2160494" y="4996393"/>
            <a:ext cx="1579471" cy="0"/>
          </a:xfrm>
          <a:prstGeom prst="line">
            <a:avLst/>
          </a:prstGeom>
          <a:ln w="127000">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977869" y="5036116"/>
            <a:ext cx="1255061" cy="740886"/>
          </a:xfrm>
          <a:prstGeom prst="rect">
            <a:avLst/>
          </a:prstGeom>
        </p:spPr>
        <p:txBody>
          <a:bodyPr vert="horz" wrap="none" lIns="91440" tIns="91440" rIns="91440" bIns="91440" rtlCol="0">
            <a:noAutofit/>
          </a:bodyPr>
          <a:lstStyle/>
          <a:p>
            <a:r>
              <a:rPr lang="en-US" i="1" dirty="0" smtClean="0"/>
              <a:t>New ETL </a:t>
            </a:r>
          </a:p>
          <a:p>
            <a:pPr algn="ctr"/>
            <a:r>
              <a:rPr lang="en-US" i="1" dirty="0" smtClean="0"/>
              <a:t>Hadoop</a:t>
            </a:r>
            <a:endParaRPr lang="en-US" i="1" dirty="0"/>
          </a:p>
        </p:txBody>
      </p:sp>
      <p:sp>
        <p:nvSpPr>
          <p:cNvPr id="3" name="Rounded Rectangle 2"/>
          <p:cNvSpPr/>
          <p:nvPr/>
        </p:nvSpPr>
        <p:spPr>
          <a:xfrm>
            <a:off x="6407894" y="3562238"/>
            <a:ext cx="1138518" cy="1023051"/>
          </a:xfrm>
          <a:prstGeom prst="roundRect">
            <a:avLst>
              <a:gd name="adj" fmla="val 8288"/>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r>
              <a:rPr lang="en-US" b="1" dirty="0" smtClean="0">
                <a:solidFill>
                  <a:schemeClr val="bg2"/>
                </a:solidFill>
              </a:rPr>
              <a:t>Atlas</a:t>
            </a:r>
          </a:p>
        </p:txBody>
      </p:sp>
      <p:cxnSp>
        <p:nvCxnSpPr>
          <p:cNvPr id="19" name="Straight Arrow Connector 18"/>
          <p:cNvCxnSpPr>
            <a:stCxn id="10" idx="2"/>
            <a:endCxn id="3" idx="0"/>
          </p:cNvCxnSpPr>
          <p:nvPr/>
        </p:nvCxnSpPr>
        <p:spPr>
          <a:xfrm>
            <a:off x="6977153" y="3055074"/>
            <a:ext cx="0" cy="507164"/>
          </a:xfrm>
          <a:prstGeom prst="straightConnector1">
            <a:avLst/>
          </a:prstGeom>
          <a:ln w="38100">
            <a:solidFill>
              <a:schemeClr val="bg2">
                <a:lumMod val="65000"/>
              </a:schemeClr>
            </a:solidFill>
            <a:prstDash val="dash"/>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1" idx="2"/>
            <a:endCxn id="3" idx="3"/>
          </p:cNvCxnSpPr>
          <p:nvPr/>
        </p:nvCxnSpPr>
        <p:spPr>
          <a:xfrm flipH="1">
            <a:off x="7546412" y="3037644"/>
            <a:ext cx="1296600" cy="1036120"/>
          </a:xfrm>
          <a:prstGeom prst="straightConnector1">
            <a:avLst/>
          </a:prstGeom>
          <a:ln w="38100">
            <a:solidFill>
              <a:schemeClr val="bg2">
                <a:lumMod val="65000"/>
              </a:schemeClr>
            </a:solidFill>
            <a:prstDash val="dash"/>
            <a:tailEnd type="triangle" w="lg" len="med"/>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291178" y="2385984"/>
            <a:ext cx="945120" cy="474091"/>
          </a:xfrm>
          <a:prstGeom prst="rect">
            <a:avLst/>
          </a:prstGeom>
        </p:spPr>
        <p:txBody>
          <a:bodyPr vert="horz" wrap="none" lIns="91440" tIns="91440" rIns="91440" bIns="91440" rtlCol="0">
            <a:noAutofit/>
          </a:bodyPr>
          <a:lstStyle/>
          <a:p>
            <a:r>
              <a:rPr lang="en-US" dirty="0" err="1" smtClean="0">
                <a:solidFill>
                  <a:schemeClr val="bg2"/>
                </a:solidFill>
              </a:rPr>
              <a:t>Sqoop</a:t>
            </a:r>
            <a:endParaRPr lang="en-US" dirty="0">
              <a:solidFill>
                <a:schemeClr val="bg2"/>
              </a:solidFill>
            </a:endParaRPr>
          </a:p>
        </p:txBody>
      </p:sp>
      <p:sp>
        <p:nvSpPr>
          <p:cNvPr id="32" name="Rounded Rectangle 31"/>
          <p:cNvSpPr/>
          <p:nvPr/>
        </p:nvSpPr>
        <p:spPr>
          <a:xfrm>
            <a:off x="4233675" y="3483074"/>
            <a:ext cx="1138518" cy="1023051"/>
          </a:xfrm>
          <a:prstGeom prst="roundRect">
            <a:avLst>
              <a:gd name="adj" fmla="val 8288"/>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r>
              <a:rPr lang="en-US" sz="1600" b="1" dirty="0" smtClean="0">
                <a:solidFill>
                  <a:schemeClr val="bg2"/>
                </a:solidFill>
              </a:rPr>
              <a:t>Reporter</a:t>
            </a:r>
            <a:r>
              <a:rPr lang="en-US" sz="1600" dirty="0" smtClean="0">
                <a:solidFill>
                  <a:schemeClr val="bg2"/>
                </a:solidFill>
              </a:rPr>
              <a:t> via REST API</a:t>
            </a:r>
          </a:p>
        </p:txBody>
      </p:sp>
      <p:cxnSp>
        <p:nvCxnSpPr>
          <p:cNvPr id="39" name="Straight Arrow Connector 38"/>
          <p:cNvCxnSpPr/>
          <p:nvPr/>
        </p:nvCxnSpPr>
        <p:spPr>
          <a:xfrm>
            <a:off x="5384939" y="3970620"/>
            <a:ext cx="972999" cy="0"/>
          </a:xfrm>
          <a:prstGeom prst="straightConnector1">
            <a:avLst/>
          </a:prstGeom>
          <a:ln w="38100">
            <a:solidFill>
              <a:schemeClr val="bg2">
                <a:lumMod val="65000"/>
              </a:schemeClr>
            </a:solidFill>
            <a:prstDash val="dash"/>
            <a:tailEnd type="triangle" w="lg"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29256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Integration</a:t>
            </a:r>
            <a:endParaRPr lang="en-US" dirty="0"/>
          </a:p>
        </p:txBody>
      </p:sp>
      <p:sp>
        <p:nvSpPr>
          <p:cNvPr id="4" name="Rounded Rectangle 3"/>
          <p:cNvSpPr/>
          <p:nvPr/>
        </p:nvSpPr>
        <p:spPr>
          <a:xfrm>
            <a:off x="2949307" y="4076700"/>
            <a:ext cx="4924920" cy="91440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b="1" dirty="0" smtClean="0">
                <a:solidFill>
                  <a:schemeClr val="bg2"/>
                </a:solidFill>
              </a:rPr>
              <a:t>Apache Atlas</a:t>
            </a:r>
          </a:p>
        </p:txBody>
      </p:sp>
      <p:sp>
        <p:nvSpPr>
          <p:cNvPr id="5" name="Rounded Rectangle 4"/>
          <p:cNvSpPr/>
          <p:nvPr/>
        </p:nvSpPr>
        <p:spPr>
          <a:xfrm>
            <a:off x="2949307" y="2017888"/>
            <a:ext cx="2201398" cy="91440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b="1" dirty="0" smtClean="0">
                <a:solidFill>
                  <a:schemeClr val="bg2"/>
                </a:solidFill>
              </a:rPr>
              <a:t>Hive Bridge</a:t>
            </a:r>
          </a:p>
          <a:p>
            <a:pPr algn="ctr"/>
            <a:r>
              <a:rPr lang="en-US" b="1" dirty="0" smtClean="0">
                <a:solidFill>
                  <a:schemeClr val="bg2"/>
                </a:solidFill>
              </a:rPr>
              <a:t>(Client)</a:t>
            </a:r>
          </a:p>
        </p:txBody>
      </p:sp>
      <p:sp>
        <p:nvSpPr>
          <p:cNvPr id="6" name="Rounded Rectangle 5"/>
          <p:cNvSpPr/>
          <p:nvPr/>
        </p:nvSpPr>
        <p:spPr>
          <a:xfrm>
            <a:off x="5644608" y="2017888"/>
            <a:ext cx="2229619" cy="91440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b="1" dirty="0" smtClean="0">
                <a:solidFill>
                  <a:schemeClr val="bg2"/>
                </a:solidFill>
              </a:rPr>
              <a:t>Hive Hook</a:t>
            </a:r>
          </a:p>
          <a:p>
            <a:pPr algn="ctr"/>
            <a:r>
              <a:rPr lang="en-US" b="1" dirty="0" smtClean="0">
                <a:solidFill>
                  <a:schemeClr val="bg2"/>
                </a:solidFill>
              </a:rPr>
              <a:t>(Post-execution)</a:t>
            </a:r>
          </a:p>
        </p:txBody>
      </p:sp>
      <p:cxnSp>
        <p:nvCxnSpPr>
          <p:cNvPr id="8" name="Straight Arrow Connector 7"/>
          <p:cNvCxnSpPr>
            <a:stCxn id="5" idx="2"/>
          </p:cNvCxnSpPr>
          <p:nvPr/>
        </p:nvCxnSpPr>
        <p:spPr>
          <a:xfrm>
            <a:off x="4050006" y="2932288"/>
            <a:ext cx="12723" cy="1144412"/>
          </a:xfrm>
          <a:prstGeom prst="straightConnector1">
            <a:avLst/>
          </a:prstGeom>
          <a:ln w="381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6" idx="2"/>
          </p:cNvCxnSpPr>
          <p:nvPr/>
        </p:nvCxnSpPr>
        <p:spPr>
          <a:xfrm>
            <a:off x="6759418" y="2932288"/>
            <a:ext cx="9682" cy="1144412"/>
          </a:xfrm>
          <a:prstGeom prst="straightConnector1">
            <a:avLst/>
          </a:prstGeom>
          <a:ln w="381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4539520" y="3263900"/>
            <a:ext cx="1727427" cy="564444"/>
          </a:xfrm>
          <a:prstGeom prst="rect">
            <a:avLst/>
          </a:prstGeom>
        </p:spPr>
        <p:txBody>
          <a:bodyPr vert="horz" wrap="none" lIns="91440" tIns="91440" rIns="91440" bIns="91440" rtlCol="0">
            <a:noAutofit/>
          </a:bodyPr>
          <a:lstStyle/>
          <a:p>
            <a:r>
              <a:rPr lang="en-US" sz="2400" b="1" dirty="0" smtClean="0"/>
              <a:t>REST API</a:t>
            </a:r>
            <a:endParaRPr lang="en-US" sz="2400" b="1" dirty="0"/>
          </a:p>
        </p:txBody>
      </p:sp>
      <p:sp>
        <p:nvSpPr>
          <p:cNvPr id="14" name="TextBox 13"/>
          <p:cNvSpPr txBox="1"/>
          <p:nvPr/>
        </p:nvSpPr>
        <p:spPr>
          <a:xfrm>
            <a:off x="5588000" y="3670300"/>
            <a:ext cx="914400" cy="914400"/>
          </a:xfrm>
          <a:prstGeom prst="rect">
            <a:avLst/>
          </a:prstGeom>
        </p:spPr>
        <p:txBody>
          <a:bodyPr vert="horz" wrap="none" lIns="91440" tIns="91440" rIns="91440" bIns="91440" rtlCol="0">
            <a:noAutofit/>
          </a:bodyPr>
          <a:lstStyle/>
          <a:p>
            <a:endParaRPr lang="en-US" dirty="0"/>
          </a:p>
        </p:txBody>
      </p:sp>
    </p:spTree>
    <p:extLst>
      <p:ext uri="{BB962C8B-B14F-4D97-AF65-F5344CB8AC3E}">
        <p14:creationId xmlns:p14="http://schemas.microsoft.com/office/powerpoint/2010/main" val="111724852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Governance </a:t>
            </a:r>
            <a:r>
              <a:rPr lang="en-US" dirty="0" smtClean="0"/>
              <a:t>Ready Certification </a:t>
            </a:r>
            <a:r>
              <a:rPr lang="en-US" dirty="0"/>
              <a:t>Program	</a:t>
            </a:r>
          </a:p>
        </p:txBody>
      </p:sp>
      <p:sp>
        <p:nvSpPr>
          <p:cNvPr id="9" name="Content Placeholder 1"/>
          <p:cNvSpPr txBox="1">
            <a:spLocks/>
          </p:cNvSpPr>
          <p:nvPr/>
        </p:nvSpPr>
        <p:spPr>
          <a:xfrm>
            <a:off x="6007100" y="1483134"/>
            <a:ext cx="5245100" cy="4114525"/>
          </a:xfrm>
          <a:prstGeom prst="rect">
            <a:avLst/>
          </a:prstGeom>
        </p:spPr>
        <p:txBody>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ヒラギノ角ゴ Pro W3" charset="-128"/>
                <a:cs typeface="ヒラギノ角ゴ Pro W3"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ヒラギノ角ゴ Pro W3" charset="-128"/>
                <a:cs typeface="ヒラギノ角ゴ Pro W3" charset="-128"/>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ヒラギノ角ゴ Pro W3" charset="-128"/>
                <a:cs typeface="ヒラギノ角ゴ Pro W3" charset="-128"/>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128"/>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sz="2000" i="1" dirty="0" smtClean="0"/>
              <a:t>Curated group of vendor partners to provide rich &amp; complete features  </a:t>
            </a:r>
          </a:p>
          <a:p>
            <a:pPr marL="0" indent="0">
              <a:buFont typeface="Arial" charset="0"/>
              <a:buNone/>
            </a:pPr>
            <a:endParaRPr lang="en-US" sz="2000" i="1" dirty="0"/>
          </a:p>
          <a:p>
            <a:pPr marL="0" indent="0">
              <a:buFont typeface="Arial" charset="0"/>
              <a:buNone/>
            </a:pPr>
            <a:r>
              <a:rPr lang="en-US" sz="2000" i="1" dirty="0" smtClean="0"/>
              <a:t>Customers choose features that they want to deploy – a la carte.  </a:t>
            </a:r>
          </a:p>
          <a:p>
            <a:pPr marL="0" indent="0">
              <a:buFont typeface="Arial" charset="0"/>
              <a:buNone/>
            </a:pPr>
            <a:endParaRPr lang="en-US" sz="2000" i="1" dirty="0"/>
          </a:p>
          <a:p>
            <a:pPr marL="0" indent="0">
              <a:buFont typeface="Arial" charset="0"/>
              <a:buNone/>
            </a:pPr>
            <a:r>
              <a:rPr lang="en-US" sz="2000" i="1" dirty="0" smtClean="0"/>
              <a:t>Low switching costs !</a:t>
            </a:r>
          </a:p>
          <a:p>
            <a:pPr marL="0" indent="0">
              <a:buFont typeface="Arial" charset="0"/>
              <a:buNone/>
            </a:pPr>
            <a:endParaRPr lang="en-US" sz="2000" i="1" dirty="0" smtClean="0"/>
          </a:p>
          <a:p>
            <a:pPr marL="0" indent="0">
              <a:buFont typeface="Arial" charset="0"/>
              <a:buNone/>
            </a:pPr>
            <a:r>
              <a:rPr lang="en-US" sz="2000" i="1" dirty="0" smtClean="0"/>
              <a:t>HDP at core to provide stability and interoperability</a:t>
            </a:r>
            <a:endParaRPr lang="en-US" sz="2800" i="1" dirty="0" smtClean="0"/>
          </a:p>
        </p:txBody>
      </p:sp>
      <p:sp>
        <p:nvSpPr>
          <p:cNvPr id="11" name="Title 3"/>
          <p:cNvSpPr txBox="1">
            <a:spLocks/>
          </p:cNvSpPr>
          <p:nvPr/>
        </p:nvSpPr>
        <p:spPr>
          <a:xfrm>
            <a:off x="609441" y="0"/>
            <a:ext cx="10969943" cy="1016000"/>
          </a:xfrm>
          <a:prstGeom prst="rect">
            <a:avLst/>
          </a:prstGeom>
        </p:spPr>
        <p:txBody>
          <a:bodyPr vert="horz" lIns="91440" tIns="45720" rIns="91440" bIns="45720" rtlCol="0" anchor="ctr">
            <a:noAutofit/>
          </a:bodyPr>
          <a:lstStyle>
            <a:lvl1pPr algn="l" defTabSz="457200" rtl="0" eaLnBrk="1" fontAlgn="base" hangingPunct="1">
              <a:spcBef>
                <a:spcPct val="0"/>
              </a:spcBef>
              <a:spcAft>
                <a:spcPct val="0"/>
              </a:spcAft>
              <a:defRPr sz="3600" kern="1200">
                <a:solidFill>
                  <a:schemeClr val="tx1"/>
                </a:solidFill>
                <a:latin typeface="Arial"/>
                <a:ea typeface="ヒラギノ角ゴ Pro W3" charset="-128"/>
                <a:cs typeface="Arial"/>
              </a:defRPr>
            </a:lvl1pPr>
            <a:lvl2pPr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2pPr>
            <a:lvl3pPr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3pPr>
            <a:lvl4pPr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4pPr>
            <a:lvl5pPr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5pPr>
            <a:lvl6pPr marL="457200"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6pPr>
            <a:lvl7pPr marL="914400"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7pPr>
            <a:lvl8pPr marL="1371600"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8pPr>
            <a:lvl9pPr marL="1828800"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9pPr>
          </a:lstStyle>
          <a:p>
            <a:endParaRPr lang="en-US" dirty="0"/>
          </a:p>
        </p:txBody>
      </p:sp>
      <p:graphicFrame>
        <p:nvGraphicFramePr>
          <p:cNvPr id="12" name="Diagram 11"/>
          <p:cNvGraphicFramePr/>
          <p:nvPr>
            <p:extLst/>
          </p:nvPr>
        </p:nvGraphicFramePr>
        <p:xfrm>
          <a:off x="799571" y="1483134"/>
          <a:ext cx="5207529" cy="41606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gov-ready.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2677897" y="2882161"/>
            <a:ext cx="1386053" cy="1386053"/>
          </a:xfrm>
          <a:prstGeom prst="rect">
            <a:avLst/>
          </a:prstGeom>
        </p:spPr>
      </p:pic>
    </p:spTree>
    <p:extLst>
      <p:ext uri="{BB962C8B-B14F-4D97-AF65-F5344CB8AC3E}">
        <p14:creationId xmlns:p14="http://schemas.microsoft.com/office/powerpoint/2010/main" val="199037750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list of </a:t>
            </a:r>
            <a:r>
              <a:rPr lang="en-US" dirty="0" smtClean="0"/>
              <a:t>interested vendors:</a:t>
            </a:r>
            <a:endParaRPr lang="en-US" dirty="0"/>
          </a:p>
        </p:txBody>
      </p:sp>
      <p:sp>
        <p:nvSpPr>
          <p:cNvPr id="3" name="Text Placeholder 2"/>
          <p:cNvSpPr>
            <a:spLocks noGrp="1"/>
          </p:cNvSpPr>
          <p:nvPr>
            <p:ph type="body" sz="quarter" idx="11"/>
          </p:nvPr>
        </p:nvSpPr>
        <p:spPr>
          <a:xfrm>
            <a:off x="1512552" y="1163003"/>
            <a:ext cx="4809226" cy="4954588"/>
          </a:xfrm>
        </p:spPr>
        <p:txBody>
          <a:bodyPr/>
          <a:lstStyle/>
          <a:p>
            <a:pPr marL="342900" indent="-342900">
              <a:lnSpc>
                <a:spcPct val="150000"/>
              </a:lnSpc>
              <a:buFont typeface="Arial" charset="0"/>
              <a:buChar char="•"/>
            </a:pPr>
            <a:r>
              <a:rPr lang="en-US" sz="2000" b="0" dirty="0" smtClean="0"/>
              <a:t>Waterline</a:t>
            </a:r>
          </a:p>
          <a:p>
            <a:pPr marL="342900" indent="-342900">
              <a:lnSpc>
                <a:spcPct val="150000"/>
              </a:lnSpc>
              <a:buFont typeface="Arial" charset="0"/>
              <a:buChar char="•"/>
            </a:pPr>
            <a:r>
              <a:rPr lang="en-US" sz="2000" b="0" dirty="0" err="1" smtClean="0"/>
              <a:t>Paxata</a:t>
            </a:r>
            <a:endParaRPr lang="en-US" sz="2000" b="0" dirty="0" smtClean="0"/>
          </a:p>
          <a:p>
            <a:pPr marL="342900" indent="-342900">
              <a:lnSpc>
                <a:spcPct val="150000"/>
              </a:lnSpc>
              <a:buFont typeface="Arial" charset="0"/>
              <a:buChar char="•"/>
            </a:pPr>
            <a:r>
              <a:rPr lang="en-US" sz="2000" b="0" dirty="0" smtClean="0"/>
              <a:t>Teradata</a:t>
            </a:r>
          </a:p>
          <a:p>
            <a:pPr marL="342900" indent="-342900">
              <a:lnSpc>
                <a:spcPct val="150000"/>
              </a:lnSpc>
              <a:buFont typeface="Arial" charset="0"/>
              <a:buChar char="•"/>
            </a:pPr>
            <a:r>
              <a:rPr lang="en-US" sz="2000" b="0" dirty="0" err="1" smtClean="0"/>
              <a:t>Informatica</a:t>
            </a:r>
            <a:endParaRPr lang="en-US" sz="2000" b="0" dirty="0" smtClean="0"/>
          </a:p>
          <a:p>
            <a:pPr marL="342900" indent="-342900">
              <a:lnSpc>
                <a:spcPct val="150000"/>
              </a:lnSpc>
              <a:buFont typeface="Arial" charset="0"/>
              <a:buChar char="•"/>
            </a:pPr>
            <a:r>
              <a:rPr lang="en-US" sz="2000" b="0" dirty="0" err="1" smtClean="0"/>
              <a:t>Collibra</a:t>
            </a:r>
            <a:endParaRPr lang="en-US" sz="2000" b="0" dirty="0" smtClean="0"/>
          </a:p>
          <a:p>
            <a:pPr marL="342900" indent="-342900">
              <a:lnSpc>
                <a:spcPct val="150000"/>
              </a:lnSpc>
              <a:buFont typeface="Arial" charset="0"/>
              <a:buChar char="•"/>
            </a:pPr>
            <a:r>
              <a:rPr lang="en-US" sz="2000" b="0" dirty="0" smtClean="0"/>
              <a:t>Oracle</a:t>
            </a:r>
            <a:endParaRPr lang="en-US" sz="2000" dirty="0"/>
          </a:p>
          <a:p>
            <a:pPr marL="342900" indent="-342900">
              <a:lnSpc>
                <a:spcPct val="150000"/>
              </a:lnSpc>
              <a:buFont typeface="Arial" charset="0"/>
              <a:buChar char="•"/>
            </a:pPr>
            <a:r>
              <a:rPr lang="en-US" sz="2000" b="0" dirty="0" err="1" smtClean="0"/>
              <a:t>Datameer</a:t>
            </a:r>
            <a:endParaRPr lang="en-US" sz="2000" b="0" dirty="0" smtClean="0"/>
          </a:p>
        </p:txBody>
      </p:sp>
      <p:sp>
        <p:nvSpPr>
          <p:cNvPr id="4" name="TextBox 3"/>
          <p:cNvSpPr txBox="1"/>
          <p:nvPr/>
        </p:nvSpPr>
        <p:spPr>
          <a:xfrm>
            <a:off x="6321778" y="914648"/>
            <a:ext cx="3207632" cy="3273530"/>
          </a:xfrm>
          <a:prstGeom prst="rect">
            <a:avLst/>
          </a:prstGeom>
        </p:spPr>
        <p:txBody>
          <a:bodyPr vert="horz" wrap="none" lIns="91440" tIns="91440" rIns="91440" bIns="91440" rtlCol="0">
            <a:noAutofit/>
          </a:bodyPr>
          <a:lstStyle/>
          <a:p>
            <a:pPr marL="342900" indent="-342900">
              <a:lnSpc>
                <a:spcPct val="200000"/>
              </a:lnSpc>
              <a:buClr>
                <a:srgbClr val="2F971B"/>
              </a:buClr>
              <a:buFont typeface="Arial" charset="0"/>
              <a:buChar char="•"/>
            </a:pPr>
            <a:r>
              <a:rPr lang="en-US" sz="2000" dirty="0" err="1"/>
              <a:t>Alation</a:t>
            </a:r>
            <a:endParaRPr lang="en-US" sz="2000" dirty="0"/>
          </a:p>
          <a:p>
            <a:pPr marL="342900" indent="-342900">
              <a:lnSpc>
                <a:spcPct val="200000"/>
              </a:lnSpc>
              <a:buClr>
                <a:srgbClr val="2F971B"/>
              </a:buClr>
              <a:buFont typeface="Arial" charset="0"/>
              <a:buChar char="•"/>
            </a:pPr>
            <a:r>
              <a:rPr lang="en-US" sz="2000" dirty="0"/>
              <a:t>Meta </a:t>
            </a:r>
            <a:r>
              <a:rPr lang="en-US" sz="2000" dirty="0" err="1"/>
              <a:t>Integraton</a:t>
            </a:r>
            <a:endParaRPr lang="en-US" sz="2000" dirty="0"/>
          </a:p>
          <a:p>
            <a:pPr marL="342900" indent="-342900">
              <a:lnSpc>
                <a:spcPct val="200000"/>
              </a:lnSpc>
              <a:buClr>
                <a:srgbClr val="2F971B"/>
              </a:buClr>
              <a:buFont typeface="Arial" charset="0"/>
              <a:buChar char="•"/>
            </a:pPr>
            <a:r>
              <a:rPr lang="en-US" sz="2000" dirty="0"/>
              <a:t>IBM</a:t>
            </a:r>
          </a:p>
          <a:p>
            <a:pPr marL="342900" indent="-342900">
              <a:lnSpc>
                <a:spcPct val="200000"/>
              </a:lnSpc>
              <a:buClr>
                <a:srgbClr val="2F971B"/>
              </a:buClr>
              <a:buFont typeface="Arial" charset="0"/>
              <a:buChar char="•"/>
            </a:pPr>
            <a:r>
              <a:rPr lang="en-US" sz="2000" dirty="0"/>
              <a:t>Bedrock</a:t>
            </a:r>
          </a:p>
          <a:p>
            <a:pPr marL="342900" indent="-342900">
              <a:lnSpc>
                <a:spcPct val="200000"/>
              </a:lnSpc>
              <a:buClr>
                <a:srgbClr val="2F971B"/>
              </a:buClr>
              <a:buFont typeface="Arial" charset="0"/>
              <a:buChar char="•"/>
            </a:pPr>
            <a:r>
              <a:rPr lang="en-US" sz="2000" dirty="0" smtClean="0"/>
              <a:t>Tableau</a:t>
            </a:r>
          </a:p>
          <a:p>
            <a:pPr marL="342900" indent="-342900">
              <a:lnSpc>
                <a:spcPct val="200000"/>
              </a:lnSpc>
              <a:buClr>
                <a:srgbClr val="2F971B"/>
              </a:buClr>
              <a:buFont typeface="Arial" charset="0"/>
              <a:buChar char="•"/>
            </a:pPr>
            <a:r>
              <a:rPr lang="en-US" sz="2000" dirty="0" err="1" smtClean="0"/>
              <a:t>Dataguise</a:t>
            </a:r>
            <a:r>
              <a:rPr lang="en-US" sz="2000" dirty="0" smtClean="0"/>
              <a:t> - new</a:t>
            </a:r>
          </a:p>
          <a:p>
            <a:pPr marL="342900" indent="-342900">
              <a:lnSpc>
                <a:spcPct val="200000"/>
              </a:lnSpc>
              <a:buClr>
                <a:srgbClr val="2F971B"/>
              </a:buClr>
              <a:buFont typeface="Arial" charset="0"/>
              <a:buChar char="•"/>
            </a:pPr>
            <a:r>
              <a:rPr lang="en-US" sz="2000" dirty="0" err="1" smtClean="0"/>
              <a:t>Trifacta</a:t>
            </a:r>
            <a:r>
              <a:rPr lang="en-US" sz="2000" dirty="0" smtClean="0"/>
              <a:t> -new</a:t>
            </a:r>
          </a:p>
          <a:p>
            <a:pPr marL="342900" indent="-342900">
              <a:lnSpc>
                <a:spcPct val="150000"/>
              </a:lnSpc>
              <a:buClr>
                <a:srgbClr val="2F971B"/>
              </a:buClr>
              <a:buFont typeface="Arial" charset="0"/>
              <a:buChar char="•"/>
            </a:pPr>
            <a:endParaRPr lang="en-US" sz="2000" dirty="0"/>
          </a:p>
        </p:txBody>
      </p:sp>
    </p:spTree>
    <p:extLst>
      <p:ext uri="{BB962C8B-B14F-4D97-AF65-F5344CB8AC3E}">
        <p14:creationId xmlns:p14="http://schemas.microsoft.com/office/powerpoint/2010/main" val="214746624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48437528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Governance Use Cases Near Term</a:t>
            </a:r>
            <a:endParaRPr lang="en-US" dirty="0"/>
          </a:p>
        </p:txBody>
      </p:sp>
      <p:sp>
        <p:nvSpPr>
          <p:cNvPr id="3" name="TextBox 2"/>
          <p:cNvSpPr txBox="1"/>
          <p:nvPr/>
        </p:nvSpPr>
        <p:spPr>
          <a:xfrm>
            <a:off x="748149" y="1122219"/>
            <a:ext cx="10831236" cy="4613564"/>
          </a:xfrm>
          <a:prstGeom prst="rect">
            <a:avLst/>
          </a:prstGeom>
        </p:spPr>
        <p:txBody>
          <a:bodyPr vert="horz" wrap="square" lIns="91440" tIns="91440" rIns="91440" bIns="91440" rtlCol="0">
            <a:noAutofit/>
          </a:bodyPr>
          <a:lstStyle/>
          <a:p>
            <a:endParaRPr lang="en-US" dirty="0"/>
          </a:p>
        </p:txBody>
      </p:sp>
      <p:sp>
        <p:nvSpPr>
          <p:cNvPr id="4" name="TextBox 3"/>
          <p:cNvSpPr txBox="1"/>
          <p:nvPr/>
        </p:nvSpPr>
        <p:spPr>
          <a:xfrm>
            <a:off x="942109" y="1427017"/>
            <a:ext cx="10210800" cy="3629891"/>
          </a:xfrm>
          <a:prstGeom prst="rect">
            <a:avLst/>
          </a:prstGeom>
        </p:spPr>
        <p:txBody>
          <a:bodyPr vert="horz" wrap="square" lIns="91440" tIns="91440" rIns="91440" bIns="91440" rtlCol="0">
            <a:noAutofit/>
          </a:bodyPr>
          <a:lstStyle/>
          <a:p>
            <a:pPr marL="285750" indent="-285750">
              <a:buFont typeface="Arial" charset="0"/>
              <a:buChar char="•"/>
            </a:pPr>
            <a:r>
              <a:rPr lang="en-US" sz="2800" dirty="0"/>
              <a:t>Business and </a:t>
            </a:r>
            <a:r>
              <a:rPr lang="en-US" sz="2800" dirty="0" smtClean="0"/>
              <a:t>operational </a:t>
            </a:r>
            <a:r>
              <a:rPr lang="en-US" sz="2800" dirty="0"/>
              <a:t>metadata rationalized – true </a:t>
            </a:r>
            <a:r>
              <a:rPr lang="en-US" sz="2800" dirty="0" smtClean="0"/>
              <a:t>taxonomy, e.g. PCI, PDDM</a:t>
            </a:r>
            <a:endParaRPr lang="en-US" sz="2800" dirty="0"/>
          </a:p>
          <a:p>
            <a:pPr marL="285750" indent="-285750">
              <a:buFont typeface="Arial" charset="0"/>
              <a:buChar char="•"/>
            </a:pPr>
            <a:endParaRPr lang="en-US" sz="2800" dirty="0"/>
          </a:p>
          <a:p>
            <a:pPr marL="285750" indent="-285750">
              <a:buFont typeface="Arial" charset="0"/>
              <a:buChar char="•"/>
            </a:pPr>
            <a:r>
              <a:rPr lang="en-US" sz="2800" dirty="0"/>
              <a:t>Dynamic tag-based access policy (ABAC) </a:t>
            </a:r>
            <a:r>
              <a:rPr lang="en-US" sz="2800" dirty="0" smtClean="0"/>
              <a:t>with Ranger</a:t>
            </a:r>
            <a:endParaRPr lang="en-US" sz="2800" dirty="0"/>
          </a:p>
          <a:p>
            <a:pPr marL="285750" indent="-285750">
              <a:buFont typeface="Arial" charset="0"/>
              <a:buChar char="•"/>
            </a:pPr>
            <a:endParaRPr lang="en-US" sz="2800" dirty="0" smtClean="0"/>
          </a:p>
          <a:p>
            <a:pPr marL="285750" indent="-285750">
              <a:buFont typeface="Arial" charset="0"/>
              <a:buChar char="•"/>
            </a:pPr>
            <a:r>
              <a:rPr lang="en-US" sz="2800" dirty="0" smtClean="0"/>
              <a:t>Simplify ingestion story – ETL offload with Falcon</a:t>
            </a:r>
          </a:p>
          <a:p>
            <a:pPr marL="285750" indent="-285750">
              <a:buFont typeface="Arial" charset="0"/>
              <a:buChar char="•"/>
            </a:pPr>
            <a:endParaRPr lang="en-US" sz="2800" dirty="0"/>
          </a:p>
          <a:p>
            <a:pPr marL="285750" indent="-285750">
              <a:buFont typeface="Arial" charset="0"/>
              <a:buChar char="•"/>
            </a:pPr>
            <a:r>
              <a:rPr lang="en-US" sz="2800" dirty="0" smtClean="0"/>
              <a:t>3</a:t>
            </a:r>
            <a:r>
              <a:rPr lang="en-US" sz="2800" baseline="30000" dirty="0" smtClean="0"/>
              <a:t>rd</a:t>
            </a:r>
            <a:r>
              <a:rPr lang="en-US" sz="2800" dirty="0" smtClean="0"/>
              <a:t> party integration – Initial concern is discovery, tagging and FPE – Ingestion related – </a:t>
            </a:r>
            <a:r>
              <a:rPr lang="en-US" sz="2800" dirty="0" err="1" smtClean="0"/>
              <a:t>Gov</a:t>
            </a:r>
            <a:r>
              <a:rPr lang="en-US" sz="2800" dirty="0" smtClean="0"/>
              <a:t> Ready Certification</a:t>
            </a:r>
          </a:p>
          <a:p>
            <a:pPr marL="285750" indent="-285750">
              <a:buFont typeface="Arial" charset="0"/>
              <a:buChar char="•"/>
            </a:pPr>
            <a:endParaRPr lang="en-US" sz="2800" dirty="0" smtClean="0"/>
          </a:p>
        </p:txBody>
      </p:sp>
    </p:spTree>
    <p:extLst>
      <p:ext uri="{BB962C8B-B14F-4D97-AF65-F5344CB8AC3E}">
        <p14:creationId xmlns:p14="http://schemas.microsoft.com/office/powerpoint/2010/main" val="7478830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Governance Use Cases Long Term</a:t>
            </a:r>
            <a:endParaRPr lang="en-US" dirty="0"/>
          </a:p>
        </p:txBody>
      </p:sp>
      <p:sp>
        <p:nvSpPr>
          <p:cNvPr id="3" name="TextBox 2"/>
          <p:cNvSpPr txBox="1"/>
          <p:nvPr/>
        </p:nvSpPr>
        <p:spPr>
          <a:xfrm>
            <a:off x="748149" y="1122219"/>
            <a:ext cx="10831236" cy="4613564"/>
          </a:xfrm>
          <a:prstGeom prst="rect">
            <a:avLst/>
          </a:prstGeom>
        </p:spPr>
        <p:txBody>
          <a:bodyPr vert="horz" wrap="square" lIns="91440" tIns="91440" rIns="91440" bIns="91440" rtlCol="0">
            <a:noAutofit/>
          </a:bodyPr>
          <a:lstStyle/>
          <a:p>
            <a:endParaRPr lang="en-US" dirty="0"/>
          </a:p>
        </p:txBody>
      </p:sp>
      <p:sp>
        <p:nvSpPr>
          <p:cNvPr id="4" name="TextBox 3"/>
          <p:cNvSpPr txBox="1"/>
          <p:nvPr/>
        </p:nvSpPr>
        <p:spPr>
          <a:xfrm>
            <a:off x="748149" y="872835"/>
            <a:ext cx="10210800" cy="3629891"/>
          </a:xfrm>
          <a:prstGeom prst="rect">
            <a:avLst/>
          </a:prstGeom>
        </p:spPr>
        <p:txBody>
          <a:bodyPr vert="horz" wrap="square" lIns="91440" tIns="91440" rIns="91440" bIns="91440" rtlCol="0">
            <a:noAutofit/>
          </a:bodyPr>
          <a:lstStyle/>
          <a:p>
            <a:endParaRPr lang="en-US" sz="2800" dirty="0" smtClean="0"/>
          </a:p>
          <a:p>
            <a:pPr marL="285750" indent="-285750">
              <a:buFont typeface="Arial" charset="0"/>
              <a:buChar char="•"/>
            </a:pPr>
            <a:r>
              <a:rPr lang="en-US" sz="2800" dirty="0" smtClean="0"/>
              <a:t>Robust 3</a:t>
            </a:r>
            <a:r>
              <a:rPr lang="en-US" sz="2800" baseline="30000" dirty="0" smtClean="0"/>
              <a:t>rd</a:t>
            </a:r>
            <a:r>
              <a:rPr lang="en-US" sz="2800" dirty="0" smtClean="0"/>
              <a:t> party ecosystem for whole life cycle Ingest to Disposition.</a:t>
            </a:r>
          </a:p>
          <a:p>
            <a:pPr marL="285750" indent="-285750">
              <a:buFont typeface="Arial" charset="0"/>
              <a:buChar char="•"/>
            </a:pPr>
            <a:endParaRPr lang="en-US" sz="2800" dirty="0"/>
          </a:p>
          <a:p>
            <a:pPr marL="285750" indent="-285750">
              <a:buFont typeface="Arial" charset="0"/>
              <a:buChar char="•"/>
            </a:pPr>
            <a:r>
              <a:rPr lang="en-US" sz="2800" dirty="0"/>
              <a:t>Finish m</a:t>
            </a:r>
            <a:r>
              <a:rPr lang="en-US" sz="2800" dirty="0" smtClean="0"/>
              <a:t>etadata integration – Atlas with HDP components as well as outside Hadoop</a:t>
            </a:r>
          </a:p>
          <a:p>
            <a:pPr marL="285750" indent="-285750">
              <a:buFont typeface="Arial" charset="0"/>
              <a:buChar char="•"/>
            </a:pPr>
            <a:endParaRPr lang="en-US" sz="2800" dirty="0"/>
          </a:p>
          <a:p>
            <a:pPr marL="285750" indent="-285750">
              <a:buFont typeface="Arial" charset="0"/>
              <a:buChar char="•"/>
            </a:pPr>
            <a:r>
              <a:rPr lang="en-US" sz="2800" dirty="0" smtClean="0"/>
              <a:t>Refine / Simplify / Combine UI’s</a:t>
            </a:r>
          </a:p>
          <a:p>
            <a:pPr marL="285750" indent="-285750">
              <a:buFont typeface="Arial" charset="0"/>
              <a:buChar char="•"/>
            </a:pPr>
            <a:endParaRPr lang="en-US" sz="2800" dirty="0" smtClean="0"/>
          </a:p>
          <a:p>
            <a:pPr marL="285750" indent="-285750">
              <a:buFont typeface="Arial" charset="0"/>
              <a:buChar char="•"/>
            </a:pPr>
            <a:r>
              <a:rPr lang="en-US" sz="2800" dirty="0" smtClean="0"/>
              <a:t>Library of reference cases with sample for each</a:t>
            </a:r>
            <a:endParaRPr lang="en-US" sz="2800" dirty="0"/>
          </a:p>
        </p:txBody>
      </p:sp>
    </p:spTree>
    <p:extLst>
      <p:ext uri="{BB962C8B-B14F-4D97-AF65-F5344CB8AC3E}">
        <p14:creationId xmlns:p14="http://schemas.microsoft.com/office/powerpoint/2010/main" val="110397641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Governance Roadmap </a:t>
            </a:r>
            <a:r>
              <a:rPr lang="en-US" dirty="0"/>
              <a:t>Themes </a:t>
            </a:r>
          </a:p>
        </p:txBody>
      </p:sp>
      <p:sp>
        <p:nvSpPr>
          <p:cNvPr id="4" name="Rectangle 3"/>
          <p:cNvSpPr/>
          <p:nvPr/>
        </p:nvSpPr>
        <p:spPr>
          <a:xfrm>
            <a:off x="709094" y="1512031"/>
            <a:ext cx="3352801" cy="4467674"/>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t"/>
          <a:lstStyle/>
          <a:p>
            <a:pPr>
              <a:spcBef>
                <a:spcPct val="20000"/>
              </a:spcBef>
            </a:pPr>
            <a:r>
              <a:rPr lang="en-US" sz="1600" i="1" dirty="0"/>
              <a:t>Deliver improved ‘ease of use’ from the perspective of the primary end-users</a:t>
            </a:r>
            <a:endParaRPr lang="en-US" sz="1400" dirty="0">
              <a:solidFill>
                <a:schemeClr val="bg1"/>
              </a:solidFill>
            </a:endParaRPr>
          </a:p>
          <a:p>
            <a:pPr>
              <a:spcBef>
                <a:spcPct val="20000"/>
              </a:spcBef>
            </a:pPr>
            <a:endParaRPr lang="en-US" b="1" dirty="0" smtClean="0">
              <a:solidFill>
                <a:schemeClr val="bg1"/>
              </a:solidFill>
            </a:endParaRPr>
          </a:p>
          <a:p>
            <a:pPr>
              <a:spcBef>
                <a:spcPct val="20000"/>
              </a:spcBef>
            </a:pPr>
            <a:endParaRPr lang="en-US" b="1" dirty="0" smtClean="0">
              <a:solidFill>
                <a:schemeClr val="bg1"/>
              </a:solidFill>
            </a:endParaRPr>
          </a:p>
          <a:p>
            <a:pPr>
              <a:spcBef>
                <a:spcPct val="20000"/>
              </a:spcBef>
            </a:pPr>
            <a:r>
              <a:rPr lang="en-US" b="1" i="1" dirty="0" smtClean="0">
                <a:solidFill>
                  <a:schemeClr val="bg1"/>
                </a:solidFill>
              </a:rPr>
              <a:t>Falcon</a:t>
            </a:r>
          </a:p>
          <a:p>
            <a:pPr marL="285750" indent="-285750">
              <a:spcBef>
                <a:spcPct val="20000"/>
              </a:spcBef>
              <a:buFont typeface="Arial" charset="0"/>
              <a:buChar char="•"/>
            </a:pPr>
            <a:r>
              <a:rPr lang="en-US" dirty="0" smtClean="0">
                <a:solidFill>
                  <a:schemeClr val="bg1"/>
                </a:solidFill>
              </a:rPr>
              <a:t>UI, Themes, Entity Management</a:t>
            </a:r>
          </a:p>
          <a:p>
            <a:pPr marL="285750" indent="-285750">
              <a:spcBef>
                <a:spcPct val="20000"/>
              </a:spcBef>
              <a:buFont typeface="Arial" charset="0"/>
              <a:buChar char="•"/>
            </a:pPr>
            <a:r>
              <a:rPr lang="en-US" dirty="0" smtClean="0">
                <a:solidFill>
                  <a:schemeClr val="bg1"/>
                </a:solidFill>
              </a:rPr>
              <a:t>Search, Keyword, Tags</a:t>
            </a:r>
          </a:p>
          <a:p>
            <a:pPr>
              <a:spcBef>
                <a:spcPct val="20000"/>
              </a:spcBef>
            </a:pPr>
            <a:endParaRPr lang="en-US" b="1" i="1" dirty="0" smtClean="0">
              <a:solidFill>
                <a:schemeClr val="bg1"/>
              </a:solidFill>
            </a:endParaRPr>
          </a:p>
          <a:p>
            <a:pPr>
              <a:spcBef>
                <a:spcPct val="20000"/>
              </a:spcBef>
            </a:pPr>
            <a:r>
              <a:rPr lang="en-US" b="1" i="1" dirty="0" smtClean="0">
                <a:solidFill>
                  <a:schemeClr val="bg1"/>
                </a:solidFill>
              </a:rPr>
              <a:t>Atlas</a:t>
            </a:r>
          </a:p>
          <a:p>
            <a:pPr marL="285750" indent="-285750">
              <a:spcBef>
                <a:spcPct val="20000"/>
              </a:spcBef>
              <a:buFont typeface="Arial" charset="0"/>
              <a:buChar char="•"/>
            </a:pPr>
            <a:r>
              <a:rPr lang="en-US" dirty="0" smtClean="0">
                <a:solidFill>
                  <a:schemeClr val="bg1"/>
                </a:solidFill>
              </a:rPr>
              <a:t>UI, Metadata management</a:t>
            </a:r>
          </a:p>
          <a:p>
            <a:pPr marL="285750" indent="-285750">
              <a:spcBef>
                <a:spcPct val="20000"/>
              </a:spcBef>
              <a:buFont typeface="Arial" charset="0"/>
              <a:buChar char="•"/>
            </a:pPr>
            <a:r>
              <a:rPr lang="en-US" dirty="0" smtClean="0">
                <a:solidFill>
                  <a:schemeClr val="bg1"/>
                </a:solidFill>
              </a:rPr>
              <a:t>Search lineages, instances</a:t>
            </a:r>
          </a:p>
        </p:txBody>
      </p:sp>
      <p:sp>
        <p:nvSpPr>
          <p:cNvPr id="5" name="Rectangle 4"/>
          <p:cNvSpPr/>
          <p:nvPr/>
        </p:nvSpPr>
        <p:spPr>
          <a:xfrm>
            <a:off x="4327439" y="1512031"/>
            <a:ext cx="3352801" cy="4467673"/>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t"/>
          <a:lstStyle/>
          <a:p>
            <a:pPr fontAlgn="auto">
              <a:spcBef>
                <a:spcPct val="20000"/>
              </a:spcBef>
              <a:spcAft>
                <a:spcPts val="0"/>
              </a:spcAft>
            </a:pPr>
            <a:r>
              <a:rPr lang="en-US" sz="1600" i="1" dirty="0">
                <a:solidFill>
                  <a:schemeClr val="bg1"/>
                </a:solidFill>
              </a:rPr>
              <a:t>Deepen the capabilities of YARN-based centralized platform architecture and the enterprise services that surround </a:t>
            </a:r>
            <a:r>
              <a:rPr lang="en-US" sz="1600" i="1" dirty="0" smtClean="0">
                <a:solidFill>
                  <a:schemeClr val="bg1"/>
                </a:solidFill>
              </a:rPr>
              <a:t>it</a:t>
            </a:r>
          </a:p>
          <a:p>
            <a:pPr fontAlgn="auto">
              <a:spcBef>
                <a:spcPct val="20000"/>
              </a:spcBef>
              <a:spcAft>
                <a:spcPts val="0"/>
              </a:spcAft>
            </a:pPr>
            <a:endParaRPr lang="en-US" i="1" dirty="0">
              <a:solidFill>
                <a:schemeClr val="bg1"/>
              </a:solidFill>
            </a:endParaRPr>
          </a:p>
          <a:p>
            <a:pPr fontAlgn="auto">
              <a:spcBef>
                <a:spcPct val="20000"/>
              </a:spcBef>
              <a:spcAft>
                <a:spcPts val="0"/>
              </a:spcAft>
            </a:pPr>
            <a:r>
              <a:rPr lang="en-US" b="1" i="1" dirty="0" smtClean="0">
                <a:solidFill>
                  <a:schemeClr val="bg1"/>
                </a:solidFill>
              </a:rPr>
              <a:t>Falcon</a:t>
            </a:r>
          </a:p>
          <a:p>
            <a:pPr marL="285750" indent="-285750" fontAlgn="auto">
              <a:spcBef>
                <a:spcPct val="20000"/>
              </a:spcBef>
              <a:spcAft>
                <a:spcPts val="0"/>
              </a:spcAft>
              <a:buFont typeface="Arial" charset="0"/>
              <a:buChar char="•"/>
            </a:pPr>
            <a:r>
              <a:rPr lang="en-US" dirty="0" smtClean="0">
                <a:solidFill>
                  <a:schemeClr val="bg1"/>
                </a:solidFill>
              </a:rPr>
              <a:t>HA </a:t>
            </a:r>
          </a:p>
          <a:p>
            <a:pPr marL="285750" indent="-285750" fontAlgn="auto">
              <a:spcBef>
                <a:spcPct val="20000"/>
              </a:spcBef>
              <a:spcAft>
                <a:spcPts val="0"/>
              </a:spcAft>
              <a:buFont typeface="Arial" charset="0"/>
              <a:buChar char="•"/>
            </a:pPr>
            <a:r>
              <a:rPr lang="en-US" dirty="0" smtClean="0">
                <a:solidFill>
                  <a:schemeClr val="bg1"/>
                </a:solidFill>
              </a:rPr>
              <a:t>Atlas Integration</a:t>
            </a:r>
          </a:p>
          <a:p>
            <a:pPr fontAlgn="auto">
              <a:spcBef>
                <a:spcPct val="20000"/>
              </a:spcBef>
              <a:spcAft>
                <a:spcPts val="0"/>
              </a:spcAft>
            </a:pPr>
            <a:endParaRPr lang="en-US" b="1" i="1" dirty="0" smtClean="0">
              <a:solidFill>
                <a:schemeClr val="bg1"/>
              </a:solidFill>
            </a:endParaRPr>
          </a:p>
          <a:p>
            <a:pPr fontAlgn="auto">
              <a:spcBef>
                <a:spcPct val="20000"/>
              </a:spcBef>
              <a:spcAft>
                <a:spcPts val="0"/>
              </a:spcAft>
            </a:pPr>
            <a:endParaRPr lang="en-US" b="1" i="1" dirty="0">
              <a:solidFill>
                <a:schemeClr val="bg1"/>
              </a:solidFill>
            </a:endParaRPr>
          </a:p>
          <a:p>
            <a:pPr fontAlgn="auto">
              <a:spcBef>
                <a:spcPct val="20000"/>
              </a:spcBef>
              <a:spcAft>
                <a:spcPts val="0"/>
              </a:spcAft>
            </a:pPr>
            <a:r>
              <a:rPr lang="en-US" b="1" i="1" dirty="0" smtClean="0">
                <a:solidFill>
                  <a:schemeClr val="bg1"/>
                </a:solidFill>
              </a:rPr>
              <a:t>Atlas</a:t>
            </a:r>
          </a:p>
          <a:p>
            <a:pPr marL="285750" indent="-285750" fontAlgn="auto">
              <a:spcBef>
                <a:spcPct val="20000"/>
              </a:spcBef>
              <a:spcAft>
                <a:spcPts val="0"/>
              </a:spcAft>
              <a:buFont typeface="Arial" charset="0"/>
              <a:buChar char="•"/>
            </a:pPr>
            <a:r>
              <a:rPr lang="en-US" dirty="0" smtClean="0">
                <a:solidFill>
                  <a:schemeClr val="bg1"/>
                </a:solidFill>
              </a:rPr>
              <a:t>HA</a:t>
            </a:r>
          </a:p>
          <a:p>
            <a:pPr marL="285750" indent="-285750" fontAlgn="auto">
              <a:spcBef>
                <a:spcPct val="20000"/>
              </a:spcBef>
              <a:spcAft>
                <a:spcPts val="0"/>
              </a:spcAft>
              <a:buFont typeface="Arial" charset="0"/>
              <a:buChar char="•"/>
            </a:pPr>
            <a:r>
              <a:rPr lang="en-US" dirty="0" smtClean="0">
                <a:solidFill>
                  <a:schemeClr val="bg1"/>
                </a:solidFill>
              </a:rPr>
              <a:t>Ranger Integration</a:t>
            </a:r>
          </a:p>
          <a:p>
            <a:pPr marL="285750" indent="-285750" fontAlgn="auto">
              <a:spcBef>
                <a:spcPct val="20000"/>
              </a:spcBef>
              <a:spcAft>
                <a:spcPts val="0"/>
              </a:spcAft>
              <a:buFont typeface="Arial" charset="0"/>
              <a:buChar char="•"/>
            </a:pPr>
            <a:r>
              <a:rPr lang="en-US" dirty="0" smtClean="0">
                <a:solidFill>
                  <a:schemeClr val="bg1"/>
                </a:solidFill>
              </a:rPr>
              <a:t>Transaction ID </a:t>
            </a:r>
            <a:endParaRPr lang="en-US" dirty="0">
              <a:solidFill>
                <a:schemeClr val="bg1"/>
              </a:solidFill>
            </a:endParaRPr>
          </a:p>
        </p:txBody>
      </p:sp>
      <p:sp>
        <p:nvSpPr>
          <p:cNvPr id="6" name="Rectangle 5"/>
          <p:cNvSpPr/>
          <p:nvPr/>
        </p:nvSpPr>
        <p:spPr>
          <a:xfrm>
            <a:off x="709094" y="1015582"/>
            <a:ext cx="3352801" cy="496450"/>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2"/>
                </a:solidFill>
              </a:rPr>
              <a:t>Ease of Use</a:t>
            </a:r>
            <a:endParaRPr lang="en-US" b="1" dirty="0">
              <a:solidFill>
                <a:schemeClr val="tx2"/>
              </a:solidFill>
            </a:endParaRPr>
          </a:p>
        </p:txBody>
      </p:sp>
      <p:sp>
        <p:nvSpPr>
          <p:cNvPr id="7" name="Rectangle 6"/>
          <p:cNvSpPr/>
          <p:nvPr/>
        </p:nvSpPr>
        <p:spPr>
          <a:xfrm>
            <a:off x="4327439" y="1015582"/>
            <a:ext cx="3352801" cy="496450"/>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2"/>
                </a:solidFill>
              </a:rPr>
              <a:t>Enterprise</a:t>
            </a:r>
            <a:r>
              <a:rPr lang="en-US" sz="1600" b="1" dirty="0" smtClean="0">
                <a:solidFill>
                  <a:schemeClr val="tx2"/>
                </a:solidFill>
              </a:rPr>
              <a:t> </a:t>
            </a:r>
            <a:r>
              <a:rPr lang="en-US" sz="2400" b="1" dirty="0" smtClean="0">
                <a:solidFill>
                  <a:schemeClr val="tx2"/>
                </a:solidFill>
              </a:rPr>
              <a:t>Readiness</a:t>
            </a:r>
            <a:endParaRPr lang="en-US" b="1" dirty="0">
              <a:solidFill>
                <a:schemeClr val="tx2"/>
              </a:solidFill>
            </a:endParaRPr>
          </a:p>
        </p:txBody>
      </p:sp>
      <p:sp>
        <p:nvSpPr>
          <p:cNvPr id="11" name="Rectangle 10"/>
          <p:cNvSpPr/>
          <p:nvPr/>
        </p:nvSpPr>
        <p:spPr>
          <a:xfrm>
            <a:off x="7988442" y="983832"/>
            <a:ext cx="3352801" cy="496450"/>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2"/>
                </a:solidFill>
              </a:rPr>
              <a:t>Simplicity</a:t>
            </a:r>
            <a:endParaRPr lang="en-US" b="1" dirty="0">
              <a:solidFill>
                <a:schemeClr val="tx2"/>
              </a:solidFill>
            </a:endParaRPr>
          </a:p>
        </p:txBody>
      </p:sp>
      <p:sp>
        <p:nvSpPr>
          <p:cNvPr id="13" name="Rectangle 12"/>
          <p:cNvSpPr/>
          <p:nvPr/>
        </p:nvSpPr>
        <p:spPr>
          <a:xfrm>
            <a:off x="7988442" y="1480281"/>
            <a:ext cx="3352801" cy="4508272"/>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t"/>
          <a:lstStyle/>
          <a:p>
            <a:pPr fontAlgn="auto">
              <a:spcBef>
                <a:spcPct val="20000"/>
              </a:spcBef>
              <a:spcAft>
                <a:spcPts val="0"/>
              </a:spcAft>
            </a:pPr>
            <a:r>
              <a:rPr lang="en-US" sz="1600" i="1" dirty="0">
                <a:solidFill>
                  <a:schemeClr val="bg1"/>
                </a:solidFill>
              </a:rPr>
              <a:t>Lower barriers to adoption, increase stability, and simplify key cross-platform workflows and use </a:t>
            </a:r>
            <a:r>
              <a:rPr lang="en-US" sz="1600" i="1" dirty="0" smtClean="0">
                <a:solidFill>
                  <a:schemeClr val="bg1"/>
                </a:solidFill>
              </a:rPr>
              <a:t>cases</a:t>
            </a:r>
          </a:p>
          <a:p>
            <a:pPr fontAlgn="auto">
              <a:spcBef>
                <a:spcPct val="20000"/>
              </a:spcBef>
              <a:spcAft>
                <a:spcPts val="0"/>
              </a:spcAft>
            </a:pPr>
            <a:endParaRPr lang="en-US" sz="2000" i="1" dirty="0" smtClean="0">
              <a:solidFill>
                <a:schemeClr val="bg1"/>
              </a:solidFill>
            </a:endParaRPr>
          </a:p>
          <a:p>
            <a:pPr fontAlgn="auto">
              <a:spcBef>
                <a:spcPct val="20000"/>
              </a:spcBef>
              <a:spcAft>
                <a:spcPts val="0"/>
              </a:spcAft>
            </a:pPr>
            <a:r>
              <a:rPr lang="en-US" b="1" i="1" dirty="0" smtClean="0">
                <a:solidFill>
                  <a:schemeClr val="bg1"/>
                </a:solidFill>
              </a:rPr>
              <a:t>Falcon</a:t>
            </a:r>
          </a:p>
          <a:p>
            <a:pPr marL="285750" indent="-285750" fontAlgn="auto">
              <a:spcBef>
                <a:spcPct val="20000"/>
              </a:spcBef>
              <a:spcAft>
                <a:spcPts val="0"/>
              </a:spcAft>
              <a:buFont typeface="Arial" charset="0"/>
              <a:buChar char="•"/>
            </a:pPr>
            <a:r>
              <a:rPr lang="en-US" dirty="0" smtClean="0">
                <a:solidFill>
                  <a:schemeClr val="bg1"/>
                </a:solidFill>
              </a:rPr>
              <a:t>ETL offload uses cases </a:t>
            </a:r>
            <a:endParaRPr lang="en-US" dirty="0">
              <a:solidFill>
                <a:schemeClr val="bg1"/>
              </a:solidFill>
            </a:endParaRPr>
          </a:p>
          <a:p>
            <a:pPr fontAlgn="auto">
              <a:spcBef>
                <a:spcPct val="20000"/>
              </a:spcBef>
              <a:spcAft>
                <a:spcPts val="0"/>
              </a:spcAft>
            </a:pPr>
            <a:endParaRPr lang="en-US" b="1" i="1" dirty="0" smtClean="0">
              <a:solidFill>
                <a:schemeClr val="bg1"/>
              </a:solidFill>
            </a:endParaRPr>
          </a:p>
          <a:p>
            <a:pPr fontAlgn="auto">
              <a:spcBef>
                <a:spcPct val="20000"/>
              </a:spcBef>
              <a:spcAft>
                <a:spcPts val="0"/>
              </a:spcAft>
            </a:pPr>
            <a:endParaRPr lang="en-US" b="1" i="1" dirty="0">
              <a:solidFill>
                <a:schemeClr val="bg1"/>
              </a:solidFill>
            </a:endParaRPr>
          </a:p>
          <a:p>
            <a:pPr fontAlgn="auto">
              <a:spcBef>
                <a:spcPct val="20000"/>
              </a:spcBef>
              <a:spcAft>
                <a:spcPts val="0"/>
              </a:spcAft>
            </a:pPr>
            <a:endParaRPr lang="en-US" b="1" i="1" dirty="0" smtClean="0">
              <a:solidFill>
                <a:schemeClr val="bg1"/>
              </a:solidFill>
            </a:endParaRPr>
          </a:p>
          <a:p>
            <a:pPr fontAlgn="auto">
              <a:spcBef>
                <a:spcPct val="20000"/>
              </a:spcBef>
              <a:spcAft>
                <a:spcPts val="0"/>
              </a:spcAft>
            </a:pPr>
            <a:r>
              <a:rPr lang="en-US" b="1" i="1" dirty="0" smtClean="0">
                <a:solidFill>
                  <a:schemeClr val="bg1"/>
                </a:solidFill>
              </a:rPr>
              <a:t>Atlas</a:t>
            </a:r>
            <a:endParaRPr lang="en-US" b="1" i="1" dirty="0">
              <a:solidFill>
                <a:schemeClr val="bg1"/>
              </a:solidFill>
            </a:endParaRPr>
          </a:p>
          <a:p>
            <a:pPr marL="285750" indent="-285750">
              <a:spcBef>
                <a:spcPct val="20000"/>
              </a:spcBef>
              <a:buFont typeface="Arial"/>
              <a:buChar char="•"/>
            </a:pPr>
            <a:r>
              <a:rPr lang="en-US" dirty="0" smtClean="0">
                <a:solidFill>
                  <a:schemeClr val="bg1"/>
                </a:solidFill>
              </a:rPr>
              <a:t>Native Connectors for component</a:t>
            </a:r>
          </a:p>
          <a:p>
            <a:pPr marL="285750" indent="-285750">
              <a:spcBef>
                <a:spcPct val="20000"/>
              </a:spcBef>
              <a:buFont typeface="Arial"/>
              <a:buChar char="•"/>
            </a:pPr>
            <a:r>
              <a:rPr lang="en-US" dirty="0" err="1" smtClean="0">
                <a:solidFill>
                  <a:schemeClr val="bg1"/>
                </a:solidFill>
              </a:rPr>
              <a:t>Gov</a:t>
            </a:r>
            <a:r>
              <a:rPr lang="en-US" dirty="0" smtClean="0">
                <a:solidFill>
                  <a:schemeClr val="bg1"/>
                </a:solidFill>
              </a:rPr>
              <a:t> Ready Certification</a:t>
            </a:r>
          </a:p>
        </p:txBody>
      </p:sp>
      <p:sp>
        <p:nvSpPr>
          <p:cNvPr id="16" name="TextBox 15"/>
          <p:cNvSpPr txBox="1"/>
          <p:nvPr/>
        </p:nvSpPr>
        <p:spPr>
          <a:xfrm>
            <a:off x="5498606" y="2127422"/>
            <a:ext cx="914400" cy="914400"/>
          </a:xfrm>
          <a:prstGeom prst="rect">
            <a:avLst/>
          </a:prstGeom>
        </p:spPr>
        <p:txBody>
          <a:bodyPr vert="horz" wrap="none" lIns="91440" tIns="91440" rIns="91440" bIns="91440" rtlCol="0">
            <a:noAutofit/>
          </a:bodyPr>
          <a:lstStyle/>
          <a:p>
            <a:endParaRPr lang="en-US" dirty="0"/>
          </a:p>
        </p:txBody>
      </p:sp>
    </p:spTree>
    <p:extLst>
      <p:ext uri="{BB962C8B-B14F-4D97-AF65-F5344CB8AC3E}">
        <p14:creationId xmlns:p14="http://schemas.microsoft.com/office/powerpoint/2010/main" val="102637484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Apach</a:t>
            </a:r>
            <a:r>
              <a:rPr lang="en-US" dirty="0"/>
              <a:t> </a:t>
            </a:r>
            <a:r>
              <a:rPr lang="en-US" dirty="0" smtClean="0"/>
              <a:t>Falcon Roadmap </a:t>
            </a:r>
            <a:r>
              <a:rPr lang="en-US" dirty="0"/>
              <a:t>Themes</a:t>
            </a:r>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0437642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707079917"/>
              </p:ext>
            </p:extLst>
          </p:nvPr>
        </p:nvGraphicFramePr>
        <p:xfrm>
          <a:off x="471650" y="1036988"/>
          <a:ext cx="11190865" cy="4880158"/>
        </p:xfrm>
        <a:graphic>
          <a:graphicData uri="http://schemas.openxmlformats.org/drawingml/2006/table">
            <a:tbl>
              <a:tblPr firstRow="1" bandRow="1">
                <a:tableStyleId>{5C22544A-7EE6-4342-B048-85BDC9FD1C3A}</a:tableStyleId>
              </a:tblPr>
              <a:tblGrid>
                <a:gridCol w="1275423"/>
                <a:gridCol w="3428644"/>
                <a:gridCol w="3243399"/>
                <a:gridCol w="3243399"/>
              </a:tblGrid>
              <a:tr h="407972">
                <a:tc>
                  <a:txBody>
                    <a:bodyPr/>
                    <a:lstStyle/>
                    <a:p>
                      <a:pPr algn="ctr"/>
                      <a:r>
                        <a:rPr lang="en-US" sz="1400" b="1" dirty="0" smtClean="0">
                          <a:latin typeface="Calibri"/>
                          <a:cs typeface="Calibri"/>
                        </a:rPr>
                        <a:t>Area</a:t>
                      </a:r>
                      <a:endParaRPr lang="en-US" sz="1400" b="1" dirty="0">
                        <a:latin typeface="Calibri"/>
                        <a:cs typeface="Calibri"/>
                      </a:endParaRPr>
                    </a:p>
                  </a:txBody>
                  <a:tcPr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69BE28"/>
                    </a:solidFill>
                  </a:tcPr>
                </a:tc>
                <a:tc>
                  <a:txBody>
                    <a:bodyPr/>
                    <a:lstStyle/>
                    <a:p>
                      <a:pPr marL="0" indent="0" algn="ctr">
                        <a:buFont typeface="Arial"/>
                        <a:buNone/>
                      </a:pPr>
                      <a:r>
                        <a:rPr lang="en-US" sz="1400" b="1" dirty="0" smtClean="0">
                          <a:latin typeface="Calibri"/>
                          <a:cs typeface="Calibri"/>
                        </a:rPr>
                        <a:t>Nearer Term</a:t>
                      </a:r>
                      <a:endParaRPr lang="en-US" sz="1400" b="1" dirty="0">
                        <a:latin typeface="Calibri"/>
                        <a:cs typeface="Calibri"/>
                      </a:endParaRPr>
                    </a:p>
                  </a:txBody>
                  <a:tcP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69BE28"/>
                    </a:solidFill>
                  </a:tcPr>
                </a:tc>
                <a:tc>
                  <a:txBody>
                    <a:bodyPr/>
                    <a:lstStyle/>
                    <a:p>
                      <a:pPr marL="0" indent="0" algn="ctr">
                        <a:buFont typeface="Arial"/>
                        <a:buNone/>
                      </a:pPr>
                      <a:r>
                        <a:rPr lang="en-US" sz="1400" b="1" dirty="0" smtClean="0">
                          <a:latin typeface="Calibri"/>
                          <a:cs typeface="Calibri"/>
                        </a:rPr>
                        <a:t>Longer Term Needs</a:t>
                      </a:r>
                      <a:endParaRPr lang="en-US" sz="1400" b="1" dirty="0">
                        <a:latin typeface="Calibri"/>
                        <a:cs typeface="Calibri"/>
                      </a:endParaRPr>
                    </a:p>
                  </a:txBody>
                  <a:tcP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69BE28"/>
                    </a:solidFill>
                  </a:tcPr>
                </a:tc>
                <a:tc>
                  <a:txBody>
                    <a:bodyPr/>
                    <a:lstStyle/>
                    <a:p>
                      <a:pPr marL="0" indent="0" algn="ctr">
                        <a:buFont typeface="Arial"/>
                        <a:buNone/>
                      </a:pPr>
                      <a:r>
                        <a:rPr lang="en-US" sz="1400" b="1" dirty="0" smtClean="0">
                          <a:latin typeface="Calibri"/>
                          <a:cs typeface="Calibri"/>
                        </a:rPr>
                        <a:t>Beyond</a:t>
                      </a:r>
                      <a:endParaRPr lang="en-US" sz="1400" b="1" dirty="0">
                        <a:latin typeface="Calibri"/>
                        <a:cs typeface="Calibri"/>
                      </a:endParaRPr>
                    </a:p>
                  </a:txBody>
                  <a:tcP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69BE28"/>
                    </a:solidFill>
                  </a:tcPr>
                </a:tc>
              </a:tr>
              <a:tr h="1550293">
                <a:tc>
                  <a:txBody>
                    <a:bodyPr/>
                    <a:lstStyle/>
                    <a:p>
                      <a:pPr algn="ctr"/>
                      <a:r>
                        <a:rPr lang="en-US" sz="1400" dirty="0" smtClean="0">
                          <a:latin typeface="Calibri"/>
                          <a:cs typeface="Calibri"/>
                        </a:rPr>
                        <a:t>Ease</a:t>
                      </a:r>
                      <a:r>
                        <a:rPr lang="en-US" sz="1400" baseline="0" dirty="0" smtClean="0">
                          <a:latin typeface="Calibri"/>
                          <a:cs typeface="Calibri"/>
                        </a:rPr>
                        <a:t> of Use</a:t>
                      </a:r>
                      <a:endParaRPr lang="en-US" sz="1400" dirty="0">
                        <a:latin typeface="Calibri"/>
                        <a:cs typeface="Calibri"/>
                      </a:endParaRPr>
                    </a:p>
                  </a:txBody>
                  <a:tcPr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BF4E8"/>
                    </a:solidFill>
                  </a:tcPr>
                </a:tc>
                <a:tc>
                  <a:txBody>
                    <a:bodyPr/>
                    <a:lstStyle/>
                    <a:p>
                      <a:pPr marL="285750" indent="-285750">
                        <a:buFont typeface="Arial"/>
                        <a:buChar char="•"/>
                      </a:pPr>
                      <a:r>
                        <a:rPr lang="en-US" sz="1400" dirty="0" smtClean="0">
                          <a:solidFill>
                            <a:srgbClr val="1E1E1E"/>
                          </a:solidFill>
                          <a:latin typeface="Calibri"/>
                          <a:cs typeface="Calibri"/>
                        </a:rPr>
                        <a:t>Server</a:t>
                      </a:r>
                      <a:r>
                        <a:rPr lang="en-US" sz="1400" baseline="0" dirty="0" smtClean="0">
                          <a:solidFill>
                            <a:srgbClr val="1E1E1E"/>
                          </a:solidFill>
                          <a:latin typeface="Calibri"/>
                          <a:cs typeface="Calibri"/>
                        </a:rPr>
                        <a:t> side recipes (shareable)</a:t>
                      </a:r>
                    </a:p>
                    <a:p>
                      <a:pPr marL="285750" indent="-285750">
                        <a:buFont typeface="Arial"/>
                        <a:buChar char="•"/>
                      </a:pPr>
                      <a:r>
                        <a:rPr lang="en-US" sz="1400" baseline="0" dirty="0" smtClean="0">
                          <a:solidFill>
                            <a:srgbClr val="1E1E1E"/>
                          </a:solidFill>
                          <a:latin typeface="Calibri"/>
                          <a:cs typeface="Calibri"/>
                        </a:rPr>
                        <a:t>Atlas metadata tag integration</a:t>
                      </a:r>
                    </a:p>
                    <a:p>
                      <a:pPr marL="285750" indent="-285750">
                        <a:buFont typeface="Arial"/>
                        <a:buChar char="•"/>
                      </a:pPr>
                      <a:r>
                        <a:rPr lang="en-US" sz="1400" baseline="0" dirty="0" smtClean="0">
                          <a:solidFill>
                            <a:srgbClr val="1E1E1E"/>
                          </a:solidFill>
                          <a:latin typeface="Calibri"/>
                          <a:cs typeface="Calibri"/>
                        </a:rPr>
                        <a:t>Smart dashboard (</a:t>
                      </a:r>
                      <a:r>
                        <a:rPr lang="en-US" sz="1400" baseline="0" dirty="0" err="1" smtClean="0">
                          <a:solidFill>
                            <a:srgbClr val="1E1E1E"/>
                          </a:solidFill>
                          <a:latin typeface="Calibri"/>
                          <a:cs typeface="Calibri"/>
                        </a:rPr>
                        <a:t>DevOps</a:t>
                      </a:r>
                      <a:r>
                        <a:rPr lang="en-US" sz="1400" baseline="0" dirty="0" smtClean="0">
                          <a:solidFill>
                            <a:srgbClr val="1E1E1E"/>
                          </a:solidFill>
                          <a:latin typeface="Calibri"/>
                          <a:cs typeface="Calibri"/>
                        </a:rPr>
                        <a:t>)</a:t>
                      </a:r>
                    </a:p>
                    <a:p>
                      <a:pPr marL="285750" indent="-285750">
                        <a:buFont typeface="Arial"/>
                        <a:buChar char="•"/>
                      </a:pPr>
                      <a:r>
                        <a:rPr lang="en-US" sz="1400" baseline="0" dirty="0" smtClean="0">
                          <a:solidFill>
                            <a:srgbClr val="1E1E1E"/>
                          </a:solidFill>
                          <a:latin typeface="Calibri"/>
                          <a:cs typeface="Calibri"/>
                        </a:rPr>
                        <a:t>Instance Search (Tag Based)</a:t>
                      </a:r>
                    </a:p>
                    <a:p>
                      <a:pPr marL="285750" indent="-285750">
                        <a:buFont typeface="Arial"/>
                        <a:buChar char="•"/>
                      </a:pPr>
                      <a:r>
                        <a:rPr lang="en-US" sz="1400" baseline="0" dirty="0" smtClean="0">
                          <a:solidFill>
                            <a:srgbClr val="1E1E1E"/>
                          </a:solidFill>
                          <a:latin typeface="Calibri"/>
                          <a:cs typeface="Calibri"/>
                        </a:rPr>
                        <a:t>Notification JMS / </a:t>
                      </a:r>
                      <a:r>
                        <a:rPr lang="en-US" sz="1400" baseline="0" dirty="0" err="1" smtClean="0">
                          <a:solidFill>
                            <a:srgbClr val="1E1E1E"/>
                          </a:solidFill>
                          <a:latin typeface="Calibri"/>
                          <a:cs typeface="Calibri"/>
                        </a:rPr>
                        <a:t>smtp</a:t>
                      </a:r>
                      <a:endParaRPr lang="en-US" sz="1400" baseline="0" dirty="0" smtClean="0">
                        <a:solidFill>
                          <a:srgbClr val="1E1E1E"/>
                        </a:solidFill>
                        <a:latin typeface="Calibri"/>
                        <a:cs typeface="Calibri"/>
                      </a:endParaRPr>
                    </a:p>
                    <a:p>
                      <a:pPr marL="285750" indent="-285750">
                        <a:buFont typeface="Arial"/>
                        <a:buChar char="•"/>
                      </a:pPr>
                      <a:endParaRPr lang="en-US" sz="1400" dirty="0" smtClean="0">
                        <a:solidFill>
                          <a:srgbClr val="1E1E1E"/>
                        </a:solidFill>
                        <a:latin typeface="Calibri"/>
                        <a:cs typeface="Calibri"/>
                      </a:endParaRPr>
                    </a:p>
                  </a:txBody>
                  <a:tcP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3">
                        <a:lumMod val="20000"/>
                        <a:lumOff val="80000"/>
                      </a:schemeClr>
                    </a:solidFill>
                  </a:tcPr>
                </a:tc>
                <a:tc>
                  <a:txBody>
                    <a:bodyPr/>
                    <a:lstStyle/>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400" dirty="0" smtClean="0">
                          <a:latin typeface="Calibri"/>
                          <a:cs typeface="Calibri"/>
                        </a:rPr>
                        <a:t>Server</a:t>
                      </a:r>
                      <a:r>
                        <a:rPr lang="en-US" sz="1400" baseline="0" dirty="0" smtClean="0">
                          <a:latin typeface="Calibri"/>
                          <a:cs typeface="Calibri"/>
                        </a:rPr>
                        <a:t> side recipes 3</a:t>
                      </a:r>
                      <a:r>
                        <a:rPr lang="en-US" sz="1400" baseline="30000" dirty="0" smtClean="0">
                          <a:latin typeface="Calibri"/>
                          <a:cs typeface="Calibri"/>
                        </a:rPr>
                        <a:t>rd</a:t>
                      </a:r>
                      <a:r>
                        <a:rPr lang="en-US" sz="1400" baseline="0" dirty="0" smtClean="0">
                          <a:latin typeface="Calibri"/>
                          <a:cs typeface="Calibri"/>
                        </a:rPr>
                        <a:t> party endpoints</a:t>
                      </a:r>
                      <a:endParaRPr lang="en-US" sz="1400" dirty="0" smtClean="0">
                        <a:latin typeface="Calibri"/>
                        <a:cs typeface="Calibri"/>
                      </a:endParaRP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400" dirty="0" smtClean="0">
                          <a:latin typeface="Calibri"/>
                          <a:cs typeface="Calibri"/>
                        </a:rPr>
                        <a:t>External</a:t>
                      </a:r>
                      <a:r>
                        <a:rPr lang="en-US" sz="1400" baseline="0" dirty="0" smtClean="0">
                          <a:latin typeface="Calibri"/>
                          <a:cs typeface="Calibri"/>
                        </a:rPr>
                        <a:t> NFS as source </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400" baseline="0" dirty="0" smtClean="0">
                          <a:latin typeface="Calibri"/>
                          <a:cs typeface="Calibri"/>
                        </a:rPr>
                        <a:t>User Profiles </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400" baseline="0" dirty="0" smtClean="0">
                          <a:latin typeface="Calibri"/>
                          <a:cs typeface="Calibri"/>
                        </a:rPr>
                        <a:t>Tag Management (Falcon)</a:t>
                      </a:r>
                      <a:endParaRPr lang="en-US" sz="1400" dirty="0" smtClean="0">
                        <a:latin typeface="Calibri"/>
                        <a:cs typeface="Calibri"/>
                      </a:endParaRPr>
                    </a:p>
                  </a:txBody>
                  <a:tcP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bg1">
                        <a:lumMod val="10000"/>
                        <a:lumOff val="90000"/>
                      </a:schemeClr>
                    </a:solidFill>
                  </a:tcPr>
                </a:tc>
                <a:tc>
                  <a:txBody>
                    <a:bodyPr/>
                    <a:lstStyle/>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400" dirty="0" smtClean="0">
                          <a:latin typeface="Calibri"/>
                          <a:cs typeface="Calibri"/>
                        </a:rPr>
                        <a:t>External storage as a tier</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400" dirty="0" smtClean="0">
                          <a:latin typeface="Calibri"/>
                          <a:cs typeface="Calibri"/>
                        </a:rPr>
                        <a:t>Visual PIG</a:t>
                      </a:r>
                      <a:r>
                        <a:rPr lang="en-US" sz="1400" baseline="0" dirty="0" smtClean="0">
                          <a:latin typeface="Calibri"/>
                          <a:cs typeface="Calibri"/>
                        </a:rPr>
                        <a:t> designer</a:t>
                      </a:r>
                      <a:endParaRPr lang="en-US" sz="1400" dirty="0" smtClean="0">
                        <a:latin typeface="Calibri"/>
                        <a:cs typeface="Calibri"/>
                      </a:endParaRPr>
                    </a:p>
                  </a:txBody>
                  <a:tcP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tx2">
                        <a:lumMod val="95000"/>
                      </a:schemeClr>
                    </a:solidFill>
                  </a:tcPr>
                </a:tc>
              </a:tr>
              <a:tr h="1550293">
                <a:tc>
                  <a:txBody>
                    <a:bodyPr/>
                    <a:lstStyle/>
                    <a:p>
                      <a:pPr algn="ctr"/>
                      <a:r>
                        <a:rPr lang="en-US" sz="1400" dirty="0" smtClean="0">
                          <a:latin typeface="Calibri"/>
                          <a:cs typeface="Calibri"/>
                        </a:rPr>
                        <a:t>Simplification</a:t>
                      </a:r>
                      <a:endParaRPr lang="en-US" sz="1400" dirty="0">
                        <a:latin typeface="Calibri"/>
                        <a:cs typeface="Calibri"/>
                      </a:endParaRPr>
                    </a:p>
                  </a:txBody>
                  <a:tcPr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BF4E8"/>
                    </a:solidFill>
                  </a:tcPr>
                </a:tc>
                <a:tc>
                  <a:txBody>
                    <a:bodyPr/>
                    <a:lstStyle/>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400" dirty="0" smtClean="0">
                          <a:latin typeface="Calibri"/>
                          <a:cs typeface="Calibri"/>
                        </a:rPr>
                        <a:t>Ingestion workflow with recipes</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400" dirty="0" smtClean="0">
                          <a:latin typeface="Calibri"/>
                          <a:cs typeface="Calibri"/>
                        </a:rPr>
                        <a:t>Finish</a:t>
                      </a:r>
                      <a:r>
                        <a:rPr lang="en-US" sz="1400" baseline="0" dirty="0" smtClean="0">
                          <a:latin typeface="Calibri"/>
                          <a:cs typeface="Calibri"/>
                        </a:rPr>
                        <a:t> </a:t>
                      </a:r>
                      <a:r>
                        <a:rPr lang="en-US" sz="1400" baseline="0" dirty="0" err="1" smtClean="0">
                          <a:latin typeface="Calibri"/>
                          <a:cs typeface="Calibri"/>
                        </a:rPr>
                        <a:t>Ambari</a:t>
                      </a:r>
                      <a:r>
                        <a:rPr lang="en-US" sz="1400" baseline="0" dirty="0" smtClean="0">
                          <a:latin typeface="Calibri"/>
                          <a:cs typeface="Calibri"/>
                        </a:rPr>
                        <a:t> integration: HA, RU, SSO</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400" baseline="0" dirty="0" smtClean="0">
                          <a:latin typeface="Calibri"/>
                          <a:cs typeface="Calibri"/>
                        </a:rPr>
                        <a:t>SSO – Knox proxy integration</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endParaRPr lang="en-US" sz="1400" dirty="0" smtClean="0">
                        <a:latin typeface="Calibri"/>
                        <a:cs typeface="Calibri"/>
                      </a:endParaRP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endParaRPr lang="en-US" sz="1400" baseline="0" dirty="0" smtClean="0">
                        <a:latin typeface="Calibri"/>
                        <a:cs typeface="Calibri"/>
                      </a:endParaRPr>
                    </a:p>
                  </a:txBody>
                  <a:tcP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3">
                        <a:lumMod val="20000"/>
                        <a:lumOff val="80000"/>
                      </a:schemeClr>
                    </a:solidFill>
                  </a:tcPr>
                </a:tc>
                <a:tc>
                  <a:txBody>
                    <a:bodyPr/>
                    <a:lstStyle/>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kumimoji="0" lang="en-US" sz="1400" b="0" i="0" u="none" strike="noStrike" kern="1200" cap="none" spc="0" normalizeH="0" baseline="0" noProof="0" dirty="0" err="1" smtClean="0">
                          <a:ln>
                            <a:noFill/>
                          </a:ln>
                          <a:solidFill>
                            <a:srgbClr val="000000"/>
                          </a:solidFill>
                          <a:effectLst/>
                          <a:uLnTx/>
                          <a:uFillTx/>
                          <a:latin typeface="Calibri"/>
                          <a:ea typeface="+mn-ea"/>
                          <a:cs typeface="Calibri"/>
                        </a:rPr>
                        <a:t>Config</a:t>
                      </a:r>
                      <a:r>
                        <a:rPr kumimoji="0" lang="en-US" sz="1400" b="0" i="0" u="none" strike="noStrike" kern="1200" cap="none" spc="0" normalizeH="0" baseline="0" noProof="0" dirty="0" smtClean="0">
                          <a:ln>
                            <a:noFill/>
                          </a:ln>
                          <a:solidFill>
                            <a:srgbClr val="000000"/>
                          </a:solidFill>
                          <a:effectLst/>
                          <a:uLnTx/>
                          <a:uFillTx/>
                          <a:latin typeface="Calibri"/>
                          <a:ea typeface="+mn-ea"/>
                          <a:cs typeface="Calibri"/>
                        </a:rPr>
                        <a:t> / Setting UI</a:t>
                      </a:r>
                    </a:p>
                  </a:txBody>
                  <a:tcP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bg1">
                        <a:lumMod val="10000"/>
                        <a:lumOff val="90000"/>
                      </a:schemeClr>
                    </a:solidFill>
                  </a:tcPr>
                </a:tc>
                <a:tc>
                  <a:txBody>
                    <a:bodyPr/>
                    <a:lstStyle/>
                    <a:p>
                      <a:pPr marL="285750" marR="0" indent="-285750" algn="l" defTabSz="457200" rtl="0" eaLnBrk="1" fontAlgn="auto" latinLnBrk="0" hangingPunct="1">
                        <a:lnSpc>
                          <a:spcPct val="100000"/>
                        </a:lnSpc>
                        <a:spcBef>
                          <a:spcPts val="0"/>
                        </a:spcBef>
                        <a:spcAft>
                          <a:spcPts val="0"/>
                        </a:spcAft>
                        <a:buClrTx/>
                        <a:buSzTx/>
                        <a:buFont typeface="Arial"/>
                        <a:buChar char="•"/>
                        <a:tabLst/>
                        <a:defRPr/>
                      </a:pPr>
                      <a:endParaRPr lang="en-US" sz="1400" dirty="0" smtClean="0">
                        <a:latin typeface="Calibri"/>
                        <a:cs typeface="Calibri"/>
                      </a:endParaRP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endParaRPr lang="en-US" sz="1400" b="0" dirty="0" smtClean="0">
                        <a:latin typeface="Calibri"/>
                        <a:cs typeface="Calibri"/>
                      </a:endParaRPr>
                    </a:p>
                  </a:txBody>
                  <a:tcP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tx2">
                        <a:lumMod val="95000"/>
                      </a:schemeClr>
                    </a:solidFill>
                  </a:tcPr>
                </a:tc>
              </a:tr>
              <a:tr h="979132">
                <a:tc>
                  <a:txBody>
                    <a:bodyPr/>
                    <a:lstStyle/>
                    <a:p>
                      <a:pPr algn="ctr"/>
                      <a:r>
                        <a:rPr lang="en-US" sz="1400" dirty="0" smtClean="0">
                          <a:latin typeface="Calibri"/>
                          <a:cs typeface="Calibri"/>
                        </a:rPr>
                        <a:t>Enterprise Readiness</a:t>
                      </a:r>
                      <a:endParaRPr lang="en-US" sz="1400" dirty="0">
                        <a:latin typeface="Calibri"/>
                        <a:cs typeface="Calibri"/>
                      </a:endParaRPr>
                    </a:p>
                  </a:txBody>
                  <a:tcPr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BF4E8"/>
                    </a:solidFill>
                  </a:tcPr>
                </a:tc>
                <a:tc>
                  <a:txBody>
                    <a:bodyPr/>
                    <a:lstStyle/>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400" dirty="0" smtClean="0">
                          <a:solidFill>
                            <a:srgbClr val="1E1E1E"/>
                          </a:solidFill>
                          <a:latin typeface="Calibri"/>
                          <a:cs typeface="Calibri"/>
                        </a:rPr>
                        <a:t>HIVE</a:t>
                      </a:r>
                      <a:r>
                        <a:rPr lang="en-US" sz="1400" baseline="0" dirty="0" smtClean="0">
                          <a:solidFill>
                            <a:srgbClr val="1E1E1E"/>
                          </a:solidFill>
                          <a:latin typeface="Calibri"/>
                          <a:cs typeface="Calibri"/>
                        </a:rPr>
                        <a:t> DR ACID – for replication</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400" baseline="0" dirty="0" smtClean="0">
                          <a:solidFill>
                            <a:srgbClr val="1E1E1E"/>
                          </a:solidFill>
                          <a:latin typeface="Calibri"/>
                          <a:cs typeface="Calibri"/>
                        </a:rPr>
                        <a:t>Mirroring HDFS snapshot support</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400" baseline="0" dirty="0" smtClean="0">
                          <a:solidFill>
                            <a:srgbClr val="1E1E1E"/>
                          </a:solidFill>
                          <a:latin typeface="Calibri"/>
                          <a:cs typeface="Calibri"/>
                        </a:rPr>
                        <a:t>Audit / Log search GUID support </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400" baseline="0" dirty="0" smtClean="0">
                          <a:solidFill>
                            <a:srgbClr val="1E1E1E"/>
                          </a:solidFill>
                          <a:latin typeface="Calibri"/>
                          <a:cs typeface="Calibri"/>
                        </a:rPr>
                        <a:t>MS ADF support</a:t>
                      </a:r>
                      <a:endParaRPr lang="en-US" sz="1400" dirty="0" smtClean="0">
                        <a:solidFill>
                          <a:srgbClr val="1E1E1E"/>
                        </a:solidFill>
                        <a:latin typeface="Calibri"/>
                        <a:cs typeface="Calibri"/>
                      </a:endParaRPr>
                    </a:p>
                  </a:txBody>
                  <a:tcP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3">
                        <a:lumMod val="20000"/>
                        <a:lumOff val="80000"/>
                      </a:schemeClr>
                    </a:solidFill>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a:buChar char="•"/>
                        <a:tabLst/>
                        <a:defRPr/>
                      </a:pPr>
                      <a:r>
                        <a:rPr kumimoji="0" lang="en-US" sz="1400" b="0" i="0" u="none" strike="noStrike" kern="1200" cap="none" spc="0" normalizeH="0" baseline="0" noProof="0" dirty="0" smtClean="0">
                          <a:ln>
                            <a:noFill/>
                          </a:ln>
                          <a:solidFill>
                            <a:srgbClr val="000000"/>
                          </a:solidFill>
                          <a:effectLst/>
                          <a:uLnTx/>
                          <a:uFillTx/>
                          <a:latin typeface="Calibri"/>
                          <a:ea typeface="+mn-ea"/>
                          <a:cs typeface="Calibri"/>
                        </a:rPr>
                        <a:t>Scheduling coordinator native to Falcon</a:t>
                      </a:r>
                    </a:p>
                    <a:p>
                      <a:pPr marL="285750" marR="0" lvl="0" indent="-285750" algn="l" defTabSz="457200" rtl="0" eaLnBrk="1" fontAlgn="auto" latinLnBrk="0" hangingPunct="1">
                        <a:lnSpc>
                          <a:spcPct val="100000"/>
                        </a:lnSpc>
                        <a:spcBef>
                          <a:spcPts val="0"/>
                        </a:spcBef>
                        <a:spcAft>
                          <a:spcPts val="0"/>
                        </a:spcAft>
                        <a:buClrTx/>
                        <a:buSzTx/>
                        <a:buFont typeface="Arial"/>
                        <a:buChar char="•"/>
                        <a:tabLst/>
                        <a:defRPr/>
                      </a:pPr>
                      <a:r>
                        <a:rPr kumimoji="0" lang="en-US" sz="1400" b="0" i="0" u="none" strike="noStrike" kern="1200" cap="none" spc="0" normalizeH="0" baseline="0" noProof="0" dirty="0" smtClean="0">
                          <a:ln>
                            <a:noFill/>
                          </a:ln>
                          <a:solidFill>
                            <a:srgbClr val="000000"/>
                          </a:solidFill>
                          <a:effectLst/>
                          <a:uLnTx/>
                          <a:uFillTx/>
                          <a:latin typeface="Calibri"/>
                          <a:ea typeface="+mn-ea"/>
                          <a:cs typeface="Calibri"/>
                        </a:rPr>
                        <a:t>External scheduler Integration</a:t>
                      </a:r>
                    </a:p>
                    <a:p>
                      <a:pPr marL="285750" marR="0" lvl="0" indent="-285750" algn="l" defTabSz="457200" rtl="0" eaLnBrk="1" fontAlgn="auto" latinLnBrk="0" hangingPunct="1">
                        <a:lnSpc>
                          <a:spcPct val="100000"/>
                        </a:lnSpc>
                        <a:spcBef>
                          <a:spcPts val="0"/>
                        </a:spcBef>
                        <a:spcAft>
                          <a:spcPts val="0"/>
                        </a:spcAft>
                        <a:buClrTx/>
                        <a:buSzTx/>
                        <a:buFont typeface="Arial"/>
                        <a:buChar char="•"/>
                        <a:tabLst/>
                        <a:defRPr/>
                      </a:pPr>
                      <a:r>
                        <a:rPr kumimoji="0" lang="en-US" sz="1400" b="0" i="0" u="none" strike="noStrike" kern="1200" cap="none" spc="0" normalizeH="0" baseline="0" noProof="0" dirty="0" smtClean="0">
                          <a:ln>
                            <a:noFill/>
                          </a:ln>
                          <a:solidFill>
                            <a:srgbClr val="000000"/>
                          </a:solidFill>
                          <a:effectLst/>
                          <a:uLnTx/>
                          <a:uFillTx/>
                          <a:latin typeface="Calibri"/>
                          <a:ea typeface="+mn-ea"/>
                          <a:cs typeface="Calibri"/>
                        </a:rPr>
                        <a:t>Ranger </a:t>
                      </a:r>
                      <a:r>
                        <a:rPr kumimoji="0" lang="en-US" sz="1400" b="0" i="0" u="none" strike="noStrike" kern="1200" cap="none" spc="0" normalizeH="0" baseline="0" noProof="0" dirty="0" err="1" smtClean="0">
                          <a:ln>
                            <a:noFill/>
                          </a:ln>
                          <a:solidFill>
                            <a:srgbClr val="000000"/>
                          </a:solidFill>
                          <a:effectLst/>
                          <a:uLnTx/>
                          <a:uFillTx/>
                          <a:latin typeface="Calibri"/>
                          <a:ea typeface="+mn-ea"/>
                          <a:cs typeface="Calibri"/>
                        </a:rPr>
                        <a:t>auth</a:t>
                      </a:r>
                      <a:r>
                        <a:rPr kumimoji="0" lang="en-US" sz="1400" b="0" i="0" u="none" strike="noStrike" kern="1200" cap="none" spc="0" normalizeH="0" baseline="0" noProof="0" dirty="0" smtClean="0">
                          <a:ln>
                            <a:noFill/>
                          </a:ln>
                          <a:solidFill>
                            <a:srgbClr val="000000"/>
                          </a:solidFill>
                          <a:effectLst/>
                          <a:uLnTx/>
                          <a:uFillTx/>
                          <a:latin typeface="Calibri"/>
                          <a:ea typeface="+mn-ea"/>
                          <a:cs typeface="Calibri"/>
                        </a:rPr>
                        <a:t> for entities</a:t>
                      </a:r>
                    </a:p>
                    <a:p>
                      <a:pPr marL="285750" marR="0" lvl="0" indent="-285750" algn="l" defTabSz="457200" rtl="0" eaLnBrk="1" fontAlgn="auto" latinLnBrk="0" hangingPunct="1">
                        <a:lnSpc>
                          <a:spcPct val="100000"/>
                        </a:lnSpc>
                        <a:spcBef>
                          <a:spcPts val="0"/>
                        </a:spcBef>
                        <a:spcAft>
                          <a:spcPts val="0"/>
                        </a:spcAft>
                        <a:buClrTx/>
                        <a:buSzTx/>
                        <a:buFont typeface="Arial"/>
                        <a:buChar char="•"/>
                        <a:tabLst/>
                        <a:defRPr/>
                      </a:pPr>
                      <a:endParaRPr kumimoji="0" lang="en-US" sz="1400" b="0" i="0" u="none" strike="noStrike" kern="1200" cap="none" spc="0" normalizeH="0" baseline="0" noProof="0" dirty="0" smtClean="0">
                        <a:ln>
                          <a:noFill/>
                        </a:ln>
                        <a:solidFill>
                          <a:srgbClr val="000000"/>
                        </a:solidFill>
                        <a:effectLst/>
                        <a:uLnTx/>
                        <a:uFillTx/>
                        <a:latin typeface="Calibri"/>
                        <a:ea typeface="+mn-ea"/>
                        <a:cs typeface="Calibri"/>
                      </a:endParaRPr>
                    </a:p>
                    <a:p>
                      <a:pPr marL="285750" marR="0" lvl="0" indent="-285750" algn="l" defTabSz="457200" rtl="0" eaLnBrk="1" fontAlgn="auto" latinLnBrk="0" hangingPunct="1">
                        <a:lnSpc>
                          <a:spcPct val="100000"/>
                        </a:lnSpc>
                        <a:spcBef>
                          <a:spcPts val="0"/>
                        </a:spcBef>
                        <a:spcAft>
                          <a:spcPts val="0"/>
                        </a:spcAft>
                        <a:buClrTx/>
                        <a:buSzTx/>
                        <a:buFont typeface="Arial"/>
                        <a:buChar char="•"/>
                        <a:tabLst/>
                        <a:defRPr/>
                      </a:pPr>
                      <a:endParaRPr kumimoji="0" lang="en-US" sz="1400" b="0" i="0" u="none" strike="noStrike" kern="1200" cap="none" spc="0" normalizeH="0" baseline="0" noProof="0" dirty="0" smtClean="0">
                        <a:ln>
                          <a:noFill/>
                        </a:ln>
                        <a:solidFill>
                          <a:srgbClr val="000000"/>
                        </a:solidFill>
                        <a:effectLst/>
                        <a:uLnTx/>
                        <a:uFillTx/>
                        <a:latin typeface="Calibri"/>
                        <a:ea typeface="+mn-ea"/>
                        <a:cs typeface="Calibri"/>
                      </a:endParaRPr>
                    </a:p>
                  </a:txBody>
                  <a:tcP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bg1">
                        <a:lumMod val="10000"/>
                        <a:lumOff val="90000"/>
                      </a:schemeClr>
                    </a:solidFill>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a:buChar char="•"/>
                        <a:tabLst/>
                        <a:defRPr/>
                      </a:pPr>
                      <a:r>
                        <a:rPr kumimoji="0" lang="en-US" sz="1400" b="0" i="0" u="none" strike="noStrike" kern="1200" cap="none" spc="0" normalizeH="0" baseline="0" noProof="0" dirty="0" smtClean="0">
                          <a:ln>
                            <a:noFill/>
                          </a:ln>
                          <a:solidFill>
                            <a:srgbClr val="000000"/>
                          </a:solidFill>
                          <a:effectLst/>
                          <a:uLnTx/>
                          <a:uFillTx/>
                          <a:latin typeface="Calibri"/>
                          <a:ea typeface="+mn-ea"/>
                          <a:cs typeface="Calibri"/>
                        </a:rPr>
                        <a:t>Spark integration as pipeline engine</a:t>
                      </a:r>
                    </a:p>
                    <a:p>
                      <a:pPr marL="285750" marR="0" lvl="0" indent="-285750" algn="l" defTabSz="457200" rtl="0" eaLnBrk="1" fontAlgn="auto" latinLnBrk="0" hangingPunct="1">
                        <a:lnSpc>
                          <a:spcPct val="100000"/>
                        </a:lnSpc>
                        <a:spcBef>
                          <a:spcPts val="0"/>
                        </a:spcBef>
                        <a:spcAft>
                          <a:spcPts val="0"/>
                        </a:spcAft>
                        <a:buClrTx/>
                        <a:buSzTx/>
                        <a:buFont typeface="Arial"/>
                        <a:buChar char="•"/>
                        <a:tabLst/>
                        <a:defRPr/>
                      </a:pPr>
                      <a:r>
                        <a:rPr kumimoji="0" lang="en-US" sz="1400" b="0" i="0" u="none" strike="noStrike" kern="1200" cap="none" spc="0" normalizeH="0" baseline="0" noProof="0" dirty="0" smtClean="0">
                          <a:ln>
                            <a:noFill/>
                          </a:ln>
                          <a:solidFill>
                            <a:srgbClr val="000000"/>
                          </a:solidFill>
                          <a:effectLst/>
                          <a:uLnTx/>
                          <a:uFillTx/>
                          <a:latin typeface="Calibri"/>
                          <a:ea typeface="+mn-ea"/>
                          <a:cs typeface="Calibri"/>
                        </a:rPr>
                        <a:t>Self Service framework</a:t>
                      </a:r>
                    </a:p>
                  </a:txBody>
                  <a:tcP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tx2">
                        <a:lumMod val="95000"/>
                      </a:schemeClr>
                    </a:solidFill>
                  </a:tcPr>
                </a:tc>
              </a:tr>
            </a:tbl>
          </a:graphicData>
        </a:graphic>
      </p:graphicFrame>
      <p:sp>
        <p:nvSpPr>
          <p:cNvPr id="2" name="Title 1"/>
          <p:cNvSpPr>
            <a:spLocks noGrp="1"/>
          </p:cNvSpPr>
          <p:nvPr>
            <p:ph type="title"/>
          </p:nvPr>
        </p:nvSpPr>
        <p:spPr/>
        <p:txBody>
          <a:bodyPr/>
          <a:lstStyle/>
          <a:p>
            <a:r>
              <a:rPr lang="en-US" dirty="0" smtClean="0"/>
              <a:t>Falcon Roadmap</a:t>
            </a:r>
            <a:endParaRPr lang="en-US" dirty="0"/>
          </a:p>
        </p:txBody>
      </p:sp>
    </p:spTree>
    <p:extLst>
      <p:ext uri="{BB962C8B-B14F-4D97-AF65-F5344CB8AC3E}">
        <p14:creationId xmlns:p14="http://schemas.microsoft.com/office/powerpoint/2010/main" val="118594326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Apache Atlas Roadmap Themes</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0670114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535790478"/>
              </p:ext>
            </p:extLst>
          </p:nvPr>
        </p:nvGraphicFramePr>
        <p:xfrm>
          <a:off x="485124" y="1002145"/>
          <a:ext cx="11190865" cy="4490975"/>
        </p:xfrm>
        <a:graphic>
          <a:graphicData uri="http://schemas.openxmlformats.org/drawingml/2006/table">
            <a:tbl>
              <a:tblPr firstRow="1" bandRow="1">
                <a:tableStyleId>{5C22544A-7EE6-4342-B048-85BDC9FD1C3A}</a:tableStyleId>
              </a:tblPr>
              <a:tblGrid>
                <a:gridCol w="1275423"/>
                <a:gridCol w="3428644"/>
                <a:gridCol w="3243399"/>
                <a:gridCol w="3243399"/>
              </a:tblGrid>
              <a:tr h="448977">
                <a:tc>
                  <a:txBody>
                    <a:bodyPr/>
                    <a:lstStyle/>
                    <a:p>
                      <a:pPr algn="ctr"/>
                      <a:r>
                        <a:rPr lang="en-US" sz="1400" b="1" dirty="0" smtClean="0">
                          <a:latin typeface="Calibri"/>
                          <a:cs typeface="Calibri"/>
                        </a:rPr>
                        <a:t>Area</a:t>
                      </a:r>
                      <a:endParaRPr lang="en-US" sz="1400" b="1" dirty="0">
                        <a:latin typeface="Calibri"/>
                        <a:cs typeface="Calibri"/>
                      </a:endParaRPr>
                    </a:p>
                  </a:txBody>
                  <a:tcPr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69BE28"/>
                    </a:solidFill>
                  </a:tcPr>
                </a:tc>
                <a:tc>
                  <a:txBody>
                    <a:bodyPr/>
                    <a:lstStyle/>
                    <a:p>
                      <a:pPr marL="0" indent="0" algn="ctr">
                        <a:buFont typeface="Arial"/>
                        <a:buNone/>
                      </a:pPr>
                      <a:r>
                        <a:rPr lang="en-US" sz="1400" b="1" dirty="0" smtClean="0">
                          <a:latin typeface="Calibri"/>
                          <a:cs typeface="Calibri"/>
                        </a:rPr>
                        <a:t>Nearer Term</a:t>
                      </a:r>
                      <a:endParaRPr lang="en-US" sz="1400" b="1" dirty="0">
                        <a:latin typeface="Calibri"/>
                        <a:cs typeface="Calibri"/>
                      </a:endParaRPr>
                    </a:p>
                  </a:txBody>
                  <a:tcP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69BE28"/>
                    </a:solidFill>
                  </a:tcPr>
                </a:tc>
                <a:tc>
                  <a:txBody>
                    <a:bodyPr/>
                    <a:lstStyle/>
                    <a:p>
                      <a:pPr marL="0" indent="0" algn="ctr">
                        <a:buFont typeface="Arial"/>
                        <a:buNone/>
                      </a:pPr>
                      <a:r>
                        <a:rPr lang="en-US" sz="1400" b="1" dirty="0" smtClean="0">
                          <a:latin typeface="Calibri"/>
                          <a:cs typeface="Calibri"/>
                        </a:rPr>
                        <a:t>Longer Term Needs</a:t>
                      </a:r>
                      <a:endParaRPr lang="en-US" sz="1400" b="1" dirty="0">
                        <a:latin typeface="Calibri"/>
                        <a:cs typeface="Calibri"/>
                      </a:endParaRPr>
                    </a:p>
                  </a:txBody>
                  <a:tcP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69BE28"/>
                    </a:solidFill>
                  </a:tcPr>
                </a:tc>
                <a:tc>
                  <a:txBody>
                    <a:bodyPr/>
                    <a:lstStyle/>
                    <a:p>
                      <a:pPr marL="0" indent="0" algn="ctr">
                        <a:buFont typeface="Arial"/>
                        <a:buNone/>
                      </a:pPr>
                      <a:r>
                        <a:rPr lang="en-US" sz="1400" b="1" dirty="0" smtClean="0">
                          <a:latin typeface="Calibri"/>
                          <a:cs typeface="Calibri"/>
                        </a:rPr>
                        <a:t>Beyond</a:t>
                      </a:r>
                      <a:endParaRPr lang="en-US" sz="1400" b="1" dirty="0">
                        <a:latin typeface="Calibri"/>
                        <a:cs typeface="Calibri"/>
                      </a:endParaRPr>
                    </a:p>
                  </a:txBody>
                  <a:tcP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69BE28"/>
                    </a:solidFill>
                  </a:tcPr>
                </a:tc>
              </a:tr>
              <a:tr h="1334018">
                <a:tc>
                  <a:txBody>
                    <a:bodyPr/>
                    <a:lstStyle/>
                    <a:p>
                      <a:pPr algn="ctr"/>
                      <a:r>
                        <a:rPr lang="en-US" sz="1400" dirty="0" smtClean="0">
                          <a:latin typeface="Calibri"/>
                          <a:cs typeface="Calibri"/>
                        </a:rPr>
                        <a:t>Ease</a:t>
                      </a:r>
                      <a:r>
                        <a:rPr lang="en-US" sz="1400" baseline="0" dirty="0" smtClean="0">
                          <a:latin typeface="Calibri"/>
                          <a:cs typeface="Calibri"/>
                        </a:rPr>
                        <a:t> of Use</a:t>
                      </a:r>
                      <a:endParaRPr lang="en-US" sz="1400" dirty="0">
                        <a:latin typeface="Calibri"/>
                        <a:cs typeface="Calibri"/>
                      </a:endParaRPr>
                    </a:p>
                  </a:txBody>
                  <a:tcPr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BF4E8"/>
                    </a:solidFill>
                  </a:tcPr>
                </a:tc>
                <a:tc>
                  <a:txBody>
                    <a:bodyPr/>
                    <a:lstStyle/>
                    <a:p>
                      <a:pPr marL="285750" indent="-285750">
                        <a:buFont typeface="Arial"/>
                        <a:buChar char="•"/>
                      </a:pPr>
                      <a:r>
                        <a:rPr lang="en-US" sz="1400" dirty="0" smtClean="0">
                          <a:solidFill>
                            <a:srgbClr val="1E1E1E"/>
                          </a:solidFill>
                          <a:latin typeface="Calibri"/>
                          <a:cs typeface="Calibri"/>
                        </a:rPr>
                        <a:t>T</a:t>
                      </a:r>
                      <a:r>
                        <a:rPr lang="en-US" sz="1400" baseline="0" dirty="0" smtClean="0">
                          <a:solidFill>
                            <a:srgbClr val="1E1E1E"/>
                          </a:solidFill>
                          <a:latin typeface="Calibri"/>
                          <a:cs typeface="Calibri"/>
                        </a:rPr>
                        <a:t>ype mutation – Model / Tags</a:t>
                      </a:r>
                    </a:p>
                    <a:p>
                      <a:pPr marL="285750" indent="-285750">
                        <a:buFont typeface="Arial"/>
                        <a:buChar char="•"/>
                      </a:pPr>
                      <a:r>
                        <a:rPr lang="en-US" sz="1400" dirty="0" smtClean="0">
                          <a:solidFill>
                            <a:srgbClr val="1E1E1E"/>
                          </a:solidFill>
                          <a:latin typeface="Calibri"/>
                          <a:cs typeface="Calibri"/>
                        </a:rPr>
                        <a:t>UI Metadata</a:t>
                      </a:r>
                      <a:r>
                        <a:rPr lang="en-US" sz="1400" baseline="0" dirty="0" smtClean="0">
                          <a:solidFill>
                            <a:srgbClr val="1E1E1E"/>
                          </a:solidFill>
                          <a:latin typeface="Calibri"/>
                          <a:cs typeface="Calibri"/>
                        </a:rPr>
                        <a:t> Management</a:t>
                      </a:r>
                    </a:p>
                    <a:p>
                      <a:pPr marL="285750" indent="-285750">
                        <a:buFont typeface="Arial"/>
                        <a:buChar char="•"/>
                      </a:pPr>
                      <a:r>
                        <a:rPr lang="en-US" sz="1400" baseline="0" dirty="0" smtClean="0">
                          <a:solidFill>
                            <a:srgbClr val="1E1E1E"/>
                          </a:solidFill>
                          <a:latin typeface="Calibri"/>
                          <a:cs typeface="Calibri"/>
                        </a:rPr>
                        <a:t>UI improve lineage explorer</a:t>
                      </a:r>
                      <a:endParaRPr lang="en-US" sz="1400" dirty="0" smtClean="0">
                        <a:solidFill>
                          <a:srgbClr val="1E1E1E"/>
                        </a:solidFill>
                        <a:latin typeface="Calibri"/>
                        <a:cs typeface="Calibri"/>
                      </a:endParaRPr>
                    </a:p>
                  </a:txBody>
                  <a:tcP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3">
                        <a:lumMod val="20000"/>
                        <a:lumOff val="80000"/>
                      </a:schemeClr>
                    </a:solidFill>
                  </a:tcPr>
                </a:tc>
                <a:tc>
                  <a:txBody>
                    <a:bodyPr/>
                    <a:lstStyle/>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400" dirty="0" smtClean="0">
                          <a:latin typeface="Calibri"/>
                          <a:cs typeface="Calibri"/>
                        </a:rPr>
                        <a:t>Row</a:t>
                      </a:r>
                      <a:r>
                        <a:rPr lang="en-US" sz="1400" baseline="0" dirty="0" smtClean="0">
                          <a:latin typeface="Calibri"/>
                          <a:cs typeface="Calibri"/>
                        </a:rPr>
                        <a:t> / Column level filtering by policy</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400" baseline="0" dirty="0" smtClean="0">
                          <a:latin typeface="Calibri"/>
                          <a:cs typeface="Calibri"/>
                        </a:rPr>
                        <a:t>Column Level lineage in Hive</a:t>
                      </a:r>
                      <a:endParaRPr lang="en-US" sz="1400" dirty="0" smtClean="0">
                        <a:latin typeface="Calibri"/>
                        <a:cs typeface="Calibri"/>
                      </a:endParaRPr>
                    </a:p>
                  </a:txBody>
                  <a:tcP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bg1">
                        <a:lumMod val="10000"/>
                        <a:lumOff val="90000"/>
                      </a:schemeClr>
                    </a:solidFill>
                  </a:tcPr>
                </a:tc>
                <a:tc>
                  <a:txBody>
                    <a:bodyPr/>
                    <a:lstStyle/>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400" dirty="0" smtClean="0">
                          <a:latin typeface="Calibri"/>
                          <a:cs typeface="Calibri"/>
                        </a:rPr>
                        <a:t>Self</a:t>
                      </a:r>
                      <a:r>
                        <a:rPr lang="en-US" sz="1400" baseline="0" dirty="0" smtClean="0">
                          <a:latin typeface="Calibri"/>
                          <a:cs typeface="Calibri"/>
                        </a:rPr>
                        <a:t> service support</a:t>
                      </a:r>
                      <a:endParaRPr lang="en-US" sz="1400" dirty="0" smtClean="0">
                        <a:latin typeface="Calibri"/>
                        <a:cs typeface="Calibri"/>
                      </a:endParaRPr>
                    </a:p>
                  </a:txBody>
                  <a:tcP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tx2">
                        <a:lumMod val="95000"/>
                      </a:schemeClr>
                    </a:solidFill>
                  </a:tcPr>
                </a:tc>
              </a:tr>
              <a:tr h="1433325">
                <a:tc>
                  <a:txBody>
                    <a:bodyPr/>
                    <a:lstStyle/>
                    <a:p>
                      <a:pPr algn="ctr"/>
                      <a:r>
                        <a:rPr lang="en-US" sz="1400" dirty="0" smtClean="0">
                          <a:latin typeface="Calibri"/>
                          <a:cs typeface="Calibri"/>
                        </a:rPr>
                        <a:t>Simplification</a:t>
                      </a:r>
                      <a:endParaRPr lang="en-US" sz="1400" dirty="0">
                        <a:latin typeface="Calibri"/>
                        <a:cs typeface="Calibri"/>
                      </a:endParaRPr>
                    </a:p>
                  </a:txBody>
                  <a:tcPr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BF4E8"/>
                    </a:solidFill>
                  </a:tcPr>
                </a:tc>
                <a:tc>
                  <a:txBody>
                    <a:bodyPr/>
                    <a:lstStyle/>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400" baseline="0" dirty="0" smtClean="0">
                          <a:latin typeface="Calibri"/>
                          <a:cs typeface="Calibri"/>
                        </a:rPr>
                        <a:t>Audit / Log search GUID integration</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400" baseline="0" dirty="0" err="1" smtClean="0">
                          <a:latin typeface="Calibri"/>
                          <a:cs typeface="Calibri"/>
                        </a:rPr>
                        <a:t>Gov</a:t>
                      </a:r>
                      <a:r>
                        <a:rPr lang="en-US" sz="1400" baseline="0" dirty="0" smtClean="0">
                          <a:latin typeface="Calibri"/>
                          <a:cs typeface="Calibri"/>
                        </a:rPr>
                        <a:t> Ready Certification</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400" baseline="0" dirty="0" smtClean="0">
                          <a:latin typeface="Calibri"/>
                          <a:cs typeface="Calibri"/>
                        </a:rPr>
                        <a:t>UI search improvement </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endParaRPr lang="en-US" sz="1400" dirty="0" smtClean="0">
                        <a:latin typeface="Calibri"/>
                        <a:cs typeface="Calibri"/>
                      </a:endParaRP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endParaRPr lang="en-US" sz="1400" dirty="0" smtClean="0">
                        <a:latin typeface="Calibri"/>
                        <a:cs typeface="Calibri"/>
                      </a:endParaRP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endParaRPr lang="en-US" sz="1400" baseline="0" dirty="0" smtClean="0">
                        <a:latin typeface="Calibri"/>
                        <a:cs typeface="Calibri"/>
                      </a:endParaRPr>
                    </a:p>
                  </a:txBody>
                  <a:tcP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3">
                        <a:lumMod val="20000"/>
                        <a:lumOff val="80000"/>
                      </a:schemeClr>
                    </a:solidFill>
                  </a:tcPr>
                </a:tc>
                <a:tc>
                  <a:txBody>
                    <a:bodyPr/>
                    <a:lstStyle/>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kumimoji="0" lang="en-US" sz="1400" b="0" i="0" u="none" strike="noStrike" kern="1200" cap="none" spc="0" normalizeH="0" baseline="0" noProof="0" dirty="0" err="1" smtClean="0">
                          <a:ln>
                            <a:noFill/>
                          </a:ln>
                          <a:solidFill>
                            <a:srgbClr val="000000"/>
                          </a:solidFill>
                          <a:effectLst/>
                          <a:uLnTx/>
                          <a:uFillTx/>
                          <a:latin typeface="Calibri"/>
                          <a:ea typeface="+mn-ea"/>
                          <a:cs typeface="Calibri"/>
                        </a:rPr>
                        <a:t>Config</a:t>
                      </a:r>
                      <a:r>
                        <a:rPr kumimoji="0" lang="en-US" sz="1400" b="0" i="0" u="none" strike="noStrike" kern="1200" cap="none" spc="0" normalizeH="0" baseline="0" noProof="0" dirty="0" smtClean="0">
                          <a:ln>
                            <a:noFill/>
                          </a:ln>
                          <a:solidFill>
                            <a:srgbClr val="000000"/>
                          </a:solidFill>
                          <a:effectLst/>
                          <a:uLnTx/>
                          <a:uFillTx/>
                          <a:latin typeface="Calibri"/>
                          <a:ea typeface="+mn-ea"/>
                          <a:cs typeface="Calibri"/>
                        </a:rPr>
                        <a:t> / Setting UI</a:t>
                      </a:r>
                    </a:p>
                  </a:txBody>
                  <a:tcP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bg1">
                        <a:lumMod val="10000"/>
                        <a:lumOff val="90000"/>
                      </a:schemeClr>
                    </a:solidFill>
                  </a:tcPr>
                </a:tc>
                <a:tc>
                  <a:txBody>
                    <a:bodyPr/>
                    <a:lstStyle/>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400" dirty="0" smtClean="0">
                          <a:latin typeface="Calibri"/>
                          <a:cs typeface="Calibri"/>
                        </a:rPr>
                        <a:t>ACL Ranger</a:t>
                      </a:r>
                      <a:r>
                        <a:rPr lang="en-US" sz="1400" baseline="0" dirty="0" smtClean="0">
                          <a:latin typeface="Calibri"/>
                          <a:cs typeface="Calibri"/>
                        </a:rPr>
                        <a:t> delegation for Stewardship</a:t>
                      </a:r>
                      <a:endParaRPr lang="en-US" sz="1400" dirty="0" smtClean="0">
                        <a:latin typeface="Calibri"/>
                        <a:cs typeface="Calibri"/>
                      </a:endParaRP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endParaRPr lang="en-US" sz="1400" b="0" dirty="0" smtClean="0">
                        <a:latin typeface="Calibri"/>
                        <a:cs typeface="Calibri"/>
                      </a:endParaRPr>
                    </a:p>
                  </a:txBody>
                  <a:tcP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tx2">
                        <a:lumMod val="95000"/>
                      </a:schemeClr>
                    </a:solidFill>
                  </a:tcPr>
                </a:tc>
              </a:tr>
              <a:tr h="1274655">
                <a:tc>
                  <a:txBody>
                    <a:bodyPr/>
                    <a:lstStyle/>
                    <a:p>
                      <a:pPr algn="ctr"/>
                      <a:r>
                        <a:rPr lang="en-US" sz="1400" dirty="0" smtClean="0">
                          <a:latin typeface="Calibri"/>
                          <a:cs typeface="Calibri"/>
                        </a:rPr>
                        <a:t>Enterprise Readiness</a:t>
                      </a:r>
                      <a:endParaRPr lang="en-US" sz="1400" dirty="0">
                        <a:latin typeface="Calibri"/>
                        <a:cs typeface="Calibri"/>
                      </a:endParaRPr>
                    </a:p>
                  </a:txBody>
                  <a:tcPr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BF4E8"/>
                    </a:solidFill>
                  </a:tcPr>
                </a:tc>
                <a:tc>
                  <a:txBody>
                    <a:bodyPr/>
                    <a:lstStyle/>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400" dirty="0" smtClean="0">
                          <a:solidFill>
                            <a:srgbClr val="1E1E1E"/>
                          </a:solidFill>
                          <a:latin typeface="Calibri"/>
                          <a:cs typeface="Calibri"/>
                        </a:rPr>
                        <a:t>Integration</a:t>
                      </a:r>
                      <a:r>
                        <a:rPr lang="en-US" sz="1400" baseline="0" dirty="0" smtClean="0">
                          <a:solidFill>
                            <a:srgbClr val="1E1E1E"/>
                          </a:solidFill>
                          <a:latin typeface="Calibri"/>
                          <a:cs typeface="Calibri"/>
                        </a:rPr>
                        <a:t> with Ranger - Merck</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400" baseline="0" dirty="0" smtClean="0">
                          <a:solidFill>
                            <a:srgbClr val="1E1E1E"/>
                          </a:solidFill>
                          <a:latin typeface="Calibri"/>
                          <a:cs typeface="Calibri"/>
                        </a:rPr>
                        <a:t>Integration with Kafka - Target</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400" baseline="0" dirty="0" smtClean="0">
                          <a:solidFill>
                            <a:srgbClr val="1E1E1E"/>
                          </a:solidFill>
                          <a:latin typeface="Calibri"/>
                          <a:cs typeface="Calibri"/>
                        </a:rPr>
                        <a:t>Integration with Storm - Target</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400" baseline="0" dirty="0" smtClean="0">
                          <a:solidFill>
                            <a:srgbClr val="1E1E1E"/>
                          </a:solidFill>
                          <a:latin typeface="Calibri"/>
                          <a:cs typeface="Calibri"/>
                        </a:rPr>
                        <a:t>Integration with Falcon – JPMC</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400" baseline="0" dirty="0" smtClean="0">
                          <a:solidFill>
                            <a:srgbClr val="1E1E1E"/>
                          </a:solidFill>
                          <a:latin typeface="Calibri"/>
                          <a:cs typeface="Calibri"/>
                        </a:rPr>
                        <a:t>Notification of updates to components</a:t>
                      </a:r>
                      <a:endParaRPr lang="en-US" sz="1400" dirty="0" smtClean="0">
                        <a:solidFill>
                          <a:srgbClr val="1E1E1E"/>
                        </a:solidFill>
                        <a:latin typeface="Calibri"/>
                        <a:cs typeface="Calibri"/>
                      </a:endParaRPr>
                    </a:p>
                  </a:txBody>
                  <a:tcP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3">
                        <a:lumMod val="20000"/>
                        <a:lumOff val="80000"/>
                      </a:schemeClr>
                    </a:solidFill>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a:buChar char="•"/>
                        <a:tabLst/>
                        <a:defRPr/>
                      </a:pPr>
                      <a:r>
                        <a:rPr kumimoji="0" lang="en-US" sz="1400" b="0" i="0" u="none" strike="noStrike" kern="1200" cap="none" spc="0" normalizeH="0" baseline="0" noProof="0" dirty="0" smtClean="0">
                          <a:ln>
                            <a:noFill/>
                          </a:ln>
                          <a:solidFill>
                            <a:srgbClr val="000000"/>
                          </a:solidFill>
                          <a:effectLst/>
                          <a:uLnTx/>
                          <a:uFillTx/>
                          <a:latin typeface="Calibri"/>
                          <a:ea typeface="+mn-ea"/>
                          <a:cs typeface="Calibri"/>
                        </a:rPr>
                        <a:t>Versioning of Types, Traits</a:t>
                      </a:r>
                    </a:p>
                    <a:p>
                      <a:pPr marL="285750" marR="0" lvl="0" indent="-285750" algn="l" defTabSz="457200" rtl="0" eaLnBrk="1" fontAlgn="auto" latinLnBrk="0" hangingPunct="1">
                        <a:lnSpc>
                          <a:spcPct val="100000"/>
                        </a:lnSpc>
                        <a:spcBef>
                          <a:spcPts val="0"/>
                        </a:spcBef>
                        <a:spcAft>
                          <a:spcPts val="0"/>
                        </a:spcAft>
                        <a:buClrTx/>
                        <a:buSzTx/>
                        <a:buFont typeface="Arial"/>
                        <a:buChar char="•"/>
                        <a:tabLst/>
                        <a:defRPr/>
                      </a:pPr>
                      <a:r>
                        <a:rPr kumimoji="0" lang="en-US" sz="1400" b="0" i="0" u="none" strike="noStrike" kern="1200" cap="none" spc="0" normalizeH="0" baseline="0" noProof="0" dirty="0" smtClean="0">
                          <a:ln>
                            <a:noFill/>
                          </a:ln>
                          <a:solidFill>
                            <a:srgbClr val="000000"/>
                          </a:solidFill>
                          <a:effectLst/>
                          <a:uLnTx/>
                          <a:uFillTx/>
                          <a:latin typeface="Calibri"/>
                          <a:ea typeface="+mn-ea"/>
                          <a:cs typeface="Calibri"/>
                        </a:rPr>
                        <a:t>HA for Atlas service</a:t>
                      </a:r>
                    </a:p>
                    <a:p>
                      <a:pPr marL="285750" marR="0" lvl="0" indent="-285750" algn="l" defTabSz="457200" rtl="0" eaLnBrk="1" fontAlgn="auto" latinLnBrk="0" hangingPunct="1">
                        <a:lnSpc>
                          <a:spcPct val="100000"/>
                        </a:lnSpc>
                        <a:spcBef>
                          <a:spcPts val="0"/>
                        </a:spcBef>
                        <a:spcAft>
                          <a:spcPts val="0"/>
                        </a:spcAft>
                        <a:buClrTx/>
                        <a:buSzTx/>
                        <a:buFont typeface="Arial"/>
                        <a:buChar char="•"/>
                        <a:tabLst/>
                        <a:defRPr/>
                      </a:pPr>
                      <a:r>
                        <a:rPr kumimoji="0" lang="en-US" sz="1400" b="0" i="0" u="none" strike="noStrike" kern="1200" cap="none" spc="0" normalizeH="0" baseline="0" noProof="0" dirty="0" smtClean="0">
                          <a:ln>
                            <a:noFill/>
                          </a:ln>
                          <a:solidFill>
                            <a:srgbClr val="000000"/>
                          </a:solidFill>
                          <a:effectLst/>
                          <a:uLnTx/>
                          <a:uFillTx/>
                          <a:latin typeface="Calibri"/>
                          <a:ea typeface="+mn-ea"/>
                          <a:cs typeface="Calibri"/>
                        </a:rPr>
                        <a:t>Integration with Spark</a:t>
                      </a:r>
                    </a:p>
                    <a:p>
                      <a:pPr marL="285750" marR="0" lvl="0" indent="-285750" algn="l" defTabSz="457200" rtl="0" eaLnBrk="1" fontAlgn="auto" latinLnBrk="0" hangingPunct="1">
                        <a:lnSpc>
                          <a:spcPct val="100000"/>
                        </a:lnSpc>
                        <a:spcBef>
                          <a:spcPts val="0"/>
                        </a:spcBef>
                        <a:spcAft>
                          <a:spcPts val="0"/>
                        </a:spcAft>
                        <a:buClrTx/>
                        <a:buSzTx/>
                        <a:buFont typeface="Arial"/>
                        <a:buChar char="•"/>
                        <a:tabLst/>
                        <a:defRPr/>
                      </a:pPr>
                      <a:endParaRPr kumimoji="0" lang="en-US" sz="1400" b="0" i="0" u="none" strike="noStrike" kern="1200" cap="none" spc="0" normalizeH="0" baseline="0" noProof="0" dirty="0" smtClean="0">
                        <a:ln>
                          <a:noFill/>
                        </a:ln>
                        <a:solidFill>
                          <a:srgbClr val="000000"/>
                        </a:solidFill>
                        <a:effectLst/>
                        <a:uLnTx/>
                        <a:uFillTx/>
                        <a:latin typeface="Calibri"/>
                        <a:ea typeface="+mn-ea"/>
                        <a:cs typeface="Calibri"/>
                      </a:endParaRPr>
                    </a:p>
                  </a:txBody>
                  <a:tcP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bg1">
                        <a:lumMod val="10000"/>
                        <a:lumOff val="90000"/>
                      </a:schemeClr>
                    </a:solidFill>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a:buChar char="•"/>
                        <a:tabLst/>
                        <a:defRPr/>
                      </a:pPr>
                      <a:r>
                        <a:rPr kumimoji="0" lang="en-US" sz="1400" b="0" i="0" u="none" strike="noStrike" kern="1200" cap="none" spc="0" normalizeH="0" baseline="0" noProof="0" dirty="0" smtClean="0">
                          <a:ln>
                            <a:noFill/>
                          </a:ln>
                          <a:solidFill>
                            <a:srgbClr val="000000"/>
                          </a:solidFill>
                          <a:effectLst/>
                          <a:uLnTx/>
                          <a:uFillTx/>
                          <a:latin typeface="Calibri"/>
                          <a:ea typeface="+mn-ea"/>
                          <a:cs typeface="Calibri"/>
                        </a:rPr>
                        <a:t>TBA DGI</a:t>
                      </a:r>
                    </a:p>
                  </a:txBody>
                  <a:tcP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tx2">
                        <a:lumMod val="95000"/>
                      </a:schemeClr>
                    </a:solidFill>
                  </a:tcPr>
                </a:tc>
              </a:tr>
            </a:tbl>
          </a:graphicData>
        </a:graphic>
      </p:graphicFrame>
      <p:sp>
        <p:nvSpPr>
          <p:cNvPr id="2" name="Title 1"/>
          <p:cNvSpPr>
            <a:spLocks noGrp="1"/>
          </p:cNvSpPr>
          <p:nvPr>
            <p:ph type="title"/>
          </p:nvPr>
        </p:nvSpPr>
        <p:spPr/>
        <p:txBody>
          <a:bodyPr/>
          <a:lstStyle/>
          <a:p>
            <a:r>
              <a:rPr lang="en-US" dirty="0" smtClean="0"/>
              <a:t>Atlas Roadmap</a:t>
            </a:r>
            <a:endParaRPr lang="en-US" dirty="0"/>
          </a:p>
        </p:txBody>
      </p:sp>
    </p:spTree>
    <p:extLst>
      <p:ext uri="{BB962C8B-B14F-4D97-AF65-F5344CB8AC3E}">
        <p14:creationId xmlns:p14="http://schemas.microsoft.com/office/powerpoint/2010/main" val="116373212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0874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HortonworksCorpDeckSpring2014(1)">
  <a:themeElements>
    <a:clrScheme name="Custom 1">
      <a:dk1>
        <a:sysClr val="windowText" lastClr="000000"/>
      </a:dk1>
      <a:lt1>
        <a:srgbClr val="1E1E1E"/>
      </a:lt1>
      <a:dk2>
        <a:srgbClr val="FFFFFF"/>
      </a:dk2>
      <a:lt2>
        <a:srgbClr val="FFFFFF"/>
      </a:lt2>
      <a:accent1>
        <a:srgbClr val="69BE28"/>
      </a:accent1>
      <a:accent2>
        <a:srgbClr val="3DB5E6"/>
      </a:accent2>
      <a:accent3>
        <a:srgbClr val="44697D"/>
      </a:accent3>
      <a:accent4>
        <a:srgbClr val="818A8F"/>
      </a:accent4>
      <a:accent5>
        <a:srgbClr val="E17000"/>
      </a:accent5>
      <a:accent6>
        <a:srgbClr val="F6A800"/>
      </a:accent6>
      <a:hlink>
        <a:srgbClr val="2A52FF"/>
      </a:hlink>
      <a:folHlink>
        <a:srgbClr val="FFFF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tIns="91440" bIns="91440" rtlCol="0" anchor="t" anchorCtr="0"/>
      <a:lstStyle>
        <a:defPPr algn="l">
          <a:defRPr dirty="0" smtClean="0">
            <a:solidFill>
              <a:schemeClr val="bg2"/>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accent4"/>
          </a:solidFill>
        </a:ln>
        <a:effectLst/>
      </a:spPr>
      <a:bodyPr/>
      <a:lstStyle/>
      <a:style>
        <a:lnRef idx="2">
          <a:schemeClr val="accent1"/>
        </a:lnRef>
        <a:fillRef idx="0">
          <a:schemeClr val="accent1"/>
        </a:fillRef>
        <a:effectRef idx="1">
          <a:schemeClr val="accent1"/>
        </a:effectRef>
        <a:fontRef idx="minor">
          <a:schemeClr val="tx1"/>
        </a:fontRef>
      </a:style>
    </a:lnDef>
    <a:txDef>
      <a:spPr/>
      <a:bodyPr vert="horz" wrap="square" lIns="91440" tIns="91440" rIns="91440" bIns="91440" rtlCol="0">
        <a:noAutofit/>
      </a:bodyPr>
      <a:lstStyle>
        <a:defPPr>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HortonworksCorpDeckSpring2014(1)</Template>
  <TotalTime>76748</TotalTime>
  <Words>1027</Words>
  <Application>Microsoft Macintosh PowerPoint</Application>
  <PresentationFormat>Custom</PresentationFormat>
  <Paragraphs>280</Paragraphs>
  <Slides>18</Slides>
  <Notes>12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HortonworksCorpDeckSpring2014(1)</vt:lpstr>
      <vt:lpstr>Governance Roadmap Themes:  Erie &amp; Fenton</vt:lpstr>
      <vt:lpstr>Governance Use Cases Near Term</vt:lpstr>
      <vt:lpstr>Governance Use Cases Long Term</vt:lpstr>
      <vt:lpstr>Governance Roadmap Themes </vt:lpstr>
      <vt:lpstr>Apach Falcon Roadmap Themes</vt:lpstr>
      <vt:lpstr>Falcon Roadmap</vt:lpstr>
      <vt:lpstr>Apache Atlas Roadmap Themes</vt:lpstr>
      <vt:lpstr>Atlas Roadmap</vt:lpstr>
      <vt:lpstr>PowerPoint Presentation</vt:lpstr>
      <vt:lpstr>Appendix</vt:lpstr>
      <vt:lpstr>Apache Atlas Vision:  Governance for HDP</vt:lpstr>
      <vt:lpstr>Apache Atlas Capabilities: Overview</vt:lpstr>
      <vt:lpstr>High Level Architecture</vt:lpstr>
      <vt:lpstr>Sample Use Case:  ETL Offload </vt:lpstr>
      <vt:lpstr>Hive Integration</vt:lpstr>
      <vt:lpstr>Governance Ready Certification Program </vt:lpstr>
      <vt:lpstr>Current list of interested vendors: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Joint Content Development Proposal Tech Docs and Curriculum</dc:title>
  <dc:creator>Jason</dc:creator>
  <cp:lastModifiedBy>Shivaji Dutta</cp:lastModifiedBy>
  <cp:revision>827</cp:revision>
  <dcterms:created xsi:type="dcterms:W3CDTF">2014-05-27T15:23:41Z</dcterms:created>
  <dcterms:modified xsi:type="dcterms:W3CDTF">2015-07-31T15:21:12Z</dcterms:modified>
</cp:coreProperties>
</file>