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handoutMasterIdLst>
    <p:handoutMasterId r:id="rId69"/>
  </p:handoutMasterIdLst>
  <p:sldIdLst>
    <p:sldId id="1403" r:id="rId2"/>
    <p:sldId id="1097" r:id="rId3"/>
    <p:sldId id="1379" r:id="rId4"/>
    <p:sldId id="1350" r:id="rId5"/>
    <p:sldId id="1382" r:id="rId6"/>
    <p:sldId id="1257" r:id="rId7"/>
    <p:sldId id="1258" r:id="rId8"/>
    <p:sldId id="1422" r:id="rId9"/>
    <p:sldId id="1423" r:id="rId10"/>
    <p:sldId id="1218" r:id="rId11"/>
    <p:sldId id="1271" r:id="rId12"/>
    <p:sldId id="1441" r:id="rId13"/>
    <p:sldId id="1440" r:id="rId14"/>
    <p:sldId id="1443" r:id="rId15"/>
    <p:sldId id="1424" r:id="rId16"/>
    <p:sldId id="1433" r:id="rId17"/>
    <p:sldId id="1434" r:id="rId18"/>
    <p:sldId id="1416" r:id="rId19"/>
    <p:sldId id="1430" r:id="rId20"/>
    <p:sldId id="1431" r:id="rId21"/>
    <p:sldId id="1435" r:id="rId22"/>
    <p:sldId id="1436" r:id="rId23"/>
    <p:sldId id="1438" r:id="rId24"/>
    <p:sldId id="1439" r:id="rId25"/>
    <p:sldId id="1229" r:id="rId26"/>
    <p:sldId id="1442" r:id="rId27"/>
    <p:sldId id="1363" r:id="rId28"/>
    <p:sldId id="1364" r:id="rId29"/>
    <p:sldId id="1365" r:id="rId30"/>
    <p:sldId id="1366" r:id="rId31"/>
    <p:sldId id="1367" r:id="rId32"/>
    <p:sldId id="1368" r:id="rId33"/>
    <p:sldId id="1369" r:id="rId34"/>
    <p:sldId id="1370" r:id="rId35"/>
    <p:sldId id="1371" r:id="rId36"/>
    <p:sldId id="1372" r:id="rId37"/>
    <p:sldId id="1373" r:id="rId38"/>
    <p:sldId id="1419" r:id="rId39"/>
    <p:sldId id="1338" r:id="rId40"/>
    <p:sldId id="1344" r:id="rId41"/>
    <p:sldId id="1334" r:id="rId42"/>
    <p:sldId id="1335" r:id="rId43"/>
    <p:sldId id="1336" r:id="rId44"/>
    <p:sldId id="1337" r:id="rId45"/>
    <p:sldId id="1351" r:id="rId46"/>
    <p:sldId id="1357" r:id="rId47"/>
    <p:sldId id="1378" r:id="rId48"/>
    <p:sldId id="1380" r:id="rId49"/>
    <p:sldId id="1352" r:id="rId50"/>
    <p:sldId id="1354" r:id="rId51"/>
    <p:sldId id="1355" r:id="rId52"/>
    <p:sldId id="1374" r:id="rId53"/>
    <p:sldId id="1429" r:id="rId54"/>
    <p:sldId id="1375" r:id="rId55"/>
    <p:sldId id="1376" r:id="rId56"/>
    <p:sldId id="1377" r:id="rId57"/>
    <p:sldId id="1417" r:id="rId58"/>
    <p:sldId id="1414" r:id="rId59"/>
    <p:sldId id="1425" r:id="rId60"/>
    <p:sldId id="1415" r:id="rId61"/>
    <p:sldId id="1278" r:id="rId62"/>
    <p:sldId id="1426" r:id="rId63"/>
    <p:sldId id="1427" r:id="rId64"/>
    <p:sldId id="1428" r:id="rId65"/>
    <p:sldId id="1342" r:id="rId66"/>
    <p:sldId id="1340" r:id="rId6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E8A7AE-E487-CD44-B122-783E4B739D29}">
          <p14:sldIdLst>
            <p14:sldId id="1403"/>
            <p14:sldId id="1097"/>
            <p14:sldId id="1379"/>
            <p14:sldId id="1350"/>
            <p14:sldId id="1382"/>
          </p14:sldIdLst>
        </p14:section>
        <p14:section name="Positioning" id="{CF401DB1-EEFE-5A4C-BB85-331F469EC23A}">
          <p14:sldIdLst>
            <p14:sldId id="1257"/>
            <p14:sldId id="1258"/>
            <p14:sldId id="1422"/>
            <p14:sldId id="1423"/>
          </p14:sldIdLst>
        </p14:section>
        <p14:section name="Atlas Overview" id="{57C28245-3ADB-F84B-B3A0-6CCEF06A3E33}">
          <p14:sldIdLst>
            <p14:sldId id="1218"/>
            <p14:sldId id="1271"/>
            <p14:sldId id="1441"/>
            <p14:sldId id="1440"/>
            <p14:sldId id="1443"/>
            <p14:sldId id="1424"/>
            <p14:sldId id="1433"/>
            <p14:sldId id="1434"/>
            <p14:sldId id="1416"/>
            <p14:sldId id="1430"/>
            <p14:sldId id="1431"/>
            <p14:sldId id="1435"/>
            <p14:sldId id="1436"/>
            <p14:sldId id="1438"/>
            <p14:sldId id="1439"/>
            <p14:sldId id="1229"/>
            <p14:sldId id="1442"/>
          </p14:sldIdLst>
        </p14:section>
        <p14:section name="Atlas Architecture" id="{D74D1031-CD64-F142-82B2-C3F529B6CF79}">
          <p14:sldIdLst>
            <p14:sldId id="1363"/>
            <p14:sldId id="1364"/>
            <p14:sldId id="1365"/>
            <p14:sldId id="1366"/>
            <p14:sldId id="1367"/>
            <p14:sldId id="1368"/>
            <p14:sldId id="1369"/>
            <p14:sldId id="1370"/>
            <p14:sldId id="1371"/>
            <p14:sldId id="1372"/>
            <p14:sldId id="1373"/>
            <p14:sldId id="1419"/>
          </p14:sldIdLst>
        </p14:section>
        <p14:section name="Atlas Screens" id="{1491B83B-DB22-7249-A987-81381DFF6847}">
          <p14:sldIdLst>
            <p14:sldId id="1338"/>
            <p14:sldId id="1344"/>
            <p14:sldId id="1334"/>
            <p14:sldId id="1335"/>
            <p14:sldId id="1336"/>
            <p14:sldId id="1337"/>
          </p14:sldIdLst>
        </p14:section>
        <p14:section name="Atlas Ingestion Demo" id="{64F3918A-478E-5540-80EE-2A099CA1C4EA}">
          <p14:sldIdLst>
            <p14:sldId id="1351"/>
            <p14:sldId id="1357"/>
            <p14:sldId id="1378"/>
            <p14:sldId id="1380"/>
            <p14:sldId id="1352"/>
            <p14:sldId id="1354"/>
            <p14:sldId id="1355"/>
          </p14:sldIdLst>
        </p14:section>
        <p14:section name="Ranger Policy Example" id="{4E073AF0-EBC2-1C4E-A83E-47FBA741E2A8}">
          <p14:sldIdLst>
            <p14:sldId id="1374"/>
            <p14:sldId id="1429"/>
            <p14:sldId id="1375"/>
            <p14:sldId id="1376"/>
            <p14:sldId id="1377"/>
            <p14:sldId id="1417"/>
          </p14:sldIdLst>
        </p14:section>
        <p14:section name="Roadmap" id="{CA18FFD8-E7E5-F946-BFDC-8778BA6AF922}">
          <p14:sldIdLst>
            <p14:sldId id="1414"/>
            <p14:sldId id="1425"/>
            <p14:sldId id="1415"/>
          </p14:sldIdLst>
        </p14:section>
        <p14:section name="Closing" id="{9FC7AC21-1813-CB4B-9C98-835B3B5087FE}">
          <p14:sldIdLst>
            <p14:sldId id="1278"/>
            <p14:sldId id="1426"/>
            <p14:sldId id="1427"/>
            <p14:sldId id="1428"/>
            <p14:sldId id="1342"/>
            <p14:sldId id="1340"/>
          </p14:sldIdLst>
        </p14:section>
      </p14:sectionLst>
    </p:ex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McJanne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71B"/>
    <a:srgbClr val="7FBD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69" autoAdjust="0"/>
    <p:restoredTop sz="95745" autoAdjust="0"/>
  </p:normalViewPr>
  <p:slideViewPr>
    <p:cSldViewPr snapToGrid="0" snapToObjects="1">
      <p:cViewPr varScale="1">
        <p:scale>
          <a:sx n="70" d="100"/>
          <a:sy n="70" d="100"/>
        </p:scale>
        <p:origin x="-120" y="-184"/>
      </p:cViewPr>
      <p:guideLst>
        <p:guide orient="horz" pos="2160"/>
        <p:guide pos="3839"/>
      </p:guideLst>
    </p:cSldViewPr>
  </p:slideViewPr>
  <p:outlineViewPr>
    <p:cViewPr>
      <p:scale>
        <a:sx n="33" d="100"/>
        <a:sy n="33" d="100"/>
      </p:scale>
      <p:origin x="0" y="47032"/>
    </p:cViewPr>
  </p:outlineViewPr>
  <p:notesTextViewPr>
    <p:cViewPr>
      <p:scale>
        <a:sx n="100" d="100"/>
        <a:sy n="100" d="100"/>
      </p:scale>
      <p:origin x="0" y="0"/>
    </p:cViewPr>
  </p:notesTextViewPr>
  <p:sorterViewPr>
    <p:cViewPr>
      <p:scale>
        <a:sx n="111" d="100"/>
        <a:sy n="111" d="100"/>
      </p:scale>
      <p:origin x="0" y="91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commentAuthors" Target="commentAuthors.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B5DC54-9E6F-9649-BC89-103F0D55D9B2}" type="doc">
      <dgm:prSet loTypeId="urn:microsoft.com/office/officeart/2005/8/layout/hierarchy1" loCatId="" qsTypeId="urn:microsoft.com/office/officeart/2005/8/quickstyle/simple4" qsCatId="simple" csTypeId="urn:microsoft.com/office/officeart/2005/8/colors/accent0_1" csCatId="mainScheme" phldr="1"/>
      <dgm:spPr/>
      <dgm:t>
        <a:bodyPr/>
        <a:lstStyle/>
        <a:p>
          <a:endParaRPr lang="en-US"/>
        </a:p>
      </dgm:t>
    </dgm:pt>
    <dgm:pt modelId="{B855ED22-916E-A544-BE70-8B3639B82C19}">
      <dgm:prSet phldrT="[Text]"/>
      <dgm:spPr>
        <a:solidFill>
          <a:schemeClr val="bg2">
            <a:alpha val="90000"/>
          </a:schemeClr>
        </a:solidFill>
      </dgm:spPr>
      <dgm:t>
        <a:bodyPr/>
        <a:lstStyle/>
        <a:p>
          <a:r>
            <a:rPr lang="en-US" b="1" dirty="0" smtClean="0"/>
            <a:t>Company</a:t>
          </a:r>
          <a:endParaRPr lang="en-US" b="1" dirty="0"/>
        </a:p>
      </dgm:t>
    </dgm:pt>
    <dgm:pt modelId="{A1A231CA-2A5F-8043-A0A5-D0099D1616E2}" type="parTrans" cxnId="{B0F2B84B-FAFE-5344-8EC2-CAA89BBD9D31}">
      <dgm:prSet/>
      <dgm:spPr/>
      <dgm:t>
        <a:bodyPr/>
        <a:lstStyle/>
        <a:p>
          <a:endParaRPr lang="en-US"/>
        </a:p>
      </dgm:t>
    </dgm:pt>
    <dgm:pt modelId="{71B57617-B934-2F44-8054-41DE8CDBE58B}" type="sibTrans" cxnId="{B0F2B84B-FAFE-5344-8EC2-CAA89BBD9D31}">
      <dgm:prSet/>
      <dgm:spPr/>
      <dgm:t>
        <a:bodyPr/>
        <a:lstStyle/>
        <a:p>
          <a:endParaRPr lang="en-US"/>
        </a:p>
      </dgm:t>
    </dgm:pt>
    <dgm:pt modelId="{21CD0E7B-089A-B144-A44D-25AB242FC11B}">
      <dgm:prSet phldrT="[Text]"/>
      <dgm:spPr>
        <a:solidFill>
          <a:schemeClr val="accent2">
            <a:lumMod val="40000"/>
            <a:lumOff val="60000"/>
            <a:alpha val="90000"/>
          </a:schemeClr>
        </a:solidFill>
      </dgm:spPr>
      <dgm:t>
        <a:bodyPr/>
        <a:lstStyle/>
        <a:p>
          <a:r>
            <a:rPr lang="en-US" dirty="0" smtClean="0"/>
            <a:t>Products</a:t>
          </a:r>
          <a:endParaRPr lang="en-US" dirty="0"/>
        </a:p>
      </dgm:t>
    </dgm:pt>
    <dgm:pt modelId="{BFC68EC2-0E88-A446-A12F-6F76DD1F2D8D}" type="parTrans" cxnId="{BA962C5B-DAD0-844F-8A87-E6F75F76C469}">
      <dgm:prSet/>
      <dgm:spPr/>
      <dgm:t>
        <a:bodyPr/>
        <a:lstStyle/>
        <a:p>
          <a:endParaRPr lang="en-US"/>
        </a:p>
      </dgm:t>
    </dgm:pt>
    <dgm:pt modelId="{42FD45FC-4EAA-634E-8260-73A04833F5E3}" type="sibTrans" cxnId="{BA962C5B-DAD0-844F-8A87-E6F75F76C469}">
      <dgm:prSet/>
      <dgm:spPr/>
      <dgm:t>
        <a:bodyPr/>
        <a:lstStyle/>
        <a:p>
          <a:endParaRPr lang="en-US"/>
        </a:p>
      </dgm:t>
    </dgm:pt>
    <dgm:pt modelId="{1EA2DF10-41BD-B545-87D9-1CA86127B336}">
      <dgm:prSet phldrT="[Text]"/>
      <dgm:spPr>
        <a:solidFill>
          <a:schemeClr val="accent1">
            <a:lumMod val="40000"/>
            <a:lumOff val="60000"/>
            <a:alpha val="90000"/>
          </a:schemeClr>
        </a:solidFill>
      </dgm:spPr>
      <dgm:t>
        <a:bodyPr/>
        <a:lstStyle/>
        <a:p>
          <a:r>
            <a:rPr lang="en-US" dirty="0" smtClean="0"/>
            <a:t>Vehicles</a:t>
          </a:r>
          <a:endParaRPr lang="en-US" dirty="0"/>
        </a:p>
      </dgm:t>
    </dgm:pt>
    <dgm:pt modelId="{FFC388C1-0C7F-7447-A6FA-5F2115A1D2E6}" type="parTrans" cxnId="{0789DAA5-826C-8846-8086-FBB88D041330}">
      <dgm:prSet/>
      <dgm:spPr/>
      <dgm:t>
        <a:bodyPr/>
        <a:lstStyle/>
        <a:p>
          <a:endParaRPr lang="en-US"/>
        </a:p>
      </dgm:t>
    </dgm:pt>
    <dgm:pt modelId="{D4DC2C27-3010-3546-B754-88C9916755A4}" type="sibTrans" cxnId="{0789DAA5-826C-8846-8086-FBB88D041330}">
      <dgm:prSet/>
      <dgm:spPr/>
      <dgm:t>
        <a:bodyPr/>
        <a:lstStyle/>
        <a:p>
          <a:endParaRPr lang="en-US"/>
        </a:p>
      </dgm:t>
    </dgm:pt>
    <dgm:pt modelId="{D466C86C-62E2-6349-993F-A0AC401D8DA2}">
      <dgm:prSet phldrT="[Text]"/>
      <dgm:spPr>
        <a:solidFill>
          <a:schemeClr val="accent3">
            <a:lumMod val="60000"/>
            <a:lumOff val="40000"/>
            <a:alpha val="90000"/>
          </a:schemeClr>
        </a:solidFill>
      </dgm:spPr>
      <dgm:t>
        <a:bodyPr/>
        <a:lstStyle/>
        <a:p>
          <a:r>
            <a:rPr lang="en-US" dirty="0" smtClean="0"/>
            <a:t>Human Resources</a:t>
          </a:r>
          <a:endParaRPr lang="en-US" dirty="0"/>
        </a:p>
      </dgm:t>
    </dgm:pt>
    <dgm:pt modelId="{3D146B3A-9F7E-7B4A-974E-6CA0F1FDA182}" type="parTrans" cxnId="{9116257F-D778-D54D-AB98-3A8F6BBE9B24}">
      <dgm:prSet/>
      <dgm:spPr/>
      <dgm:t>
        <a:bodyPr/>
        <a:lstStyle/>
        <a:p>
          <a:endParaRPr lang="en-US"/>
        </a:p>
      </dgm:t>
    </dgm:pt>
    <dgm:pt modelId="{A7A03E8B-0388-D744-81FF-1DF269D2F19C}" type="sibTrans" cxnId="{9116257F-D778-D54D-AB98-3A8F6BBE9B24}">
      <dgm:prSet/>
      <dgm:spPr/>
      <dgm:t>
        <a:bodyPr/>
        <a:lstStyle/>
        <a:p>
          <a:endParaRPr lang="en-US"/>
        </a:p>
      </dgm:t>
    </dgm:pt>
    <dgm:pt modelId="{0694906D-1789-404B-9D30-4B4DB2C14F52}">
      <dgm:prSet phldrT="[Text]"/>
      <dgm:spPr>
        <a:solidFill>
          <a:schemeClr val="accent5">
            <a:lumMod val="60000"/>
            <a:lumOff val="40000"/>
            <a:alpha val="90000"/>
          </a:schemeClr>
        </a:solidFill>
      </dgm:spPr>
      <dgm:t>
        <a:bodyPr/>
        <a:lstStyle/>
        <a:p>
          <a:r>
            <a:rPr lang="en-US" dirty="0" smtClean="0"/>
            <a:t>Sales</a:t>
          </a:r>
          <a:endParaRPr lang="en-US" dirty="0"/>
        </a:p>
      </dgm:t>
    </dgm:pt>
    <dgm:pt modelId="{288B2004-6429-8142-A11A-410BBF638D64}" type="parTrans" cxnId="{B308ED9B-6237-164E-9FD2-F99C847C3C0A}">
      <dgm:prSet/>
      <dgm:spPr/>
      <dgm:t>
        <a:bodyPr/>
        <a:lstStyle/>
        <a:p>
          <a:endParaRPr lang="en-US"/>
        </a:p>
      </dgm:t>
    </dgm:pt>
    <dgm:pt modelId="{075A6062-E65F-2C45-874F-F0F9395A38CB}" type="sibTrans" cxnId="{B308ED9B-6237-164E-9FD2-F99C847C3C0A}">
      <dgm:prSet/>
      <dgm:spPr/>
      <dgm:t>
        <a:bodyPr/>
        <a:lstStyle/>
        <a:p>
          <a:endParaRPr lang="en-US"/>
        </a:p>
      </dgm:t>
    </dgm:pt>
    <dgm:pt modelId="{13183446-37F2-F247-99E9-E4147A8D7E53}">
      <dgm:prSet phldrT="[Text]"/>
      <dgm:spPr>
        <a:solidFill>
          <a:schemeClr val="accent5">
            <a:lumMod val="60000"/>
            <a:lumOff val="40000"/>
            <a:alpha val="90000"/>
          </a:schemeClr>
        </a:solidFill>
      </dgm:spPr>
      <dgm:t>
        <a:bodyPr/>
        <a:lstStyle/>
        <a:p>
          <a:r>
            <a:rPr lang="en-US" dirty="0" smtClean="0"/>
            <a:t>Dealers</a:t>
          </a:r>
          <a:endParaRPr lang="en-US" dirty="0"/>
        </a:p>
      </dgm:t>
    </dgm:pt>
    <dgm:pt modelId="{EBEF3748-53DE-184B-8A2B-175DDF1E74C0}" type="parTrans" cxnId="{8316728E-684B-4D48-AAAE-67AC761A7516}">
      <dgm:prSet/>
      <dgm:spPr/>
      <dgm:t>
        <a:bodyPr/>
        <a:lstStyle/>
        <a:p>
          <a:endParaRPr lang="en-US"/>
        </a:p>
      </dgm:t>
    </dgm:pt>
    <dgm:pt modelId="{C9D625E1-9D67-B04B-A480-514F124A0EBD}" type="sibTrans" cxnId="{8316728E-684B-4D48-AAAE-67AC761A7516}">
      <dgm:prSet/>
      <dgm:spPr/>
      <dgm:t>
        <a:bodyPr/>
        <a:lstStyle/>
        <a:p>
          <a:endParaRPr lang="en-US"/>
        </a:p>
      </dgm:t>
    </dgm:pt>
    <dgm:pt modelId="{F6AEC5AA-E407-F74E-B5C2-0B7BA901C8D2}">
      <dgm:prSet phldrT="[Text]"/>
      <dgm:spPr>
        <a:solidFill>
          <a:srgbClr val="84A8BC">
            <a:alpha val="90000"/>
          </a:srgbClr>
        </a:solidFill>
      </dgm:spPr>
      <dgm:t>
        <a:bodyPr/>
        <a:lstStyle/>
        <a:p>
          <a:r>
            <a:rPr lang="en-US" dirty="0" smtClean="0"/>
            <a:t>Drivers</a:t>
          </a:r>
          <a:endParaRPr lang="en-US" dirty="0"/>
        </a:p>
      </dgm:t>
    </dgm:pt>
    <dgm:pt modelId="{FDBC3FA2-2AC4-6644-BDE5-5432941CEDF6}" type="parTrans" cxnId="{704C0FFB-8BA0-4146-8049-222295D7FFDA}">
      <dgm:prSet/>
      <dgm:spPr/>
      <dgm:t>
        <a:bodyPr/>
        <a:lstStyle/>
        <a:p>
          <a:endParaRPr lang="en-US"/>
        </a:p>
      </dgm:t>
    </dgm:pt>
    <dgm:pt modelId="{9002E6A6-DC3F-4042-B865-17EE4D4CA099}" type="sibTrans" cxnId="{704C0FFB-8BA0-4146-8049-222295D7FFDA}">
      <dgm:prSet/>
      <dgm:spPr/>
      <dgm:t>
        <a:bodyPr/>
        <a:lstStyle/>
        <a:p>
          <a:endParaRPr lang="en-US"/>
        </a:p>
      </dgm:t>
    </dgm:pt>
    <dgm:pt modelId="{F029975E-1D16-C744-9A90-BAD7549E9AD7}">
      <dgm:prSet phldrT="[Text]"/>
      <dgm:spPr>
        <a:solidFill>
          <a:srgbClr val="84A8BC">
            <a:alpha val="90000"/>
          </a:srgbClr>
        </a:solidFill>
      </dgm:spPr>
      <dgm:t>
        <a:bodyPr/>
        <a:lstStyle/>
        <a:p>
          <a:r>
            <a:rPr lang="en-US" dirty="0" smtClean="0"/>
            <a:t>Timesheets</a:t>
          </a:r>
          <a:endParaRPr lang="en-US" dirty="0"/>
        </a:p>
      </dgm:t>
    </dgm:pt>
    <dgm:pt modelId="{3B4EBD0A-6853-6243-9B47-2D39E2481898}" type="parTrans" cxnId="{57C5B0A0-FCEA-FC4D-B0E6-1275EFA126F3}">
      <dgm:prSet/>
      <dgm:spPr/>
      <dgm:t>
        <a:bodyPr/>
        <a:lstStyle/>
        <a:p>
          <a:endParaRPr lang="en-US"/>
        </a:p>
      </dgm:t>
    </dgm:pt>
    <dgm:pt modelId="{C9CFCADA-EE7E-574F-924D-F838DEA452CC}" type="sibTrans" cxnId="{57C5B0A0-FCEA-FC4D-B0E6-1275EFA126F3}">
      <dgm:prSet/>
      <dgm:spPr/>
      <dgm:t>
        <a:bodyPr/>
        <a:lstStyle/>
        <a:p>
          <a:endParaRPr lang="en-US"/>
        </a:p>
      </dgm:t>
    </dgm:pt>
    <dgm:pt modelId="{5CDB410F-A305-DF43-9E30-A72380868D4E}">
      <dgm:prSet phldrT="[Text]"/>
      <dgm:spPr>
        <a:solidFill>
          <a:schemeClr val="accent5">
            <a:lumMod val="60000"/>
            <a:lumOff val="40000"/>
            <a:alpha val="90000"/>
          </a:schemeClr>
        </a:solidFill>
      </dgm:spPr>
      <dgm:t>
        <a:bodyPr/>
        <a:lstStyle/>
        <a:p>
          <a:r>
            <a:rPr lang="en-US" dirty="0" smtClean="0"/>
            <a:t>Customers</a:t>
          </a:r>
          <a:endParaRPr lang="en-US" dirty="0"/>
        </a:p>
      </dgm:t>
    </dgm:pt>
    <dgm:pt modelId="{06E83955-CD76-8340-9242-D2F6A69A3A2E}" type="parTrans" cxnId="{77EB9D20-FF69-864F-9245-7B8681EFC055}">
      <dgm:prSet/>
      <dgm:spPr/>
      <dgm:t>
        <a:bodyPr/>
        <a:lstStyle/>
        <a:p>
          <a:endParaRPr lang="en-US"/>
        </a:p>
      </dgm:t>
    </dgm:pt>
    <dgm:pt modelId="{DD24F9A6-16FE-BB4C-86BD-A62877149C91}" type="sibTrans" cxnId="{77EB9D20-FF69-864F-9245-7B8681EFC055}">
      <dgm:prSet/>
      <dgm:spPr/>
      <dgm:t>
        <a:bodyPr/>
        <a:lstStyle/>
        <a:p>
          <a:endParaRPr lang="en-US"/>
        </a:p>
      </dgm:t>
    </dgm:pt>
    <dgm:pt modelId="{A97D3B5C-6DBF-1E4D-8C97-62E04756FCE7}">
      <dgm:prSet phldrT="[Text]"/>
      <dgm:spPr>
        <a:solidFill>
          <a:schemeClr val="bg2">
            <a:lumMod val="50000"/>
            <a:alpha val="90000"/>
          </a:schemeClr>
        </a:solidFill>
      </dgm:spPr>
      <dgm:t>
        <a:bodyPr/>
        <a:lstStyle/>
        <a:p>
          <a:r>
            <a:rPr lang="en-US" dirty="0" smtClean="0"/>
            <a:t>Motorcycles</a:t>
          </a:r>
          <a:endParaRPr lang="en-US" dirty="0"/>
        </a:p>
      </dgm:t>
    </dgm:pt>
    <dgm:pt modelId="{B500957E-52A7-F74D-925A-45FFE6C01AC0}" type="parTrans" cxnId="{5CF843EF-C0DB-F74E-A23F-BD03DD15CB48}">
      <dgm:prSet/>
      <dgm:spPr/>
      <dgm:t>
        <a:bodyPr/>
        <a:lstStyle/>
        <a:p>
          <a:endParaRPr lang="en-US"/>
        </a:p>
      </dgm:t>
    </dgm:pt>
    <dgm:pt modelId="{E7FC2E15-C495-0A4F-991C-FD5B4685CDC1}" type="sibTrans" cxnId="{5CF843EF-C0DB-F74E-A23F-BD03DD15CB48}">
      <dgm:prSet/>
      <dgm:spPr/>
      <dgm:t>
        <a:bodyPr/>
        <a:lstStyle/>
        <a:p>
          <a:endParaRPr lang="en-US"/>
        </a:p>
      </dgm:t>
    </dgm:pt>
    <dgm:pt modelId="{DC045CDF-79C4-A241-9C76-490B1EC824FE}">
      <dgm:prSet phldrT="[Text]"/>
      <dgm:spPr>
        <a:solidFill>
          <a:schemeClr val="accent1">
            <a:lumMod val="40000"/>
            <a:lumOff val="60000"/>
            <a:alpha val="90000"/>
          </a:schemeClr>
        </a:solidFill>
      </dgm:spPr>
      <dgm:t>
        <a:bodyPr/>
        <a:lstStyle/>
        <a:p>
          <a:r>
            <a:rPr lang="en-US" dirty="0" smtClean="0"/>
            <a:t>Automobiles</a:t>
          </a:r>
          <a:endParaRPr lang="en-US" dirty="0"/>
        </a:p>
      </dgm:t>
    </dgm:pt>
    <dgm:pt modelId="{AC02F354-A7F3-8648-95A6-4C839972ABDF}" type="parTrans" cxnId="{30BEDB4F-DD2B-DC44-A905-82CC8BFBEC73}">
      <dgm:prSet/>
      <dgm:spPr/>
      <dgm:t>
        <a:bodyPr/>
        <a:lstStyle/>
        <a:p>
          <a:endParaRPr lang="en-US"/>
        </a:p>
      </dgm:t>
    </dgm:pt>
    <dgm:pt modelId="{E4EE704A-C599-F342-A8D9-8C92C2C9D4F3}" type="sibTrans" cxnId="{30BEDB4F-DD2B-DC44-A905-82CC8BFBEC73}">
      <dgm:prSet/>
      <dgm:spPr/>
      <dgm:t>
        <a:bodyPr/>
        <a:lstStyle/>
        <a:p>
          <a:endParaRPr lang="en-US"/>
        </a:p>
      </dgm:t>
    </dgm:pt>
    <dgm:pt modelId="{D637E2FD-56EA-844B-AF1A-06CD3AD88463}">
      <dgm:prSet phldrT="[Text]"/>
      <dgm:spPr>
        <a:solidFill>
          <a:srgbClr val="C2ECA2">
            <a:alpha val="90000"/>
          </a:srgbClr>
        </a:solidFill>
      </dgm:spPr>
      <dgm:t>
        <a:bodyPr/>
        <a:lstStyle/>
        <a:p>
          <a:r>
            <a:rPr lang="en-US" dirty="0" smtClean="0"/>
            <a:t>Trucks</a:t>
          </a:r>
          <a:endParaRPr lang="en-US" dirty="0"/>
        </a:p>
      </dgm:t>
    </dgm:pt>
    <dgm:pt modelId="{5F95C7CB-ACAE-8248-B817-17354BD9DCA8}" type="parTrans" cxnId="{2EFF86CC-04EC-5F4F-AD11-61DCB573E3C0}">
      <dgm:prSet/>
      <dgm:spPr/>
      <dgm:t>
        <a:bodyPr/>
        <a:lstStyle/>
        <a:p>
          <a:endParaRPr lang="en-US"/>
        </a:p>
      </dgm:t>
    </dgm:pt>
    <dgm:pt modelId="{EB6EC063-DB06-1544-BE97-DDCAE486316D}" type="sibTrans" cxnId="{2EFF86CC-04EC-5F4F-AD11-61DCB573E3C0}">
      <dgm:prSet/>
      <dgm:spPr/>
      <dgm:t>
        <a:bodyPr/>
        <a:lstStyle/>
        <a:p>
          <a:endParaRPr lang="en-US"/>
        </a:p>
      </dgm:t>
    </dgm:pt>
    <dgm:pt modelId="{B3DAF734-DE1F-1343-8C81-76081920FDA7}">
      <dgm:prSet phldrT="[Text]"/>
      <dgm:spPr>
        <a:solidFill>
          <a:schemeClr val="accent1">
            <a:lumMod val="75000"/>
            <a:alpha val="90000"/>
          </a:schemeClr>
        </a:solidFill>
      </dgm:spPr>
      <dgm:t>
        <a:bodyPr/>
        <a:lstStyle/>
        <a:p>
          <a:r>
            <a:rPr lang="en-US" dirty="0" smtClean="0"/>
            <a:t>Sedans</a:t>
          </a:r>
          <a:endParaRPr lang="en-US" dirty="0"/>
        </a:p>
      </dgm:t>
    </dgm:pt>
    <dgm:pt modelId="{6CF70879-8435-A44B-B166-AD7A5371980F}" type="parTrans" cxnId="{449CB918-8955-4545-A6D1-A6065B4B6EAE}">
      <dgm:prSet/>
      <dgm:spPr/>
      <dgm:t>
        <a:bodyPr/>
        <a:lstStyle/>
        <a:p>
          <a:endParaRPr lang="en-US"/>
        </a:p>
      </dgm:t>
    </dgm:pt>
    <dgm:pt modelId="{BF3D4B74-F111-DA43-B3DA-93BA1149D1B4}" type="sibTrans" cxnId="{449CB918-8955-4545-A6D1-A6065B4B6EAE}">
      <dgm:prSet/>
      <dgm:spPr/>
      <dgm:t>
        <a:bodyPr/>
        <a:lstStyle/>
        <a:p>
          <a:endParaRPr lang="en-US"/>
        </a:p>
      </dgm:t>
    </dgm:pt>
    <dgm:pt modelId="{894BE2A5-A893-CB46-99F7-44F28F351157}">
      <dgm:prSet phldrT="[Text]"/>
      <dgm:spPr>
        <a:solidFill>
          <a:srgbClr val="4F8E1E">
            <a:alpha val="90000"/>
          </a:srgbClr>
        </a:solidFill>
      </dgm:spPr>
      <dgm:t>
        <a:bodyPr/>
        <a:lstStyle/>
        <a:p>
          <a:r>
            <a:rPr lang="en-US" dirty="0" smtClean="0"/>
            <a:t>Midsize</a:t>
          </a:r>
          <a:endParaRPr lang="en-US" dirty="0"/>
        </a:p>
      </dgm:t>
    </dgm:pt>
    <dgm:pt modelId="{F75406A3-ED3C-E742-8A4E-87661C151206}" type="parTrans" cxnId="{7AECCC70-639F-D54B-93EF-ADD0906A97EC}">
      <dgm:prSet/>
      <dgm:spPr/>
      <dgm:t>
        <a:bodyPr/>
        <a:lstStyle/>
        <a:p>
          <a:endParaRPr lang="en-US"/>
        </a:p>
      </dgm:t>
    </dgm:pt>
    <dgm:pt modelId="{E47C77C7-C890-9F4D-B765-2F2027A5E5FD}" type="sibTrans" cxnId="{7AECCC70-639F-D54B-93EF-ADD0906A97EC}">
      <dgm:prSet/>
      <dgm:spPr/>
      <dgm:t>
        <a:bodyPr/>
        <a:lstStyle/>
        <a:p>
          <a:endParaRPr lang="en-US"/>
        </a:p>
      </dgm:t>
    </dgm:pt>
    <dgm:pt modelId="{A0992759-1DC8-7846-AAE8-46C2FA6A1DFC}">
      <dgm:prSet phldrT="[Text]"/>
      <dgm:spPr>
        <a:solidFill>
          <a:srgbClr val="4F8E1E">
            <a:alpha val="90000"/>
          </a:srgbClr>
        </a:solidFill>
      </dgm:spPr>
      <dgm:t>
        <a:bodyPr/>
        <a:lstStyle/>
        <a:p>
          <a:r>
            <a:rPr lang="en-US" dirty="0" smtClean="0"/>
            <a:t>Compact</a:t>
          </a:r>
          <a:endParaRPr lang="en-US" dirty="0"/>
        </a:p>
      </dgm:t>
    </dgm:pt>
    <dgm:pt modelId="{CA31C3CC-8955-AF48-A8BF-C55042E59EE0}" type="parTrans" cxnId="{66FC81AE-258B-754D-ADDD-258D8B176C7F}">
      <dgm:prSet/>
      <dgm:spPr/>
      <dgm:t>
        <a:bodyPr/>
        <a:lstStyle/>
        <a:p>
          <a:endParaRPr lang="en-US"/>
        </a:p>
      </dgm:t>
    </dgm:pt>
    <dgm:pt modelId="{4F4A4AED-B7E8-D843-A197-E01EFD2D369A}" type="sibTrans" cxnId="{66FC81AE-258B-754D-ADDD-258D8B176C7F}">
      <dgm:prSet/>
      <dgm:spPr/>
      <dgm:t>
        <a:bodyPr/>
        <a:lstStyle/>
        <a:p>
          <a:endParaRPr lang="en-US"/>
        </a:p>
      </dgm:t>
    </dgm:pt>
    <dgm:pt modelId="{EEB002EB-6F27-C347-97EC-32F7866EC371}">
      <dgm:prSet phldrT="[Text]"/>
      <dgm:spPr>
        <a:solidFill>
          <a:srgbClr val="C2ECA2">
            <a:alpha val="90000"/>
          </a:srgbClr>
        </a:solidFill>
      </dgm:spPr>
      <dgm:t>
        <a:bodyPr/>
        <a:lstStyle/>
        <a:p>
          <a:r>
            <a:rPr lang="en-US" dirty="0" smtClean="0"/>
            <a:t>F150</a:t>
          </a:r>
          <a:endParaRPr lang="en-US" dirty="0"/>
        </a:p>
      </dgm:t>
    </dgm:pt>
    <dgm:pt modelId="{2212300D-79FF-6243-923B-36D0E565F3F1}" type="parTrans" cxnId="{8987DF68-EF33-4341-94B7-E2A71D70A4C8}">
      <dgm:prSet/>
      <dgm:spPr/>
      <dgm:t>
        <a:bodyPr/>
        <a:lstStyle/>
        <a:p>
          <a:endParaRPr lang="en-US"/>
        </a:p>
      </dgm:t>
    </dgm:pt>
    <dgm:pt modelId="{5495BC42-39F7-514E-A5A4-2657251BADEE}" type="sibTrans" cxnId="{8987DF68-EF33-4341-94B7-E2A71D70A4C8}">
      <dgm:prSet/>
      <dgm:spPr/>
      <dgm:t>
        <a:bodyPr/>
        <a:lstStyle/>
        <a:p>
          <a:endParaRPr lang="en-US"/>
        </a:p>
      </dgm:t>
    </dgm:pt>
    <dgm:pt modelId="{D859984B-2788-2449-92FA-4FB5E5B4AAFC}">
      <dgm:prSet phldrT="[Text]"/>
      <dgm:spPr>
        <a:solidFill>
          <a:srgbClr val="C2ECA2">
            <a:alpha val="90000"/>
          </a:srgbClr>
        </a:solidFill>
      </dgm:spPr>
      <dgm:t>
        <a:bodyPr/>
        <a:lstStyle/>
        <a:p>
          <a:r>
            <a:rPr lang="en-US" dirty="0" smtClean="0"/>
            <a:t>F250</a:t>
          </a:r>
          <a:endParaRPr lang="en-US" dirty="0"/>
        </a:p>
      </dgm:t>
    </dgm:pt>
    <dgm:pt modelId="{6DC02F38-17EC-584B-B1B3-74E67D44DA20}" type="parTrans" cxnId="{791FF53C-CEAF-8942-A438-B39463846775}">
      <dgm:prSet/>
      <dgm:spPr/>
      <dgm:t>
        <a:bodyPr/>
        <a:lstStyle/>
        <a:p>
          <a:endParaRPr lang="en-US"/>
        </a:p>
      </dgm:t>
    </dgm:pt>
    <dgm:pt modelId="{4F47C488-723C-F84F-9842-4F26C96D6F76}" type="sibTrans" cxnId="{791FF53C-CEAF-8942-A438-B39463846775}">
      <dgm:prSet/>
      <dgm:spPr/>
      <dgm:t>
        <a:bodyPr/>
        <a:lstStyle/>
        <a:p>
          <a:endParaRPr lang="en-US"/>
        </a:p>
      </dgm:t>
    </dgm:pt>
    <dgm:pt modelId="{7AFA35DA-637C-EE4A-8092-F57F7E59FFAF}" type="pres">
      <dgm:prSet presAssocID="{78B5DC54-9E6F-9649-BC89-103F0D55D9B2}" presName="hierChild1" presStyleCnt="0">
        <dgm:presLayoutVars>
          <dgm:chPref val="1"/>
          <dgm:dir/>
          <dgm:animOne val="branch"/>
          <dgm:animLvl val="lvl"/>
          <dgm:resizeHandles/>
        </dgm:presLayoutVars>
      </dgm:prSet>
      <dgm:spPr/>
      <dgm:t>
        <a:bodyPr/>
        <a:lstStyle/>
        <a:p>
          <a:endParaRPr lang="en-US"/>
        </a:p>
      </dgm:t>
    </dgm:pt>
    <dgm:pt modelId="{A9D6DDCE-414C-EE45-9D37-0C5E007EF687}" type="pres">
      <dgm:prSet presAssocID="{B855ED22-916E-A544-BE70-8B3639B82C19}" presName="hierRoot1" presStyleCnt="0"/>
      <dgm:spPr/>
    </dgm:pt>
    <dgm:pt modelId="{C0969BF3-C718-DB49-AAF1-013308D5F36C}" type="pres">
      <dgm:prSet presAssocID="{B855ED22-916E-A544-BE70-8B3639B82C19}" presName="composite" presStyleCnt="0"/>
      <dgm:spPr/>
    </dgm:pt>
    <dgm:pt modelId="{A15313DC-F5D7-864F-91AB-0DCA60810432}" type="pres">
      <dgm:prSet presAssocID="{B855ED22-916E-A544-BE70-8B3639B82C19}" presName="background" presStyleLbl="node0" presStyleIdx="0" presStyleCnt="1"/>
      <dgm:spPr/>
    </dgm:pt>
    <dgm:pt modelId="{E8E99D10-9BB1-444A-9681-302144050255}" type="pres">
      <dgm:prSet presAssocID="{B855ED22-916E-A544-BE70-8B3639B82C19}" presName="text" presStyleLbl="fgAcc0" presStyleIdx="0" presStyleCnt="1" custLinFactX="-51775" custLinFactNeighborX="-100000" custLinFactNeighborY="-16732">
        <dgm:presLayoutVars>
          <dgm:chPref val="3"/>
        </dgm:presLayoutVars>
      </dgm:prSet>
      <dgm:spPr/>
      <dgm:t>
        <a:bodyPr/>
        <a:lstStyle/>
        <a:p>
          <a:endParaRPr lang="en-US"/>
        </a:p>
      </dgm:t>
    </dgm:pt>
    <dgm:pt modelId="{5BCFF3B1-3421-2640-9670-7A3C91800376}" type="pres">
      <dgm:prSet presAssocID="{B855ED22-916E-A544-BE70-8B3639B82C19}" presName="hierChild2" presStyleCnt="0"/>
      <dgm:spPr/>
    </dgm:pt>
    <dgm:pt modelId="{C9C65AB0-9E26-764E-AA2E-BE3AC4A641AC}" type="pres">
      <dgm:prSet presAssocID="{BFC68EC2-0E88-A446-A12F-6F76DD1F2D8D}" presName="Name10" presStyleLbl="parChTrans1D2" presStyleIdx="0" presStyleCnt="3"/>
      <dgm:spPr/>
      <dgm:t>
        <a:bodyPr/>
        <a:lstStyle/>
        <a:p>
          <a:endParaRPr lang="en-US"/>
        </a:p>
      </dgm:t>
    </dgm:pt>
    <dgm:pt modelId="{BBAA2286-24B1-7246-8834-56F4AAFF4108}" type="pres">
      <dgm:prSet presAssocID="{21CD0E7B-089A-B144-A44D-25AB242FC11B}" presName="hierRoot2" presStyleCnt="0"/>
      <dgm:spPr/>
    </dgm:pt>
    <dgm:pt modelId="{C810C758-EC65-3E4E-AF23-6328B995766F}" type="pres">
      <dgm:prSet presAssocID="{21CD0E7B-089A-B144-A44D-25AB242FC11B}" presName="composite2" presStyleCnt="0"/>
      <dgm:spPr/>
    </dgm:pt>
    <dgm:pt modelId="{16F1F4B5-53FC-2349-93F6-C7E12E224B54}" type="pres">
      <dgm:prSet presAssocID="{21CD0E7B-089A-B144-A44D-25AB242FC11B}" presName="background2" presStyleLbl="node2" presStyleIdx="0" presStyleCnt="3"/>
      <dgm:spPr/>
    </dgm:pt>
    <dgm:pt modelId="{383AF5E5-B553-524E-9C79-248B7DFBFE6E}" type="pres">
      <dgm:prSet presAssocID="{21CD0E7B-089A-B144-A44D-25AB242FC11B}" presName="text2" presStyleLbl="fgAcc2" presStyleIdx="0" presStyleCnt="3" custLinFactX="-10382" custLinFactNeighborX="-100000" custLinFactNeighborY="93">
        <dgm:presLayoutVars>
          <dgm:chPref val="3"/>
        </dgm:presLayoutVars>
      </dgm:prSet>
      <dgm:spPr/>
      <dgm:t>
        <a:bodyPr/>
        <a:lstStyle/>
        <a:p>
          <a:endParaRPr lang="en-US"/>
        </a:p>
      </dgm:t>
    </dgm:pt>
    <dgm:pt modelId="{349844FE-6ACA-D647-90BC-EB78E39F5C94}" type="pres">
      <dgm:prSet presAssocID="{21CD0E7B-089A-B144-A44D-25AB242FC11B}" presName="hierChild3" presStyleCnt="0"/>
      <dgm:spPr/>
    </dgm:pt>
    <dgm:pt modelId="{C16F673A-60B1-9141-AD42-B9DFBD47BAD2}" type="pres">
      <dgm:prSet presAssocID="{FFC388C1-0C7F-7447-A6FA-5F2115A1D2E6}" presName="Name17" presStyleLbl="parChTrans1D3" presStyleIdx="0" presStyleCnt="5"/>
      <dgm:spPr/>
      <dgm:t>
        <a:bodyPr/>
        <a:lstStyle/>
        <a:p>
          <a:endParaRPr lang="en-US"/>
        </a:p>
      </dgm:t>
    </dgm:pt>
    <dgm:pt modelId="{D5D06C1B-6A12-D341-AD5A-0F1B4A00F7AE}" type="pres">
      <dgm:prSet presAssocID="{1EA2DF10-41BD-B545-87D9-1CA86127B336}" presName="hierRoot3" presStyleCnt="0"/>
      <dgm:spPr/>
    </dgm:pt>
    <dgm:pt modelId="{7EEA7328-D104-7A46-A473-4849940BCAB5}" type="pres">
      <dgm:prSet presAssocID="{1EA2DF10-41BD-B545-87D9-1CA86127B336}" presName="composite3" presStyleCnt="0"/>
      <dgm:spPr/>
    </dgm:pt>
    <dgm:pt modelId="{D52763EC-9C48-464D-8B79-3D62AB80E3E1}" type="pres">
      <dgm:prSet presAssocID="{1EA2DF10-41BD-B545-87D9-1CA86127B336}" presName="background3" presStyleLbl="node3" presStyleIdx="0" presStyleCnt="5"/>
      <dgm:spPr/>
    </dgm:pt>
    <dgm:pt modelId="{41051B78-A88D-2547-84B1-E9E81E4641DB}" type="pres">
      <dgm:prSet presAssocID="{1EA2DF10-41BD-B545-87D9-1CA86127B336}" presName="text3" presStyleLbl="fgAcc3" presStyleIdx="0" presStyleCnt="5" custLinFactX="-12381" custLinFactNeighborX="-100000" custLinFactNeighborY="-15520">
        <dgm:presLayoutVars>
          <dgm:chPref val="3"/>
        </dgm:presLayoutVars>
      </dgm:prSet>
      <dgm:spPr/>
      <dgm:t>
        <a:bodyPr/>
        <a:lstStyle/>
        <a:p>
          <a:endParaRPr lang="en-US"/>
        </a:p>
      </dgm:t>
    </dgm:pt>
    <dgm:pt modelId="{7AB1C694-3569-CB4E-8AF5-2EFDC372A85F}" type="pres">
      <dgm:prSet presAssocID="{1EA2DF10-41BD-B545-87D9-1CA86127B336}" presName="hierChild4" presStyleCnt="0"/>
      <dgm:spPr/>
    </dgm:pt>
    <dgm:pt modelId="{4AD9D490-0900-3848-9324-999767DDF751}" type="pres">
      <dgm:prSet presAssocID="{B500957E-52A7-F74D-925A-45FFE6C01AC0}" presName="Name23" presStyleLbl="parChTrans1D4" presStyleIdx="0" presStyleCnt="8"/>
      <dgm:spPr/>
      <dgm:t>
        <a:bodyPr/>
        <a:lstStyle/>
        <a:p>
          <a:endParaRPr lang="en-US"/>
        </a:p>
      </dgm:t>
    </dgm:pt>
    <dgm:pt modelId="{1414E9F2-1874-2A46-969D-1F0E5BE8141D}" type="pres">
      <dgm:prSet presAssocID="{A97D3B5C-6DBF-1E4D-8C97-62E04756FCE7}" presName="hierRoot4" presStyleCnt="0"/>
      <dgm:spPr/>
    </dgm:pt>
    <dgm:pt modelId="{472E4FF6-9219-9C41-9CFD-88C00DE0367C}" type="pres">
      <dgm:prSet presAssocID="{A97D3B5C-6DBF-1E4D-8C97-62E04756FCE7}" presName="composite4" presStyleCnt="0"/>
      <dgm:spPr/>
    </dgm:pt>
    <dgm:pt modelId="{FFB27B99-A0D7-3143-AC1A-5F91F3B37E50}" type="pres">
      <dgm:prSet presAssocID="{A97D3B5C-6DBF-1E4D-8C97-62E04756FCE7}" presName="background4" presStyleLbl="node4" presStyleIdx="0" presStyleCnt="8"/>
      <dgm:spPr/>
    </dgm:pt>
    <dgm:pt modelId="{60344469-2D4E-5D44-9163-911D0805054D}" type="pres">
      <dgm:prSet presAssocID="{A97D3B5C-6DBF-1E4D-8C97-62E04756FCE7}" presName="text4" presStyleLbl="fgAcc4" presStyleIdx="0" presStyleCnt="8" custLinFactX="-86908" custLinFactNeighborX="-100000" custLinFactNeighborY="14077">
        <dgm:presLayoutVars>
          <dgm:chPref val="3"/>
        </dgm:presLayoutVars>
      </dgm:prSet>
      <dgm:spPr/>
      <dgm:t>
        <a:bodyPr/>
        <a:lstStyle/>
        <a:p>
          <a:endParaRPr lang="en-US"/>
        </a:p>
      </dgm:t>
    </dgm:pt>
    <dgm:pt modelId="{FFB96A49-6562-A743-820A-7B5ABA1D86D5}" type="pres">
      <dgm:prSet presAssocID="{A97D3B5C-6DBF-1E4D-8C97-62E04756FCE7}" presName="hierChild5" presStyleCnt="0"/>
      <dgm:spPr/>
    </dgm:pt>
    <dgm:pt modelId="{9DB9E768-C849-8349-933A-6D2682F0A411}" type="pres">
      <dgm:prSet presAssocID="{AC02F354-A7F3-8648-95A6-4C839972ABDF}" presName="Name23" presStyleLbl="parChTrans1D4" presStyleIdx="1" presStyleCnt="8"/>
      <dgm:spPr/>
      <dgm:t>
        <a:bodyPr/>
        <a:lstStyle/>
        <a:p>
          <a:endParaRPr lang="en-US"/>
        </a:p>
      </dgm:t>
    </dgm:pt>
    <dgm:pt modelId="{D95EA57D-94FE-374D-AD41-03A1E9EAD9A5}" type="pres">
      <dgm:prSet presAssocID="{DC045CDF-79C4-A241-9C76-490B1EC824FE}" presName="hierRoot4" presStyleCnt="0"/>
      <dgm:spPr/>
    </dgm:pt>
    <dgm:pt modelId="{0FA08099-9A1D-0C42-A745-BC2AD94F3D79}" type="pres">
      <dgm:prSet presAssocID="{DC045CDF-79C4-A241-9C76-490B1EC824FE}" presName="composite4" presStyleCnt="0"/>
      <dgm:spPr/>
    </dgm:pt>
    <dgm:pt modelId="{1822A09D-2EBB-794D-AFC5-E5CE35B454EA}" type="pres">
      <dgm:prSet presAssocID="{DC045CDF-79C4-A241-9C76-490B1EC824FE}" presName="background4" presStyleLbl="node4" presStyleIdx="1" presStyleCnt="8"/>
      <dgm:spPr/>
    </dgm:pt>
    <dgm:pt modelId="{7EF1F9C1-D790-924D-9D06-153E4E054BAA}" type="pres">
      <dgm:prSet presAssocID="{DC045CDF-79C4-A241-9C76-490B1EC824FE}" presName="text4" presStyleLbl="fgAcc4" presStyleIdx="1" presStyleCnt="8" custLinFactNeighborX="-27963" custLinFactNeighborY="-4547">
        <dgm:presLayoutVars>
          <dgm:chPref val="3"/>
        </dgm:presLayoutVars>
      </dgm:prSet>
      <dgm:spPr/>
      <dgm:t>
        <a:bodyPr/>
        <a:lstStyle/>
        <a:p>
          <a:endParaRPr lang="en-US"/>
        </a:p>
      </dgm:t>
    </dgm:pt>
    <dgm:pt modelId="{8C73E189-401C-DE4A-BD88-7302B9239401}" type="pres">
      <dgm:prSet presAssocID="{DC045CDF-79C4-A241-9C76-490B1EC824FE}" presName="hierChild5" presStyleCnt="0"/>
      <dgm:spPr/>
    </dgm:pt>
    <dgm:pt modelId="{1C9C235E-F6BF-754A-8949-C380FCB21158}" type="pres">
      <dgm:prSet presAssocID="{5F95C7CB-ACAE-8248-B817-17354BD9DCA8}" presName="Name23" presStyleLbl="parChTrans1D4" presStyleIdx="2" presStyleCnt="8"/>
      <dgm:spPr/>
      <dgm:t>
        <a:bodyPr/>
        <a:lstStyle/>
        <a:p>
          <a:endParaRPr lang="en-US"/>
        </a:p>
      </dgm:t>
    </dgm:pt>
    <dgm:pt modelId="{883B3901-EBD0-A34F-B0E1-FE9C9881FC35}" type="pres">
      <dgm:prSet presAssocID="{D637E2FD-56EA-844B-AF1A-06CD3AD88463}" presName="hierRoot4" presStyleCnt="0"/>
      <dgm:spPr/>
    </dgm:pt>
    <dgm:pt modelId="{70391D3F-3A95-A645-80C0-E3A37E580E15}" type="pres">
      <dgm:prSet presAssocID="{D637E2FD-56EA-844B-AF1A-06CD3AD88463}" presName="composite4" presStyleCnt="0"/>
      <dgm:spPr/>
    </dgm:pt>
    <dgm:pt modelId="{683EF542-91C8-634E-8A61-FC2193748388}" type="pres">
      <dgm:prSet presAssocID="{D637E2FD-56EA-844B-AF1A-06CD3AD88463}" presName="background4" presStyleLbl="node4" presStyleIdx="2" presStyleCnt="8"/>
      <dgm:spPr/>
    </dgm:pt>
    <dgm:pt modelId="{3A6CB585-BC2B-A64D-818A-8FAF68B3ABFC}" type="pres">
      <dgm:prSet presAssocID="{D637E2FD-56EA-844B-AF1A-06CD3AD88463}" presName="text4" presStyleLbl="fgAcc4" presStyleIdx="2" presStyleCnt="8" custLinFactNeighborX="-14784" custLinFactNeighborY="1661">
        <dgm:presLayoutVars>
          <dgm:chPref val="3"/>
        </dgm:presLayoutVars>
      </dgm:prSet>
      <dgm:spPr/>
      <dgm:t>
        <a:bodyPr/>
        <a:lstStyle/>
        <a:p>
          <a:endParaRPr lang="en-US"/>
        </a:p>
      </dgm:t>
    </dgm:pt>
    <dgm:pt modelId="{6E79FDBF-5347-5249-BFEF-63DC7B4B0A9A}" type="pres">
      <dgm:prSet presAssocID="{D637E2FD-56EA-844B-AF1A-06CD3AD88463}" presName="hierChild5" presStyleCnt="0"/>
      <dgm:spPr/>
    </dgm:pt>
    <dgm:pt modelId="{EF6D56B0-96BD-1341-BB33-15B06B3E1DBF}" type="pres">
      <dgm:prSet presAssocID="{2212300D-79FF-6243-923B-36D0E565F3F1}" presName="Name23" presStyleLbl="parChTrans1D4" presStyleIdx="3" presStyleCnt="8"/>
      <dgm:spPr/>
      <dgm:t>
        <a:bodyPr/>
        <a:lstStyle/>
        <a:p>
          <a:endParaRPr lang="en-US"/>
        </a:p>
      </dgm:t>
    </dgm:pt>
    <dgm:pt modelId="{5FB855A9-BEC8-BA46-8F53-7C57EA9F3F18}" type="pres">
      <dgm:prSet presAssocID="{EEB002EB-6F27-C347-97EC-32F7866EC371}" presName="hierRoot4" presStyleCnt="0"/>
      <dgm:spPr/>
    </dgm:pt>
    <dgm:pt modelId="{387D717C-D1EC-E647-A901-E83AF0246812}" type="pres">
      <dgm:prSet presAssocID="{EEB002EB-6F27-C347-97EC-32F7866EC371}" presName="composite4" presStyleCnt="0"/>
      <dgm:spPr/>
    </dgm:pt>
    <dgm:pt modelId="{F217DF82-6FF0-7E4D-849C-950C46A39485}" type="pres">
      <dgm:prSet presAssocID="{EEB002EB-6F27-C347-97EC-32F7866EC371}" presName="background4" presStyleLbl="node4" presStyleIdx="3" presStyleCnt="8"/>
      <dgm:spPr/>
    </dgm:pt>
    <dgm:pt modelId="{0293ED82-6FE6-054A-9A38-FFA5EF7FC621}" type="pres">
      <dgm:prSet presAssocID="{EEB002EB-6F27-C347-97EC-32F7866EC371}" presName="text4" presStyleLbl="fgAcc4" presStyleIdx="3" presStyleCnt="8" custLinFactNeighborX="-17641" custLinFactNeighborY="109">
        <dgm:presLayoutVars>
          <dgm:chPref val="3"/>
        </dgm:presLayoutVars>
      </dgm:prSet>
      <dgm:spPr/>
      <dgm:t>
        <a:bodyPr/>
        <a:lstStyle/>
        <a:p>
          <a:endParaRPr lang="en-US"/>
        </a:p>
      </dgm:t>
    </dgm:pt>
    <dgm:pt modelId="{A1F09EF4-2BF5-BA4B-90EA-23D2738DE36E}" type="pres">
      <dgm:prSet presAssocID="{EEB002EB-6F27-C347-97EC-32F7866EC371}" presName="hierChild5" presStyleCnt="0"/>
      <dgm:spPr/>
    </dgm:pt>
    <dgm:pt modelId="{70C256D7-5C75-1148-A1F5-57043270AB0A}" type="pres">
      <dgm:prSet presAssocID="{6DC02F38-17EC-584B-B1B3-74E67D44DA20}" presName="Name23" presStyleLbl="parChTrans1D4" presStyleIdx="4" presStyleCnt="8"/>
      <dgm:spPr/>
      <dgm:t>
        <a:bodyPr/>
        <a:lstStyle/>
        <a:p>
          <a:endParaRPr lang="en-US"/>
        </a:p>
      </dgm:t>
    </dgm:pt>
    <dgm:pt modelId="{5398F53B-BC12-A149-BB1F-9E1C25CB4BFC}" type="pres">
      <dgm:prSet presAssocID="{D859984B-2788-2449-92FA-4FB5E5B4AAFC}" presName="hierRoot4" presStyleCnt="0"/>
      <dgm:spPr/>
    </dgm:pt>
    <dgm:pt modelId="{A272C720-44D9-EE40-8F2B-EA2740176CB2}" type="pres">
      <dgm:prSet presAssocID="{D859984B-2788-2449-92FA-4FB5E5B4AAFC}" presName="composite4" presStyleCnt="0"/>
      <dgm:spPr/>
    </dgm:pt>
    <dgm:pt modelId="{1849B74D-2625-C54A-8AEC-2C42800238DE}" type="pres">
      <dgm:prSet presAssocID="{D859984B-2788-2449-92FA-4FB5E5B4AAFC}" presName="background4" presStyleLbl="node4" presStyleIdx="4" presStyleCnt="8"/>
      <dgm:spPr/>
    </dgm:pt>
    <dgm:pt modelId="{CEF3DD4A-A48C-7F4E-B18E-5715667BD6EB}" type="pres">
      <dgm:prSet presAssocID="{D859984B-2788-2449-92FA-4FB5E5B4AAFC}" presName="text4" presStyleLbl="fgAcc4" presStyleIdx="4" presStyleCnt="8" custLinFactNeighborX="0" custLinFactNeighborY="109">
        <dgm:presLayoutVars>
          <dgm:chPref val="3"/>
        </dgm:presLayoutVars>
      </dgm:prSet>
      <dgm:spPr/>
      <dgm:t>
        <a:bodyPr/>
        <a:lstStyle/>
        <a:p>
          <a:endParaRPr lang="en-US"/>
        </a:p>
      </dgm:t>
    </dgm:pt>
    <dgm:pt modelId="{F7FFF0FE-172A-7348-AC2D-C0098674CE93}" type="pres">
      <dgm:prSet presAssocID="{D859984B-2788-2449-92FA-4FB5E5B4AAFC}" presName="hierChild5" presStyleCnt="0"/>
      <dgm:spPr/>
    </dgm:pt>
    <dgm:pt modelId="{07A11538-BAFF-7641-8086-543D6D63C794}" type="pres">
      <dgm:prSet presAssocID="{6CF70879-8435-A44B-B166-AD7A5371980F}" presName="Name23" presStyleLbl="parChTrans1D4" presStyleIdx="5" presStyleCnt="8"/>
      <dgm:spPr/>
      <dgm:t>
        <a:bodyPr/>
        <a:lstStyle/>
        <a:p>
          <a:endParaRPr lang="en-US"/>
        </a:p>
      </dgm:t>
    </dgm:pt>
    <dgm:pt modelId="{B28ED342-AB01-0749-974C-0C06D8B5C9EE}" type="pres">
      <dgm:prSet presAssocID="{B3DAF734-DE1F-1343-8C81-76081920FDA7}" presName="hierRoot4" presStyleCnt="0"/>
      <dgm:spPr/>
    </dgm:pt>
    <dgm:pt modelId="{18A0268C-BA3C-C340-AC8A-F73131C6D9B5}" type="pres">
      <dgm:prSet presAssocID="{B3DAF734-DE1F-1343-8C81-76081920FDA7}" presName="composite4" presStyleCnt="0"/>
      <dgm:spPr/>
    </dgm:pt>
    <dgm:pt modelId="{C91FDF9C-5400-1640-A037-F659A7A5D947}" type="pres">
      <dgm:prSet presAssocID="{B3DAF734-DE1F-1343-8C81-76081920FDA7}" presName="background4" presStyleLbl="node4" presStyleIdx="5" presStyleCnt="8"/>
      <dgm:spPr/>
    </dgm:pt>
    <dgm:pt modelId="{E81B0B4D-6362-0A40-AD7C-E4D2D3A86B71}" type="pres">
      <dgm:prSet presAssocID="{B3DAF734-DE1F-1343-8C81-76081920FDA7}" presName="text4" presStyleLbl="fgAcc4" presStyleIdx="5" presStyleCnt="8" custLinFactNeighborX="38437" custLinFactNeighborY="21837">
        <dgm:presLayoutVars>
          <dgm:chPref val="3"/>
        </dgm:presLayoutVars>
      </dgm:prSet>
      <dgm:spPr/>
      <dgm:t>
        <a:bodyPr/>
        <a:lstStyle/>
        <a:p>
          <a:endParaRPr lang="en-US"/>
        </a:p>
      </dgm:t>
    </dgm:pt>
    <dgm:pt modelId="{62466581-2BD1-3642-8F06-D53EEA1041C3}" type="pres">
      <dgm:prSet presAssocID="{B3DAF734-DE1F-1343-8C81-76081920FDA7}" presName="hierChild5" presStyleCnt="0"/>
      <dgm:spPr/>
    </dgm:pt>
    <dgm:pt modelId="{AE3CFED4-76C7-8B45-9C75-CA038B479AA6}" type="pres">
      <dgm:prSet presAssocID="{F75406A3-ED3C-E742-8A4E-87661C151206}" presName="Name23" presStyleLbl="parChTrans1D4" presStyleIdx="6" presStyleCnt="8"/>
      <dgm:spPr/>
      <dgm:t>
        <a:bodyPr/>
        <a:lstStyle/>
        <a:p>
          <a:endParaRPr lang="en-US"/>
        </a:p>
      </dgm:t>
    </dgm:pt>
    <dgm:pt modelId="{A9ACF350-1694-4C45-8FE3-B43FCF8390C6}" type="pres">
      <dgm:prSet presAssocID="{894BE2A5-A893-CB46-99F7-44F28F351157}" presName="hierRoot4" presStyleCnt="0"/>
      <dgm:spPr/>
    </dgm:pt>
    <dgm:pt modelId="{A8368D12-9D95-6845-BB32-26B9980FF429}" type="pres">
      <dgm:prSet presAssocID="{894BE2A5-A893-CB46-99F7-44F28F351157}" presName="composite4" presStyleCnt="0"/>
      <dgm:spPr/>
    </dgm:pt>
    <dgm:pt modelId="{27872E72-0463-7945-BBC7-465388DA2934}" type="pres">
      <dgm:prSet presAssocID="{894BE2A5-A893-CB46-99F7-44F28F351157}" presName="background4" presStyleLbl="node4" presStyleIdx="6" presStyleCnt="8"/>
      <dgm:spPr/>
    </dgm:pt>
    <dgm:pt modelId="{2B3230B5-6EA0-B249-83F4-17AEBDCE22B7}" type="pres">
      <dgm:prSet presAssocID="{894BE2A5-A893-CB46-99F7-44F28F351157}" presName="text4" presStyleLbl="fgAcc4" presStyleIdx="6" presStyleCnt="8" custLinFactNeighborX="38437" custLinFactNeighborY="109">
        <dgm:presLayoutVars>
          <dgm:chPref val="3"/>
        </dgm:presLayoutVars>
      </dgm:prSet>
      <dgm:spPr/>
      <dgm:t>
        <a:bodyPr/>
        <a:lstStyle/>
        <a:p>
          <a:endParaRPr lang="en-US"/>
        </a:p>
      </dgm:t>
    </dgm:pt>
    <dgm:pt modelId="{FB2C7836-0968-F94A-B600-86FA9742B6F3}" type="pres">
      <dgm:prSet presAssocID="{894BE2A5-A893-CB46-99F7-44F28F351157}" presName="hierChild5" presStyleCnt="0"/>
      <dgm:spPr/>
    </dgm:pt>
    <dgm:pt modelId="{EEFBBE83-66C1-334A-9CA5-A0C5FAFB8FB7}" type="pres">
      <dgm:prSet presAssocID="{CA31C3CC-8955-AF48-A8BF-C55042E59EE0}" presName="Name23" presStyleLbl="parChTrans1D4" presStyleIdx="7" presStyleCnt="8"/>
      <dgm:spPr/>
      <dgm:t>
        <a:bodyPr/>
        <a:lstStyle/>
        <a:p>
          <a:endParaRPr lang="en-US"/>
        </a:p>
      </dgm:t>
    </dgm:pt>
    <dgm:pt modelId="{135B8D12-49F9-5340-BAB8-B71E3073BFD7}" type="pres">
      <dgm:prSet presAssocID="{A0992759-1DC8-7846-AAE8-46C2FA6A1DFC}" presName="hierRoot4" presStyleCnt="0"/>
      <dgm:spPr/>
    </dgm:pt>
    <dgm:pt modelId="{8466A73D-5C00-B34A-ACB4-B10AD40AAD9E}" type="pres">
      <dgm:prSet presAssocID="{A0992759-1DC8-7846-AAE8-46C2FA6A1DFC}" presName="composite4" presStyleCnt="0"/>
      <dgm:spPr/>
    </dgm:pt>
    <dgm:pt modelId="{A3092345-F3D6-4349-A8C3-3B2EA8B8F3AA}" type="pres">
      <dgm:prSet presAssocID="{A0992759-1DC8-7846-AAE8-46C2FA6A1DFC}" presName="background4" presStyleLbl="node4" presStyleIdx="7" presStyleCnt="8"/>
      <dgm:spPr/>
    </dgm:pt>
    <dgm:pt modelId="{90441D17-8023-924F-AA9D-EF49A92D2C0A}" type="pres">
      <dgm:prSet presAssocID="{A0992759-1DC8-7846-AAE8-46C2FA6A1DFC}" presName="text4" presStyleLbl="fgAcc4" presStyleIdx="7" presStyleCnt="8" custLinFactNeighborX="38437" custLinFactNeighborY="109">
        <dgm:presLayoutVars>
          <dgm:chPref val="3"/>
        </dgm:presLayoutVars>
      </dgm:prSet>
      <dgm:spPr/>
      <dgm:t>
        <a:bodyPr/>
        <a:lstStyle/>
        <a:p>
          <a:endParaRPr lang="en-US"/>
        </a:p>
      </dgm:t>
    </dgm:pt>
    <dgm:pt modelId="{1A53B41A-3162-B54D-B1C0-48D1483E7524}" type="pres">
      <dgm:prSet presAssocID="{A0992759-1DC8-7846-AAE8-46C2FA6A1DFC}" presName="hierChild5" presStyleCnt="0"/>
      <dgm:spPr/>
    </dgm:pt>
    <dgm:pt modelId="{36C3971F-4A3E-E749-8B3A-FD25BF0282BB}" type="pres">
      <dgm:prSet presAssocID="{3D146B3A-9F7E-7B4A-974E-6CA0F1FDA182}" presName="Name10" presStyleLbl="parChTrans1D2" presStyleIdx="1" presStyleCnt="3"/>
      <dgm:spPr/>
      <dgm:t>
        <a:bodyPr/>
        <a:lstStyle/>
        <a:p>
          <a:endParaRPr lang="en-US"/>
        </a:p>
      </dgm:t>
    </dgm:pt>
    <dgm:pt modelId="{C7564072-71EB-AC4D-A724-59BB134E0078}" type="pres">
      <dgm:prSet presAssocID="{D466C86C-62E2-6349-993F-A0AC401D8DA2}" presName="hierRoot2" presStyleCnt="0"/>
      <dgm:spPr/>
    </dgm:pt>
    <dgm:pt modelId="{02DFD8D5-69AB-1448-AADB-4ED005A07EDA}" type="pres">
      <dgm:prSet presAssocID="{D466C86C-62E2-6349-993F-A0AC401D8DA2}" presName="composite2" presStyleCnt="0"/>
      <dgm:spPr/>
    </dgm:pt>
    <dgm:pt modelId="{5B672D66-21CD-C749-952C-58B5AB890673}" type="pres">
      <dgm:prSet presAssocID="{D466C86C-62E2-6349-993F-A0AC401D8DA2}" presName="background2" presStyleLbl="node2" presStyleIdx="1" presStyleCnt="3"/>
      <dgm:spPr/>
    </dgm:pt>
    <dgm:pt modelId="{AD8BD238-F9F8-5647-8EDA-B2849604D304}" type="pres">
      <dgm:prSet presAssocID="{D466C86C-62E2-6349-993F-A0AC401D8DA2}" presName="text2" presStyleLbl="fgAcc2" presStyleIdx="1" presStyleCnt="3" custLinFactNeighborX="49278" custLinFactNeighborY="93">
        <dgm:presLayoutVars>
          <dgm:chPref val="3"/>
        </dgm:presLayoutVars>
      </dgm:prSet>
      <dgm:spPr/>
      <dgm:t>
        <a:bodyPr/>
        <a:lstStyle/>
        <a:p>
          <a:endParaRPr lang="en-US"/>
        </a:p>
      </dgm:t>
    </dgm:pt>
    <dgm:pt modelId="{457DDAAB-DB49-8A49-92DD-79C776B13CF9}" type="pres">
      <dgm:prSet presAssocID="{D466C86C-62E2-6349-993F-A0AC401D8DA2}" presName="hierChild3" presStyleCnt="0"/>
      <dgm:spPr/>
    </dgm:pt>
    <dgm:pt modelId="{B60C138D-11E5-C74A-BBF7-E10E72539B01}" type="pres">
      <dgm:prSet presAssocID="{FDBC3FA2-2AC4-6644-BDE5-5432941CEDF6}" presName="Name17" presStyleLbl="parChTrans1D3" presStyleIdx="1" presStyleCnt="5"/>
      <dgm:spPr/>
      <dgm:t>
        <a:bodyPr/>
        <a:lstStyle/>
        <a:p>
          <a:endParaRPr lang="en-US"/>
        </a:p>
      </dgm:t>
    </dgm:pt>
    <dgm:pt modelId="{A5262098-AC36-7F44-80C5-9B5A0AD85BD2}" type="pres">
      <dgm:prSet presAssocID="{F6AEC5AA-E407-F74E-B5C2-0B7BA901C8D2}" presName="hierRoot3" presStyleCnt="0"/>
      <dgm:spPr/>
    </dgm:pt>
    <dgm:pt modelId="{A8E6B72B-05BB-7244-972F-51B555EFEB5E}" type="pres">
      <dgm:prSet presAssocID="{F6AEC5AA-E407-F74E-B5C2-0B7BA901C8D2}" presName="composite3" presStyleCnt="0"/>
      <dgm:spPr/>
    </dgm:pt>
    <dgm:pt modelId="{CFDA753B-064A-FD47-9188-AD13999DFA8E}" type="pres">
      <dgm:prSet presAssocID="{F6AEC5AA-E407-F74E-B5C2-0B7BA901C8D2}" presName="background3" presStyleLbl="node3" presStyleIdx="1" presStyleCnt="5"/>
      <dgm:spPr/>
    </dgm:pt>
    <dgm:pt modelId="{C2894090-E456-A346-9323-DCBC19B09D00}" type="pres">
      <dgm:prSet presAssocID="{F6AEC5AA-E407-F74E-B5C2-0B7BA901C8D2}" presName="text3" presStyleLbl="fgAcc3" presStyleIdx="1" presStyleCnt="5" custLinFactNeighborX="49278" custLinFactNeighborY="93">
        <dgm:presLayoutVars>
          <dgm:chPref val="3"/>
        </dgm:presLayoutVars>
      </dgm:prSet>
      <dgm:spPr/>
      <dgm:t>
        <a:bodyPr/>
        <a:lstStyle/>
        <a:p>
          <a:endParaRPr lang="en-US"/>
        </a:p>
      </dgm:t>
    </dgm:pt>
    <dgm:pt modelId="{9E968EDF-F82A-3643-BFDF-1CEC2AADD81E}" type="pres">
      <dgm:prSet presAssocID="{F6AEC5AA-E407-F74E-B5C2-0B7BA901C8D2}" presName="hierChild4" presStyleCnt="0"/>
      <dgm:spPr/>
    </dgm:pt>
    <dgm:pt modelId="{B093C754-6BF4-D541-A141-076B6A3CB212}" type="pres">
      <dgm:prSet presAssocID="{3B4EBD0A-6853-6243-9B47-2D39E2481898}" presName="Name17" presStyleLbl="parChTrans1D3" presStyleIdx="2" presStyleCnt="5"/>
      <dgm:spPr/>
      <dgm:t>
        <a:bodyPr/>
        <a:lstStyle/>
        <a:p>
          <a:endParaRPr lang="en-US"/>
        </a:p>
      </dgm:t>
    </dgm:pt>
    <dgm:pt modelId="{E41ADC12-F50E-BD41-8511-30CE5AB8958A}" type="pres">
      <dgm:prSet presAssocID="{F029975E-1D16-C744-9A90-BAD7549E9AD7}" presName="hierRoot3" presStyleCnt="0"/>
      <dgm:spPr/>
    </dgm:pt>
    <dgm:pt modelId="{6DBD9F58-5188-E349-A20A-86835205CEE0}" type="pres">
      <dgm:prSet presAssocID="{F029975E-1D16-C744-9A90-BAD7549E9AD7}" presName="composite3" presStyleCnt="0"/>
      <dgm:spPr/>
    </dgm:pt>
    <dgm:pt modelId="{6BBE331A-4C6E-9348-9A45-967A19EEC3CA}" type="pres">
      <dgm:prSet presAssocID="{F029975E-1D16-C744-9A90-BAD7549E9AD7}" presName="background3" presStyleLbl="node3" presStyleIdx="2" presStyleCnt="5"/>
      <dgm:spPr/>
    </dgm:pt>
    <dgm:pt modelId="{4FFC32E0-B215-8D47-A74A-EE5665F4C324}" type="pres">
      <dgm:prSet presAssocID="{F029975E-1D16-C744-9A90-BAD7549E9AD7}" presName="text3" presStyleLbl="fgAcc3" presStyleIdx="2" presStyleCnt="5" custLinFactNeighborX="49278" custLinFactNeighborY="93">
        <dgm:presLayoutVars>
          <dgm:chPref val="3"/>
        </dgm:presLayoutVars>
      </dgm:prSet>
      <dgm:spPr/>
      <dgm:t>
        <a:bodyPr/>
        <a:lstStyle/>
        <a:p>
          <a:endParaRPr lang="en-US"/>
        </a:p>
      </dgm:t>
    </dgm:pt>
    <dgm:pt modelId="{1C0BE3FC-6F1E-354B-A829-CEDA59064D9C}" type="pres">
      <dgm:prSet presAssocID="{F029975E-1D16-C744-9A90-BAD7549E9AD7}" presName="hierChild4" presStyleCnt="0"/>
      <dgm:spPr/>
    </dgm:pt>
    <dgm:pt modelId="{92097456-2477-F149-A4B9-9E7027B1F070}" type="pres">
      <dgm:prSet presAssocID="{288B2004-6429-8142-A11A-410BBF638D64}" presName="Name10" presStyleLbl="parChTrans1D2" presStyleIdx="2" presStyleCnt="3"/>
      <dgm:spPr/>
      <dgm:t>
        <a:bodyPr/>
        <a:lstStyle/>
        <a:p>
          <a:endParaRPr lang="en-US"/>
        </a:p>
      </dgm:t>
    </dgm:pt>
    <dgm:pt modelId="{34EB2103-9B99-0E49-9857-045998253619}" type="pres">
      <dgm:prSet presAssocID="{0694906D-1789-404B-9D30-4B4DB2C14F52}" presName="hierRoot2" presStyleCnt="0"/>
      <dgm:spPr/>
    </dgm:pt>
    <dgm:pt modelId="{CB611924-ACFF-5A4B-85D2-2894C8270D1E}" type="pres">
      <dgm:prSet presAssocID="{0694906D-1789-404B-9D30-4B4DB2C14F52}" presName="composite2" presStyleCnt="0"/>
      <dgm:spPr/>
    </dgm:pt>
    <dgm:pt modelId="{2B0991D7-8729-7C48-A3ED-B9D801BEB83B}" type="pres">
      <dgm:prSet presAssocID="{0694906D-1789-404B-9D30-4B4DB2C14F52}" presName="background2" presStyleLbl="node2" presStyleIdx="2" presStyleCnt="3"/>
      <dgm:spPr/>
    </dgm:pt>
    <dgm:pt modelId="{3D94F5E6-B165-E54E-BE00-E86763F4A745}" type="pres">
      <dgm:prSet presAssocID="{0694906D-1789-404B-9D30-4B4DB2C14F52}" presName="text2" presStyleLbl="fgAcc2" presStyleIdx="2" presStyleCnt="3" custLinFactX="15310" custLinFactNeighborX="100000" custLinFactNeighborY="93">
        <dgm:presLayoutVars>
          <dgm:chPref val="3"/>
        </dgm:presLayoutVars>
      </dgm:prSet>
      <dgm:spPr/>
      <dgm:t>
        <a:bodyPr/>
        <a:lstStyle/>
        <a:p>
          <a:endParaRPr lang="en-US"/>
        </a:p>
      </dgm:t>
    </dgm:pt>
    <dgm:pt modelId="{7912B5F3-B025-5A42-B294-6655EFCCF73F}" type="pres">
      <dgm:prSet presAssocID="{0694906D-1789-404B-9D30-4B4DB2C14F52}" presName="hierChild3" presStyleCnt="0"/>
      <dgm:spPr/>
    </dgm:pt>
    <dgm:pt modelId="{8B863006-B9C5-BD48-A2DF-350F9B82CE2C}" type="pres">
      <dgm:prSet presAssocID="{EBEF3748-53DE-184B-8A2B-175DDF1E74C0}" presName="Name17" presStyleLbl="parChTrans1D3" presStyleIdx="3" presStyleCnt="5"/>
      <dgm:spPr/>
      <dgm:t>
        <a:bodyPr/>
        <a:lstStyle/>
        <a:p>
          <a:endParaRPr lang="en-US"/>
        </a:p>
      </dgm:t>
    </dgm:pt>
    <dgm:pt modelId="{E5CB88EC-4BA9-BE4E-92F7-D2A8A5B93AC5}" type="pres">
      <dgm:prSet presAssocID="{13183446-37F2-F247-99E9-E4147A8D7E53}" presName="hierRoot3" presStyleCnt="0"/>
      <dgm:spPr/>
    </dgm:pt>
    <dgm:pt modelId="{C7EEBEF4-A0F0-A543-9577-931F2F5649E5}" type="pres">
      <dgm:prSet presAssocID="{13183446-37F2-F247-99E9-E4147A8D7E53}" presName="composite3" presStyleCnt="0"/>
      <dgm:spPr/>
    </dgm:pt>
    <dgm:pt modelId="{C1B46C7C-0E6A-D045-943E-6FE39BA4D9D1}" type="pres">
      <dgm:prSet presAssocID="{13183446-37F2-F247-99E9-E4147A8D7E53}" presName="background3" presStyleLbl="node3" presStyleIdx="3" presStyleCnt="5"/>
      <dgm:spPr/>
    </dgm:pt>
    <dgm:pt modelId="{9DBD862F-738D-0F45-8233-C5F0EBB041F9}" type="pres">
      <dgm:prSet presAssocID="{13183446-37F2-F247-99E9-E4147A8D7E53}" presName="text3" presStyleLbl="fgAcc3" presStyleIdx="3" presStyleCnt="5" custLinFactX="15310" custLinFactNeighborX="100000" custLinFactNeighborY="93">
        <dgm:presLayoutVars>
          <dgm:chPref val="3"/>
        </dgm:presLayoutVars>
      </dgm:prSet>
      <dgm:spPr/>
      <dgm:t>
        <a:bodyPr/>
        <a:lstStyle/>
        <a:p>
          <a:endParaRPr lang="en-US"/>
        </a:p>
      </dgm:t>
    </dgm:pt>
    <dgm:pt modelId="{81A25C6E-5161-5942-8F52-3A0257B34157}" type="pres">
      <dgm:prSet presAssocID="{13183446-37F2-F247-99E9-E4147A8D7E53}" presName="hierChild4" presStyleCnt="0"/>
      <dgm:spPr/>
    </dgm:pt>
    <dgm:pt modelId="{0E836530-5A5B-4B4C-B649-3281789425B9}" type="pres">
      <dgm:prSet presAssocID="{06E83955-CD76-8340-9242-D2F6A69A3A2E}" presName="Name17" presStyleLbl="parChTrans1D3" presStyleIdx="4" presStyleCnt="5"/>
      <dgm:spPr/>
      <dgm:t>
        <a:bodyPr/>
        <a:lstStyle/>
        <a:p>
          <a:endParaRPr lang="en-US"/>
        </a:p>
      </dgm:t>
    </dgm:pt>
    <dgm:pt modelId="{DC3CAE4A-25A9-F749-B66E-06A19E76FA47}" type="pres">
      <dgm:prSet presAssocID="{5CDB410F-A305-DF43-9E30-A72380868D4E}" presName="hierRoot3" presStyleCnt="0"/>
      <dgm:spPr/>
    </dgm:pt>
    <dgm:pt modelId="{7D5A3320-856F-6647-A148-72C366A4D911}" type="pres">
      <dgm:prSet presAssocID="{5CDB410F-A305-DF43-9E30-A72380868D4E}" presName="composite3" presStyleCnt="0"/>
      <dgm:spPr/>
    </dgm:pt>
    <dgm:pt modelId="{5749709F-5AA6-0C4D-A2C2-D1DA9218C961}" type="pres">
      <dgm:prSet presAssocID="{5CDB410F-A305-DF43-9E30-A72380868D4E}" presName="background3" presStyleLbl="node3" presStyleIdx="4" presStyleCnt="5"/>
      <dgm:spPr/>
    </dgm:pt>
    <dgm:pt modelId="{7D7417F6-5D9B-5E44-A663-0CAA103AD80E}" type="pres">
      <dgm:prSet presAssocID="{5CDB410F-A305-DF43-9E30-A72380868D4E}" presName="text3" presStyleLbl="fgAcc3" presStyleIdx="4" presStyleCnt="5" custLinFactX="15310" custLinFactNeighborX="100000" custLinFactNeighborY="93">
        <dgm:presLayoutVars>
          <dgm:chPref val="3"/>
        </dgm:presLayoutVars>
      </dgm:prSet>
      <dgm:spPr/>
      <dgm:t>
        <a:bodyPr/>
        <a:lstStyle/>
        <a:p>
          <a:endParaRPr lang="en-US"/>
        </a:p>
      </dgm:t>
    </dgm:pt>
    <dgm:pt modelId="{6FB18E38-787C-8C4A-9643-20610DFB81F0}" type="pres">
      <dgm:prSet presAssocID="{5CDB410F-A305-DF43-9E30-A72380868D4E}" presName="hierChild4" presStyleCnt="0"/>
      <dgm:spPr/>
    </dgm:pt>
  </dgm:ptLst>
  <dgm:cxnLst>
    <dgm:cxn modelId="{5CF843EF-C0DB-F74E-A23F-BD03DD15CB48}" srcId="{1EA2DF10-41BD-B545-87D9-1CA86127B336}" destId="{A97D3B5C-6DBF-1E4D-8C97-62E04756FCE7}" srcOrd="0" destOrd="0" parTransId="{B500957E-52A7-F74D-925A-45FFE6C01AC0}" sibTransId="{E7FC2E15-C495-0A4F-991C-FD5B4685CDC1}"/>
    <dgm:cxn modelId="{E2241B13-D271-2748-A101-2EC6D16835D9}" type="presOf" srcId="{A0992759-1DC8-7846-AAE8-46C2FA6A1DFC}" destId="{90441D17-8023-924F-AA9D-EF49A92D2C0A}" srcOrd="0" destOrd="0" presId="urn:microsoft.com/office/officeart/2005/8/layout/hierarchy1"/>
    <dgm:cxn modelId="{791FF53C-CEAF-8942-A438-B39463846775}" srcId="{D637E2FD-56EA-844B-AF1A-06CD3AD88463}" destId="{D859984B-2788-2449-92FA-4FB5E5B4AAFC}" srcOrd="1" destOrd="0" parTransId="{6DC02F38-17EC-584B-B1B3-74E67D44DA20}" sibTransId="{4F47C488-723C-F84F-9842-4F26C96D6F76}"/>
    <dgm:cxn modelId="{77EB9D20-FF69-864F-9245-7B8681EFC055}" srcId="{0694906D-1789-404B-9D30-4B4DB2C14F52}" destId="{5CDB410F-A305-DF43-9E30-A72380868D4E}" srcOrd="1" destOrd="0" parTransId="{06E83955-CD76-8340-9242-D2F6A69A3A2E}" sibTransId="{DD24F9A6-16FE-BB4C-86BD-A62877149C91}"/>
    <dgm:cxn modelId="{8AF48D42-5091-CA48-A2E0-1F46229ED444}" type="presOf" srcId="{F029975E-1D16-C744-9A90-BAD7549E9AD7}" destId="{4FFC32E0-B215-8D47-A74A-EE5665F4C324}" srcOrd="0" destOrd="0" presId="urn:microsoft.com/office/officeart/2005/8/layout/hierarchy1"/>
    <dgm:cxn modelId="{A3514B31-1278-1641-B098-AC8DE8F1E9F0}" type="presOf" srcId="{EBEF3748-53DE-184B-8A2B-175DDF1E74C0}" destId="{8B863006-B9C5-BD48-A2DF-350F9B82CE2C}" srcOrd="0" destOrd="0" presId="urn:microsoft.com/office/officeart/2005/8/layout/hierarchy1"/>
    <dgm:cxn modelId="{5E7D63E5-5F15-AE4E-9D38-C2AB28E24FF4}" type="presOf" srcId="{CA31C3CC-8955-AF48-A8BF-C55042E59EE0}" destId="{EEFBBE83-66C1-334A-9CA5-A0C5FAFB8FB7}" srcOrd="0" destOrd="0" presId="urn:microsoft.com/office/officeart/2005/8/layout/hierarchy1"/>
    <dgm:cxn modelId="{D55D46E8-FFF4-9049-A062-AE3BE5D3BA0F}" type="presOf" srcId="{F6AEC5AA-E407-F74E-B5C2-0B7BA901C8D2}" destId="{C2894090-E456-A346-9323-DCBC19B09D00}" srcOrd="0" destOrd="0" presId="urn:microsoft.com/office/officeart/2005/8/layout/hierarchy1"/>
    <dgm:cxn modelId="{9703AAB0-7816-9249-8A60-7538E82E7F9D}" type="presOf" srcId="{BFC68EC2-0E88-A446-A12F-6F76DD1F2D8D}" destId="{C9C65AB0-9E26-764E-AA2E-BE3AC4A641AC}" srcOrd="0" destOrd="0" presId="urn:microsoft.com/office/officeart/2005/8/layout/hierarchy1"/>
    <dgm:cxn modelId="{56908EFD-5608-FF4E-B562-7DEB7474038F}" type="presOf" srcId="{06E83955-CD76-8340-9242-D2F6A69A3A2E}" destId="{0E836530-5A5B-4B4C-B649-3281789425B9}" srcOrd="0" destOrd="0" presId="urn:microsoft.com/office/officeart/2005/8/layout/hierarchy1"/>
    <dgm:cxn modelId="{BA962C5B-DAD0-844F-8A87-E6F75F76C469}" srcId="{B855ED22-916E-A544-BE70-8B3639B82C19}" destId="{21CD0E7B-089A-B144-A44D-25AB242FC11B}" srcOrd="0" destOrd="0" parTransId="{BFC68EC2-0E88-A446-A12F-6F76DD1F2D8D}" sibTransId="{42FD45FC-4EAA-634E-8260-73A04833F5E3}"/>
    <dgm:cxn modelId="{2786F751-E53A-6141-8577-436A73508418}" type="presOf" srcId="{13183446-37F2-F247-99E9-E4147A8D7E53}" destId="{9DBD862F-738D-0F45-8233-C5F0EBB041F9}" srcOrd="0" destOrd="0" presId="urn:microsoft.com/office/officeart/2005/8/layout/hierarchy1"/>
    <dgm:cxn modelId="{D2599E4C-61D0-C34B-AE98-0552058CF68F}" type="presOf" srcId="{B855ED22-916E-A544-BE70-8B3639B82C19}" destId="{E8E99D10-9BB1-444A-9681-302144050255}" srcOrd="0" destOrd="0" presId="urn:microsoft.com/office/officeart/2005/8/layout/hierarchy1"/>
    <dgm:cxn modelId="{D32B995E-0303-724C-86CF-FD3DC55DB81C}" type="presOf" srcId="{288B2004-6429-8142-A11A-410BBF638D64}" destId="{92097456-2477-F149-A4B9-9E7027B1F070}" srcOrd="0" destOrd="0" presId="urn:microsoft.com/office/officeart/2005/8/layout/hierarchy1"/>
    <dgm:cxn modelId="{0789DAA5-826C-8846-8086-FBB88D041330}" srcId="{21CD0E7B-089A-B144-A44D-25AB242FC11B}" destId="{1EA2DF10-41BD-B545-87D9-1CA86127B336}" srcOrd="0" destOrd="0" parTransId="{FFC388C1-0C7F-7447-A6FA-5F2115A1D2E6}" sibTransId="{D4DC2C27-3010-3546-B754-88C9916755A4}"/>
    <dgm:cxn modelId="{14E2B474-10C5-1844-80F0-F22EC7621854}" type="presOf" srcId="{78B5DC54-9E6F-9649-BC89-103F0D55D9B2}" destId="{7AFA35DA-637C-EE4A-8092-F57F7E59FFAF}" srcOrd="0" destOrd="0" presId="urn:microsoft.com/office/officeart/2005/8/layout/hierarchy1"/>
    <dgm:cxn modelId="{2EFF86CC-04EC-5F4F-AD11-61DCB573E3C0}" srcId="{DC045CDF-79C4-A241-9C76-490B1EC824FE}" destId="{D637E2FD-56EA-844B-AF1A-06CD3AD88463}" srcOrd="0" destOrd="0" parTransId="{5F95C7CB-ACAE-8248-B817-17354BD9DCA8}" sibTransId="{EB6EC063-DB06-1544-BE97-DDCAE486316D}"/>
    <dgm:cxn modelId="{449CB918-8955-4545-A6D1-A6065B4B6EAE}" srcId="{DC045CDF-79C4-A241-9C76-490B1EC824FE}" destId="{B3DAF734-DE1F-1343-8C81-76081920FDA7}" srcOrd="1" destOrd="0" parTransId="{6CF70879-8435-A44B-B166-AD7A5371980F}" sibTransId="{BF3D4B74-F111-DA43-B3DA-93BA1149D1B4}"/>
    <dgm:cxn modelId="{66FC81AE-258B-754D-ADDD-258D8B176C7F}" srcId="{B3DAF734-DE1F-1343-8C81-76081920FDA7}" destId="{A0992759-1DC8-7846-AAE8-46C2FA6A1DFC}" srcOrd="1" destOrd="0" parTransId="{CA31C3CC-8955-AF48-A8BF-C55042E59EE0}" sibTransId="{4F4A4AED-B7E8-D843-A197-E01EFD2D369A}"/>
    <dgm:cxn modelId="{57C5B0A0-FCEA-FC4D-B0E6-1275EFA126F3}" srcId="{D466C86C-62E2-6349-993F-A0AC401D8DA2}" destId="{F029975E-1D16-C744-9A90-BAD7549E9AD7}" srcOrd="1" destOrd="0" parTransId="{3B4EBD0A-6853-6243-9B47-2D39E2481898}" sibTransId="{C9CFCADA-EE7E-574F-924D-F838DEA452CC}"/>
    <dgm:cxn modelId="{B2E78409-C30E-5A4D-9924-724A2E1CD05E}" type="presOf" srcId="{F75406A3-ED3C-E742-8A4E-87661C151206}" destId="{AE3CFED4-76C7-8B45-9C75-CA038B479AA6}" srcOrd="0" destOrd="0" presId="urn:microsoft.com/office/officeart/2005/8/layout/hierarchy1"/>
    <dgm:cxn modelId="{704C0FFB-8BA0-4146-8049-222295D7FFDA}" srcId="{D466C86C-62E2-6349-993F-A0AC401D8DA2}" destId="{F6AEC5AA-E407-F74E-B5C2-0B7BA901C8D2}" srcOrd="0" destOrd="0" parTransId="{FDBC3FA2-2AC4-6644-BDE5-5432941CEDF6}" sibTransId="{9002E6A6-DC3F-4042-B865-17EE4D4CA099}"/>
    <dgm:cxn modelId="{6336EFFE-44A9-C244-8D7A-ACE2EEA8A121}" type="presOf" srcId="{6DC02F38-17EC-584B-B1B3-74E67D44DA20}" destId="{70C256D7-5C75-1148-A1F5-57043270AB0A}" srcOrd="0" destOrd="0" presId="urn:microsoft.com/office/officeart/2005/8/layout/hierarchy1"/>
    <dgm:cxn modelId="{41061B44-0AE8-3041-A2F7-9DF486A2CBF3}" type="presOf" srcId="{21CD0E7B-089A-B144-A44D-25AB242FC11B}" destId="{383AF5E5-B553-524E-9C79-248B7DFBFE6E}" srcOrd="0" destOrd="0" presId="urn:microsoft.com/office/officeart/2005/8/layout/hierarchy1"/>
    <dgm:cxn modelId="{4495BA6C-A529-BD44-B957-31211B6DB6AB}" type="presOf" srcId="{3D146B3A-9F7E-7B4A-974E-6CA0F1FDA182}" destId="{36C3971F-4A3E-E749-8B3A-FD25BF0282BB}" srcOrd="0" destOrd="0" presId="urn:microsoft.com/office/officeart/2005/8/layout/hierarchy1"/>
    <dgm:cxn modelId="{C51154D3-8702-444C-BA22-4C3199C27F8E}" type="presOf" srcId="{B3DAF734-DE1F-1343-8C81-76081920FDA7}" destId="{E81B0B4D-6362-0A40-AD7C-E4D2D3A86B71}" srcOrd="0" destOrd="0" presId="urn:microsoft.com/office/officeart/2005/8/layout/hierarchy1"/>
    <dgm:cxn modelId="{B308ED9B-6237-164E-9FD2-F99C847C3C0A}" srcId="{B855ED22-916E-A544-BE70-8B3639B82C19}" destId="{0694906D-1789-404B-9D30-4B4DB2C14F52}" srcOrd="2" destOrd="0" parTransId="{288B2004-6429-8142-A11A-410BBF638D64}" sibTransId="{075A6062-E65F-2C45-874F-F0F9395A38CB}"/>
    <dgm:cxn modelId="{339C3271-712C-6C4F-A021-55908D79E0F1}" type="presOf" srcId="{FDBC3FA2-2AC4-6644-BDE5-5432941CEDF6}" destId="{B60C138D-11E5-C74A-BBF7-E10E72539B01}" srcOrd="0" destOrd="0" presId="urn:microsoft.com/office/officeart/2005/8/layout/hierarchy1"/>
    <dgm:cxn modelId="{9DF83C7A-BC74-7C4E-AA63-55A8065022F9}" type="presOf" srcId="{A97D3B5C-6DBF-1E4D-8C97-62E04756FCE7}" destId="{60344469-2D4E-5D44-9163-911D0805054D}" srcOrd="0" destOrd="0" presId="urn:microsoft.com/office/officeart/2005/8/layout/hierarchy1"/>
    <dgm:cxn modelId="{D8BDC987-04C1-834C-B58C-DB856415CBE1}" type="presOf" srcId="{6CF70879-8435-A44B-B166-AD7A5371980F}" destId="{07A11538-BAFF-7641-8086-543D6D63C794}" srcOrd="0" destOrd="0" presId="urn:microsoft.com/office/officeart/2005/8/layout/hierarchy1"/>
    <dgm:cxn modelId="{8BADA510-3CE7-3448-BDF4-BAA191BE6204}" type="presOf" srcId="{1EA2DF10-41BD-B545-87D9-1CA86127B336}" destId="{41051B78-A88D-2547-84B1-E9E81E4641DB}" srcOrd="0" destOrd="0" presId="urn:microsoft.com/office/officeart/2005/8/layout/hierarchy1"/>
    <dgm:cxn modelId="{1716E036-7529-BB44-852D-4917802651FC}" type="presOf" srcId="{EEB002EB-6F27-C347-97EC-32F7866EC371}" destId="{0293ED82-6FE6-054A-9A38-FFA5EF7FC621}" srcOrd="0" destOrd="0" presId="urn:microsoft.com/office/officeart/2005/8/layout/hierarchy1"/>
    <dgm:cxn modelId="{3F9708E0-A349-944B-BF28-BD2FEF04F242}" type="presOf" srcId="{5F95C7CB-ACAE-8248-B817-17354BD9DCA8}" destId="{1C9C235E-F6BF-754A-8949-C380FCB21158}" srcOrd="0" destOrd="0" presId="urn:microsoft.com/office/officeart/2005/8/layout/hierarchy1"/>
    <dgm:cxn modelId="{F1B32422-B19A-9E44-867B-78BE3891573C}" type="presOf" srcId="{D466C86C-62E2-6349-993F-A0AC401D8DA2}" destId="{AD8BD238-F9F8-5647-8EDA-B2849604D304}" srcOrd="0" destOrd="0" presId="urn:microsoft.com/office/officeart/2005/8/layout/hierarchy1"/>
    <dgm:cxn modelId="{5298DAEF-9D34-554D-A62D-0BA124FCCDA2}" type="presOf" srcId="{3B4EBD0A-6853-6243-9B47-2D39E2481898}" destId="{B093C754-6BF4-D541-A141-076B6A3CB212}" srcOrd="0" destOrd="0" presId="urn:microsoft.com/office/officeart/2005/8/layout/hierarchy1"/>
    <dgm:cxn modelId="{7F017EAD-593D-C04B-97A0-3D0A29FFBDA7}" type="presOf" srcId="{B500957E-52A7-F74D-925A-45FFE6C01AC0}" destId="{4AD9D490-0900-3848-9324-999767DDF751}" srcOrd="0" destOrd="0" presId="urn:microsoft.com/office/officeart/2005/8/layout/hierarchy1"/>
    <dgm:cxn modelId="{30BEDB4F-DD2B-DC44-A905-82CC8BFBEC73}" srcId="{1EA2DF10-41BD-B545-87D9-1CA86127B336}" destId="{DC045CDF-79C4-A241-9C76-490B1EC824FE}" srcOrd="1" destOrd="0" parTransId="{AC02F354-A7F3-8648-95A6-4C839972ABDF}" sibTransId="{E4EE704A-C599-F342-A8D9-8C92C2C9D4F3}"/>
    <dgm:cxn modelId="{6E241C1B-3446-784A-A784-25ECEAB84915}" type="presOf" srcId="{D859984B-2788-2449-92FA-4FB5E5B4AAFC}" destId="{CEF3DD4A-A48C-7F4E-B18E-5715667BD6EB}" srcOrd="0" destOrd="0" presId="urn:microsoft.com/office/officeart/2005/8/layout/hierarchy1"/>
    <dgm:cxn modelId="{8ADEB468-BD4D-6F44-96E8-0A467D89C856}" type="presOf" srcId="{894BE2A5-A893-CB46-99F7-44F28F351157}" destId="{2B3230B5-6EA0-B249-83F4-17AEBDCE22B7}" srcOrd="0" destOrd="0" presId="urn:microsoft.com/office/officeart/2005/8/layout/hierarchy1"/>
    <dgm:cxn modelId="{8316728E-684B-4D48-AAAE-67AC761A7516}" srcId="{0694906D-1789-404B-9D30-4B4DB2C14F52}" destId="{13183446-37F2-F247-99E9-E4147A8D7E53}" srcOrd="0" destOrd="0" parTransId="{EBEF3748-53DE-184B-8A2B-175DDF1E74C0}" sibTransId="{C9D625E1-9D67-B04B-A480-514F124A0EBD}"/>
    <dgm:cxn modelId="{6228CA62-F669-CC41-BEA1-80F99B810518}" type="presOf" srcId="{2212300D-79FF-6243-923B-36D0E565F3F1}" destId="{EF6D56B0-96BD-1341-BB33-15B06B3E1DBF}" srcOrd="0" destOrd="0" presId="urn:microsoft.com/office/officeart/2005/8/layout/hierarchy1"/>
    <dgm:cxn modelId="{A28200C1-5A94-0A43-B6BB-462445643ECB}" type="presOf" srcId="{5CDB410F-A305-DF43-9E30-A72380868D4E}" destId="{7D7417F6-5D9B-5E44-A663-0CAA103AD80E}" srcOrd="0" destOrd="0" presId="urn:microsoft.com/office/officeart/2005/8/layout/hierarchy1"/>
    <dgm:cxn modelId="{8987DF68-EF33-4341-94B7-E2A71D70A4C8}" srcId="{D637E2FD-56EA-844B-AF1A-06CD3AD88463}" destId="{EEB002EB-6F27-C347-97EC-32F7866EC371}" srcOrd="0" destOrd="0" parTransId="{2212300D-79FF-6243-923B-36D0E565F3F1}" sibTransId="{5495BC42-39F7-514E-A5A4-2657251BADEE}"/>
    <dgm:cxn modelId="{B561D5A4-22D1-274B-90F8-2FF6C68F9878}" type="presOf" srcId="{0694906D-1789-404B-9D30-4B4DB2C14F52}" destId="{3D94F5E6-B165-E54E-BE00-E86763F4A745}" srcOrd="0" destOrd="0" presId="urn:microsoft.com/office/officeart/2005/8/layout/hierarchy1"/>
    <dgm:cxn modelId="{B0F2B84B-FAFE-5344-8EC2-CAA89BBD9D31}" srcId="{78B5DC54-9E6F-9649-BC89-103F0D55D9B2}" destId="{B855ED22-916E-A544-BE70-8B3639B82C19}" srcOrd="0" destOrd="0" parTransId="{A1A231CA-2A5F-8043-A0A5-D0099D1616E2}" sibTransId="{71B57617-B934-2F44-8054-41DE8CDBE58B}"/>
    <dgm:cxn modelId="{CAEED797-D1B3-E14B-976D-D65A3765D424}" type="presOf" srcId="{FFC388C1-0C7F-7447-A6FA-5F2115A1D2E6}" destId="{C16F673A-60B1-9141-AD42-B9DFBD47BAD2}" srcOrd="0" destOrd="0" presId="urn:microsoft.com/office/officeart/2005/8/layout/hierarchy1"/>
    <dgm:cxn modelId="{7AECCC70-639F-D54B-93EF-ADD0906A97EC}" srcId="{B3DAF734-DE1F-1343-8C81-76081920FDA7}" destId="{894BE2A5-A893-CB46-99F7-44F28F351157}" srcOrd="0" destOrd="0" parTransId="{F75406A3-ED3C-E742-8A4E-87661C151206}" sibTransId="{E47C77C7-C890-9F4D-B765-2F2027A5E5FD}"/>
    <dgm:cxn modelId="{E717586C-A91B-DD41-A24F-34858525ABA5}" type="presOf" srcId="{DC045CDF-79C4-A241-9C76-490B1EC824FE}" destId="{7EF1F9C1-D790-924D-9D06-153E4E054BAA}" srcOrd="0" destOrd="0" presId="urn:microsoft.com/office/officeart/2005/8/layout/hierarchy1"/>
    <dgm:cxn modelId="{3719E50A-19FE-F04A-8129-C5E0653D0977}" type="presOf" srcId="{D637E2FD-56EA-844B-AF1A-06CD3AD88463}" destId="{3A6CB585-BC2B-A64D-818A-8FAF68B3ABFC}" srcOrd="0" destOrd="0" presId="urn:microsoft.com/office/officeart/2005/8/layout/hierarchy1"/>
    <dgm:cxn modelId="{9116257F-D778-D54D-AB98-3A8F6BBE9B24}" srcId="{B855ED22-916E-A544-BE70-8B3639B82C19}" destId="{D466C86C-62E2-6349-993F-A0AC401D8DA2}" srcOrd="1" destOrd="0" parTransId="{3D146B3A-9F7E-7B4A-974E-6CA0F1FDA182}" sibTransId="{A7A03E8B-0388-D744-81FF-1DF269D2F19C}"/>
    <dgm:cxn modelId="{E33CC847-F94A-1E48-A768-1E639A91160C}" type="presOf" srcId="{AC02F354-A7F3-8648-95A6-4C839972ABDF}" destId="{9DB9E768-C849-8349-933A-6D2682F0A411}" srcOrd="0" destOrd="0" presId="urn:microsoft.com/office/officeart/2005/8/layout/hierarchy1"/>
    <dgm:cxn modelId="{860E6679-5899-6447-9C71-1010229BF9EB}" type="presParOf" srcId="{7AFA35DA-637C-EE4A-8092-F57F7E59FFAF}" destId="{A9D6DDCE-414C-EE45-9D37-0C5E007EF687}" srcOrd="0" destOrd="0" presId="urn:microsoft.com/office/officeart/2005/8/layout/hierarchy1"/>
    <dgm:cxn modelId="{E2F4576B-64D8-D64F-92C9-293E93EB81C2}" type="presParOf" srcId="{A9D6DDCE-414C-EE45-9D37-0C5E007EF687}" destId="{C0969BF3-C718-DB49-AAF1-013308D5F36C}" srcOrd="0" destOrd="0" presId="urn:microsoft.com/office/officeart/2005/8/layout/hierarchy1"/>
    <dgm:cxn modelId="{8867E677-7C3A-E443-A815-3A7D6DB21B05}" type="presParOf" srcId="{C0969BF3-C718-DB49-AAF1-013308D5F36C}" destId="{A15313DC-F5D7-864F-91AB-0DCA60810432}" srcOrd="0" destOrd="0" presId="urn:microsoft.com/office/officeart/2005/8/layout/hierarchy1"/>
    <dgm:cxn modelId="{A8E4364D-F57A-5B45-914B-49634DCC194D}" type="presParOf" srcId="{C0969BF3-C718-DB49-AAF1-013308D5F36C}" destId="{E8E99D10-9BB1-444A-9681-302144050255}" srcOrd="1" destOrd="0" presId="urn:microsoft.com/office/officeart/2005/8/layout/hierarchy1"/>
    <dgm:cxn modelId="{0630650A-581D-3D44-8CCE-9FCB344A80AC}" type="presParOf" srcId="{A9D6DDCE-414C-EE45-9D37-0C5E007EF687}" destId="{5BCFF3B1-3421-2640-9670-7A3C91800376}" srcOrd="1" destOrd="0" presId="urn:microsoft.com/office/officeart/2005/8/layout/hierarchy1"/>
    <dgm:cxn modelId="{618F8D75-D6CF-584B-93BD-7992EE908D60}" type="presParOf" srcId="{5BCFF3B1-3421-2640-9670-7A3C91800376}" destId="{C9C65AB0-9E26-764E-AA2E-BE3AC4A641AC}" srcOrd="0" destOrd="0" presId="urn:microsoft.com/office/officeart/2005/8/layout/hierarchy1"/>
    <dgm:cxn modelId="{696F9F78-0BA4-DC4C-8C67-35E0C18D038C}" type="presParOf" srcId="{5BCFF3B1-3421-2640-9670-7A3C91800376}" destId="{BBAA2286-24B1-7246-8834-56F4AAFF4108}" srcOrd="1" destOrd="0" presId="urn:microsoft.com/office/officeart/2005/8/layout/hierarchy1"/>
    <dgm:cxn modelId="{9A3A924F-87D7-4248-A79F-C96934EEF81F}" type="presParOf" srcId="{BBAA2286-24B1-7246-8834-56F4AAFF4108}" destId="{C810C758-EC65-3E4E-AF23-6328B995766F}" srcOrd="0" destOrd="0" presId="urn:microsoft.com/office/officeart/2005/8/layout/hierarchy1"/>
    <dgm:cxn modelId="{1B9B626D-9E22-6E4A-A125-ED3493C5B8D0}" type="presParOf" srcId="{C810C758-EC65-3E4E-AF23-6328B995766F}" destId="{16F1F4B5-53FC-2349-93F6-C7E12E224B54}" srcOrd="0" destOrd="0" presId="urn:microsoft.com/office/officeart/2005/8/layout/hierarchy1"/>
    <dgm:cxn modelId="{1BCA860B-DC4C-4E42-8B1C-26ACD54CDE7E}" type="presParOf" srcId="{C810C758-EC65-3E4E-AF23-6328B995766F}" destId="{383AF5E5-B553-524E-9C79-248B7DFBFE6E}" srcOrd="1" destOrd="0" presId="urn:microsoft.com/office/officeart/2005/8/layout/hierarchy1"/>
    <dgm:cxn modelId="{A687FC75-2614-BE46-AE2B-6D25005D84A0}" type="presParOf" srcId="{BBAA2286-24B1-7246-8834-56F4AAFF4108}" destId="{349844FE-6ACA-D647-90BC-EB78E39F5C94}" srcOrd="1" destOrd="0" presId="urn:microsoft.com/office/officeart/2005/8/layout/hierarchy1"/>
    <dgm:cxn modelId="{E3A534DC-6D33-4741-80AB-21DF9153DF79}" type="presParOf" srcId="{349844FE-6ACA-D647-90BC-EB78E39F5C94}" destId="{C16F673A-60B1-9141-AD42-B9DFBD47BAD2}" srcOrd="0" destOrd="0" presId="urn:microsoft.com/office/officeart/2005/8/layout/hierarchy1"/>
    <dgm:cxn modelId="{3ED784D7-616B-514A-8FCA-5A479177BC2D}" type="presParOf" srcId="{349844FE-6ACA-D647-90BC-EB78E39F5C94}" destId="{D5D06C1B-6A12-D341-AD5A-0F1B4A00F7AE}" srcOrd="1" destOrd="0" presId="urn:microsoft.com/office/officeart/2005/8/layout/hierarchy1"/>
    <dgm:cxn modelId="{42D3F8F3-74EB-6B43-9A47-4DDD3B70FEF9}" type="presParOf" srcId="{D5D06C1B-6A12-D341-AD5A-0F1B4A00F7AE}" destId="{7EEA7328-D104-7A46-A473-4849940BCAB5}" srcOrd="0" destOrd="0" presId="urn:microsoft.com/office/officeart/2005/8/layout/hierarchy1"/>
    <dgm:cxn modelId="{ABD0D797-B576-B040-A399-4834DAABA97D}" type="presParOf" srcId="{7EEA7328-D104-7A46-A473-4849940BCAB5}" destId="{D52763EC-9C48-464D-8B79-3D62AB80E3E1}" srcOrd="0" destOrd="0" presId="urn:microsoft.com/office/officeart/2005/8/layout/hierarchy1"/>
    <dgm:cxn modelId="{31D2F993-4254-B040-BA22-2E88CD3DCDB0}" type="presParOf" srcId="{7EEA7328-D104-7A46-A473-4849940BCAB5}" destId="{41051B78-A88D-2547-84B1-E9E81E4641DB}" srcOrd="1" destOrd="0" presId="urn:microsoft.com/office/officeart/2005/8/layout/hierarchy1"/>
    <dgm:cxn modelId="{FA8FB4DA-5668-C740-9F69-C8EC8A2BC53A}" type="presParOf" srcId="{D5D06C1B-6A12-D341-AD5A-0F1B4A00F7AE}" destId="{7AB1C694-3569-CB4E-8AF5-2EFDC372A85F}" srcOrd="1" destOrd="0" presId="urn:microsoft.com/office/officeart/2005/8/layout/hierarchy1"/>
    <dgm:cxn modelId="{537D3D61-2257-F242-B984-C79C7D9A962F}" type="presParOf" srcId="{7AB1C694-3569-CB4E-8AF5-2EFDC372A85F}" destId="{4AD9D490-0900-3848-9324-999767DDF751}" srcOrd="0" destOrd="0" presId="urn:microsoft.com/office/officeart/2005/8/layout/hierarchy1"/>
    <dgm:cxn modelId="{EE796B52-00AF-024C-8D25-E1CF0F30238E}" type="presParOf" srcId="{7AB1C694-3569-CB4E-8AF5-2EFDC372A85F}" destId="{1414E9F2-1874-2A46-969D-1F0E5BE8141D}" srcOrd="1" destOrd="0" presId="urn:microsoft.com/office/officeart/2005/8/layout/hierarchy1"/>
    <dgm:cxn modelId="{68110F41-F9B5-1B47-98C2-7309ED9AED72}" type="presParOf" srcId="{1414E9F2-1874-2A46-969D-1F0E5BE8141D}" destId="{472E4FF6-9219-9C41-9CFD-88C00DE0367C}" srcOrd="0" destOrd="0" presId="urn:microsoft.com/office/officeart/2005/8/layout/hierarchy1"/>
    <dgm:cxn modelId="{03F8EB98-437D-964D-ACED-720B1A96DEC3}" type="presParOf" srcId="{472E4FF6-9219-9C41-9CFD-88C00DE0367C}" destId="{FFB27B99-A0D7-3143-AC1A-5F91F3B37E50}" srcOrd="0" destOrd="0" presId="urn:microsoft.com/office/officeart/2005/8/layout/hierarchy1"/>
    <dgm:cxn modelId="{3F929376-AA4B-C749-ABC6-F4D1241B194C}" type="presParOf" srcId="{472E4FF6-9219-9C41-9CFD-88C00DE0367C}" destId="{60344469-2D4E-5D44-9163-911D0805054D}" srcOrd="1" destOrd="0" presId="urn:microsoft.com/office/officeart/2005/8/layout/hierarchy1"/>
    <dgm:cxn modelId="{DDA00B63-A388-FC46-971A-E8F497358CFF}" type="presParOf" srcId="{1414E9F2-1874-2A46-969D-1F0E5BE8141D}" destId="{FFB96A49-6562-A743-820A-7B5ABA1D86D5}" srcOrd="1" destOrd="0" presId="urn:microsoft.com/office/officeart/2005/8/layout/hierarchy1"/>
    <dgm:cxn modelId="{DC388BBF-7C1E-A240-BF0B-B9143FEC703A}" type="presParOf" srcId="{7AB1C694-3569-CB4E-8AF5-2EFDC372A85F}" destId="{9DB9E768-C849-8349-933A-6D2682F0A411}" srcOrd="2" destOrd="0" presId="urn:microsoft.com/office/officeart/2005/8/layout/hierarchy1"/>
    <dgm:cxn modelId="{DD9C4061-BAA6-4642-B44B-1EFF90DE3DE7}" type="presParOf" srcId="{7AB1C694-3569-CB4E-8AF5-2EFDC372A85F}" destId="{D95EA57D-94FE-374D-AD41-03A1E9EAD9A5}" srcOrd="3" destOrd="0" presId="urn:microsoft.com/office/officeart/2005/8/layout/hierarchy1"/>
    <dgm:cxn modelId="{3042B378-4C9A-9D46-B559-F47C41F9C01E}" type="presParOf" srcId="{D95EA57D-94FE-374D-AD41-03A1E9EAD9A5}" destId="{0FA08099-9A1D-0C42-A745-BC2AD94F3D79}" srcOrd="0" destOrd="0" presId="urn:microsoft.com/office/officeart/2005/8/layout/hierarchy1"/>
    <dgm:cxn modelId="{8959D8CC-C463-4B4D-876F-0ED3D17E0225}" type="presParOf" srcId="{0FA08099-9A1D-0C42-A745-BC2AD94F3D79}" destId="{1822A09D-2EBB-794D-AFC5-E5CE35B454EA}" srcOrd="0" destOrd="0" presId="urn:microsoft.com/office/officeart/2005/8/layout/hierarchy1"/>
    <dgm:cxn modelId="{8020CF7E-B3CB-F740-BE63-1D9541FDCC87}" type="presParOf" srcId="{0FA08099-9A1D-0C42-A745-BC2AD94F3D79}" destId="{7EF1F9C1-D790-924D-9D06-153E4E054BAA}" srcOrd="1" destOrd="0" presId="urn:microsoft.com/office/officeart/2005/8/layout/hierarchy1"/>
    <dgm:cxn modelId="{83879BAB-AB9A-9B4E-87DA-5210E7178E69}" type="presParOf" srcId="{D95EA57D-94FE-374D-AD41-03A1E9EAD9A5}" destId="{8C73E189-401C-DE4A-BD88-7302B9239401}" srcOrd="1" destOrd="0" presId="urn:microsoft.com/office/officeart/2005/8/layout/hierarchy1"/>
    <dgm:cxn modelId="{3F5C055C-9EA0-0F48-BE5B-6E29ADECABE9}" type="presParOf" srcId="{8C73E189-401C-DE4A-BD88-7302B9239401}" destId="{1C9C235E-F6BF-754A-8949-C380FCB21158}" srcOrd="0" destOrd="0" presId="urn:microsoft.com/office/officeart/2005/8/layout/hierarchy1"/>
    <dgm:cxn modelId="{6361BCC9-FEB7-984D-84DE-2BD5EA24A1F2}" type="presParOf" srcId="{8C73E189-401C-DE4A-BD88-7302B9239401}" destId="{883B3901-EBD0-A34F-B0E1-FE9C9881FC35}" srcOrd="1" destOrd="0" presId="urn:microsoft.com/office/officeart/2005/8/layout/hierarchy1"/>
    <dgm:cxn modelId="{D0104E87-4F66-0040-B08E-BA85AE8B3D69}" type="presParOf" srcId="{883B3901-EBD0-A34F-B0E1-FE9C9881FC35}" destId="{70391D3F-3A95-A645-80C0-E3A37E580E15}" srcOrd="0" destOrd="0" presId="urn:microsoft.com/office/officeart/2005/8/layout/hierarchy1"/>
    <dgm:cxn modelId="{0D8BB10D-1CC8-A241-B418-1A46243A1970}" type="presParOf" srcId="{70391D3F-3A95-A645-80C0-E3A37E580E15}" destId="{683EF542-91C8-634E-8A61-FC2193748388}" srcOrd="0" destOrd="0" presId="urn:microsoft.com/office/officeart/2005/8/layout/hierarchy1"/>
    <dgm:cxn modelId="{48D73997-A1AC-C442-BCC8-3F6219A68EA4}" type="presParOf" srcId="{70391D3F-3A95-A645-80C0-E3A37E580E15}" destId="{3A6CB585-BC2B-A64D-818A-8FAF68B3ABFC}" srcOrd="1" destOrd="0" presId="urn:microsoft.com/office/officeart/2005/8/layout/hierarchy1"/>
    <dgm:cxn modelId="{B389A3C4-7160-8F4B-B2BF-553AF58F2BF8}" type="presParOf" srcId="{883B3901-EBD0-A34F-B0E1-FE9C9881FC35}" destId="{6E79FDBF-5347-5249-BFEF-63DC7B4B0A9A}" srcOrd="1" destOrd="0" presId="urn:microsoft.com/office/officeart/2005/8/layout/hierarchy1"/>
    <dgm:cxn modelId="{E22853FC-5697-2C48-B7DB-F2DBA62FE959}" type="presParOf" srcId="{6E79FDBF-5347-5249-BFEF-63DC7B4B0A9A}" destId="{EF6D56B0-96BD-1341-BB33-15B06B3E1DBF}" srcOrd="0" destOrd="0" presId="urn:microsoft.com/office/officeart/2005/8/layout/hierarchy1"/>
    <dgm:cxn modelId="{D77DF93E-93C6-AA4D-8925-A15B21943217}" type="presParOf" srcId="{6E79FDBF-5347-5249-BFEF-63DC7B4B0A9A}" destId="{5FB855A9-BEC8-BA46-8F53-7C57EA9F3F18}" srcOrd="1" destOrd="0" presId="urn:microsoft.com/office/officeart/2005/8/layout/hierarchy1"/>
    <dgm:cxn modelId="{2F3821F0-F9E5-1940-BF0A-871124F976F5}" type="presParOf" srcId="{5FB855A9-BEC8-BA46-8F53-7C57EA9F3F18}" destId="{387D717C-D1EC-E647-A901-E83AF0246812}" srcOrd="0" destOrd="0" presId="urn:microsoft.com/office/officeart/2005/8/layout/hierarchy1"/>
    <dgm:cxn modelId="{2B11AA69-4A32-AE4C-A91E-E93711DBB97F}" type="presParOf" srcId="{387D717C-D1EC-E647-A901-E83AF0246812}" destId="{F217DF82-6FF0-7E4D-849C-950C46A39485}" srcOrd="0" destOrd="0" presId="urn:microsoft.com/office/officeart/2005/8/layout/hierarchy1"/>
    <dgm:cxn modelId="{B1E26E9E-9732-244A-A367-122483FF2CE4}" type="presParOf" srcId="{387D717C-D1EC-E647-A901-E83AF0246812}" destId="{0293ED82-6FE6-054A-9A38-FFA5EF7FC621}" srcOrd="1" destOrd="0" presId="urn:microsoft.com/office/officeart/2005/8/layout/hierarchy1"/>
    <dgm:cxn modelId="{5DE754EC-A00B-D648-85EB-199B388A557E}" type="presParOf" srcId="{5FB855A9-BEC8-BA46-8F53-7C57EA9F3F18}" destId="{A1F09EF4-2BF5-BA4B-90EA-23D2738DE36E}" srcOrd="1" destOrd="0" presId="urn:microsoft.com/office/officeart/2005/8/layout/hierarchy1"/>
    <dgm:cxn modelId="{DF605749-FB66-704A-9596-0C80C7274D97}" type="presParOf" srcId="{6E79FDBF-5347-5249-BFEF-63DC7B4B0A9A}" destId="{70C256D7-5C75-1148-A1F5-57043270AB0A}" srcOrd="2" destOrd="0" presId="urn:microsoft.com/office/officeart/2005/8/layout/hierarchy1"/>
    <dgm:cxn modelId="{9BCD5878-6DD2-3346-86E8-4F50D84E9A3E}" type="presParOf" srcId="{6E79FDBF-5347-5249-BFEF-63DC7B4B0A9A}" destId="{5398F53B-BC12-A149-BB1F-9E1C25CB4BFC}" srcOrd="3" destOrd="0" presId="urn:microsoft.com/office/officeart/2005/8/layout/hierarchy1"/>
    <dgm:cxn modelId="{CA1732D4-652E-5748-B37F-40F4AF5EEC74}" type="presParOf" srcId="{5398F53B-BC12-A149-BB1F-9E1C25CB4BFC}" destId="{A272C720-44D9-EE40-8F2B-EA2740176CB2}" srcOrd="0" destOrd="0" presId="urn:microsoft.com/office/officeart/2005/8/layout/hierarchy1"/>
    <dgm:cxn modelId="{C8B492C3-C331-2A48-B8EF-C29898AF1944}" type="presParOf" srcId="{A272C720-44D9-EE40-8F2B-EA2740176CB2}" destId="{1849B74D-2625-C54A-8AEC-2C42800238DE}" srcOrd="0" destOrd="0" presId="urn:microsoft.com/office/officeart/2005/8/layout/hierarchy1"/>
    <dgm:cxn modelId="{ED98160C-4A65-9C4A-9432-845CE23C104F}" type="presParOf" srcId="{A272C720-44D9-EE40-8F2B-EA2740176CB2}" destId="{CEF3DD4A-A48C-7F4E-B18E-5715667BD6EB}" srcOrd="1" destOrd="0" presId="urn:microsoft.com/office/officeart/2005/8/layout/hierarchy1"/>
    <dgm:cxn modelId="{D9450BBC-31FF-4D45-9618-56F1D045FC0E}" type="presParOf" srcId="{5398F53B-BC12-A149-BB1F-9E1C25CB4BFC}" destId="{F7FFF0FE-172A-7348-AC2D-C0098674CE93}" srcOrd="1" destOrd="0" presId="urn:microsoft.com/office/officeart/2005/8/layout/hierarchy1"/>
    <dgm:cxn modelId="{8C287518-C9FF-C64E-9BEB-06FDF01F2B17}" type="presParOf" srcId="{8C73E189-401C-DE4A-BD88-7302B9239401}" destId="{07A11538-BAFF-7641-8086-543D6D63C794}" srcOrd="2" destOrd="0" presId="urn:microsoft.com/office/officeart/2005/8/layout/hierarchy1"/>
    <dgm:cxn modelId="{13B4B17F-24D0-594B-806A-5842E74D4B3C}" type="presParOf" srcId="{8C73E189-401C-DE4A-BD88-7302B9239401}" destId="{B28ED342-AB01-0749-974C-0C06D8B5C9EE}" srcOrd="3" destOrd="0" presId="urn:microsoft.com/office/officeart/2005/8/layout/hierarchy1"/>
    <dgm:cxn modelId="{41F766D8-F6F7-2645-89FD-17F2826B5E9C}" type="presParOf" srcId="{B28ED342-AB01-0749-974C-0C06D8B5C9EE}" destId="{18A0268C-BA3C-C340-AC8A-F73131C6D9B5}" srcOrd="0" destOrd="0" presId="urn:microsoft.com/office/officeart/2005/8/layout/hierarchy1"/>
    <dgm:cxn modelId="{F3F09962-3372-7942-9F5C-3C0AACF33D93}" type="presParOf" srcId="{18A0268C-BA3C-C340-AC8A-F73131C6D9B5}" destId="{C91FDF9C-5400-1640-A037-F659A7A5D947}" srcOrd="0" destOrd="0" presId="urn:microsoft.com/office/officeart/2005/8/layout/hierarchy1"/>
    <dgm:cxn modelId="{1FCAE5D6-9EE0-6B47-A900-0175703046DB}" type="presParOf" srcId="{18A0268C-BA3C-C340-AC8A-F73131C6D9B5}" destId="{E81B0B4D-6362-0A40-AD7C-E4D2D3A86B71}" srcOrd="1" destOrd="0" presId="urn:microsoft.com/office/officeart/2005/8/layout/hierarchy1"/>
    <dgm:cxn modelId="{BB43ECFE-97DF-D14E-A0C2-130210A79B5E}" type="presParOf" srcId="{B28ED342-AB01-0749-974C-0C06D8B5C9EE}" destId="{62466581-2BD1-3642-8F06-D53EEA1041C3}" srcOrd="1" destOrd="0" presId="urn:microsoft.com/office/officeart/2005/8/layout/hierarchy1"/>
    <dgm:cxn modelId="{757B8187-2BD3-2045-A7AB-EA52E779D7CA}" type="presParOf" srcId="{62466581-2BD1-3642-8F06-D53EEA1041C3}" destId="{AE3CFED4-76C7-8B45-9C75-CA038B479AA6}" srcOrd="0" destOrd="0" presId="urn:microsoft.com/office/officeart/2005/8/layout/hierarchy1"/>
    <dgm:cxn modelId="{9328B967-02C4-394D-945E-72009747B125}" type="presParOf" srcId="{62466581-2BD1-3642-8F06-D53EEA1041C3}" destId="{A9ACF350-1694-4C45-8FE3-B43FCF8390C6}" srcOrd="1" destOrd="0" presId="urn:microsoft.com/office/officeart/2005/8/layout/hierarchy1"/>
    <dgm:cxn modelId="{992FD11A-149A-1C4F-9684-71BC93CB2A77}" type="presParOf" srcId="{A9ACF350-1694-4C45-8FE3-B43FCF8390C6}" destId="{A8368D12-9D95-6845-BB32-26B9980FF429}" srcOrd="0" destOrd="0" presId="urn:microsoft.com/office/officeart/2005/8/layout/hierarchy1"/>
    <dgm:cxn modelId="{1572D435-147E-744A-8E29-1E397F250ACF}" type="presParOf" srcId="{A8368D12-9D95-6845-BB32-26B9980FF429}" destId="{27872E72-0463-7945-BBC7-465388DA2934}" srcOrd="0" destOrd="0" presId="urn:microsoft.com/office/officeart/2005/8/layout/hierarchy1"/>
    <dgm:cxn modelId="{0DCB4307-888B-374C-95D1-A8365E36D596}" type="presParOf" srcId="{A8368D12-9D95-6845-BB32-26B9980FF429}" destId="{2B3230B5-6EA0-B249-83F4-17AEBDCE22B7}" srcOrd="1" destOrd="0" presId="urn:microsoft.com/office/officeart/2005/8/layout/hierarchy1"/>
    <dgm:cxn modelId="{D6696137-F569-9B43-BFFD-12328EFBF6AF}" type="presParOf" srcId="{A9ACF350-1694-4C45-8FE3-B43FCF8390C6}" destId="{FB2C7836-0968-F94A-B600-86FA9742B6F3}" srcOrd="1" destOrd="0" presId="urn:microsoft.com/office/officeart/2005/8/layout/hierarchy1"/>
    <dgm:cxn modelId="{40FFC54A-6894-544C-B6A1-2D99F286078D}" type="presParOf" srcId="{62466581-2BD1-3642-8F06-D53EEA1041C3}" destId="{EEFBBE83-66C1-334A-9CA5-A0C5FAFB8FB7}" srcOrd="2" destOrd="0" presId="urn:microsoft.com/office/officeart/2005/8/layout/hierarchy1"/>
    <dgm:cxn modelId="{064723D5-8C2B-5D42-BDE2-B8483E398036}" type="presParOf" srcId="{62466581-2BD1-3642-8F06-D53EEA1041C3}" destId="{135B8D12-49F9-5340-BAB8-B71E3073BFD7}" srcOrd="3" destOrd="0" presId="urn:microsoft.com/office/officeart/2005/8/layout/hierarchy1"/>
    <dgm:cxn modelId="{D0ED64F9-76E9-0042-B6F8-C3BE8BEF2EAA}" type="presParOf" srcId="{135B8D12-49F9-5340-BAB8-B71E3073BFD7}" destId="{8466A73D-5C00-B34A-ACB4-B10AD40AAD9E}" srcOrd="0" destOrd="0" presId="urn:microsoft.com/office/officeart/2005/8/layout/hierarchy1"/>
    <dgm:cxn modelId="{D94A1C15-8722-7844-B1D9-9685AEC98DB2}" type="presParOf" srcId="{8466A73D-5C00-B34A-ACB4-B10AD40AAD9E}" destId="{A3092345-F3D6-4349-A8C3-3B2EA8B8F3AA}" srcOrd="0" destOrd="0" presId="urn:microsoft.com/office/officeart/2005/8/layout/hierarchy1"/>
    <dgm:cxn modelId="{E97BADF3-2F11-B849-A2CE-C293824B36CA}" type="presParOf" srcId="{8466A73D-5C00-B34A-ACB4-B10AD40AAD9E}" destId="{90441D17-8023-924F-AA9D-EF49A92D2C0A}" srcOrd="1" destOrd="0" presId="urn:microsoft.com/office/officeart/2005/8/layout/hierarchy1"/>
    <dgm:cxn modelId="{A7DF77B8-AA40-8A4C-BC07-0E8CC8ECC769}" type="presParOf" srcId="{135B8D12-49F9-5340-BAB8-B71E3073BFD7}" destId="{1A53B41A-3162-B54D-B1C0-48D1483E7524}" srcOrd="1" destOrd="0" presId="urn:microsoft.com/office/officeart/2005/8/layout/hierarchy1"/>
    <dgm:cxn modelId="{69431409-D949-1441-9F7A-887BF7D86F49}" type="presParOf" srcId="{5BCFF3B1-3421-2640-9670-7A3C91800376}" destId="{36C3971F-4A3E-E749-8B3A-FD25BF0282BB}" srcOrd="2" destOrd="0" presId="urn:microsoft.com/office/officeart/2005/8/layout/hierarchy1"/>
    <dgm:cxn modelId="{D2FBB463-3770-7F45-9F01-503E26C4DEE5}" type="presParOf" srcId="{5BCFF3B1-3421-2640-9670-7A3C91800376}" destId="{C7564072-71EB-AC4D-A724-59BB134E0078}" srcOrd="3" destOrd="0" presId="urn:microsoft.com/office/officeart/2005/8/layout/hierarchy1"/>
    <dgm:cxn modelId="{3027683C-504E-2549-9CA6-37AAD6BC9191}" type="presParOf" srcId="{C7564072-71EB-AC4D-A724-59BB134E0078}" destId="{02DFD8D5-69AB-1448-AADB-4ED005A07EDA}" srcOrd="0" destOrd="0" presId="urn:microsoft.com/office/officeart/2005/8/layout/hierarchy1"/>
    <dgm:cxn modelId="{1482ED73-36EB-A344-9712-D199D29E70D4}" type="presParOf" srcId="{02DFD8D5-69AB-1448-AADB-4ED005A07EDA}" destId="{5B672D66-21CD-C749-952C-58B5AB890673}" srcOrd="0" destOrd="0" presId="urn:microsoft.com/office/officeart/2005/8/layout/hierarchy1"/>
    <dgm:cxn modelId="{A930BAFE-AF88-C347-97B1-CF4BE118EAC5}" type="presParOf" srcId="{02DFD8D5-69AB-1448-AADB-4ED005A07EDA}" destId="{AD8BD238-F9F8-5647-8EDA-B2849604D304}" srcOrd="1" destOrd="0" presId="urn:microsoft.com/office/officeart/2005/8/layout/hierarchy1"/>
    <dgm:cxn modelId="{E885370B-497D-6D43-B9FB-DC0E8E916572}" type="presParOf" srcId="{C7564072-71EB-AC4D-A724-59BB134E0078}" destId="{457DDAAB-DB49-8A49-92DD-79C776B13CF9}" srcOrd="1" destOrd="0" presId="urn:microsoft.com/office/officeart/2005/8/layout/hierarchy1"/>
    <dgm:cxn modelId="{B8BB598B-29B6-2942-8366-CB9C1323B2B6}" type="presParOf" srcId="{457DDAAB-DB49-8A49-92DD-79C776B13CF9}" destId="{B60C138D-11E5-C74A-BBF7-E10E72539B01}" srcOrd="0" destOrd="0" presId="urn:microsoft.com/office/officeart/2005/8/layout/hierarchy1"/>
    <dgm:cxn modelId="{FAA9A3FB-1FD6-B74D-8CED-AC2322AF91A6}" type="presParOf" srcId="{457DDAAB-DB49-8A49-92DD-79C776B13CF9}" destId="{A5262098-AC36-7F44-80C5-9B5A0AD85BD2}" srcOrd="1" destOrd="0" presId="urn:microsoft.com/office/officeart/2005/8/layout/hierarchy1"/>
    <dgm:cxn modelId="{50F99EA1-CF8F-DF45-80DC-8A888EF7EFB7}" type="presParOf" srcId="{A5262098-AC36-7F44-80C5-9B5A0AD85BD2}" destId="{A8E6B72B-05BB-7244-972F-51B555EFEB5E}" srcOrd="0" destOrd="0" presId="urn:microsoft.com/office/officeart/2005/8/layout/hierarchy1"/>
    <dgm:cxn modelId="{DAC9C474-05F0-934A-8933-9366FDA8F456}" type="presParOf" srcId="{A8E6B72B-05BB-7244-972F-51B555EFEB5E}" destId="{CFDA753B-064A-FD47-9188-AD13999DFA8E}" srcOrd="0" destOrd="0" presId="urn:microsoft.com/office/officeart/2005/8/layout/hierarchy1"/>
    <dgm:cxn modelId="{BD9F5C23-149C-9D4F-B748-67657D646DAA}" type="presParOf" srcId="{A8E6B72B-05BB-7244-972F-51B555EFEB5E}" destId="{C2894090-E456-A346-9323-DCBC19B09D00}" srcOrd="1" destOrd="0" presId="urn:microsoft.com/office/officeart/2005/8/layout/hierarchy1"/>
    <dgm:cxn modelId="{DA476C75-6543-F146-97EA-F6A951D2B126}" type="presParOf" srcId="{A5262098-AC36-7F44-80C5-9B5A0AD85BD2}" destId="{9E968EDF-F82A-3643-BFDF-1CEC2AADD81E}" srcOrd="1" destOrd="0" presId="urn:microsoft.com/office/officeart/2005/8/layout/hierarchy1"/>
    <dgm:cxn modelId="{D2CF6395-175A-F54B-B050-6FD8AAB52336}" type="presParOf" srcId="{457DDAAB-DB49-8A49-92DD-79C776B13CF9}" destId="{B093C754-6BF4-D541-A141-076B6A3CB212}" srcOrd="2" destOrd="0" presId="urn:microsoft.com/office/officeart/2005/8/layout/hierarchy1"/>
    <dgm:cxn modelId="{F15A78AA-46BD-0348-82D2-0DA071EFF72D}" type="presParOf" srcId="{457DDAAB-DB49-8A49-92DD-79C776B13CF9}" destId="{E41ADC12-F50E-BD41-8511-30CE5AB8958A}" srcOrd="3" destOrd="0" presId="urn:microsoft.com/office/officeart/2005/8/layout/hierarchy1"/>
    <dgm:cxn modelId="{EB3EA745-8082-7E41-AAE0-75B3848C4AA8}" type="presParOf" srcId="{E41ADC12-F50E-BD41-8511-30CE5AB8958A}" destId="{6DBD9F58-5188-E349-A20A-86835205CEE0}" srcOrd="0" destOrd="0" presId="urn:microsoft.com/office/officeart/2005/8/layout/hierarchy1"/>
    <dgm:cxn modelId="{4A881DEB-9EBA-CA49-8EBF-98F8D3BF633F}" type="presParOf" srcId="{6DBD9F58-5188-E349-A20A-86835205CEE0}" destId="{6BBE331A-4C6E-9348-9A45-967A19EEC3CA}" srcOrd="0" destOrd="0" presId="urn:microsoft.com/office/officeart/2005/8/layout/hierarchy1"/>
    <dgm:cxn modelId="{997023BD-E63B-7246-B6C1-FD0E3824C2AC}" type="presParOf" srcId="{6DBD9F58-5188-E349-A20A-86835205CEE0}" destId="{4FFC32E0-B215-8D47-A74A-EE5665F4C324}" srcOrd="1" destOrd="0" presId="urn:microsoft.com/office/officeart/2005/8/layout/hierarchy1"/>
    <dgm:cxn modelId="{3D6DBE50-35B8-D547-A5A7-06D6ED83B41E}" type="presParOf" srcId="{E41ADC12-F50E-BD41-8511-30CE5AB8958A}" destId="{1C0BE3FC-6F1E-354B-A829-CEDA59064D9C}" srcOrd="1" destOrd="0" presId="urn:microsoft.com/office/officeart/2005/8/layout/hierarchy1"/>
    <dgm:cxn modelId="{545B4DC9-D29E-BC4B-B3EC-246B38023FCB}" type="presParOf" srcId="{5BCFF3B1-3421-2640-9670-7A3C91800376}" destId="{92097456-2477-F149-A4B9-9E7027B1F070}" srcOrd="4" destOrd="0" presId="urn:microsoft.com/office/officeart/2005/8/layout/hierarchy1"/>
    <dgm:cxn modelId="{234B5C93-6F02-854C-B017-278064A9C127}" type="presParOf" srcId="{5BCFF3B1-3421-2640-9670-7A3C91800376}" destId="{34EB2103-9B99-0E49-9857-045998253619}" srcOrd="5" destOrd="0" presId="urn:microsoft.com/office/officeart/2005/8/layout/hierarchy1"/>
    <dgm:cxn modelId="{D94E47BD-E93F-4A42-A6AD-DA99572B2189}" type="presParOf" srcId="{34EB2103-9B99-0E49-9857-045998253619}" destId="{CB611924-ACFF-5A4B-85D2-2894C8270D1E}" srcOrd="0" destOrd="0" presId="urn:microsoft.com/office/officeart/2005/8/layout/hierarchy1"/>
    <dgm:cxn modelId="{0B39816B-6B6C-DA43-8208-4DBB1927A3BE}" type="presParOf" srcId="{CB611924-ACFF-5A4B-85D2-2894C8270D1E}" destId="{2B0991D7-8729-7C48-A3ED-B9D801BEB83B}" srcOrd="0" destOrd="0" presId="urn:microsoft.com/office/officeart/2005/8/layout/hierarchy1"/>
    <dgm:cxn modelId="{CB863886-81CD-0D42-A070-B543AC0C3FA2}" type="presParOf" srcId="{CB611924-ACFF-5A4B-85D2-2894C8270D1E}" destId="{3D94F5E6-B165-E54E-BE00-E86763F4A745}" srcOrd="1" destOrd="0" presId="urn:microsoft.com/office/officeart/2005/8/layout/hierarchy1"/>
    <dgm:cxn modelId="{15689E56-49D9-AA4E-8ADB-77F401B54F6A}" type="presParOf" srcId="{34EB2103-9B99-0E49-9857-045998253619}" destId="{7912B5F3-B025-5A42-B294-6655EFCCF73F}" srcOrd="1" destOrd="0" presId="urn:microsoft.com/office/officeart/2005/8/layout/hierarchy1"/>
    <dgm:cxn modelId="{F2C64EFD-191C-A143-9A20-8FFBF98060CE}" type="presParOf" srcId="{7912B5F3-B025-5A42-B294-6655EFCCF73F}" destId="{8B863006-B9C5-BD48-A2DF-350F9B82CE2C}" srcOrd="0" destOrd="0" presId="urn:microsoft.com/office/officeart/2005/8/layout/hierarchy1"/>
    <dgm:cxn modelId="{D3BC53C1-3148-C94F-9DFB-336FEAFA1C8E}" type="presParOf" srcId="{7912B5F3-B025-5A42-B294-6655EFCCF73F}" destId="{E5CB88EC-4BA9-BE4E-92F7-D2A8A5B93AC5}" srcOrd="1" destOrd="0" presId="urn:microsoft.com/office/officeart/2005/8/layout/hierarchy1"/>
    <dgm:cxn modelId="{BD3ED5D1-265C-BE45-8B41-4B9EC94CB5D0}" type="presParOf" srcId="{E5CB88EC-4BA9-BE4E-92F7-D2A8A5B93AC5}" destId="{C7EEBEF4-A0F0-A543-9577-931F2F5649E5}" srcOrd="0" destOrd="0" presId="urn:microsoft.com/office/officeart/2005/8/layout/hierarchy1"/>
    <dgm:cxn modelId="{AC421BAA-418F-E647-803D-45326621D188}" type="presParOf" srcId="{C7EEBEF4-A0F0-A543-9577-931F2F5649E5}" destId="{C1B46C7C-0E6A-D045-943E-6FE39BA4D9D1}" srcOrd="0" destOrd="0" presId="urn:microsoft.com/office/officeart/2005/8/layout/hierarchy1"/>
    <dgm:cxn modelId="{46728823-401C-0F43-A3E6-373C5F258831}" type="presParOf" srcId="{C7EEBEF4-A0F0-A543-9577-931F2F5649E5}" destId="{9DBD862F-738D-0F45-8233-C5F0EBB041F9}" srcOrd="1" destOrd="0" presId="urn:microsoft.com/office/officeart/2005/8/layout/hierarchy1"/>
    <dgm:cxn modelId="{ACF328F2-D614-6B40-9D2A-F57C0C37E5EF}" type="presParOf" srcId="{E5CB88EC-4BA9-BE4E-92F7-D2A8A5B93AC5}" destId="{81A25C6E-5161-5942-8F52-3A0257B34157}" srcOrd="1" destOrd="0" presId="urn:microsoft.com/office/officeart/2005/8/layout/hierarchy1"/>
    <dgm:cxn modelId="{A28BD7D1-758A-0849-BA4F-93DFA09B670C}" type="presParOf" srcId="{7912B5F3-B025-5A42-B294-6655EFCCF73F}" destId="{0E836530-5A5B-4B4C-B649-3281789425B9}" srcOrd="2" destOrd="0" presId="urn:microsoft.com/office/officeart/2005/8/layout/hierarchy1"/>
    <dgm:cxn modelId="{62D22C63-6984-284C-85CD-E9115CD9E3C9}" type="presParOf" srcId="{7912B5F3-B025-5A42-B294-6655EFCCF73F}" destId="{DC3CAE4A-25A9-F749-B66E-06A19E76FA47}" srcOrd="3" destOrd="0" presId="urn:microsoft.com/office/officeart/2005/8/layout/hierarchy1"/>
    <dgm:cxn modelId="{2B1DDB6C-6CB4-ED43-A369-216620C2C47F}" type="presParOf" srcId="{DC3CAE4A-25A9-F749-B66E-06A19E76FA47}" destId="{7D5A3320-856F-6647-A148-72C366A4D911}" srcOrd="0" destOrd="0" presId="urn:microsoft.com/office/officeart/2005/8/layout/hierarchy1"/>
    <dgm:cxn modelId="{96E9E911-12EB-4D41-8F24-A429D79C4F27}" type="presParOf" srcId="{7D5A3320-856F-6647-A148-72C366A4D911}" destId="{5749709F-5AA6-0C4D-A2C2-D1DA9218C961}" srcOrd="0" destOrd="0" presId="urn:microsoft.com/office/officeart/2005/8/layout/hierarchy1"/>
    <dgm:cxn modelId="{D3640D94-AA05-9A4A-8A95-4F6740B28CF4}" type="presParOf" srcId="{7D5A3320-856F-6647-A148-72C366A4D911}" destId="{7D7417F6-5D9B-5E44-A663-0CAA103AD80E}" srcOrd="1" destOrd="0" presId="urn:microsoft.com/office/officeart/2005/8/layout/hierarchy1"/>
    <dgm:cxn modelId="{FF7A3CA9-2E93-2248-9130-DE0A140CB08B}" type="presParOf" srcId="{DC3CAE4A-25A9-F749-B66E-06A19E76FA47}" destId="{6FB18E38-787C-8C4A-9643-20610DFB81F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5DC54-9E6F-9649-BC89-103F0D55D9B2}" type="doc">
      <dgm:prSet loTypeId="urn:microsoft.com/office/officeart/2005/8/layout/hierarchy1" loCatId="" qsTypeId="urn:microsoft.com/office/officeart/2005/8/quickstyle/simple4" qsCatId="simple" csTypeId="urn:microsoft.com/office/officeart/2005/8/colors/accent0_1" csCatId="mainScheme" phldr="1"/>
      <dgm:spPr/>
      <dgm:t>
        <a:bodyPr/>
        <a:lstStyle/>
        <a:p>
          <a:endParaRPr lang="en-US"/>
        </a:p>
      </dgm:t>
    </dgm:pt>
    <dgm:pt modelId="{D466C86C-62E2-6349-993F-A0AC401D8DA2}">
      <dgm:prSet phldrT="[Text]"/>
      <dgm:spPr>
        <a:solidFill>
          <a:schemeClr val="accent3">
            <a:lumMod val="60000"/>
            <a:lumOff val="40000"/>
            <a:alpha val="90000"/>
          </a:schemeClr>
        </a:solidFill>
      </dgm:spPr>
      <dgm:t>
        <a:bodyPr/>
        <a:lstStyle/>
        <a:p>
          <a:r>
            <a:rPr lang="en-US" dirty="0" smtClean="0"/>
            <a:t>Human Resources</a:t>
          </a:r>
          <a:endParaRPr lang="en-US" dirty="0"/>
        </a:p>
      </dgm:t>
    </dgm:pt>
    <dgm:pt modelId="{3D146B3A-9F7E-7B4A-974E-6CA0F1FDA182}" type="parTrans" cxnId="{9116257F-D778-D54D-AB98-3A8F6BBE9B24}">
      <dgm:prSet/>
      <dgm:spPr/>
      <dgm:t>
        <a:bodyPr/>
        <a:lstStyle/>
        <a:p>
          <a:endParaRPr lang="en-US"/>
        </a:p>
      </dgm:t>
    </dgm:pt>
    <dgm:pt modelId="{A7A03E8B-0388-D744-81FF-1DF269D2F19C}" type="sibTrans" cxnId="{9116257F-D778-D54D-AB98-3A8F6BBE9B24}">
      <dgm:prSet/>
      <dgm:spPr/>
      <dgm:t>
        <a:bodyPr/>
        <a:lstStyle/>
        <a:p>
          <a:endParaRPr lang="en-US"/>
        </a:p>
      </dgm:t>
    </dgm:pt>
    <dgm:pt modelId="{F6AEC5AA-E407-F74E-B5C2-0B7BA901C8D2}">
      <dgm:prSet phldrT="[Text]"/>
      <dgm:spPr>
        <a:solidFill>
          <a:srgbClr val="84A8BC">
            <a:alpha val="90000"/>
          </a:srgbClr>
        </a:solidFill>
      </dgm:spPr>
      <dgm:t>
        <a:bodyPr/>
        <a:lstStyle/>
        <a:p>
          <a:r>
            <a:rPr lang="en-US" dirty="0" smtClean="0"/>
            <a:t>Drivers</a:t>
          </a:r>
          <a:endParaRPr lang="en-US" dirty="0"/>
        </a:p>
      </dgm:t>
    </dgm:pt>
    <dgm:pt modelId="{FDBC3FA2-2AC4-6644-BDE5-5432941CEDF6}" type="parTrans" cxnId="{704C0FFB-8BA0-4146-8049-222295D7FFDA}">
      <dgm:prSet/>
      <dgm:spPr/>
      <dgm:t>
        <a:bodyPr/>
        <a:lstStyle/>
        <a:p>
          <a:endParaRPr lang="en-US"/>
        </a:p>
      </dgm:t>
    </dgm:pt>
    <dgm:pt modelId="{9002E6A6-DC3F-4042-B865-17EE4D4CA099}" type="sibTrans" cxnId="{704C0FFB-8BA0-4146-8049-222295D7FFDA}">
      <dgm:prSet/>
      <dgm:spPr/>
      <dgm:t>
        <a:bodyPr/>
        <a:lstStyle/>
        <a:p>
          <a:endParaRPr lang="en-US"/>
        </a:p>
      </dgm:t>
    </dgm:pt>
    <dgm:pt modelId="{F029975E-1D16-C744-9A90-BAD7549E9AD7}">
      <dgm:prSet phldrT="[Text]"/>
      <dgm:spPr>
        <a:solidFill>
          <a:srgbClr val="84A8BC">
            <a:alpha val="90000"/>
          </a:srgbClr>
        </a:solidFill>
      </dgm:spPr>
      <dgm:t>
        <a:bodyPr/>
        <a:lstStyle/>
        <a:p>
          <a:r>
            <a:rPr lang="en-US" dirty="0" smtClean="0"/>
            <a:t>Timesheets</a:t>
          </a:r>
          <a:endParaRPr lang="en-US" dirty="0"/>
        </a:p>
      </dgm:t>
    </dgm:pt>
    <dgm:pt modelId="{3B4EBD0A-6853-6243-9B47-2D39E2481898}" type="parTrans" cxnId="{57C5B0A0-FCEA-FC4D-B0E6-1275EFA126F3}">
      <dgm:prSet/>
      <dgm:spPr/>
      <dgm:t>
        <a:bodyPr/>
        <a:lstStyle/>
        <a:p>
          <a:endParaRPr lang="en-US"/>
        </a:p>
      </dgm:t>
    </dgm:pt>
    <dgm:pt modelId="{C9CFCADA-EE7E-574F-924D-F838DEA452CC}" type="sibTrans" cxnId="{57C5B0A0-FCEA-FC4D-B0E6-1275EFA126F3}">
      <dgm:prSet/>
      <dgm:spPr/>
      <dgm:t>
        <a:bodyPr/>
        <a:lstStyle/>
        <a:p>
          <a:endParaRPr lang="en-US"/>
        </a:p>
      </dgm:t>
    </dgm:pt>
    <dgm:pt modelId="{7AFA35DA-637C-EE4A-8092-F57F7E59FFAF}" type="pres">
      <dgm:prSet presAssocID="{78B5DC54-9E6F-9649-BC89-103F0D55D9B2}" presName="hierChild1" presStyleCnt="0">
        <dgm:presLayoutVars>
          <dgm:chPref val="1"/>
          <dgm:dir/>
          <dgm:animOne val="branch"/>
          <dgm:animLvl val="lvl"/>
          <dgm:resizeHandles/>
        </dgm:presLayoutVars>
      </dgm:prSet>
      <dgm:spPr/>
      <dgm:t>
        <a:bodyPr/>
        <a:lstStyle/>
        <a:p>
          <a:endParaRPr lang="en-US"/>
        </a:p>
      </dgm:t>
    </dgm:pt>
    <dgm:pt modelId="{298F80D3-8F26-EC4A-B924-D60310A73F7A}" type="pres">
      <dgm:prSet presAssocID="{D466C86C-62E2-6349-993F-A0AC401D8DA2}" presName="hierRoot1" presStyleCnt="0"/>
      <dgm:spPr/>
    </dgm:pt>
    <dgm:pt modelId="{FB9D45C5-B724-924C-80E8-099646E1D56B}" type="pres">
      <dgm:prSet presAssocID="{D466C86C-62E2-6349-993F-A0AC401D8DA2}" presName="composite" presStyleCnt="0"/>
      <dgm:spPr/>
    </dgm:pt>
    <dgm:pt modelId="{BF456AE9-22B5-9E46-A9A7-3C0E2C84FB8C}" type="pres">
      <dgm:prSet presAssocID="{D466C86C-62E2-6349-993F-A0AC401D8DA2}" presName="background" presStyleLbl="node0" presStyleIdx="0" presStyleCnt="1"/>
      <dgm:spPr/>
    </dgm:pt>
    <dgm:pt modelId="{3C2E6A93-F2E9-1A4D-8CEC-674DD580B82C}" type="pres">
      <dgm:prSet presAssocID="{D466C86C-62E2-6349-993F-A0AC401D8DA2}" presName="text" presStyleLbl="fgAcc0" presStyleIdx="0" presStyleCnt="1" custScaleX="39474" custScaleY="54632" custLinFactNeighborX="-5606" custLinFactNeighborY="-12945">
        <dgm:presLayoutVars>
          <dgm:chPref val="3"/>
        </dgm:presLayoutVars>
      </dgm:prSet>
      <dgm:spPr/>
      <dgm:t>
        <a:bodyPr/>
        <a:lstStyle/>
        <a:p>
          <a:endParaRPr lang="en-US"/>
        </a:p>
      </dgm:t>
    </dgm:pt>
    <dgm:pt modelId="{E06CF935-474E-834A-BF3F-FDA022A947E6}" type="pres">
      <dgm:prSet presAssocID="{D466C86C-62E2-6349-993F-A0AC401D8DA2}" presName="hierChild2" presStyleCnt="0"/>
      <dgm:spPr/>
    </dgm:pt>
    <dgm:pt modelId="{84A9E0C0-ADAA-0642-950D-A5F3833B7C0F}" type="pres">
      <dgm:prSet presAssocID="{FDBC3FA2-2AC4-6644-BDE5-5432941CEDF6}" presName="Name10" presStyleLbl="parChTrans1D2" presStyleIdx="0" presStyleCnt="2"/>
      <dgm:spPr/>
      <dgm:t>
        <a:bodyPr/>
        <a:lstStyle/>
        <a:p>
          <a:endParaRPr lang="en-US"/>
        </a:p>
      </dgm:t>
    </dgm:pt>
    <dgm:pt modelId="{ECC345EA-5B47-B341-99F8-BB62E95F7055}" type="pres">
      <dgm:prSet presAssocID="{F6AEC5AA-E407-F74E-B5C2-0B7BA901C8D2}" presName="hierRoot2" presStyleCnt="0"/>
      <dgm:spPr/>
    </dgm:pt>
    <dgm:pt modelId="{BB2A4788-A763-3A40-A681-CFC039BC63D8}" type="pres">
      <dgm:prSet presAssocID="{F6AEC5AA-E407-F74E-B5C2-0B7BA901C8D2}" presName="composite2" presStyleCnt="0"/>
      <dgm:spPr/>
    </dgm:pt>
    <dgm:pt modelId="{761BD5D9-7D52-924D-A98F-B1DD67E111F3}" type="pres">
      <dgm:prSet presAssocID="{F6AEC5AA-E407-F74E-B5C2-0B7BA901C8D2}" presName="background2" presStyleLbl="node2" presStyleIdx="0" presStyleCnt="2"/>
      <dgm:spPr/>
    </dgm:pt>
    <dgm:pt modelId="{4C7EA226-2B42-B343-BF07-0063235FF59F}" type="pres">
      <dgm:prSet presAssocID="{F6AEC5AA-E407-F74E-B5C2-0B7BA901C8D2}" presName="text2" presStyleLbl="fgAcc2" presStyleIdx="0" presStyleCnt="2" custScaleX="43421" custScaleY="54632" custLinFactNeighborX="-21458" custLinFactNeighborY="-12945">
        <dgm:presLayoutVars>
          <dgm:chPref val="3"/>
        </dgm:presLayoutVars>
      </dgm:prSet>
      <dgm:spPr/>
      <dgm:t>
        <a:bodyPr/>
        <a:lstStyle/>
        <a:p>
          <a:endParaRPr lang="en-US"/>
        </a:p>
      </dgm:t>
    </dgm:pt>
    <dgm:pt modelId="{2C7F49DF-A9E9-FD4A-A7CE-4C28732B3E06}" type="pres">
      <dgm:prSet presAssocID="{F6AEC5AA-E407-F74E-B5C2-0B7BA901C8D2}" presName="hierChild3" presStyleCnt="0"/>
      <dgm:spPr/>
    </dgm:pt>
    <dgm:pt modelId="{04FCDB72-4280-0E4B-8E33-35C6369977F7}" type="pres">
      <dgm:prSet presAssocID="{3B4EBD0A-6853-6243-9B47-2D39E2481898}" presName="Name10" presStyleLbl="parChTrans1D2" presStyleIdx="1" presStyleCnt="2"/>
      <dgm:spPr/>
      <dgm:t>
        <a:bodyPr/>
        <a:lstStyle/>
        <a:p>
          <a:endParaRPr lang="en-US"/>
        </a:p>
      </dgm:t>
    </dgm:pt>
    <dgm:pt modelId="{1AAB65E4-0FA6-BA4F-BDE3-10C669924A7D}" type="pres">
      <dgm:prSet presAssocID="{F029975E-1D16-C744-9A90-BAD7549E9AD7}" presName="hierRoot2" presStyleCnt="0"/>
      <dgm:spPr/>
    </dgm:pt>
    <dgm:pt modelId="{F7264438-9C24-BD46-B9DF-EA23A24E9864}" type="pres">
      <dgm:prSet presAssocID="{F029975E-1D16-C744-9A90-BAD7549E9AD7}" presName="composite2" presStyleCnt="0"/>
      <dgm:spPr/>
    </dgm:pt>
    <dgm:pt modelId="{FB5824E0-7C8F-1F4F-9A13-6C96A9651A00}" type="pres">
      <dgm:prSet presAssocID="{F029975E-1D16-C744-9A90-BAD7549E9AD7}" presName="background2" presStyleLbl="node2" presStyleIdx="1" presStyleCnt="2"/>
      <dgm:spPr/>
    </dgm:pt>
    <dgm:pt modelId="{5F467017-DAA5-A046-96C9-1797B59BC290}" type="pres">
      <dgm:prSet presAssocID="{F029975E-1D16-C744-9A90-BAD7549E9AD7}" presName="text2" presStyleLbl="fgAcc2" presStyleIdx="1" presStyleCnt="2" custScaleX="39474" custScaleY="54632" custLinFactNeighborX="9963" custLinFactNeighborY="-12945">
        <dgm:presLayoutVars>
          <dgm:chPref val="3"/>
        </dgm:presLayoutVars>
      </dgm:prSet>
      <dgm:spPr/>
      <dgm:t>
        <a:bodyPr/>
        <a:lstStyle/>
        <a:p>
          <a:endParaRPr lang="en-US"/>
        </a:p>
      </dgm:t>
    </dgm:pt>
    <dgm:pt modelId="{B3EED481-811C-FE47-A61B-F4EC5BDA968C}" type="pres">
      <dgm:prSet presAssocID="{F029975E-1D16-C744-9A90-BAD7549E9AD7}" presName="hierChild3" presStyleCnt="0"/>
      <dgm:spPr/>
    </dgm:pt>
  </dgm:ptLst>
  <dgm:cxnLst>
    <dgm:cxn modelId="{E9602DC3-9D03-C740-9C9E-EBF6AD130BB4}" type="presOf" srcId="{FDBC3FA2-2AC4-6644-BDE5-5432941CEDF6}" destId="{84A9E0C0-ADAA-0642-950D-A5F3833B7C0F}" srcOrd="0" destOrd="0" presId="urn:microsoft.com/office/officeart/2005/8/layout/hierarchy1"/>
    <dgm:cxn modelId="{2F431B27-4D3D-FF4D-BD54-DE1FBDC88DEB}" type="presOf" srcId="{78B5DC54-9E6F-9649-BC89-103F0D55D9B2}" destId="{7AFA35DA-637C-EE4A-8092-F57F7E59FFAF}" srcOrd="0" destOrd="0" presId="urn:microsoft.com/office/officeart/2005/8/layout/hierarchy1"/>
    <dgm:cxn modelId="{62A5BA20-227E-6748-AE41-80AF1EA0D815}" type="presOf" srcId="{F6AEC5AA-E407-F74E-B5C2-0B7BA901C8D2}" destId="{4C7EA226-2B42-B343-BF07-0063235FF59F}" srcOrd="0" destOrd="0" presId="urn:microsoft.com/office/officeart/2005/8/layout/hierarchy1"/>
    <dgm:cxn modelId="{9116257F-D778-D54D-AB98-3A8F6BBE9B24}" srcId="{78B5DC54-9E6F-9649-BC89-103F0D55D9B2}" destId="{D466C86C-62E2-6349-993F-A0AC401D8DA2}" srcOrd="0" destOrd="0" parTransId="{3D146B3A-9F7E-7B4A-974E-6CA0F1FDA182}" sibTransId="{A7A03E8B-0388-D744-81FF-1DF269D2F19C}"/>
    <dgm:cxn modelId="{704C0FFB-8BA0-4146-8049-222295D7FFDA}" srcId="{D466C86C-62E2-6349-993F-A0AC401D8DA2}" destId="{F6AEC5AA-E407-F74E-B5C2-0B7BA901C8D2}" srcOrd="0" destOrd="0" parTransId="{FDBC3FA2-2AC4-6644-BDE5-5432941CEDF6}" sibTransId="{9002E6A6-DC3F-4042-B865-17EE4D4CA099}"/>
    <dgm:cxn modelId="{57C5B0A0-FCEA-FC4D-B0E6-1275EFA126F3}" srcId="{D466C86C-62E2-6349-993F-A0AC401D8DA2}" destId="{F029975E-1D16-C744-9A90-BAD7549E9AD7}" srcOrd="1" destOrd="0" parTransId="{3B4EBD0A-6853-6243-9B47-2D39E2481898}" sibTransId="{C9CFCADA-EE7E-574F-924D-F838DEA452CC}"/>
    <dgm:cxn modelId="{8F63A39D-A02A-2A42-83CF-ABCC261ABCAE}" type="presOf" srcId="{3B4EBD0A-6853-6243-9B47-2D39E2481898}" destId="{04FCDB72-4280-0E4B-8E33-35C6369977F7}" srcOrd="0" destOrd="0" presId="urn:microsoft.com/office/officeart/2005/8/layout/hierarchy1"/>
    <dgm:cxn modelId="{2035A194-0A0E-1F49-B791-A7AC6A216154}" type="presOf" srcId="{F029975E-1D16-C744-9A90-BAD7549E9AD7}" destId="{5F467017-DAA5-A046-96C9-1797B59BC290}" srcOrd="0" destOrd="0" presId="urn:microsoft.com/office/officeart/2005/8/layout/hierarchy1"/>
    <dgm:cxn modelId="{2AC89A0E-BBAE-344F-A670-0E762CC4FFAF}" type="presOf" srcId="{D466C86C-62E2-6349-993F-A0AC401D8DA2}" destId="{3C2E6A93-F2E9-1A4D-8CEC-674DD580B82C}" srcOrd="0" destOrd="0" presId="urn:microsoft.com/office/officeart/2005/8/layout/hierarchy1"/>
    <dgm:cxn modelId="{49F3B1C0-EDB0-9641-AB6A-ED3FBB812D20}" type="presParOf" srcId="{7AFA35DA-637C-EE4A-8092-F57F7E59FFAF}" destId="{298F80D3-8F26-EC4A-B924-D60310A73F7A}" srcOrd="0" destOrd="0" presId="urn:microsoft.com/office/officeart/2005/8/layout/hierarchy1"/>
    <dgm:cxn modelId="{8E785B79-AAFE-5740-A044-91C69003D359}" type="presParOf" srcId="{298F80D3-8F26-EC4A-B924-D60310A73F7A}" destId="{FB9D45C5-B724-924C-80E8-099646E1D56B}" srcOrd="0" destOrd="0" presId="urn:microsoft.com/office/officeart/2005/8/layout/hierarchy1"/>
    <dgm:cxn modelId="{9F43358E-CD48-0345-A445-55792896E88E}" type="presParOf" srcId="{FB9D45C5-B724-924C-80E8-099646E1D56B}" destId="{BF456AE9-22B5-9E46-A9A7-3C0E2C84FB8C}" srcOrd="0" destOrd="0" presId="urn:microsoft.com/office/officeart/2005/8/layout/hierarchy1"/>
    <dgm:cxn modelId="{DC1EC1D7-51D4-DF4E-A082-17ED2523125F}" type="presParOf" srcId="{FB9D45C5-B724-924C-80E8-099646E1D56B}" destId="{3C2E6A93-F2E9-1A4D-8CEC-674DD580B82C}" srcOrd="1" destOrd="0" presId="urn:microsoft.com/office/officeart/2005/8/layout/hierarchy1"/>
    <dgm:cxn modelId="{DED41F82-444B-F945-B893-C7B98DD02B38}" type="presParOf" srcId="{298F80D3-8F26-EC4A-B924-D60310A73F7A}" destId="{E06CF935-474E-834A-BF3F-FDA022A947E6}" srcOrd="1" destOrd="0" presId="urn:microsoft.com/office/officeart/2005/8/layout/hierarchy1"/>
    <dgm:cxn modelId="{9ECB99A2-D883-4E4D-904C-B7E65D03798A}" type="presParOf" srcId="{E06CF935-474E-834A-BF3F-FDA022A947E6}" destId="{84A9E0C0-ADAA-0642-950D-A5F3833B7C0F}" srcOrd="0" destOrd="0" presId="urn:microsoft.com/office/officeart/2005/8/layout/hierarchy1"/>
    <dgm:cxn modelId="{71E2966C-DCCA-F744-9ABB-92F046AAFB98}" type="presParOf" srcId="{E06CF935-474E-834A-BF3F-FDA022A947E6}" destId="{ECC345EA-5B47-B341-99F8-BB62E95F7055}" srcOrd="1" destOrd="0" presId="urn:microsoft.com/office/officeart/2005/8/layout/hierarchy1"/>
    <dgm:cxn modelId="{D2867F1F-CDAF-5C46-9B88-ABC6E4415640}" type="presParOf" srcId="{ECC345EA-5B47-B341-99F8-BB62E95F7055}" destId="{BB2A4788-A763-3A40-A681-CFC039BC63D8}" srcOrd="0" destOrd="0" presId="urn:microsoft.com/office/officeart/2005/8/layout/hierarchy1"/>
    <dgm:cxn modelId="{A4011464-4814-4948-BBF8-DFF69AE3D84E}" type="presParOf" srcId="{BB2A4788-A763-3A40-A681-CFC039BC63D8}" destId="{761BD5D9-7D52-924D-A98F-B1DD67E111F3}" srcOrd="0" destOrd="0" presId="urn:microsoft.com/office/officeart/2005/8/layout/hierarchy1"/>
    <dgm:cxn modelId="{78F57D83-2298-744A-A7D6-43A3CA32BE8B}" type="presParOf" srcId="{BB2A4788-A763-3A40-A681-CFC039BC63D8}" destId="{4C7EA226-2B42-B343-BF07-0063235FF59F}" srcOrd="1" destOrd="0" presId="urn:microsoft.com/office/officeart/2005/8/layout/hierarchy1"/>
    <dgm:cxn modelId="{7D7B37B1-E846-4246-AFFF-64D08D0D697B}" type="presParOf" srcId="{ECC345EA-5B47-B341-99F8-BB62E95F7055}" destId="{2C7F49DF-A9E9-FD4A-A7CE-4C28732B3E06}" srcOrd="1" destOrd="0" presId="urn:microsoft.com/office/officeart/2005/8/layout/hierarchy1"/>
    <dgm:cxn modelId="{D984B285-DB90-4B4A-A0C0-97D2AF3C32B2}" type="presParOf" srcId="{E06CF935-474E-834A-BF3F-FDA022A947E6}" destId="{04FCDB72-4280-0E4B-8E33-35C6369977F7}" srcOrd="2" destOrd="0" presId="urn:microsoft.com/office/officeart/2005/8/layout/hierarchy1"/>
    <dgm:cxn modelId="{9C13253E-09AD-9E44-AB99-E616B7C1C8B2}" type="presParOf" srcId="{E06CF935-474E-834A-BF3F-FDA022A947E6}" destId="{1AAB65E4-0FA6-BA4F-BDE3-10C669924A7D}" srcOrd="3" destOrd="0" presId="urn:microsoft.com/office/officeart/2005/8/layout/hierarchy1"/>
    <dgm:cxn modelId="{1D8C2443-07C5-B64D-A635-805EAD2132E3}" type="presParOf" srcId="{1AAB65E4-0FA6-BA4F-BDE3-10C669924A7D}" destId="{F7264438-9C24-BD46-B9DF-EA23A24E9864}" srcOrd="0" destOrd="0" presId="urn:microsoft.com/office/officeart/2005/8/layout/hierarchy1"/>
    <dgm:cxn modelId="{A73AFC92-1987-0247-B033-DBC276287F2E}" type="presParOf" srcId="{F7264438-9C24-BD46-B9DF-EA23A24E9864}" destId="{FB5824E0-7C8F-1F4F-9A13-6C96A9651A00}" srcOrd="0" destOrd="0" presId="urn:microsoft.com/office/officeart/2005/8/layout/hierarchy1"/>
    <dgm:cxn modelId="{2FF6F930-ACAC-A249-928E-2A0C29DF0C18}" type="presParOf" srcId="{F7264438-9C24-BD46-B9DF-EA23A24E9864}" destId="{5F467017-DAA5-A046-96C9-1797B59BC290}" srcOrd="1" destOrd="0" presId="urn:microsoft.com/office/officeart/2005/8/layout/hierarchy1"/>
    <dgm:cxn modelId="{4F8F0B9A-F519-A14A-B0FA-642D0D6C7577}" type="presParOf" srcId="{1AAB65E4-0FA6-BA4F-BDE3-10C669924A7D}" destId="{B3EED481-811C-FE47-A61B-F4EC5BDA968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B5DC54-9E6F-9649-BC89-103F0D55D9B2}" type="doc">
      <dgm:prSet loTypeId="urn:microsoft.com/office/officeart/2005/8/layout/hierarchy1" loCatId="" qsTypeId="urn:microsoft.com/office/officeart/2005/8/quickstyle/simple4" qsCatId="simple" csTypeId="urn:microsoft.com/office/officeart/2005/8/colors/accent0_1" csCatId="mainScheme" phldr="1"/>
      <dgm:spPr/>
      <dgm:t>
        <a:bodyPr/>
        <a:lstStyle/>
        <a:p>
          <a:endParaRPr lang="en-US"/>
        </a:p>
      </dgm:t>
    </dgm:pt>
    <dgm:pt modelId="{D466C86C-62E2-6349-993F-A0AC401D8DA2}">
      <dgm:prSet phldrT="[Text]"/>
      <dgm:spPr>
        <a:solidFill>
          <a:schemeClr val="accent3">
            <a:lumMod val="60000"/>
            <a:lumOff val="40000"/>
            <a:alpha val="90000"/>
          </a:schemeClr>
        </a:solidFill>
      </dgm:spPr>
      <dgm:t>
        <a:bodyPr/>
        <a:lstStyle/>
        <a:p>
          <a:r>
            <a:rPr lang="en-US" dirty="0" smtClean="0"/>
            <a:t>Human Resources</a:t>
          </a:r>
          <a:endParaRPr lang="en-US" dirty="0"/>
        </a:p>
      </dgm:t>
    </dgm:pt>
    <dgm:pt modelId="{3D146B3A-9F7E-7B4A-974E-6CA0F1FDA182}" type="parTrans" cxnId="{9116257F-D778-D54D-AB98-3A8F6BBE9B24}">
      <dgm:prSet/>
      <dgm:spPr/>
      <dgm:t>
        <a:bodyPr/>
        <a:lstStyle/>
        <a:p>
          <a:endParaRPr lang="en-US"/>
        </a:p>
      </dgm:t>
    </dgm:pt>
    <dgm:pt modelId="{A7A03E8B-0388-D744-81FF-1DF269D2F19C}" type="sibTrans" cxnId="{9116257F-D778-D54D-AB98-3A8F6BBE9B24}">
      <dgm:prSet/>
      <dgm:spPr/>
      <dgm:t>
        <a:bodyPr/>
        <a:lstStyle/>
        <a:p>
          <a:endParaRPr lang="en-US"/>
        </a:p>
      </dgm:t>
    </dgm:pt>
    <dgm:pt modelId="{F6AEC5AA-E407-F74E-B5C2-0B7BA901C8D2}">
      <dgm:prSet phldrT="[Text]" custT="1"/>
      <dgm:spPr>
        <a:solidFill>
          <a:srgbClr val="84A8BC">
            <a:alpha val="90000"/>
          </a:srgbClr>
        </a:solidFill>
      </dgm:spPr>
      <dgm:t>
        <a:bodyPr/>
        <a:lstStyle/>
        <a:p>
          <a:r>
            <a:rPr lang="en-US" sz="2400" dirty="0" smtClean="0"/>
            <a:t>Drivers</a:t>
          </a:r>
          <a:endParaRPr lang="en-US" sz="2400" dirty="0"/>
        </a:p>
        <a:p>
          <a:r>
            <a:rPr lang="en-US" sz="1800" i="1" dirty="0" smtClean="0"/>
            <a:t>(Dimension)</a:t>
          </a:r>
        </a:p>
      </dgm:t>
    </dgm:pt>
    <dgm:pt modelId="{FDBC3FA2-2AC4-6644-BDE5-5432941CEDF6}" type="parTrans" cxnId="{704C0FFB-8BA0-4146-8049-222295D7FFDA}">
      <dgm:prSet/>
      <dgm:spPr/>
      <dgm:t>
        <a:bodyPr/>
        <a:lstStyle/>
        <a:p>
          <a:endParaRPr lang="en-US"/>
        </a:p>
      </dgm:t>
    </dgm:pt>
    <dgm:pt modelId="{9002E6A6-DC3F-4042-B865-17EE4D4CA099}" type="sibTrans" cxnId="{704C0FFB-8BA0-4146-8049-222295D7FFDA}">
      <dgm:prSet/>
      <dgm:spPr/>
      <dgm:t>
        <a:bodyPr/>
        <a:lstStyle/>
        <a:p>
          <a:endParaRPr lang="en-US"/>
        </a:p>
      </dgm:t>
    </dgm:pt>
    <dgm:pt modelId="{F029975E-1D16-C744-9A90-BAD7549E9AD7}">
      <dgm:prSet phldrT="[Text]" custT="1"/>
      <dgm:spPr>
        <a:solidFill>
          <a:srgbClr val="84A8BC">
            <a:alpha val="90000"/>
          </a:srgbClr>
        </a:solidFill>
      </dgm:spPr>
      <dgm:t>
        <a:bodyPr/>
        <a:lstStyle/>
        <a:p>
          <a:r>
            <a:rPr lang="en-US" sz="2400" dirty="0" smtClean="0"/>
            <a:t>Timesheets</a:t>
          </a:r>
        </a:p>
        <a:p>
          <a:r>
            <a:rPr lang="en-US" sz="2000" i="1" dirty="0" smtClean="0"/>
            <a:t>(Facts)</a:t>
          </a:r>
          <a:endParaRPr lang="en-US" sz="2000" i="1" dirty="0"/>
        </a:p>
      </dgm:t>
    </dgm:pt>
    <dgm:pt modelId="{3B4EBD0A-6853-6243-9B47-2D39E2481898}" type="parTrans" cxnId="{57C5B0A0-FCEA-FC4D-B0E6-1275EFA126F3}">
      <dgm:prSet/>
      <dgm:spPr/>
      <dgm:t>
        <a:bodyPr/>
        <a:lstStyle/>
        <a:p>
          <a:endParaRPr lang="en-US"/>
        </a:p>
      </dgm:t>
    </dgm:pt>
    <dgm:pt modelId="{C9CFCADA-EE7E-574F-924D-F838DEA452CC}" type="sibTrans" cxnId="{57C5B0A0-FCEA-FC4D-B0E6-1275EFA126F3}">
      <dgm:prSet/>
      <dgm:spPr/>
      <dgm:t>
        <a:bodyPr/>
        <a:lstStyle/>
        <a:p>
          <a:endParaRPr lang="en-US"/>
        </a:p>
      </dgm:t>
    </dgm:pt>
    <dgm:pt modelId="{7AFA35DA-637C-EE4A-8092-F57F7E59FFAF}" type="pres">
      <dgm:prSet presAssocID="{78B5DC54-9E6F-9649-BC89-103F0D55D9B2}" presName="hierChild1" presStyleCnt="0">
        <dgm:presLayoutVars>
          <dgm:chPref val="1"/>
          <dgm:dir/>
          <dgm:animOne val="branch"/>
          <dgm:animLvl val="lvl"/>
          <dgm:resizeHandles/>
        </dgm:presLayoutVars>
      </dgm:prSet>
      <dgm:spPr/>
      <dgm:t>
        <a:bodyPr/>
        <a:lstStyle/>
        <a:p>
          <a:endParaRPr lang="en-US"/>
        </a:p>
      </dgm:t>
    </dgm:pt>
    <dgm:pt modelId="{298F80D3-8F26-EC4A-B924-D60310A73F7A}" type="pres">
      <dgm:prSet presAssocID="{D466C86C-62E2-6349-993F-A0AC401D8DA2}" presName="hierRoot1" presStyleCnt="0"/>
      <dgm:spPr/>
    </dgm:pt>
    <dgm:pt modelId="{FB9D45C5-B724-924C-80E8-099646E1D56B}" type="pres">
      <dgm:prSet presAssocID="{D466C86C-62E2-6349-993F-A0AC401D8DA2}" presName="composite" presStyleCnt="0"/>
      <dgm:spPr/>
    </dgm:pt>
    <dgm:pt modelId="{BF456AE9-22B5-9E46-A9A7-3C0E2C84FB8C}" type="pres">
      <dgm:prSet presAssocID="{D466C86C-62E2-6349-993F-A0AC401D8DA2}" presName="background" presStyleLbl="node0" presStyleIdx="0" presStyleCnt="1"/>
      <dgm:spPr/>
    </dgm:pt>
    <dgm:pt modelId="{3C2E6A93-F2E9-1A4D-8CEC-674DD580B82C}" type="pres">
      <dgm:prSet presAssocID="{D466C86C-62E2-6349-993F-A0AC401D8DA2}" presName="text" presStyleLbl="fgAcc0" presStyleIdx="0" presStyleCnt="1" custScaleX="39474" custScaleY="54632" custLinFactNeighborX="-5606" custLinFactNeighborY="-12945">
        <dgm:presLayoutVars>
          <dgm:chPref val="3"/>
        </dgm:presLayoutVars>
      </dgm:prSet>
      <dgm:spPr/>
      <dgm:t>
        <a:bodyPr/>
        <a:lstStyle/>
        <a:p>
          <a:endParaRPr lang="en-US"/>
        </a:p>
      </dgm:t>
    </dgm:pt>
    <dgm:pt modelId="{E06CF935-474E-834A-BF3F-FDA022A947E6}" type="pres">
      <dgm:prSet presAssocID="{D466C86C-62E2-6349-993F-A0AC401D8DA2}" presName="hierChild2" presStyleCnt="0"/>
      <dgm:spPr/>
    </dgm:pt>
    <dgm:pt modelId="{84A9E0C0-ADAA-0642-950D-A5F3833B7C0F}" type="pres">
      <dgm:prSet presAssocID="{FDBC3FA2-2AC4-6644-BDE5-5432941CEDF6}" presName="Name10" presStyleLbl="parChTrans1D2" presStyleIdx="0" presStyleCnt="2"/>
      <dgm:spPr/>
      <dgm:t>
        <a:bodyPr/>
        <a:lstStyle/>
        <a:p>
          <a:endParaRPr lang="en-US"/>
        </a:p>
      </dgm:t>
    </dgm:pt>
    <dgm:pt modelId="{ECC345EA-5B47-B341-99F8-BB62E95F7055}" type="pres">
      <dgm:prSet presAssocID="{F6AEC5AA-E407-F74E-B5C2-0B7BA901C8D2}" presName="hierRoot2" presStyleCnt="0"/>
      <dgm:spPr/>
    </dgm:pt>
    <dgm:pt modelId="{BB2A4788-A763-3A40-A681-CFC039BC63D8}" type="pres">
      <dgm:prSet presAssocID="{F6AEC5AA-E407-F74E-B5C2-0B7BA901C8D2}" presName="composite2" presStyleCnt="0"/>
      <dgm:spPr/>
    </dgm:pt>
    <dgm:pt modelId="{761BD5D9-7D52-924D-A98F-B1DD67E111F3}" type="pres">
      <dgm:prSet presAssocID="{F6AEC5AA-E407-F74E-B5C2-0B7BA901C8D2}" presName="background2" presStyleLbl="node2" presStyleIdx="0" presStyleCnt="2"/>
      <dgm:spPr/>
    </dgm:pt>
    <dgm:pt modelId="{4C7EA226-2B42-B343-BF07-0063235FF59F}" type="pres">
      <dgm:prSet presAssocID="{F6AEC5AA-E407-F74E-B5C2-0B7BA901C8D2}" presName="text2" presStyleLbl="fgAcc2" presStyleIdx="0" presStyleCnt="2" custScaleX="43421" custScaleY="54632" custLinFactNeighborX="-21458" custLinFactNeighborY="-12945">
        <dgm:presLayoutVars>
          <dgm:chPref val="3"/>
        </dgm:presLayoutVars>
      </dgm:prSet>
      <dgm:spPr/>
      <dgm:t>
        <a:bodyPr/>
        <a:lstStyle/>
        <a:p>
          <a:endParaRPr lang="en-US"/>
        </a:p>
      </dgm:t>
    </dgm:pt>
    <dgm:pt modelId="{2C7F49DF-A9E9-FD4A-A7CE-4C28732B3E06}" type="pres">
      <dgm:prSet presAssocID="{F6AEC5AA-E407-F74E-B5C2-0B7BA901C8D2}" presName="hierChild3" presStyleCnt="0"/>
      <dgm:spPr/>
    </dgm:pt>
    <dgm:pt modelId="{04FCDB72-4280-0E4B-8E33-35C6369977F7}" type="pres">
      <dgm:prSet presAssocID="{3B4EBD0A-6853-6243-9B47-2D39E2481898}" presName="Name10" presStyleLbl="parChTrans1D2" presStyleIdx="1" presStyleCnt="2"/>
      <dgm:spPr/>
      <dgm:t>
        <a:bodyPr/>
        <a:lstStyle/>
        <a:p>
          <a:endParaRPr lang="en-US"/>
        </a:p>
      </dgm:t>
    </dgm:pt>
    <dgm:pt modelId="{1AAB65E4-0FA6-BA4F-BDE3-10C669924A7D}" type="pres">
      <dgm:prSet presAssocID="{F029975E-1D16-C744-9A90-BAD7549E9AD7}" presName="hierRoot2" presStyleCnt="0"/>
      <dgm:spPr/>
    </dgm:pt>
    <dgm:pt modelId="{F7264438-9C24-BD46-B9DF-EA23A24E9864}" type="pres">
      <dgm:prSet presAssocID="{F029975E-1D16-C744-9A90-BAD7549E9AD7}" presName="composite2" presStyleCnt="0"/>
      <dgm:spPr/>
    </dgm:pt>
    <dgm:pt modelId="{FB5824E0-7C8F-1F4F-9A13-6C96A9651A00}" type="pres">
      <dgm:prSet presAssocID="{F029975E-1D16-C744-9A90-BAD7549E9AD7}" presName="background2" presStyleLbl="node2" presStyleIdx="1" presStyleCnt="2"/>
      <dgm:spPr/>
    </dgm:pt>
    <dgm:pt modelId="{5F467017-DAA5-A046-96C9-1797B59BC290}" type="pres">
      <dgm:prSet presAssocID="{F029975E-1D16-C744-9A90-BAD7549E9AD7}" presName="text2" presStyleLbl="fgAcc2" presStyleIdx="1" presStyleCnt="2" custScaleX="39474" custScaleY="54632" custLinFactNeighborX="9963" custLinFactNeighborY="-12945">
        <dgm:presLayoutVars>
          <dgm:chPref val="3"/>
        </dgm:presLayoutVars>
      </dgm:prSet>
      <dgm:spPr/>
      <dgm:t>
        <a:bodyPr/>
        <a:lstStyle/>
        <a:p>
          <a:endParaRPr lang="en-US"/>
        </a:p>
      </dgm:t>
    </dgm:pt>
    <dgm:pt modelId="{B3EED481-811C-FE47-A61B-F4EC5BDA968C}" type="pres">
      <dgm:prSet presAssocID="{F029975E-1D16-C744-9A90-BAD7549E9AD7}" presName="hierChild3" presStyleCnt="0"/>
      <dgm:spPr/>
    </dgm:pt>
  </dgm:ptLst>
  <dgm:cxnLst>
    <dgm:cxn modelId="{F20D20C2-72CF-694D-AC01-2A19B92605AA}" type="presOf" srcId="{78B5DC54-9E6F-9649-BC89-103F0D55D9B2}" destId="{7AFA35DA-637C-EE4A-8092-F57F7E59FFAF}" srcOrd="0" destOrd="0" presId="urn:microsoft.com/office/officeart/2005/8/layout/hierarchy1"/>
    <dgm:cxn modelId="{9116257F-D778-D54D-AB98-3A8F6BBE9B24}" srcId="{78B5DC54-9E6F-9649-BC89-103F0D55D9B2}" destId="{D466C86C-62E2-6349-993F-A0AC401D8DA2}" srcOrd="0" destOrd="0" parTransId="{3D146B3A-9F7E-7B4A-974E-6CA0F1FDA182}" sibTransId="{A7A03E8B-0388-D744-81FF-1DF269D2F19C}"/>
    <dgm:cxn modelId="{3C1D6719-0AE6-4846-9DEA-A14C17EADEB4}" type="presOf" srcId="{F6AEC5AA-E407-F74E-B5C2-0B7BA901C8D2}" destId="{4C7EA226-2B42-B343-BF07-0063235FF59F}" srcOrd="0" destOrd="0" presId="urn:microsoft.com/office/officeart/2005/8/layout/hierarchy1"/>
    <dgm:cxn modelId="{56E668F9-4D10-3748-BE74-5325941202C1}" type="presOf" srcId="{3B4EBD0A-6853-6243-9B47-2D39E2481898}" destId="{04FCDB72-4280-0E4B-8E33-35C6369977F7}" srcOrd="0" destOrd="0" presId="urn:microsoft.com/office/officeart/2005/8/layout/hierarchy1"/>
    <dgm:cxn modelId="{704C0FFB-8BA0-4146-8049-222295D7FFDA}" srcId="{D466C86C-62E2-6349-993F-A0AC401D8DA2}" destId="{F6AEC5AA-E407-F74E-B5C2-0B7BA901C8D2}" srcOrd="0" destOrd="0" parTransId="{FDBC3FA2-2AC4-6644-BDE5-5432941CEDF6}" sibTransId="{9002E6A6-DC3F-4042-B865-17EE4D4CA099}"/>
    <dgm:cxn modelId="{6892C311-212E-D245-A2BF-28CF7C0B00FA}" type="presOf" srcId="{D466C86C-62E2-6349-993F-A0AC401D8DA2}" destId="{3C2E6A93-F2E9-1A4D-8CEC-674DD580B82C}" srcOrd="0" destOrd="0" presId="urn:microsoft.com/office/officeart/2005/8/layout/hierarchy1"/>
    <dgm:cxn modelId="{084405AB-65C6-E440-84DF-63510F72FBBC}" type="presOf" srcId="{FDBC3FA2-2AC4-6644-BDE5-5432941CEDF6}" destId="{84A9E0C0-ADAA-0642-950D-A5F3833B7C0F}" srcOrd="0" destOrd="0" presId="urn:microsoft.com/office/officeart/2005/8/layout/hierarchy1"/>
    <dgm:cxn modelId="{57C5B0A0-FCEA-FC4D-B0E6-1275EFA126F3}" srcId="{D466C86C-62E2-6349-993F-A0AC401D8DA2}" destId="{F029975E-1D16-C744-9A90-BAD7549E9AD7}" srcOrd="1" destOrd="0" parTransId="{3B4EBD0A-6853-6243-9B47-2D39E2481898}" sibTransId="{C9CFCADA-EE7E-574F-924D-F838DEA452CC}"/>
    <dgm:cxn modelId="{51CB2ACF-2BE6-D94D-9420-7D6E00B6CE0E}" type="presOf" srcId="{F029975E-1D16-C744-9A90-BAD7549E9AD7}" destId="{5F467017-DAA5-A046-96C9-1797B59BC290}" srcOrd="0" destOrd="0" presId="urn:microsoft.com/office/officeart/2005/8/layout/hierarchy1"/>
    <dgm:cxn modelId="{BDB720A9-B585-B045-AB0C-F4976958B840}" type="presParOf" srcId="{7AFA35DA-637C-EE4A-8092-F57F7E59FFAF}" destId="{298F80D3-8F26-EC4A-B924-D60310A73F7A}" srcOrd="0" destOrd="0" presId="urn:microsoft.com/office/officeart/2005/8/layout/hierarchy1"/>
    <dgm:cxn modelId="{998AA9A5-7E4E-2A4A-A0A9-C4F0195777C5}" type="presParOf" srcId="{298F80D3-8F26-EC4A-B924-D60310A73F7A}" destId="{FB9D45C5-B724-924C-80E8-099646E1D56B}" srcOrd="0" destOrd="0" presId="urn:microsoft.com/office/officeart/2005/8/layout/hierarchy1"/>
    <dgm:cxn modelId="{8670D328-5D8E-F541-A568-C612AC50526C}" type="presParOf" srcId="{FB9D45C5-B724-924C-80E8-099646E1D56B}" destId="{BF456AE9-22B5-9E46-A9A7-3C0E2C84FB8C}" srcOrd="0" destOrd="0" presId="urn:microsoft.com/office/officeart/2005/8/layout/hierarchy1"/>
    <dgm:cxn modelId="{4F8DFEE1-3281-764B-80BA-B001ADE1C231}" type="presParOf" srcId="{FB9D45C5-B724-924C-80E8-099646E1D56B}" destId="{3C2E6A93-F2E9-1A4D-8CEC-674DD580B82C}" srcOrd="1" destOrd="0" presId="urn:microsoft.com/office/officeart/2005/8/layout/hierarchy1"/>
    <dgm:cxn modelId="{7C260FB2-42F1-924D-BC9F-6F8EE571ECDA}" type="presParOf" srcId="{298F80D3-8F26-EC4A-B924-D60310A73F7A}" destId="{E06CF935-474E-834A-BF3F-FDA022A947E6}" srcOrd="1" destOrd="0" presId="urn:microsoft.com/office/officeart/2005/8/layout/hierarchy1"/>
    <dgm:cxn modelId="{2CF214DB-2E2A-624B-9EFB-D8DAE5AB7AB4}" type="presParOf" srcId="{E06CF935-474E-834A-BF3F-FDA022A947E6}" destId="{84A9E0C0-ADAA-0642-950D-A5F3833B7C0F}" srcOrd="0" destOrd="0" presId="urn:microsoft.com/office/officeart/2005/8/layout/hierarchy1"/>
    <dgm:cxn modelId="{93E1C13C-C79E-224E-A7EF-14341C4831CD}" type="presParOf" srcId="{E06CF935-474E-834A-BF3F-FDA022A947E6}" destId="{ECC345EA-5B47-B341-99F8-BB62E95F7055}" srcOrd="1" destOrd="0" presId="urn:microsoft.com/office/officeart/2005/8/layout/hierarchy1"/>
    <dgm:cxn modelId="{CA140D9E-47BB-1944-815A-F9CD96D3914B}" type="presParOf" srcId="{ECC345EA-5B47-B341-99F8-BB62E95F7055}" destId="{BB2A4788-A763-3A40-A681-CFC039BC63D8}" srcOrd="0" destOrd="0" presId="urn:microsoft.com/office/officeart/2005/8/layout/hierarchy1"/>
    <dgm:cxn modelId="{3487ACCB-6F5E-F14E-816E-036EC03CD6DF}" type="presParOf" srcId="{BB2A4788-A763-3A40-A681-CFC039BC63D8}" destId="{761BD5D9-7D52-924D-A98F-B1DD67E111F3}" srcOrd="0" destOrd="0" presId="urn:microsoft.com/office/officeart/2005/8/layout/hierarchy1"/>
    <dgm:cxn modelId="{75B57F88-14B9-5A4E-81CF-9B5A0DB6F6BA}" type="presParOf" srcId="{BB2A4788-A763-3A40-A681-CFC039BC63D8}" destId="{4C7EA226-2B42-B343-BF07-0063235FF59F}" srcOrd="1" destOrd="0" presId="urn:microsoft.com/office/officeart/2005/8/layout/hierarchy1"/>
    <dgm:cxn modelId="{E1D15F5B-384B-B142-BF38-B436F15F771C}" type="presParOf" srcId="{ECC345EA-5B47-B341-99F8-BB62E95F7055}" destId="{2C7F49DF-A9E9-FD4A-A7CE-4C28732B3E06}" srcOrd="1" destOrd="0" presId="urn:microsoft.com/office/officeart/2005/8/layout/hierarchy1"/>
    <dgm:cxn modelId="{90EFDE73-F2D5-8F40-AFF2-B0841418FACF}" type="presParOf" srcId="{E06CF935-474E-834A-BF3F-FDA022A947E6}" destId="{04FCDB72-4280-0E4B-8E33-35C6369977F7}" srcOrd="2" destOrd="0" presId="urn:microsoft.com/office/officeart/2005/8/layout/hierarchy1"/>
    <dgm:cxn modelId="{F97A68AD-70C7-7943-BF63-2F814E97C766}" type="presParOf" srcId="{E06CF935-474E-834A-BF3F-FDA022A947E6}" destId="{1AAB65E4-0FA6-BA4F-BDE3-10C669924A7D}" srcOrd="3" destOrd="0" presId="urn:microsoft.com/office/officeart/2005/8/layout/hierarchy1"/>
    <dgm:cxn modelId="{BFDAAD03-B1B0-FF49-A3CD-A55EC2877C57}" type="presParOf" srcId="{1AAB65E4-0FA6-BA4F-BDE3-10C669924A7D}" destId="{F7264438-9C24-BD46-B9DF-EA23A24E9864}" srcOrd="0" destOrd="0" presId="urn:microsoft.com/office/officeart/2005/8/layout/hierarchy1"/>
    <dgm:cxn modelId="{8DD1195A-D6DE-E945-AE16-1E41EF35EC12}" type="presParOf" srcId="{F7264438-9C24-BD46-B9DF-EA23A24E9864}" destId="{FB5824E0-7C8F-1F4F-9A13-6C96A9651A00}" srcOrd="0" destOrd="0" presId="urn:microsoft.com/office/officeart/2005/8/layout/hierarchy1"/>
    <dgm:cxn modelId="{EE1F2163-9818-DC45-8D54-32471F03A3CD}" type="presParOf" srcId="{F7264438-9C24-BD46-B9DF-EA23A24E9864}" destId="{5F467017-DAA5-A046-96C9-1797B59BC290}" srcOrd="1" destOrd="0" presId="urn:microsoft.com/office/officeart/2005/8/layout/hierarchy1"/>
    <dgm:cxn modelId="{5E185984-4014-CC44-BEFC-F5D495F66232}" type="presParOf" srcId="{1AAB65E4-0FA6-BA4F-BDE3-10C669924A7D}" destId="{B3EED481-811C-FE47-A61B-F4EC5BDA968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A116B3-9C1A-F946-9030-20BCB1E59019}"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7B1AFEB1-DEAF-1D43-AC1D-804EBC176F4B}">
      <dgm:prSet phldrT="[Text]" custT="1"/>
      <dgm:spPr>
        <a:noFill/>
      </dgm:spPr>
      <dgm:t>
        <a:bodyPr/>
        <a:lstStyle/>
        <a:p>
          <a:endParaRPr lang="en-US" sz="3600" b="1" dirty="0"/>
        </a:p>
      </dgm:t>
    </dgm:pt>
    <dgm:pt modelId="{E24D9CBE-DFED-F04E-BE1C-4E4A1622E9A1}" type="parTrans" cxnId="{DDE2BF37-7135-2847-89AE-E90DDC769E0B}">
      <dgm:prSet/>
      <dgm:spPr/>
      <dgm:t>
        <a:bodyPr/>
        <a:lstStyle/>
        <a:p>
          <a:endParaRPr lang="en-US" sz="2000" b="1"/>
        </a:p>
      </dgm:t>
    </dgm:pt>
    <dgm:pt modelId="{82A09833-156C-A44F-9A05-CAE16F1DBF61}" type="sibTrans" cxnId="{DDE2BF37-7135-2847-89AE-E90DDC769E0B}">
      <dgm:prSet/>
      <dgm:spPr/>
      <dgm:t>
        <a:bodyPr/>
        <a:lstStyle/>
        <a:p>
          <a:endParaRPr lang="en-US" sz="2000" b="1"/>
        </a:p>
      </dgm:t>
    </dgm:pt>
    <dgm:pt modelId="{E4A62746-DE8B-AA4D-8669-BB78DC64E7A9}">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b="1" dirty="0" smtClean="0"/>
            <a:t>Discovery</a:t>
          </a:r>
        </a:p>
        <a:p>
          <a:r>
            <a:rPr lang="en-US" sz="1000" b="1" dirty="0" smtClean="0"/>
            <a:t>Tagging</a:t>
          </a:r>
          <a:endParaRPr lang="en-US" sz="1000" b="1" dirty="0"/>
        </a:p>
      </dgm:t>
    </dgm:pt>
    <dgm:pt modelId="{92C04C8F-C89E-594C-9139-D91B9FF7860C}" type="parTrans" cxnId="{D838C18D-34A7-7E41-AB7D-4A25B4845306}">
      <dgm:prSet/>
      <dgm:spPr/>
      <dgm:t>
        <a:bodyPr/>
        <a:lstStyle/>
        <a:p>
          <a:endParaRPr lang="en-US" sz="2000" b="1"/>
        </a:p>
      </dgm:t>
    </dgm:pt>
    <dgm:pt modelId="{8E116BE7-0209-9D4B-A9EB-3448ADAF0A91}" type="sibTrans" cxnId="{D838C18D-34A7-7E41-AB7D-4A25B4845306}">
      <dgm:prSet/>
      <dgm:spPr/>
      <dgm:t>
        <a:bodyPr/>
        <a:lstStyle/>
        <a:p>
          <a:endParaRPr lang="en-US" sz="2000" b="1"/>
        </a:p>
      </dgm:t>
    </dgm:pt>
    <dgm:pt modelId="{D9075998-574F-8F4D-BA2E-2734EA0EB1CD}">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000" b="1" dirty="0" smtClean="0"/>
            <a:t>Prep / Cleanse</a:t>
          </a:r>
          <a:endParaRPr lang="en-US" sz="1000" b="1" dirty="0"/>
        </a:p>
      </dgm:t>
    </dgm:pt>
    <dgm:pt modelId="{D4BF9C41-8842-0548-B00F-3D5E0B30FDB7}" type="parTrans" cxnId="{47BEB0D4-2227-3149-995D-D8ACF5D351D2}">
      <dgm:prSet/>
      <dgm:spPr/>
      <dgm:t>
        <a:bodyPr/>
        <a:lstStyle/>
        <a:p>
          <a:endParaRPr lang="en-US" sz="2000" b="1"/>
        </a:p>
      </dgm:t>
    </dgm:pt>
    <dgm:pt modelId="{02A2D89D-A08C-DE4C-990B-B64D36177247}" type="sibTrans" cxnId="{47BEB0D4-2227-3149-995D-D8ACF5D351D2}">
      <dgm:prSet/>
      <dgm:spPr/>
      <dgm:t>
        <a:bodyPr/>
        <a:lstStyle/>
        <a:p>
          <a:endParaRPr lang="en-US" sz="2000" b="1"/>
        </a:p>
      </dgm:t>
    </dgm:pt>
    <dgm:pt modelId="{41AD36A9-5E09-7445-A14E-66E0CF69A7D4}">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000" b="1" dirty="0" smtClean="0"/>
            <a:t>ETL</a:t>
          </a:r>
          <a:endParaRPr lang="en-US" sz="1000" b="1" dirty="0"/>
        </a:p>
      </dgm:t>
    </dgm:pt>
    <dgm:pt modelId="{AD035CE4-2CF6-CA4F-B40B-A70207BFC38C}" type="parTrans" cxnId="{FA3C935E-DEC1-754C-A493-973D357481CB}">
      <dgm:prSet/>
      <dgm:spPr/>
      <dgm:t>
        <a:bodyPr/>
        <a:lstStyle/>
        <a:p>
          <a:endParaRPr lang="en-US" sz="2000" b="1"/>
        </a:p>
      </dgm:t>
    </dgm:pt>
    <dgm:pt modelId="{492AFACF-9004-8740-AC74-C3BE2794213B}" type="sibTrans" cxnId="{FA3C935E-DEC1-754C-A493-973D357481CB}">
      <dgm:prSet/>
      <dgm:spPr/>
      <dgm:t>
        <a:bodyPr/>
        <a:lstStyle/>
        <a:p>
          <a:endParaRPr lang="en-US" sz="2000" b="1"/>
        </a:p>
      </dgm:t>
    </dgm:pt>
    <dgm:pt modelId="{29FA31DB-E475-BD48-B57C-37745CB3AC80}">
      <dgm:prSet phldrT="[Text]" custT="1">
        <dgm:style>
          <a:lnRef idx="1">
            <a:schemeClr val="dk1"/>
          </a:lnRef>
          <a:fillRef idx="2">
            <a:schemeClr val="dk1"/>
          </a:fillRef>
          <a:effectRef idx="1">
            <a:schemeClr val="dk1"/>
          </a:effectRef>
          <a:fontRef idx="minor">
            <a:schemeClr val="dk1"/>
          </a:fontRef>
        </dgm:style>
      </dgm:prSet>
      <dgm:spPr/>
      <dgm:t>
        <a:bodyPr/>
        <a:lstStyle/>
        <a:p>
          <a:r>
            <a:rPr lang="en-US" sz="900" b="1" dirty="0" smtClean="0"/>
            <a:t>Governance</a:t>
          </a:r>
        </a:p>
        <a:p>
          <a:r>
            <a:rPr lang="en-US" sz="900" b="1" dirty="0" smtClean="0"/>
            <a:t>BPM</a:t>
          </a:r>
          <a:endParaRPr lang="en-US" sz="900" b="1" dirty="0"/>
        </a:p>
      </dgm:t>
    </dgm:pt>
    <dgm:pt modelId="{0B1B1DA5-A953-2E4D-AB8A-DD69DDE0B526}" type="parTrans" cxnId="{6427E30D-0868-A04A-9265-A08ABD2C8A2B}">
      <dgm:prSet/>
      <dgm:spPr/>
      <dgm:t>
        <a:bodyPr/>
        <a:lstStyle/>
        <a:p>
          <a:endParaRPr lang="en-US" sz="2000" b="1"/>
        </a:p>
      </dgm:t>
    </dgm:pt>
    <dgm:pt modelId="{4A9D8286-20B8-DC42-80AF-5D463DE501C6}" type="sibTrans" cxnId="{6427E30D-0868-A04A-9265-A08ABD2C8A2B}">
      <dgm:prSet/>
      <dgm:spPr/>
      <dgm:t>
        <a:bodyPr/>
        <a:lstStyle/>
        <a:p>
          <a:endParaRPr lang="en-US" sz="2000" b="1"/>
        </a:p>
      </dgm:t>
    </dgm:pt>
    <dgm:pt modelId="{62804C1D-CB8B-2E4B-B407-01D63D690364}">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000" b="1" dirty="0" smtClean="0"/>
            <a:t>Self Service</a:t>
          </a:r>
          <a:endParaRPr lang="en-US" sz="1000" b="1" dirty="0"/>
        </a:p>
      </dgm:t>
    </dgm:pt>
    <dgm:pt modelId="{983CC36A-09BB-D34B-AA8F-C734036E4216}" type="parTrans" cxnId="{6EFEA814-4EE4-514E-A600-CCA487A780E7}">
      <dgm:prSet/>
      <dgm:spPr/>
      <dgm:t>
        <a:bodyPr/>
        <a:lstStyle/>
        <a:p>
          <a:endParaRPr lang="en-US" sz="2000" b="1"/>
        </a:p>
      </dgm:t>
    </dgm:pt>
    <dgm:pt modelId="{6A395A62-E893-1448-9CBE-32B5CFE4D35B}" type="sibTrans" cxnId="{6EFEA814-4EE4-514E-A600-CCA487A780E7}">
      <dgm:prSet/>
      <dgm:spPr/>
      <dgm:t>
        <a:bodyPr/>
        <a:lstStyle/>
        <a:p>
          <a:endParaRPr lang="en-US" sz="2000" b="1"/>
        </a:p>
      </dgm:t>
    </dgm:pt>
    <dgm:pt modelId="{E7A42628-7286-D642-B1D7-8B5099AB618C}">
      <dgm:prSet phldrT="[Text]"/>
      <dgm:spPr/>
      <dgm:t>
        <a:bodyPr/>
        <a:lstStyle/>
        <a:p>
          <a:endParaRPr lang="en-US" sz="2000" b="1" dirty="0"/>
        </a:p>
      </dgm:t>
    </dgm:pt>
    <dgm:pt modelId="{70E899A2-0D83-8A46-AF46-8FCDEC46966B}" type="parTrans" cxnId="{B8F6991A-7EC7-0346-9AD5-8963B79EEF52}">
      <dgm:prSet/>
      <dgm:spPr/>
      <dgm:t>
        <a:bodyPr/>
        <a:lstStyle/>
        <a:p>
          <a:endParaRPr lang="en-US" sz="2000" b="1"/>
        </a:p>
      </dgm:t>
    </dgm:pt>
    <dgm:pt modelId="{564F9EF6-7DC1-6542-A1C9-3199D768DA6F}" type="sibTrans" cxnId="{B8F6991A-7EC7-0346-9AD5-8963B79EEF52}">
      <dgm:prSet/>
      <dgm:spPr/>
      <dgm:t>
        <a:bodyPr/>
        <a:lstStyle/>
        <a:p>
          <a:endParaRPr lang="en-US" sz="2000" b="1"/>
        </a:p>
      </dgm:t>
    </dgm:pt>
    <dgm:pt modelId="{63228B1E-ED52-AA4B-8069-3762773B8437}">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000" b="1" dirty="0" smtClean="0"/>
            <a:t>Visual-</a:t>
          </a:r>
          <a:r>
            <a:rPr lang="en-US" sz="1000" b="1" dirty="0" err="1" smtClean="0"/>
            <a:t>ization</a:t>
          </a:r>
          <a:endParaRPr lang="en-US" sz="1000" b="1" dirty="0"/>
        </a:p>
      </dgm:t>
    </dgm:pt>
    <dgm:pt modelId="{82317E00-5756-EC4F-A25C-D33FE0EB83AD}" type="parTrans" cxnId="{D451E795-6618-904A-ADE7-BD9648538CDE}">
      <dgm:prSet/>
      <dgm:spPr/>
      <dgm:t>
        <a:bodyPr/>
        <a:lstStyle/>
        <a:p>
          <a:endParaRPr lang="en-US" sz="2000" b="1"/>
        </a:p>
      </dgm:t>
    </dgm:pt>
    <dgm:pt modelId="{6395F0A6-C781-0842-BC7C-62FC2AB0C0C3}" type="sibTrans" cxnId="{D451E795-6618-904A-ADE7-BD9648538CDE}">
      <dgm:prSet/>
      <dgm:spPr/>
      <dgm:t>
        <a:bodyPr/>
        <a:lstStyle/>
        <a:p>
          <a:endParaRPr lang="en-US" sz="2000" b="1"/>
        </a:p>
      </dgm:t>
    </dgm:pt>
    <dgm:pt modelId="{B0A9A882-320A-A444-925E-160CDE986406}">
      <dgm:prSet phldrT="[Text]"/>
      <dgm:spPr/>
      <dgm:t>
        <a:bodyPr/>
        <a:lstStyle/>
        <a:p>
          <a:endParaRPr lang="en-US" sz="2000" b="1" dirty="0"/>
        </a:p>
      </dgm:t>
    </dgm:pt>
    <dgm:pt modelId="{5D31D838-4A38-4540-BE49-65F9475B1F0C}" type="parTrans" cxnId="{665CDBE2-42AE-B142-BD57-2F719BCEE34A}">
      <dgm:prSet/>
      <dgm:spPr/>
      <dgm:t>
        <a:bodyPr/>
        <a:lstStyle/>
        <a:p>
          <a:endParaRPr lang="en-US" sz="2000" b="1"/>
        </a:p>
      </dgm:t>
    </dgm:pt>
    <dgm:pt modelId="{6400FCFB-E1E5-1741-BC0F-F293DD184A09}" type="sibTrans" cxnId="{665CDBE2-42AE-B142-BD57-2F719BCEE34A}">
      <dgm:prSet/>
      <dgm:spPr/>
      <dgm:t>
        <a:bodyPr/>
        <a:lstStyle/>
        <a:p>
          <a:endParaRPr lang="en-US" sz="2000" b="1"/>
        </a:p>
      </dgm:t>
    </dgm:pt>
    <dgm:pt modelId="{CCC73139-D8AA-264A-ABDB-DA42428DE94A}" type="pres">
      <dgm:prSet presAssocID="{57A116B3-9C1A-F946-9030-20BCB1E59019}" presName="Name0" presStyleCnt="0">
        <dgm:presLayoutVars>
          <dgm:chMax val="1"/>
          <dgm:dir/>
          <dgm:animLvl val="ctr"/>
          <dgm:resizeHandles val="exact"/>
        </dgm:presLayoutVars>
      </dgm:prSet>
      <dgm:spPr/>
      <dgm:t>
        <a:bodyPr/>
        <a:lstStyle/>
        <a:p>
          <a:endParaRPr lang="en-US"/>
        </a:p>
      </dgm:t>
    </dgm:pt>
    <dgm:pt modelId="{EAC04425-FC1F-6047-9E37-BCFDB329E444}" type="pres">
      <dgm:prSet presAssocID="{7B1AFEB1-DEAF-1D43-AC1D-804EBC176F4B}" presName="centerShape" presStyleLbl="node0" presStyleIdx="0" presStyleCnt="1"/>
      <dgm:spPr/>
      <dgm:t>
        <a:bodyPr/>
        <a:lstStyle/>
        <a:p>
          <a:endParaRPr lang="en-US"/>
        </a:p>
      </dgm:t>
    </dgm:pt>
    <dgm:pt modelId="{62CCFD98-FBDA-3543-BB36-3752E52279FF}" type="pres">
      <dgm:prSet presAssocID="{E4A62746-DE8B-AA4D-8669-BB78DC64E7A9}" presName="node" presStyleLbl="node1" presStyleIdx="0" presStyleCnt="6">
        <dgm:presLayoutVars>
          <dgm:bulletEnabled val="1"/>
        </dgm:presLayoutVars>
      </dgm:prSet>
      <dgm:spPr/>
      <dgm:t>
        <a:bodyPr/>
        <a:lstStyle/>
        <a:p>
          <a:endParaRPr lang="en-US"/>
        </a:p>
      </dgm:t>
    </dgm:pt>
    <dgm:pt modelId="{1C9A0C45-0AB6-CE4A-92AA-0559A1B9A67F}" type="pres">
      <dgm:prSet presAssocID="{E4A62746-DE8B-AA4D-8669-BB78DC64E7A9}" presName="dummy" presStyleCnt="0"/>
      <dgm:spPr/>
    </dgm:pt>
    <dgm:pt modelId="{E3826CBE-AE60-C747-8256-298E61A09B76}" type="pres">
      <dgm:prSet presAssocID="{8E116BE7-0209-9D4B-A9EB-3448ADAF0A91}" presName="sibTrans" presStyleLbl="sibTrans2D1" presStyleIdx="0" presStyleCnt="6"/>
      <dgm:spPr/>
      <dgm:t>
        <a:bodyPr/>
        <a:lstStyle/>
        <a:p>
          <a:endParaRPr lang="en-US"/>
        </a:p>
      </dgm:t>
    </dgm:pt>
    <dgm:pt modelId="{E30284DE-8BC4-4242-B24C-8940A74E9876}" type="pres">
      <dgm:prSet presAssocID="{D9075998-574F-8F4D-BA2E-2734EA0EB1CD}" presName="node" presStyleLbl="node1" presStyleIdx="1" presStyleCnt="6">
        <dgm:presLayoutVars>
          <dgm:bulletEnabled val="1"/>
        </dgm:presLayoutVars>
      </dgm:prSet>
      <dgm:spPr/>
      <dgm:t>
        <a:bodyPr/>
        <a:lstStyle/>
        <a:p>
          <a:endParaRPr lang="en-US"/>
        </a:p>
      </dgm:t>
    </dgm:pt>
    <dgm:pt modelId="{33527497-64A0-2048-B50A-C3A6E9E39FD8}" type="pres">
      <dgm:prSet presAssocID="{D9075998-574F-8F4D-BA2E-2734EA0EB1CD}" presName="dummy" presStyleCnt="0"/>
      <dgm:spPr/>
    </dgm:pt>
    <dgm:pt modelId="{48A42C9A-3C93-7146-BAD2-BE9D38AD124D}" type="pres">
      <dgm:prSet presAssocID="{02A2D89D-A08C-DE4C-990B-B64D36177247}" presName="sibTrans" presStyleLbl="sibTrans2D1" presStyleIdx="1" presStyleCnt="6"/>
      <dgm:spPr/>
      <dgm:t>
        <a:bodyPr/>
        <a:lstStyle/>
        <a:p>
          <a:endParaRPr lang="en-US"/>
        </a:p>
      </dgm:t>
    </dgm:pt>
    <dgm:pt modelId="{A4DD2B2F-0AA8-EA47-B598-2984547E537A}" type="pres">
      <dgm:prSet presAssocID="{41AD36A9-5E09-7445-A14E-66E0CF69A7D4}" presName="node" presStyleLbl="node1" presStyleIdx="2" presStyleCnt="6">
        <dgm:presLayoutVars>
          <dgm:bulletEnabled val="1"/>
        </dgm:presLayoutVars>
      </dgm:prSet>
      <dgm:spPr/>
      <dgm:t>
        <a:bodyPr/>
        <a:lstStyle/>
        <a:p>
          <a:endParaRPr lang="en-US"/>
        </a:p>
      </dgm:t>
    </dgm:pt>
    <dgm:pt modelId="{0434086F-4246-1945-A928-DDD13B783437}" type="pres">
      <dgm:prSet presAssocID="{41AD36A9-5E09-7445-A14E-66E0CF69A7D4}" presName="dummy" presStyleCnt="0"/>
      <dgm:spPr/>
    </dgm:pt>
    <dgm:pt modelId="{76CEF8F1-1671-004B-BCF2-81AE8F710142}" type="pres">
      <dgm:prSet presAssocID="{492AFACF-9004-8740-AC74-C3BE2794213B}" presName="sibTrans" presStyleLbl="sibTrans2D1" presStyleIdx="2" presStyleCnt="6"/>
      <dgm:spPr/>
      <dgm:t>
        <a:bodyPr/>
        <a:lstStyle/>
        <a:p>
          <a:endParaRPr lang="en-US"/>
        </a:p>
      </dgm:t>
    </dgm:pt>
    <dgm:pt modelId="{970F4C1A-8413-4C4B-BEC3-4434A9A9BEA1}" type="pres">
      <dgm:prSet presAssocID="{29FA31DB-E475-BD48-B57C-37745CB3AC80}" presName="node" presStyleLbl="node1" presStyleIdx="3" presStyleCnt="6">
        <dgm:presLayoutVars>
          <dgm:bulletEnabled val="1"/>
        </dgm:presLayoutVars>
      </dgm:prSet>
      <dgm:spPr/>
      <dgm:t>
        <a:bodyPr/>
        <a:lstStyle/>
        <a:p>
          <a:endParaRPr lang="en-US"/>
        </a:p>
      </dgm:t>
    </dgm:pt>
    <dgm:pt modelId="{37DB465A-7ADA-B64D-80EA-993F5BC9F44F}" type="pres">
      <dgm:prSet presAssocID="{29FA31DB-E475-BD48-B57C-37745CB3AC80}" presName="dummy" presStyleCnt="0"/>
      <dgm:spPr/>
    </dgm:pt>
    <dgm:pt modelId="{7272F04F-8BB8-2A40-AE00-5F62CEA94998}" type="pres">
      <dgm:prSet presAssocID="{4A9D8286-20B8-DC42-80AF-5D463DE501C6}" presName="sibTrans" presStyleLbl="sibTrans2D1" presStyleIdx="3" presStyleCnt="6"/>
      <dgm:spPr/>
      <dgm:t>
        <a:bodyPr/>
        <a:lstStyle/>
        <a:p>
          <a:endParaRPr lang="en-US"/>
        </a:p>
      </dgm:t>
    </dgm:pt>
    <dgm:pt modelId="{83F196D0-0B16-D04C-9B06-38C5DE4F5E40}" type="pres">
      <dgm:prSet presAssocID="{62804C1D-CB8B-2E4B-B407-01D63D690364}" presName="node" presStyleLbl="node1" presStyleIdx="4" presStyleCnt="6">
        <dgm:presLayoutVars>
          <dgm:bulletEnabled val="1"/>
        </dgm:presLayoutVars>
      </dgm:prSet>
      <dgm:spPr/>
      <dgm:t>
        <a:bodyPr/>
        <a:lstStyle/>
        <a:p>
          <a:endParaRPr lang="en-US"/>
        </a:p>
      </dgm:t>
    </dgm:pt>
    <dgm:pt modelId="{3E88DCD5-C180-DB4B-BA0A-4285D76771E7}" type="pres">
      <dgm:prSet presAssocID="{62804C1D-CB8B-2E4B-B407-01D63D690364}" presName="dummy" presStyleCnt="0"/>
      <dgm:spPr/>
    </dgm:pt>
    <dgm:pt modelId="{0276EAFC-3CAD-654F-9428-E45E8751E4FD}" type="pres">
      <dgm:prSet presAssocID="{6A395A62-E893-1448-9CBE-32B5CFE4D35B}" presName="sibTrans" presStyleLbl="sibTrans2D1" presStyleIdx="4" presStyleCnt="6"/>
      <dgm:spPr/>
      <dgm:t>
        <a:bodyPr/>
        <a:lstStyle/>
        <a:p>
          <a:endParaRPr lang="en-US"/>
        </a:p>
      </dgm:t>
    </dgm:pt>
    <dgm:pt modelId="{9BBF50F1-9DE8-8446-B6EE-A2FC40DDB1CD}" type="pres">
      <dgm:prSet presAssocID="{63228B1E-ED52-AA4B-8069-3762773B8437}" presName="node" presStyleLbl="node1" presStyleIdx="5" presStyleCnt="6">
        <dgm:presLayoutVars>
          <dgm:bulletEnabled val="1"/>
        </dgm:presLayoutVars>
      </dgm:prSet>
      <dgm:spPr/>
      <dgm:t>
        <a:bodyPr/>
        <a:lstStyle/>
        <a:p>
          <a:endParaRPr lang="en-US"/>
        </a:p>
      </dgm:t>
    </dgm:pt>
    <dgm:pt modelId="{D277F910-A048-9542-A457-9284994F29A4}" type="pres">
      <dgm:prSet presAssocID="{63228B1E-ED52-AA4B-8069-3762773B8437}" presName="dummy" presStyleCnt="0"/>
      <dgm:spPr/>
    </dgm:pt>
    <dgm:pt modelId="{60BE385C-2010-3E48-8F0A-ED6D58C4C9D8}" type="pres">
      <dgm:prSet presAssocID="{6395F0A6-C781-0842-BC7C-62FC2AB0C0C3}" presName="sibTrans" presStyleLbl="sibTrans2D1" presStyleIdx="5" presStyleCnt="6"/>
      <dgm:spPr/>
      <dgm:t>
        <a:bodyPr/>
        <a:lstStyle/>
        <a:p>
          <a:endParaRPr lang="en-US"/>
        </a:p>
      </dgm:t>
    </dgm:pt>
  </dgm:ptLst>
  <dgm:cxnLst>
    <dgm:cxn modelId="{6427E30D-0868-A04A-9265-A08ABD2C8A2B}" srcId="{7B1AFEB1-DEAF-1D43-AC1D-804EBC176F4B}" destId="{29FA31DB-E475-BD48-B57C-37745CB3AC80}" srcOrd="3" destOrd="0" parTransId="{0B1B1DA5-A953-2E4D-AB8A-DD69DDE0B526}" sibTransId="{4A9D8286-20B8-DC42-80AF-5D463DE501C6}"/>
    <dgm:cxn modelId="{BAD50C81-1D3E-1D46-A309-1A8C01E68572}" type="presOf" srcId="{57A116B3-9C1A-F946-9030-20BCB1E59019}" destId="{CCC73139-D8AA-264A-ABDB-DA42428DE94A}" srcOrd="0" destOrd="0" presId="urn:microsoft.com/office/officeart/2005/8/layout/radial6"/>
    <dgm:cxn modelId="{2F984F61-DB4C-1A4A-BF75-058A4D0E0035}" type="presOf" srcId="{41AD36A9-5E09-7445-A14E-66E0CF69A7D4}" destId="{A4DD2B2F-0AA8-EA47-B598-2984547E537A}" srcOrd="0" destOrd="0" presId="urn:microsoft.com/office/officeart/2005/8/layout/radial6"/>
    <dgm:cxn modelId="{665CDBE2-42AE-B142-BD57-2F719BCEE34A}" srcId="{57A116B3-9C1A-F946-9030-20BCB1E59019}" destId="{B0A9A882-320A-A444-925E-160CDE986406}" srcOrd="1" destOrd="0" parTransId="{5D31D838-4A38-4540-BE49-65F9475B1F0C}" sibTransId="{6400FCFB-E1E5-1741-BC0F-F293DD184A09}"/>
    <dgm:cxn modelId="{FA3C935E-DEC1-754C-A493-973D357481CB}" srcId="{7B1AFEB1-DEAF-1D43-AC1D-804EBC176F4B}" destId="{41AD36A9-5E09-7445-A14E-66E0CF69A7D4}" srcOrd="2" destOrd="0" parTransId="{AD035CE4-2CF6-CA4F-B40B-A70207BFC38C}" sibTransId="{492AFACF-9004-8740-AC74-C3BE2794213B}"/>
    <dgm:cxn modelId="{BCDD997B-A10C-784E-980B-440A8E8B4492}" type="presOf" srcId="{4A9D8286-20B8-DC42-80AF-5D463DE501C6}" destId="{7272F04F-8BB8-2A40-AE00-5F62CEA94998}" srcOrd="0" destOrd="0" presId="urn:microsoft.com/office/officeart/2005/8/layout/radial6"/>
    <dgm:cxn modelId="{FD27F6D8-6AE0-2241-B0DE-1F4FF619053F}" type="presOf" srcId="{63228B1E-ED52-AA4B-8069-3762773B8437}" destId="{9BBF50F1-9DE8-8446-B6EE-A2FC40DDB1CD}" srcOrd="0" destOrd="0" presId="urn:microsoft.com/office/officeart/2005/8/layout/radial6"/>
    <dgm:cxn modelId="{6E2E6E91-A6B6-8948-B7D1-B2400B755571}" type="presOf" srcId="{E4A62746-DE8B-AA4D-8669-BB78DC64E7A9}" destId="{62CCFD98-FBDA-3543-BB36-3752E52279FF}" srcOrd="0" destOrd="0" presId="urn:microsoft.com/office/officeart/2005/8/layout/radial6"/>
    <dgm:cxn modelId="{98EA2C7D-EDBF-7148-A733-7E6D3F154583}" type="presOf" srcId="{29FA31DB-E475-BD48-B57C-37745CB3AC80}" destId="{970F4C1A-8413-4C4B-BEC3-4434A9A9BEA1}" srcOrd="0" destOrd="0" presId="urn:microsoft.com/office/officeart/2005/8/layout/radial6"/>
    <dgm:cxn modelId="{DDE2BF37-7135-2847-89AE-E90DDC769E0B}" srcId="{57A116B3-9C1A-F946-9030-20BCB1E59019}" destId="{7B1AFEB1-DEAF-1D43-AC1D-804EBC176F4B}" srcOrd="0" destOrd="0" parTransId="{E24D9CBE-DFED-F04E-BE1C-4E4A1622E9A1}" sibTransId="{82A09833-156C-A44F-9A05-CAE16F1DBF61}"/>
    <dgm:cxn modelId="{47BEB0D4-2227-3149-995D-D8ACF5D351D2}" srcId="{7B1AFEB1-DEAF-1D43-AC1D-804EBC176F4B}" destId="{D9075998-574F-8F4D-BA2E-2734EA0EB1CD}" srcOrd="1" destOrd="0" parTransId="{D4BF9C41-8842-0548-B00F-3D5E0B30FDB7}" sibTransId="{02A2D89D-A08C-DE4C-990B-B64D36177247}"/>
    <dgm:cxn modelId="{D451E795-6618-904A-ADE7-BD9648538CDE}" srcId="{7B1AFEB1-DEAF-1D43-AC1D-804EBC176F4B}" destId="{63228B1E-ED52-AA4B-8069-3762773B8437}" srcOrd="5" destOrd="0" parTransId="{82317E00-5756-EC4F-A25C-D33FE0EB83AD}" sibTransId="{6395F0A6-C781-0842-BC7C-62FC2AB0C0C3}"/>
    <dgm:cxn modelId="{6EFEA814-4EE4-514E-A600-CCA487A780E7}" srcId="{7B1AFEB1-DEAF-1D43-AC1D-804EBC176F4B}" destId="{62804C1D-CB8B-2E4B-B407-01D63D690364}" srcOrd="4" destOrd="0" parTransId="{983CC36A-09BB-D34B-AA8F-C734036E4216}" sibTransId="{6A395A62-E893-1448-9CBE-32B5CFE4D35B}"/>
    <dgm:cxn modelId="{CF8601E8-0000-C443-AFDD-3CAF4E9FA929}" type="presOf" srcId="{7B1AFEB1-DEAF-1D43-AC1D-804EBC176F4B}" destId="{EAC04425-FC1F-6047-9E37-BCFDB329E444}" srcOrd="0" destOrd="0" presId="urn:microsoft.com/office/officeart/2005/8/layout/radial6"/>
    <dgm:cxn modelId="{D838C18D-34A7-7E41-AB7D-4A25B4845306}" srcId="{7B1AFEB1-DEAF-1D43-AC1D-804EBC176F4B}" destId="{E4A62746-DE8B-AA4D-8669-BB78DC64E7A9}" srcOrd="0" destOrd="0" parTransId="{92C04C8F-C89E-594C-9139-D91B9FF7860C}" sibTransId="{8E116BE7-0209-9D4B-A9EB-3448ADAF0A91}"/>
    <dgm:cxn modelId="{B8F6991A-7EC7-0346-9AD5-8963B79EEF52}" srcId="{57A116B3-9C1A-F946-9030-20BCB1E59019}" destId="{E7A42628-7286-D642-B1D7-8B5099AB618C}" srcOrd="2" destOrd="0" parTransId="{70E899A2-0D83-8A46-AF46-8FCDEC46966B}" sibTransId="{564F9EF6-7DC1-6542-A1C9-3199D768DA6F}"/>
    <dgm:cxn modelId="{8AF938C0-098C-1A41-AE1E-BB79B90453A6}" type="presOf" srcId="{6395F0A6-C781-0842-BC7C-62FC2AB0C0C3}" destId="{60BE385C-2010-3E48-8F0A-ED6D58C4C9D8}" srcOrd="0" destOrd="0" presId="urn:microsoft.com/office/officeart/2005/8/layout/radial6"/>
    <dgm:cxn modelId="{3D4C83B3-AD22-BD43-B60E-496426228F9F}" type="presOf" srcId="{62804C1D-CB8B-2E4B-B407-01D63D690364}" destId="{83F196D0-0B16-D04C-9B06-38C5DE4F5E40}" srcOrd="0" destOrd="0" presId="urn:microsoft.com/office/officeart/2005/8/layout/radial6"/>
    <dgm:cxn modelId="{D1DCD395-3DD6-0044-9FDA-819703F3AEED}" type="presOf" srcId="{8E116BE7-0209-9D4B-A9EB-3448ADAF0A91}" destId="{E3826CBE-AE60-C747-8256-298E61A09B76}" srcOrd="0" destOrd="0" presId="urn:microsoft.com/office/officeart/2005/8/layout/radial6"/>
    <dgm:cxn modelId="{AC6124B2-8F39-D04F-B8EB-3C0E708FDD4A}" type="presOf" srcId="{6A395A62-E893-1448-9CBE-32B5CFE4D35B}" destId="{0276EAFC-3CAD-654F-9428-E45E8751E4FD}" srcOrd="0" destOrd="0" presId="urn:microsoft.com/office/officeart/2005/8/layout/radial6"/>
    <dgm:cxn modelId="{67538FBE-FD8F-6947-B2F3-7196D90978D5}" type="presOf" srcId="{02A2D89D-A08C-DE4C-990B-B64D36177247}" destId="{48A42C9A-3C93-7146-BAD2-BE9D38AD124D}" srcOrd="0" destOrd="0" presId="urn:microsoft.com/office/officeart/2005/8/layout/radial6"/>
    <dgm:cxn modelId="{6978F26E-3981-264A-A96A-56C53A19420A}" type="presOf" srcId="{D9075998-574F-8F4D-BA2E-2734EA0EB1CD}" destId="{E30284DE-8BC4-4242-B24C-8940A74E9876}" srcOrd="0" destOrd="0" presId="urn:microsoft.com/office/officeart/2005/8/layout/radial6"/>
    <dgm:cxn modelId="{C4BBA359-FE68-D740-992F-5DC557666707}" type="presOf" srcId="{492AFACF-9004-8740-AC74-C3BE2794213B}" destId="{76CEF8F1-1671-004B-BCF2-81AE8F710142}" srcOrd="0" destOrd="0" presId="urn:microsoft.com/office/officeart/2005/8/layout/radial6"/>
    <dgm:cxn modelId="{900579AC-648B-FC48-92AD-C62CAF494400}" type="presParOf" srcId="{CCC73139-D8AA-264A-ABDB-DA42428DE94A}" destId="{EAC04425-FC1F-6047-9E37-BCFDB329E444}" srcOrd="0" destOrd="0" presId="urn:microsoft.com/office/officeart/2005/8/layout/radial6"/>
    <dgm:cxn modelId="{B10193F5-B397-2F48-9C3A-A8FBCADFB0CE}" type="presParOf" srcId="{CCC73139-D8AA-264A-ABDB-DA42428DE94A}" destId="{62CCFD98-FBDA-3543-BB36-3752E52279FF}" srcOrd="1" destOrd="0" presId="urn:microsoft.com/office/officeart/2005/8/layout/radial6"/>
    <dgm:cxn modelId="{D1FA5C04-0B82-B84A-A865-C3003511CFE6}" type="presParOf" srcId="{CCC73139-D8AA-264A-ABDB-DA42428DE94A}" destId="{1C9A0C45-0AB6-CE4A-92AA-0559A1B9A67F}" srcOrd="2" destOrd="0" presId="urn:microsoft.com/office/officeart/2005/8/layout/radial6"/>
    <dgm:cxn modelId="{7662DE5A-94B2-3C4F-8B34-E8AC6821A3AF}" type="presParOf" srcId="{CCC73139-D8AA-264A-ABDB-DA42428DE94A}" destId="{E3826CBE-AE60-C747-8256-298E61A09B76}" srcOrd="3" destOrd="0" presId="urn:microsoft.com/office/officeart/2005/8/layout/radial6"/>
    <dgm:cxn modelId="{3729C9DA-61A3-8940-97E0-55224AD6DF77}" type="presParOf" srcId="{CCC73139-D8AA-264A-ABDB-DA42428DE94A}" destId="{E30284DE-8BC4-4242-B24C-8940A74E9876}" srcOrd="4" destOrd="0" presId="urn:microsoft.com/office/officeart/2005/8/layout/radial6"/>
    <dgm:cxn modelId="{F1C1A57D-9861-0A43-A244-481B162E0E60}" type="presParOf" srcId="{CCC73139-D8AA-264A-ABDB-DA42428DE94A}" destId="{33527497-64A0-2048-B50A-C3A6E9E39FD8}" srcOrd="5" destOrd="0" presId="urn:microsoft.com/office/officeart/2005/8/layout/radial6"/>
    <dgm:cxn modelId="{AD3FF2EA-8AAD-E848-A21A-5A5857C31ACF}" type="presParOf" srcId="{CCC73139-D8AA-264A-ABDB-DA42428DE94A}" destId="{48A42C9A-3C93-7146-BAD2-BE9D38AD124D}" srcOrd="6" destOrd="0" presId="urn:microsoft.com/office/officeart/2005/8/layout/radial6"/>
    <dgm:cxn modelId="{5A8EB4EB-9993-284E-945C-F84452DD46D3}" type="presParOf" srcId="{CCC73139-D8AA-264A-ABDB-DA42428DE94A}" destId="{A4DD2B2F-0AA8-EA47-B598-2984547E537A}" srcOrd="7" destOrd="0" presId="urn:microsoft.com/office/officeart/2005/8/layout/radial6"/>
    <dgm:cxn modelId="{80A0942C-A7C3-9B45-9C2E-BA7BD2F75AF0}" type="presParOf" srcId="{CCC73139-D8AA-264A-ABDB-DA42428DE94A}" destId="{0434086F-4246-1945-A928-DDD13B783437}" srcOrd="8" destOrd="0" presId="urn:microsoft.com/office/officeart/2005/8/layout/radial6"/>
    <dgm:cxn modelId="{3289BB3A-97CF-6943-8DBA-BBB1163D8CFE}" type="presParOf" srcId="{CCC73139-D8AA-264A-ABDB-DA42428DE94A}" destId="{76CEF8F1-1671-004B-BCF2-81AE8F710142}" srcOrd="9" destOrd="0" presId="urn:microsoft.com/office/officeart/2005/8/layout/radial6"/>
    <dgm:cxn modelId="{E5A47D5C-63E6-3E45-84BF-A922D3E4417D}" type="presParOf" srcId="{CCC73139-D8AA-264A-ABDB-DA42428DE94A}" destId="{970F4C1A-8413-4C4B-BEC3-4434A9A9BEA1}" srcOrd="10" destOrd="0" presId="urn:microsoft.com/office/officeart/2005/8/layout/radial6"/>
    <dgm:cxn modelId="{ED524BFB-82D2-8743-9E08-507E43AF1CF7}" type="presParOf" srcId="{CCC73139-D8AA-264A-ABDB-DA42428DE94A}" destId="{37DB465A-7ADA-B64D-80EA-993F5BC9F44F}" srcOrd="11" destOrd="0" presId="urn:microsoft.com/office/officeart/2005/8/layout/radial6"/>
    <dgm:cxn modelId="{978DD323-723D-B340-9272-EF9582D78A95}" type="presParOf" srcId="{CCC73139-D8AA-264A-ABDB-DA42428DE94A}" destId="{7272F04F-8BB8-2A40-AE00-5F62CEA94998}" srcOrd="12" destOrd="0" presId="urn:microsoft.com/office/officeart/2005/8/layout/radial6"/>
    <dgm:cxn modelId="{9618E118-697B-7B49-B10A-76B0AD571A6D}" type="presParOf" srcId="{CCC73139-D8AA-264A-ABDB-DA42428DE94A}" destId="{83F196D0-0B16-D04C-9B06-38C5DE4F5E40}" srcOrd="13" destOrd="0" presId="urn:microsoft.com/office/officeart/2005/8/layout/radial6"/>
    <dgm:cxn modelId="{DA94E067-E054-0348-AB8F-E206A751CBCA}" type="presParOf" srcId="{CCC73139-D8AA-264A-ABDB-DA42428DE94A}" destId="{3E88DCD5-C180-DB4B-BA0A-4285D76771E7}" srcOrd="14" destOrd="0" presId="urn:microsoft.com/office/officeart/2005/8/layout/radial6"/>
    <dgm:cxn modelId="{00713FFF-B0EF-7943-A488-68AD367094C0}" type="presParOf" srcId="{CCC73139-D8AA-264A-ABDB-DA42428DE94A}" destId="{0276EAFC-3CAD-654F-9428-E45E8751E4FD}" srcOrd="15" destOrd="0" presId="urn:microsoft.com/office/officeart/2005/8/layout/radial6"/>
    <dgm:cxn modelId="{EB0D6C0D-C35A-C942-A3F8-8AF1B1E979A4}" type="presParOf" srcId="{CCC73139-D8AA-264A-ABDB-DA42428DE94A}" destId="{9BBF50F1-9DE8-8446-B6EE-A2FC40DDB1CD}" srcOrd="16" destOrd="0" presId="urn:microsoft.com/office/officeart/2005/8/layout/radial6"/>
    <dgm:cxn modelId="{9F870B5A-CB79-B641-B037-468F7AF469AC}" type="presParOf" srcId="{CCC73139-D8AA-264A-ABDB-DA42428DE94A}" destId="{D277F910-A048-9542-A457-9284994F29A4}" srcOrd="17" destOrd="0" presId="urn:microsoft.com/office/officeart/2005/8/layout/radial6"/>
    <dgm:cxn modelId="{07F57A90-C774-C142-8F24-614E3591233A}" type="presParOf" srcId="{CCC73139-D8AA-264A-ABDB-DA42428DE94A}" destId="{60BE385C-2010-3E48-8F0A-ED6D58C4C9D8}"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A712E4-16E2-3546-BEE8-BF686527E0AB}" type="datetimeFigureOut">
              <a:rPr lang="en-US" smtClean="0"/>
              <a:pPr/>
              <a:t>7/27/15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3ED54-26F3-BA45-8332-245FA7EE4EAE}" type="slidenum">
              <a:rPr lang="en-US" smtClean="0"/>
              <a:pPr/>
              <a:t>‹#›</a:t>
            </a:fld>
            <a:endParaRPr lang="en-US"/>
          </a:p>
        </p:txBody>
      </p:sp>
    </p:spTree>
    <p:extLst>
      <p:ext uri="{BB962C8B-B14F-4D97-AF65-F5344CB8AC3E}">
        <p14:creationId xmlns:p14="http://schemas.microsoft.com/office/powerpoint/2010/main" val="6980093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AAD08-77AB-C840-8F52-1CD9AC3D73F9}" type="datetimeFigureOut">
              <a:rPr lang="en-US" smtClean="0"/>
              <a:pPr/>
              <a:t>7/27/15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1E8096-F329-7647-8BCC-856D6F856EB3}" type="slidenum">
              <a:rPr lang="en-US" smtClean="0"/>
              <a:pPr/>
              <a:t>‹#›</a:t>
            </a:fld>
            <a:endParaRPr lang="en-US"/>
          </a:p>
        </p:txBody>
      </p:sp>
    </p:spTree>
    <p:extLst>
      <p:ext uri="{BB962C8B-B14F-4D97-AF65-F5344CB8AC3E}">
        <p14:creationId xmlns:p14="http://schemas.microsoft.com/office/powerpoint/2010/main" val="16480317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a:t>
            </a:fld>
            <a:endParaRPr lang="en-US"/>
          </a:p>
        </p:txBody>
      </p:sp>
    </p:spTree>
    <p:extLst>
      <p:ext uri="{BB962C8B-B14F-4D97-AF65-F5344CB8AC3E}">
        <p14:creationId xmlns:p14="http://schemas.microsoft.com/office/powerpoint/2010/main" val="1583507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most important and challenging goals is consistency and when we inspect implementation of data governance for a Hadoop implementation this consistency seems almost impossible.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While there are constructs within the various Hadoop related projects to aid governance, there is no single, consistent approach to implementation/architecture of this important framework.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Disparate tools, such as HCatalog, Ranger and Falcon provide pieces of the overall solution, but are not holistic across the stack in approach.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Further, with Hadoop gaining traction in the enterprise, it has only recently been asked to integrate with existing frameworks such as operations, security and now governance.  It is now a foundational concern.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13</a:t>
            </a:fld>
            <a:endParaRPr lang="en-US"/>
          </a:p>
        </p:txBody>
      </p:sp>
    </p:spTree>
    <p:extLst>
      <p:ext uri="{BB962C8B-B14F-4D97-AF65-F5344CB8AC3E}">
        <p14:creationId xmlns:p14="http://schemas.microsoft.com/office/powerpoint/2010/main" val="47094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most important and challenging goals is consistency and when we inspect implementation of data governance for a Hadoop implementation this consistency seems almost impossible.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While there are constructs within the various Hadoop related projects to aid governance, there is no single, consistent approach to implementation/architecture of this important framework.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Disparate tools, such as HCatalog, Ranger and Falcon provide pieces of the overall solution, but are not holistic across the stack in approach.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Further, with Hadoop gaining traction in the enterprise, it has only recently been asked to integrate with existing frameworks such as operations, security and now governance.  It is now a foundational concern.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14</a:t>
            </a:fld>
            <a:endParaRPr lang="en-US"/>
          </a:p>
        </p:txBody>
      </p:sp>
    </p:spTree>
    <p:extLst>
      <p:ext uri="{BB962C8B-B14F-4D97-AF65-F5344CB8AC3E}">
        <p14:creationId xmlns:p14="http://schemas.microsoft.com/office/powerpoint/2010/main" val="470949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Apache</a:t>
            </a:r>
            <a:r>
              <a:rPr lang="en-US" sz="1200" kern="1200" baseline="0" dirty="0" smtClean="0">
                <a:solidFill>
                  <a:schemeClr val="tx1"/>
                </a:solidFill>
                <a:effectLst/>
                <a:latin typeface="+mn-lt"/>
                <a:ea typeface="+mn-ea"/>
                <a:cs typeface="+mn-cs"/>
              </a:rPr>
              <a:t> Atlas = low level service like yarn.   It will be common to the whole HDP platform, providing core metadata services and enriching the whole HDP stack.   We start with Hive in HDP 2.3 and will extend to Ranger and Falcon in M10 and continue with Kafka and Storm by the end of 2015.</a:t>
            </a:r>
            <a:endParaRPr lang="en-US" sz="1200" kern="1200" dirty="0" smtClean="0">
              <a:solidFill>
                <a:schemeClr val="tx1"/>
              </a:solidFill>
              <a:effectLst/>
              <a:latin typeface="+mn-lt"/>
              <a:ea typeface="+mn-ea"/>
              <a:cs typeface="+mn-cs"/>
            </a:endParaRPr>
          </a:p>
          <a:p>
            <a:endParaRPr lang="en-US" dirty="0" smtClean="0"/>
          </a:p>
          <a:p>
            <a:r>
              <a:rPr lang="en-US" dirty="0" smtClean="0"/>
              <a:t>Yellow</a:t>
            </a:r>
            <a:r>
              <a:rPr lang="en-US" baseline="0" dirty="0" smtClean="0"/>
              <a:t> + Atlas = </a:t>
            </a:r>
            <a:r>
              <a:rPr lang="en-US" baseline="0" dirty="0" err="1" smtClean="0"/>
              <a:t>goverance</a:t>
            </a:r>
            <a:r>
              <a:rPr lang="en-US" baseline="0" dirty="0" smtClean="0"/>
              <a:t> features</a:t>
            </a:r>
            <a:r>
              <a:rPr lang="en-US" baseline="0" smtClean="0"/>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15</a:t>
            </a:fld>
            <a:endParaRPr lang="en-US"/>
          </a:p>
        </p:txBody>
      </p:sp>
    </p:spTree>
    <p:extLst>
      <p:ext uri="{BB962C8B-B14F-4D97-AF65-F5344CB8AC3E}">
        <p14:creationId xmlns:p14="http://schemas.microsoft.com/office/powerpoint/2010/main" val="1899542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Roll tax into</a:t>
            </a:r>
            <a:r>
              <a:rPr lang="en-US" baseline="0" dirty="0" smtClean="0"/>
              <a:t> data disco</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16</a:t>
            </a:fld>
            <a:endParaRPr lang="en-US"/>
          </a:p>
        </p:txBody>
      </p:sp>
    </p:spTree>
    <p:extLst>
      <p:ext uri="{BB962C8B-B14F-4D97-AF65-F5344CB8AC3E}">
        <p14:creationId xmlns:p14="http://schemas.microsoft.com/office/powerpoint/2010/main" val="910053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CWM</a:t>
            </a:r>
            <a:r>
              <a:rPr lang="en-US" baseline="0" dirty="0" smtClean="0"/>
              <a:t> – common warehouse </a:t>
            </a:r>
            <a:r>
              <a:rPr lang="en-US" baseline="0" dirty="0" err="1" smtClean="0"/>
              <a:t>metamodel</a:t>
            </a:r>
            <a:r>
              <a:rPr lang="en-US" baseline="0" dirty="0" smtClean="0"/>
              <a:t>.    </a:t>
            </a:r>
          </a:p>
          <a:p>
            <a:endParaRPr lang="en-US" baseline="0" dirty="0" smtClean="0"/>
          </a:p>
          <a:p>
            <a:r>
              <a:rPr lang="en-US" baseline="0" dirty="0" smtClean="0"/>
              <a:t>Default way to build out the model scaffolding – Meta integration uses this to OE to </a:t>
            </a:r>
            <a:r>
              <a:rPr lang="en-US" baseline="0" dirty="0" err="1" smtClean="0"/>
              <a:t>informatica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17</a:t>
            </a:fld>
            <a:endParaRPr lang="en-US"/>
          </a:p>
        </p:txBody>
      </p:sp>
    </p:spTree>
    <p:extLst>
      <p:ext uri="{BB962C8B-B14F-4D97-AF65-F5344CB8AC3E}">
        <p14:creationId xmlns:p14="http://schemas.microsoft.com/office/powerpoint/2010/main" val="813823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18</a:t>
            </a:fld>
            <a:endParaRPr lang="en-US"/>
          </a:p>
        </p:txBody>
      </p:sp>
    </p:spTree>
    <p:extLst>
      <p:ext uri="{BB962C8B-B14F-4D97-AF65-F5344CB8AC3E}">
        <p14:creationId xmlns:p14="http://schemas.microsoft.com/office/powerpoint/2010/main" val="38890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19</a:t>
            </a:fld>
            <a:endParaRPr lang="en-US"/>
          </a:p>
        </p:txBody>
      </p:sp>
    </p:spTree>
    <p:extLst>
      <p:ext uri="{BB962C8B-B14F-4D97-AF65-F5344CB8AC3E}">
        <p14:creationId xmlns:p14="http://schemas.microsoft.com/office/powerpoint/2010/main" val="463079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20</a:t>
            </a:fld>
            <a:endParaRPr lang="en-US"/>
          </a:p>
        </p:txBody>
      </p:sp>
    </p:spTree>
    <p:extLst>
      <p:ext uri="{BB962C8B-B14F-4D97-AF65-F5344CB8AC3E}">
        <p14:creationId xmlns:p14="http://schemas.microsoft.com/office/powerpoint/2010/main" val="297510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CWM</a:t>
            </a:r>
            <a:r>
              <a:rPr lang="en-US" baseline="0" dirty="0" smtClean="0"/>
              <a:t> – common warehouse </a:t>
            </a:r>
            <a:r>
              <a:rPr lang="en-US" baseline="0" dirty="0" err="1" smtClean="0"/>
              <a:t>metamodel</a:t>
            </a:r>
            <a:r>
              <a:rPr lang="en-US" baseline="0" dirty="0" smtClean="0"/>
              <a:t>.    </a:t>
            </a:r>
          </a:p>
          <a:p>
            <a:endParaRPr lang="en-US" baseline="0" dirty="0" smtClean="0"/>
          </a:p>
          <a:p>
            <a:r>
              <a:rPr lang="en-US" baseline="0" dirty="0" smtClean="0"/>
              <a:t>Default way to build out the model scaffolding – Meta integration uses this to OE to </a:t>
            </a:r>
            <a:r>
              <a:rPr lang="en-US" baseline="0" dirty="0" err="1" smtClean="0"/>
              <a:t>informatica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21</a:t>
            </a:fld>
            <a:endParaRPr lang="en-US"/>
          </a:p>
        </p:txBody>
      </p:sp>
    </p:spTree>
    <p:extLst>
      <p:ext uri="{BB962C8B-B14F-4D97-AF65-F5344CB8AC3E}">
        <p14:creationId xmlns:p14="http://schemas.microsoft.com/office/powerpoint/2010/main" val="1622838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CWM</a:t>
            </a:r>
            <a:r>
              <a:rPr lang="en-US" baseline="0" dirty="0" smtClean="0"/>
              <a:t> – common warehouse </a:t>
            </a:r>
            <a:r>
              <a:rPr lang="en-US" baseline="0" dirty="0" err="1" smtClean="0"/>
              <a:t>metamodel</a:t>
            </a:r>
            <a:r>
              <a:rPr lang="en-US" baseline="0" dirty="0" smtClean="0"/>
              <a:t>.    </a:t>
            </a:r>
          </a:p>
          <a:p>
            <a:endParaRPr lang="en-US" baseline="0" dirty="0" smtClean="0"/>
          </a:p>
          <a:p>
            <a:r>
              <a:rPr lang="en-US" baseline="0" dirty="0" smtClean="0"/>
              <a:t>Default way to build out the model scaffolding – Meta integration uses this to OE to </a:t>
            </a:r>
            <a:r>
              <a:rPr lang="en-US" baseline="0" dirty="0" err="1" smtClean="0"/>
              <a:t>informatica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22</a:t>
            </a:fld>
            <a:endParaRPr lang="en-US"/>
          </a:p>
        </p:txBody>
      </p:sp>
    </p:spTree>
    <p:extLst>
      <p:ext uri="{BB962C8B-B14F-4D97-AF65-F5344CB8AC3E}">
        <p14:creationId xmlns:p14="http://schemas.microsoft.com/office/powerpoint/2010/main" val="192745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a lot</a:t>
            </a:r>
            <a:r>
              <a:rPr lang="en-US" sz="1200" kern="1200" baseline="0" dirty="0" smtClean="0">
                <a:solidFill>
                  <a:schemeClr val="tx1"/>
                </a:solidFill>
                <a:effectLst/>
                <a:latin typeface="+mn-lt"/>
                <a:ea typeface="+mn-ea"/>
                <a:cs typeface="+mn-cs"/>
              </a:rPr>
              <a:t> to cover,  want to apologize in advance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5</a:t>
            </a:fld>
            <a:endParaRPr lang="en-US"/>
          </a:p>
        </p:txBody>
      </p:sp>
    </p:spTree>
    <p:extLst>
      <p:ext uri="{BB962C8B-B14F-4D97-AF65-F5344CB8AC3E}">
        <p14:creationId xmlns:p14="http://schemas.microsoft.com/office/powerpoint/2010/main" val="1800289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CWM</a:t>
            </a:r>
            <a:r>
              <a:rPr lang="en-US" baseline="0" dirty="0" smtClean="0"/>
              <a:t> – common warehouse </a:t>
            </a:r>
            <a:r>
              <a:rPr lang="en-US" baseline="0" dirty="0" err="1" smtClean="0"/>
              <a:t>metamodel</a:t>
            </a:r>
            <a:r>
              <a:rPr lang="en-US" baseline="0" dirty="0" smtClean="0"/>
              <a:t>.    </a:t>
            </a:r>
          </a:p>
          <a:p>
            <a:endParaRPr lang="en-US" baseline="0" dirty="0" smtClean="0"/>
          </a:p>
          <a:p>
            <a:r>
              <a:rPr lang="en-US" baseline="0" dirty="0" smtClean="0"/>
              <a:t>Default way to build out the model scaffolding – Meta integration uses this to OE to </a:t>
            </a:r>
            <a:r>
              <a:rPr lang="en-US" baseline="0" dirty="0" err="1" smtClean="0"/>
              <a:t>informatica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23</a:t>
            </a:fld>
            <a:endParaRPr lang="en-US"/>
          </a:p>
        </p:txBody>
      </p:sp>
    </p:spTree>
    <p:extLst>
      <p:ext uri="{BB962C8B-B14F-4D97-AF65-F5344CB8AC3E}">
        <p14:creationId xmlns:p14="http://schemas.microsoft.com/office/powerpoint/2010/main" val="931336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CWM</a:t>
            </a:r>
            <a:r>
              <a:rPr lang="en-US" baseline="0" dirty="0" smtClean="0"/>
              <a:t> – common warehouse </a:t>
            </a:r>
            <a:r>
              <a:rPr lang="en-US" baseline="0" dirty="0" err="1" smtClean="0"/>
              <a:t>metamodel</a:t>
            </a:r>
            <a:r>
              <a:rPr lang="en-US" baseline="0" dirty="0" smtClean="0"/>
              <a:t>.    </a:t>
            </a:r>
          </a:p>
          <a:p>
            <a:endParaRPr lang="en-US" baseline="0" dirty="0" smtClean="0"/>
          </a:p>
          <a:p>
            <a:r>
              <a:rPr lang="en-US" baseline="0" dirty="0" smtClean="0"/>
              <a:t>Default way to build out the model scaffolding – Meta integration uses this to OE to </a:t>
            </a:r>
            <a:r>
              <a:rPr lang="en-US" baseline="0" dirty="0" err="1" smtClean="0"/>
              <a:t>informatica</a:t>
            </a:r>
            <a:r>
              <a:rPr lang="en-US" baseline="0" dirty="0" smtClean="0"/>
              <a:t>.     </a:t>
            </a:r>
          </a:p>
          <a:p>
            <a:endParaRPr lang="en-US" baseline="0" dirty="0" smtClean="0"/>
          </a:p>
          <a:p>
            <a:r>
              <a:rPr lang="en-US" baseline="0" dirty="0" smtClean="0"/>
              <a:t>** Can run on any </a:t>
            </a:r>
            <a:r>
              <a:rPr lang="en-US" baseline="0" dirty="0" err="1" smtClean="0"/>
              <a:t>posix</a:t>
            </a:r>
            <a:r>
              <a:rPr lang="en-US" baseline="0" dirty="0" smtClean="0"/>
              <a:t> system.   In </a:t>
            </a:r>
            <a:r>
              <a:rPr lang="en-US" baseline="0" dirty="0" err="1" smtClean="0"/>
              <a:t>hadoop</a:t>
            </a:r>
            <a:r>
              <a:rPr lang="en-US" baseline="0" dirty="0" smtClean="0"/>
              <a:t> or outside.   On premise or in the cloud.   </a:t>
            </a:r>
            <a:r>
              <a:rPr lang="en-US" baseline="0" smtClean="0"/>
              <a:t>Flexible.</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24</a:t>
            </a:fld>
            <a:endParaRPr lang="en-US"/>
          </a:p>
        </p:txBody>
      </p:sp>
    </p:spTree>
    <p:extLst>
      <p:ext uri="{BB962C8B-B14F-4D97-AF65-F5344CB8AC3E}">
        <p14:creationId xmlns:p14="http://schemas.microsoft.com/office/powerpoint/2010/main" val="1073881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Vendors would you be interested in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25</a:t>
            </a:fld>
            <a:endParaRPr lang="en-US"/>
          </a:p>
        </p:txBody>
      </p:sp>
    </p:spTree>
    <p:extLst>
      <p:ext uri="{BB962C8B-B14F-4D97-AF65-F5344CB8AC3E}">
        <p14:creationId xmlns:p14="http://schemas.microsoft.com/office/powerpoint/2010/main" val="1136878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718F3F-73A6-7641-A9B1-10DD54A6657C}" type="slidenum">
              <a:rPr lang="en-US" smtClean="0"/>
              <a:t>29</a:t>
            </a:fld>
            <a:endParaRPr lang="en-US"/>
          </a:p>
        </p:txBody>
      </p:sp>
    </p:spTree>
    <p:extLst>
      <p:ext uri="{BB962C8B-B14F-4D97-AF65-F5344CB8AC3E}">
        <p14:creationId xmlns:p14="http://schemas.microsoft.com/office/powerpoint/2010/main" val="286713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39</a:t>
            </a:fld>
            <a:endParaRPr lang="en-US"/>
          </a:p>
        </p:txBody>
      </p:sp>
    </p:spTree>
    <p:extLst>
      <p:ext uri="{BB962C8B-B14F-4D97-AF65-F5344CB8AC3E}">
        <p14:creationId xmlns:p14="http://schemas.microsoft.com/office/powerpoint/2010/main" val="199411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41</a:t>
            </a:fld>
            <a:endParaRPr lang="en-US"/>
          </a:p>
        </p:txBody>
      </p:sp>
    </p:spTree>
    <p:extLst>
      <p:ext uri="{BB962C8B-B14F-4D97-AF65-F5344CB8AC3E}">
        <p14:creationId xmlns:p14="http://schemas.microsoft.com/office/powerpoint/2010/main" val="994095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42</a:t>
            </a:fld>
            <a:endParaRPr lang="en-US"/>
          </a:p>
        </p:txBody>
      </p:sp>
    </p:spTree>
    <p:extLst>
      <p:ext uri="{BB962C8B-B14F-4D97-AF65-F5344CB8AC3E}">
        <p14:creationId xmlns:p14="http://schemas.microsoft.com/office/powerpoint/2010/main" val="489622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43</a:t>
            </a:fld>
            <a:endParaRPr lang="en-US"/>
          </a:p>
        </p:txBody>
      </p:sp>
    </p:spTree>
    <p:extLst>
      <p:ext uri="{BB962C8B-B14F-4D97-AF65-F5344CB8AC3E}">
        <p14:creationId xmlns:p14="http://schemas.microsoft.com/office/powerpoint/2010/main" val="1794645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44</a:t>
            </a:fld>
            <a:endParaRPr lang="en-US"/>
          </a:p>
        </p:txBody>
      </p:sp>
    </p:spTree>
    <p:extLst>
      <p:ext uri="{BB962C8B-B14F-4D97-AF65-F5344CB8AC3E}">
        <p14:creationId xmlns:p14="http://schemas.microsoft.com/office/powerpoint/2010/main" val="631544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 clearly</a:t>
            </a:r>
            <a:r>
              <a:rPr lang="en-US" baseline="0" dirty="0" smtClean="0"/>
              <a:t> identify customer metadata.   Change </a:t>
            </a:r>
          </a:p>
          <a:p>
            <a:endParaRPr lang="en-US" baseline="0" dirty="0" smtClean="0"/>
          </a:p>
          <a:p>
            <a:r>
              <a:rPr lang="en-US" baseline="0" dirty="0" smtClean="0"/>
              <a:t>Add customer classification example – Aetna – make the use case story have continuity.    Use DX procedures to </a:t>
            </a:r>
            <a:r>
              <a:rPr lang="en-US" baseline="0" dirty="0" err="1" smtClean="0"/>
              <a:t>diagonsis</a:t>
            </a:r>
            <a:endParaRPr lang="en-US" baseline="0" dirty="0" smtClean="0"/>
          </a:p>
          <a:p>
            <a:endParaRPr lang="en-US" baseline="0" dirty="0" smtClean="0"/>
          </a:p>
          <a:p>
            <a:r>
              <a:rPr lang="en-US" baseline="0" dirty="0" smtClean="0"/>
              <a:t>** bring meta from external systems into </a:t>
            </a:r>
            <a:r>
              <a:rPr lang="en-US" baseline="0" dirty="0" err="1" smtClean="0"/>
              <a:t>hadoop</a:t>
            </a:r>
            <a:r>
              <a:rPr lang="en-US" baseline="0" dirty="0" smtClean="0"/>
              <a:t> – keep it together</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47</a:t>
            </a:fld>
            <a:endParaRPr lang="en-US"/>
          </a:p>
        </p:txBody>
      </p:sp>
    </p:spTree>
    <p:extLst>
      <p:ext uri="{BB962C8B-B14F-4D97-AF65-F5344CB8AC3E}">
        <p14:creationId xmlns:p14="http://schemas.microsoft.com/office/powerpoint/2010/main" val="150741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data governance framework in any organization comprises a  combination of people, process and technology that are in place to establish decision rights and accountabilities for information.  A governance policy defines who can take what actions with what information, and when, under what circumstances, using what methods.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technology goals for a data governance framework are to provide a platform for a common approach across all systems and data within the organization, Explicitly they need to be:</a:t>
            </a:r>
          </a:p>
          <a:p>
            <a:r>
              <a:rPr lang="en-US" sz="1200" kern="1200" dirty="0" smtClean="0">
                <a:solidFill>
                  <a:schemeClr val="tx1"/>
                </a:solidFill>
                <a:effectLst/>
                <a:latin typeface="+mn-lt"/>
                <a:ea typeface="+mn-ea"/>
                <a:cs typeface="+mn-cs"/>
              </a:rPr>
              <a:t>  - Transparent: Governance standards &amp; protocols must be clearly defined and available to all</a:t>
            </a:r>
          </a:p>
          <a:p>
            <a:r>
              <a:rPr lang="en-US" sz="1200" kern="1200" dirty="0" smtClean="0">
                <a:solidFill>
                  <a:schemeClr val="tx1"/>
                </a:solidFill>
                <a:effectLst/>
                <a:latin typeface="+mn-lt"/>
                <a:ea typeface="+mn-ea"/>
                <a:cs typeface="+mn-cs"/>
              </a:rPr>
              <a:t>  - Reproducible: Recreate the relevant data landscape at a point in time</a:t>
            </a:r>
          </a:p>
          <a:p>
            <a:r>
              <a:rPr lang="en-US" sz="1200" kern="1200" dirty="0" smtClean="0">
                <a:solidFill>
                  <a:schemeClr val="tx1"/>
                </a:solidFill>
                <a:effectLst/>
                <a:latin typeface="+mn-lt"/>
                <a:ea typeface="+mn-ea"/>
                <a:cs typeface="+mn-cs"/>
              </a:rPr>
              <a:t>  - Auditable: All relevant events and assets but be traceable with appropriate historical lineage</a:t>
            </a:r>
          </a:p>
          <a:p>
            <a:r>
              <a:rPr lang="en-US" sz="1200" kern="1200" dirty="0" smtClean="0">
                <a:solidFill>
                  <a:schemeClr val="tx1"/>
                </a:solidFill>
                <a:effectLst/>
                <a:latin typeface="+mn-lt"/>
                <a:ea typeface="+mn-ea"/>
                <a:cs typeface="+mn-cs"/>
              </a:rPr>
              <a:t>  - Consistent: Compliance practices must be consistent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6</a:t>
            </a:fld>
            <a:endParaRPr lang="en-US"/>
          </a:p>
        </p:txBody>
      </p:sp>
    </p:spTree>
    <p:extLst>
      <p:ext uri="{BB962C8B-B14F-4D97-AF65-F5344CB8AC3E}">
        <p14:creationId xmlns:p14="http://schemas.microsoft.com/office/powerpoint/2010/main" val="613197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Apache</a:t>
            </a:r>
            <a:r>
              <a:rPr lang="en-US" sz="1200" kern="1200" baseline="0" dirty="0" smtClean="0">
                <a:solidFill>
                  <a:schemeClr val="tx1"/>
                </a:solidFill>
                <a:effectLst/>
                <a:latin typeface="+mn-lt"/>
                <a:ea typeface="+mn-ea"/>
                <a:cs typeface="+mn-cs"/>
              </a:rPr>
              <a:t> Atlas = low level service like yarn.   It will be common to the whole HDP platform, providing core metadata services and enriching the whole HDP stack.   We start with Hive in HDP 2.3 and will extend to Ranger and Falcon in M10 and continue with Kafka and Storm by the end of 2015.</a:t>
            </a:r>
            <a:endParaRPr lang="en-US" sz="1200" kern="1200" dirty="0" smtClean="0">
              <a:solidFill>
                <a:schemeClr val="tx1"/>
              </a:solidFill>
              <a:effectLst/>
              <a:latin typeface="+mn-lt"/>
              <a:ea typeface="+mn-ea"/>
              <a:cs typeface="+mn-cs"/>
            </a:endParaRPr>
          </a:p>
          <a:p>
            <a:endParaRPr lang="en-US" dirty="0" smtClean="0"/>
          </a:p>
          <a:p>
            <a:r>
              <a:rPr lang="en-US" dirty="0" smtClean="0"/>
              <a:t>Yellow</a:t>
            </a:r>
            <a:r>
              <a:rPr lang="en-US" baseline="0" dirty="0" smtClean="0"/>
              <a:t> + Atlas = </a:t>
            </a:r>
            <a:r>
              <a:rPr lang="en-US" baseline="0" dirty="0" err="1" smtClean="0"/>
              <a:t>goverance</a:t>
            </a:r>
            <a:r>
              <a:rPr lang="en-US" baseline="0" dirty="0" smtClean="0"/>
              <a:t> features</a:t>
            </a:r>
            <a:r>
              <a:rPr lang="en-US" baseline="0" smtClean="0"/>
              <a:t>.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53</a:t>
            </a:fld>
            <a:endParaRPr lang="en-US"/>
          </a:p>
        </p:txBody>
      </p:sp>
    </p:spTree>
    <p:extLst>
      <p:ext uri="{BB962C8B-B14F-4D97-AF65-F5344CB8AC3E}">
        <p14:creationId xmlns:p14="http://schemas.microsoft.com/office/powerpoint/2010/main" val="1259480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54</a:t>
            </a:fld>
            <a:endParaRPr lang="en-US"/>
          </a:p>
        </p:txBody>
      </p:sp>
    </p:spTree>
    <p:extLst>
      <p:ext uri="{BB962C8B-B14F-4D97-AF65-F5344CB8AC3E}">
        <p14:creationId xmlns:p14="http://schemas.microsoft.com/office/powerpoint/2010/main" val="1971861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effectLst/>
                <a:latin typeface="+mn-lt"/>
                <a:ea typeface="+mn-ea"/>
                <a:cs typeface="+mn-cs"/>
              </a:rPr>
              <a:t>This is another option for an overview using transitions to advance through several slides. </a:t>
            </a:r>
            <a:endParaRPr lang="en-US" u="none"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55</a:t>
            </a:fld>
            <a:endParaRPr lang="en-US"/>
          </a:p>
        </p:txBody>
      </p:sp>
    </p:spTree>
    <p:extLst>
      <p:ext uri="{BB962C8B-B14F-4D97-AF65-F5344CB8AC3E}">
        <p14:creationId xmlns:p14="http://schemas.microsoft.com/office/powerpoint/2010/main" val="1030319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for Tag-based Ranger Policies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56</a:t>
            </a:fld>
            <a:endParaRPr lang="en-US"/>
          </a:p>
        </p:txBody>
      </p:sp>
    </p:spTree>
    <p:extLst>
      <p:ext uri="{BB962C8B-B14F-4D97-AF65-F5344CB8AC3E}">
        <p14:creationId xmlns:p14="http://schemas.microsoft.com/office/powerpoint/2010/main" val="835158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58</a:t>
            </a:fld>
            <a:endParaRPr lang="en-US"/>
          </a:p>
        </p:txBody>
      </p:sp>
    </p:spTree>
    <p:extLst>
      <p:ext uri="{BB962C8B-B14F-4D97-AF65-F5344CB8AC3E}">
        <p14:creationId xmlns:p14="http://schemas.microsoft.com/office/powerpoint/2010/main" val="1265784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59</a:t>
            </a:fld>
            <a:endParaRPr lang="en-US" dirty="0"/>
          </a:p>
        </p:txBody>
      </p:sp>
    </p:spTree>
    <p:extLst>
      <p:ext uri="{BB962C8B-B14F-4D97-AF65-F5344CB8AC3E}">
        <p14:creationId xmlns:p14="http://schemas.microsoft.com/office/powerpoint/2010/main" val="1189914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60</a:t>
            </a:fld>
            <a:endParaRPr lang="en-US"/>
          </a:p>
        </p:txBody>
      </p:sp>
    </p:spTree>
    <p:extLst>
      <p:ext uri="{BB962C8B-B14F-4D97-AF65-F5344CB8AC3E}">
        <p14:creationId xmlns:p14="http://schemas.microsoft.com/office/powerpoint/2010/main" val="71554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Consistent with our approach, Hortonworks recently led the development Data Governance Initiative which brings together industry experts from some of the largest enterprise, traditional vendors and Hadoop experts to address governance within Hadoop.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members have already defined a comprehensive solution for data governance in Hadoop that will provide the base functions of metadata services, deep audit store and an advanced policy rules engine, but also and more importantly, the solution will interoperate with and extend existing third-party data governance and management tools by shedding light on the access of data within Hadoop.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approach allows organizations to apply comprehensive governance policy across their data.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order to provide these functions for Hadoop, much work will need to be accomplished throughout all of the Hadoop projects.  The initiative is unique in that it is not a spot solution, but will build on top of existing projects such as Apache Falcon for data lifecycle management and Apache Ranger for global security policies.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founding members</a:t>
            </a:r>
            <a:r>
              <a:rPr lang="en-US" sz="1200" kern="1200" baseline="0" dirty="0" smtClean="0">
                <a:solidFill>
                  <a:schemeClr val="tx1"/>
                </a:solidFill>
                <a:effectLst/>
                <a:latin typeface="+mn-lt"/>
                <a:ea typeface="+mn-ea"/>
                <a:cs typeface="+mn-cs"/>
              </a:rPr>
              <a:t> of this initiative include, Aetna, Target, Merck, SAS and Hortonworks and many more are lined up to contribute.  This is a broad community based initiative set to deliver the right features for the right requirements and is perfectly representative of the Hortonworks open community approach.</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7</a:t>
            </a:fld>
            <a:endParaRPr lang="en-US"/>
          </a:p>
        </p:txBody>
      </p:sp>
    </p:spTree>
    <p:extLst>
      <p:ext uri="{BB962C8B-B14F-4D97-AF65-F5344CB8AC3E}">
        <p14:creationId xmlns:p14="http://schemas.microsoft.com/office/powerpoint/2010/main" val="1611416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8</a:t>
            </a:fld>
            <a:endParaRPr lang="en-US" dirty="0"/>
          </a:p>
        </p:txBody>
      </p:sp>
    </p:spTree>
    <p:extLst>
      <p:ext uri="{BB962C8B-B14F-4D97-AF65-F5344CB8AC3E}">
        <p14:creationId xmlns:p14="http://schemas.microsoft.com/office/powerpoint/2010/main" val="1992055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9</a:t>
            </a:fld>
            <a:endParaRPr lang="en-US" dirty="0"/>
          </a:p>
        </p:txBody>
      </p:sp>
    </p:spTree>
    <p:extLst>
      <p:ext uri="{BB962C8B-B14F-4D97-AF65-F5344CB8AC3E}">
        <p14:creationId xmlns:p14="http://schemas.microsoft.com/office/powerpoint/2010/main" val="71335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10</a:t>
            </a:fld>
            <a:endParaRPr lang="en-US"/>
          </a:p>
        </p:txBody>
      </p:sp>
    </p:spTree>
    <p:extLst>
      <p:ext uri="{BB962C8B-B14F-4D97-AF65-F5344CB8AC3E}">
        <p14:creationId xmlns:p14="http://schemas.microsoft.com/office/powerpoint/2010/main" val="40776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most important and challenging goals is consistency and when we inspect implementation of data governance for a Hadoop implementation this consistency seems almost impossible.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While there are constructs within the various Hadoop related projects to aid governance, there is no single, consistent approach to implementation/architecture of this important framework.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Disparate tools, such as HCatalog, Ranger and Falcon provide pieces of the overall solution, but are not holistic across the stack in approach.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Further, with Hadoop gaining traction in the enterprise, it has only recently been asked to integrate with existing frameworks such as operations, security and now governance.  It is now a foundational concern.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11</a:t>
            </a:fld>
            <a:endParaRPr lang="en-US"/>
          </a:p>
        </p:txBody>
      </p:sp>
    </p:spTree>
    <p:extLst>
      <p:ext uri="{BB962C8B-B14F-4D97-AF65-F5344CB8AC3E}">
        <p14:creationId xmlns:p14="http://schemas.microsoft.com/office/powerpoint/2010/main" val="47094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most important and challenging goals is consistency and when we inspect implementation of data governance for a Hadoop implementation this consistency seems almost impossible.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While there are constructs within the various Hadoop related projects to aid governance, there is no single, consistent approach to implementation/architecture of this important framework.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Disparate tools, such as HCatalog, Ranger and Falcon provide pieces of the overall solution, but are not holistic across the stack in approach.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Further, with Hadoop gaining traction in the enterprise, it has only recently been asked to integrate with existing frameworks such as operations, security and now governance.  It is now a foundational concern.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12</a:t>
            </a:fld>
            <a:endParaRPr lang="en-US"/>
          </a:p>
        </p:txBody>
      </p:sp>
    </p:spTree>
    <p:extLst>
      <p:ext uri="{BB962C8B-B14F-4D97-AF65-F5344CB8AC3E}">
        <p14:creationId xmlns:p14="http://schemas.microsoft.com/office/powerpoint/2010/main" val="47094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7" name="Picture 6" descr="PPT_image2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baseline="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17880746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4" name="TextBox 3"/>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11461322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idential 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6" name="TextBox 5"/>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5989783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idential 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10" name="TextBox 9"/>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1846961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idential 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5" name="TextBox 4"/>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34208272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7" name="Picture 6" descr="PPT_image2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baseline="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42443834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Picture 5" descr="PPT_image5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10772774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ransition Slide 1">
    <p:spTree>
      <p:nvGrpSpPr>
        <p:cNvPr id="1" name=""/>
        <p:cNvGrpSpPr/>
        <p:nvPr/>
      </p:nvGrpSpPr>
      <p:grpSpPr>
        <a:xfrm>
          <a:off x="0" y="0"/>
          <a:ext cx="0" cy="0"/>
          <a:chOff x="0" y="0"/>
          <a:chExt cx="0" cy="0"/>
        </a:xfrm>
      </p:grpSpPr>
      <p:sp>
        <p:nvSpPr>
          <p:cNvPr id="6" name="Rectangle 5"/>
          <p:cNvSpPr/>
          <p:nvPr userDrawn="1"/>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7" name="Title 1"/>
          <p:cNvSpPr>
            <a:spLocks noGrp="1"/>
          </p:cNvSpPr>
          <p:nvPr>
            <p:ph type="ctrTitle" hasCustomPrompt="1"/>
          </p:nvPr>
        </p:nvSpPr>
        <p:spPr>
          <a:xfrm>
            <a:off x="569073" y="1713731"/>
            <a:ext cx="11010311" cy="226026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26908"/>
            <a:ext cx="11010311" cy="908289"/>
          </a:xfrm>
          <a:prstGeom prst="rect">
            <a:avLst/>
          </a:prstGeom>
        </p:spPr>
        <p:txBody>
          <a:bodyPr>
            <a:noAutofit/>
          </a:bodyPr>
          <a:lstStyle>
            <a:lvl1pPr marL="0" indent="0" algn="l">
              <a:buNone/>
              <a:defRPr sz="24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pic>
        <p:nvPicPr>
          <p:cNvPr id="5" name="Picture 4" descr="Hor_White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33007238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ransition Slide 2">
    <p:spTree>
      <p:nvGrpSpPr>
        <p:cNvPr id="1" name=""/>
        <p:cNvGrpSpPr/>
        <p:nvPr/>
      </p:nvGrpSpPr>
      <p:grpSpPr>
        <a:xfrm>
          <a:off x="0" y="0"/>
          <a:ext cx="0" cy="0"/>
          <a:chOff x="0" y="0"/>
          <a:chExt cx="0" cy="0"/>
        </a:xfrm>
      </p:grpSpPr>
      <p:pic>
        <p:nvPicPr>
          <p:cNvPr id="2" name="Picture 1" descr="PPT_image4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6" name="Rectangle 5"/>
          <p:cNvSpPr/>
          <p:nvPr userDrawn="1"/>
        </p:nvSpPr>
        <p:spPr>
          <a:xfrm>
            <a:off x="0" y="3"/>
            <a:ext cx="12188825" cy="313945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9" name="Rectangle 8"/>
          <p:cNvSpPr/>
          <p:nvPr userDrawn="1"/>
        </p:nvSpPr>
        <p:spPr>
          <a:xfrm>
            <a:off x="0" y="5714510"/>
            <a:ext cx="12188825" cy="114349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7" name="Title 1"/>
          <p:cNvSpPr>
            <a:spLocks noGrp="1"/>
          </p:cNvSpPr>
          <p:nvPr>
            <p:ph type="ctrTitle" hasCustomPrompt="1"/>
          </p:nvPr>
        </p:nvSpPr>
        <p:spPr>
          <a:xfrm>
            <a:off x="569073" y="949334"/>
            <a:ext cx="11010311" cy="152034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two lines)</a:t>
            </a:r>
            <a:endParaRPr lang="en-US" dirty="0"/>
          </a:p>
        </p:txBody>
      </p:sp>
      <p:sp>
        <p:nvSpPr>
          <p:cNvPr id="8" name="Subtitle 2"/>
          <p:cNvSpPr>
            <a:spLocks noGrp="1"/>
          </p:cNvSpPr>
          <p:nvPr>
            <p:ph type="subTitle" idx="1" hasCustomPrompt="1"/>
          </p:nvPr>
        </p:nvSpPr>
        <p:spPr>
          <a:xfrm>
            <a:off x="569073" y="2522589"/>
            <a:ext cx="11010311" cy="640270"/>
          </a:xfrm>
          <a:prstGeom prst="rect">
            <a:avLst/>
          </a:prstGeom>
        </p:spPr>
        <p:txBody>
          <a:bodyPr>
            <a:no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one line)</a:t>
            </a:r>
            <a:endParaRPr lang="en-US" dirty="0"/>
          </a:p>
        </p:txBody>
      </p:sp>
      <p:pic>
        <p:nvPicPr>
          <p:cNvPr id="10" name="Picture 9" descr="Hor_White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37364830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ransition Slide 3">
    <p:spTree>
      <p:nvGrpSpPr>
        <p:cNvPr id="1" name=""/>
        <p:cNvGrpSpPr/>
        <p:nvPr/>
      </p:nvGrpSpPr>
      <p:grpSpPr>
        <a:xfrm>
          <a:off x="0" y="0"/>
          <a:ext cx="0" cy="0"/>
          <a:chOff x="0" y="0"/>
          <a:chExt cx="0" cy="0"/>
        </a:xfrm>
      </p:grpSpPr>
      <p:sp>
        <p:nvSpPr>
          <p:cNvPr id="6" name="Rectangle 5"/>
          <p:cNvSpPr/>
          <p:nvPr userDrawn="1"/>
        </p:nvSpPr>
        <p:spPr>
          <a:xfrm>
            <a:off x="0" y="3"/>
            <a:ext cx="12188825" cy="3973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7" name="Title 1"/>
          <p:cNvSpPr>
            <a:spLocks noGrp="1"/>
          </p:cNvSpPr>
          <p:nvPr>
            <p:ph type="ctrTitle" hasCustomPrompt="1"/>
          </p:nvPr>
        </p:nvSpPr>
        <p:spPr>
          <a:xfrm>
            <a:off x="569073" y="1713729"/>
            <a:ext cx="11010311" cy="2260262"/>
          </a:xfrm>
          <a:prstGeom prst="rect">
            <a:avLst/>
          </a:prstGeom>
          <a:noFill/>
        </p:spPr>
        <p:txBody>
          <a:bodyPr wrap="square" bIns="137160" anchor="b" anchorCtr="0">
            <a:noAutofit/>
          </a:bodyPr>
          <a:lstStyle>
            <a:lvl1pPr marL="0" indent="0" algn="l" defTabSz="454025">
              <a:spcAft>
                <a:spcPts val="0"/>
              </a:spcAft>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56298"/>
            <a:ext cx="11010311" cy="961601"/>
          </a:xfrm>
          <a:prstGeom prst="rect">
            <a:avLst/>
          </a:prstGeom>
        </p:spPr>
        <p:txBody>
          <a:bodyPr>
            <a:noAutofit/>
          </a:bodyPr>
          <a:lstStyle>
            <a:lvl1pPr marL="0" indent="0" algn="l">
              <a:buNone/>
              <a:defRPr sz="2800" baseline="0">
                <a:solidFill>
                  <a:srgbClr val="818A8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spTree>
    <p:extLst>
      <p:ext uri="{BB962C8B-B14F-4D97-AF65-F5344CB8AC3E}">
        <p14:creationId xmlns:p14="http://schemas.microsoft.com/office/powerpoint/2010/main" val="18456615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55540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Picture 5" descr="PPT_image5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6183632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8557478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4584179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Tree>
    <p:extLst>
      <p:ext uri="{BB962C8B-B14F-4D97-AF65-F5344CB8AC3E}">
        <p14:creationId xmlns:p14="http://schemas.microsoft.com/office/powerpoint/2010/main" val="14598752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fidential 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4" name="TextBox 3"/>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3123255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fidential 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6" name="TextBox 5"/>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19077033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fidential 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10" name="TextBox 9"/>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3946948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fidential 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5" name="TextBox 4"/>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7651668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Simple Slid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09441" y="0"/>
            <a:ext cx="10969943"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16" name="Text Placeholder 15"/>
          <p:cNvSpPr>
            <a:spLocks noGrp="1"/>
          </p:cNvSpPr>
          <p:nvPr>
            <p:ph type="body" sz="quarter" idx="11"/>
          </p:nvPr>
        </p:nvSpPr>
        <p:spPr>
          <a:xfrm>
            <a:off x="609441" y="1106435"/>
            <a:ext cx="10969943" cy="4954588"/>
          </a:xfrm>
          <a:prstGeom prst="rect">
            <a:avLst/>
          </a:prstGeom>
        </p:spPr>
        <p:txBody>
          <a:bodyPr vert="horz"/>
          <a:lstStyle>
            <a:lvl1pPr marL="0" indent="0">
              <a:spcBef>
                <a:spcPts val="776"/>
              </a:spcBef>
              <a:buClr>
                <a:srgbClr val="69BE28"/>
              </a:buClr>
              <a:buFont typeface="Wingdings" charset="2"/>
              <a:buNone/>
              <a:defRPr sz="2400" b="1" i="0">
                <a:latin typeface="Arial"/>
                <a:cs typeface="Arial"/>
              </a:defRPr>
            </a:lvl1pPr>
            <a:lvl2pPr marL="223838" indent="-223838">
              <a:spcBef>
                <a:spcPts val="776"/>
              </a:spcBef>
              <a:buClr>
                <a:schemeClr val="accent1"/>
              </a:buClr>
              <a:buFont typeface="Wingdings" charset="2"/>
              <a:buChar char="§"/>
              <a:tabLst/>
              <a:defRPr sz="2000">
                <a:solidFill>
                  <a:srgbClr val="818A8F"/>
                </a:solidFill>
              </a:defRPr>
            </a:lvl2pPr>
            <a:lvl3pPr marL="631825" indent="-166688">
              <a:spcBef>
                <a:spcPts val="776"/>
              </a:spcBef>
              <a:spcAft>
                <a:spcPts val="0"/>
              </a:spcAft>
              <a:buFont typeface="Lucida Grande"/>
              <a:buChar char="–"/>
              <a:tabLst/>
              <a:defRPr sz="1800">
                <a:solidFill>
                  <a:srgbClr val="818A8F"/>
                </a:solidFill>
              </a:defRPr>
            </a:lvl3pPr>
            <a:lvl4pPr marL="914400" indent="-171450">
              <a:spcBef>
                <a:spcPts val="776"/>
              </a:spcBef>
              <a:spcAft>
                <a:spcPts val="0"/>
              </a:spcAft>
              <a:defRPr sz="1600">
                <a:solidFill>
                  <a:srgbClr val="818A8F"/>
                </a:solidFill>
              </a:defRPr>
            </a:lvl4pPr>
            <a:lvl5pPr marL="1144588" indent="-176213">
              <a:spcBef>
                <a:spcPts val="776"/>
              </a:spcBef>
              <a:spcAft>
                <a:spcPts val="0"/>
              </a:spcAft>
              <a:buFont typeface="Lucida Grande"/>
              <a:buChar char="-"/>
              <a:defRPr sz="1400">
                <a:solidFill>
                  <a:srgbClr val="818A8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78353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9" indent="0">
              <a:buNone/>
              <a:defRPr sz="2000"/>
            </a:lvl2pPr>
            <a:lvl3pPr marL="219406" indent="0">
              <a:buNone/>
              <a:defRPr sz="2000"/>
            </a:lvl3pPr>
            <a:lvl4pPr marL="466820" indent="0">
              <a:buNone/>
              <a:defRPr sz="1800"/>
            </a:lvl4pPr>
            <a:lvl5pPr marL="725127"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43881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851" y="313436"/>
            <a:ext cx="11277202" cy="573024"/>
          </a:xfrm>
          <a:prstGeom prst="rect">
            <a:avLst/>
          </a:prstGeom>
        </p:spPr>
        <p:txBody>
          <a:bodyPr lIns="121680" tIns="60840" rIns="121680" bIns="60840"/>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816" y="1585395"/>
            <a:ext cx="3364116" cy="4296832"/>
          </a:xfrm>
          <a:prstGeom prst="rect">
            <a:avLst/>
          </a:prstGeom>
        </p:spPr>
        <p:txBody>
          <a:bodyPr lIns="121680" tIns="60840" rIns="121680" bIns="60840"/>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4164911" y="1585390"/>
            <a:ext cx="3364116" cy="4296833"/>
          </a:xfrm>
          <a:prstGeom prst="rect">
            <a:avLst/>
          </a:prstGeom>
        </p:spPr>
        <p:txBody>
          <a:bodyPr lIns="121680" tIns="60840" rIns="121680" bIns="60840"/>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0996" y="1585395"/>
            <a:ext cx="3368856" cy="4296832"/>
          </a:xfrm>
          <a:prstGeom prst="rect">
            <a:avLst/>
          </a:prstGeom>
        </p:spPr>
        <p:txBody>
          <a:bodyPr lIns="121680" tIns="60840" rIns="121680" bIns="60840"/>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441851" y="1001856"/>
            <a:ext cx="11277202" cy="369332"/>
          </a:xfrm>
          <a:prstGeom prst="rect">
            <a:avLst/>
          </a:prstGeom>
        </p:spPr>
        <p:txBody>
          <a:bodyPr wrap="square" lIns="121680" tIns="60840" rIns="121680" bIns="60840"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8173" indent="0" algn="ctr">
              <a:buNone/>
              <a:defRPr>
                <a:solidFill>
                  <a:schemeClr val="tx1">
                    <a:tint val="75000"/>
                  </a:schemeClr>
                </a:solidFill>
              </a:defRPr>
            </a:lvl2pPr>
            <a:lvl3pPr marL="1216350" indent="0" algn="ctr">
              <a:buNone/>
              <a:defRPr>
                <a:solidFill>
                  <a:schemeClr val="tx1">
                    <a:tint val="75000"/>
                  </a:schemeClr>
                </a:solidFill>
              </a:defRPr>
            </a:lvl3pPr>
            <a:lvl4pPr marL="1824522" indent="0" algn="ctr">
              <a:buNone/>
              <a:defRPr>
                <a:solidFill>
                  <a:schemeClr val="tx1">
                    <a:tint val="75000"/>
                  </a:schemeClr>
                </a:solidFill>
              </a:defRPr>
            </a:lvl4pPr>
            <a:lvl5pPr marL="2432700" indent="0" algn="ctr">
              <a:buNone/>
              <a:defRPr>
                <a:solidFill>
                  <a:schemeClr val="tx1">
                    <a:tint val="75000"/>
                  </a:schemeClr>
                </a:solidFill>
              </a:defRPr>
            </a:lvl5pPr>
            <a:lvl6pPr marL="3040866" indent="0" algn="ctr">
              <a:buNone/>
              <a:defRPr>
                <a:solidFill>
                  <a:schemeClr val="tx1">
                    <a:tint val="75000"/>
                  </a:schemeClr>
                </a:solidFill>
              </a:defRPr>
            </a:lvl6pPr>
            <a:lvl7pPr marL="3649048" indent="0" algn="ctr">
              <a:buNone/>
              <a:defRPr>
                <a:solidFill>
                  <a:schemeClr val="tx1">
                    <a:tint val="75000"/>
                  </a:schemeClr>
                </a:solidFill>
              </a:defRPr>
            </a:lvl7pPr>
            <a:lvl8pPr marL="4257221" indent="0" algn="ctr">
              <a:buNone/>
              <a:defRPr>
                <a:solidFill>
                  <a:schemeClr val="tx1">
                    <a:tint val="75000"/>
                  </a:schemeClr>
                </a:solidFill>
              </a:defRPr>
            </a:lvl8pPr>
            <a:lvl9pPr marL="4865399"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5474795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1">
    <p:spTree>
      <p:nvGrpSpPr>
        <p:cNvPr id="1" name=""/>
        <p:cNvGrpSpPr/>
        <p:nvPr/>
      </p:nvGrpSpPr>
      <p:grpSpPr>
        <a:xfrm>
          <a:off x="0" y="0"/>
          <a:ext cx="0" cy="0"/>
          <a:chOff x="0" y="0"/>
          <a:chExt cx="0" cy="0"/>
        </a:xfrm>
      </p:grpSpPr>
      <p:sp>
        <p:nvSpPr>
          <p:cNvPr id="6" name="Rectangle 5"/>
          <p:cNvSpPr/>
          <p:nvPr userDrawn="1"/>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31"/>
            <a:ext cx="11010311" cy="226026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26908"/>
            <a:ext cx="11010311" cy="908289"/>
          </a:xfrm>
          <a:prstGeom prst="rect">
            <a:avLst/>
          </a:prstGeom>
        </p:spPr>
        <p:txBody>
          <a:bodyPr>
            <a:noAutofit/>
          </a:bodyPr>
          <a:lstStyle>
            <a:lvl1pPr marL="0" indent="0" algn="l">
              <a:buNone/>
              <a:defRPr sz="24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pic>
        <p:nvPicPr>
          <p:cNvPr id="5" name="Picture 4" descr="Hor_White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3447555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183711"/>
            <a:ext cx="10719366" cy="4856498"/>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8735325" y="6466632"/>
            <a:ext cx="2844059" cy="365125"/>
          </a:xfrm>
          <a:prstGeom prst="rect">
            <a:avLst/>
          </a:prstGeom>
        </p:spPr>
        <p:txBody>
          <a:bodyPr vert="horz" lIns="91440" tIns="45720" rIns="91440" bIns="45720" rtlCol="0" anchor="ctr"/>
          <a:lstStyle>
            <a:lvl1pPr algn="r">
              <a:defRPr sz="800">
                <a:solidFill>
                  <a:schemeClr val="tx1"/>
                </a:solidFill>
              </a:defRPr>
            </a:lvl1pPr>
          </a:lstStyle>
          <a:p>
            <a:fld id="{13BDBACA-B5F5-394C-AF1A-AF4F872C3316}" type="slidenum">
              <a:rPr lang="en-US" smtClean="0"/>
              <a:pPr/>
              <a:t>‹#›</a:t>
            </a:fld>
            <a:endParaRPr lang="en-US" dirty="0"/>
          </a:p>
        </p:txBody>
      </p:sp>
      <p:sp>
        <p:nvSpPr>
          <p:cNvPr id="6" name="Title Placeholder 1"/>
          <p:cNvSpPr>
            <a:spLocks noGrp="1"/>
          </p:cNvSpPr>
          <p:nvPr>
            <p:ph type="title"/>
          </p:nvPr>
        </p:nvSpPr>
        <p:spPr>
          <a:xfrm>
            <a:off x="609441" y="0"/>
            <a:ext cx="10969943"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5" name="TextBox 4"/>
          <p:cNvSpPr txBox="1"/>
          <p:nvPr/>
        </p:nvSpPr>
        <p:spPr>
          <a:xfrm>
            <a:off x="1735214" y="6602413"/>
            <a:ext cx="3859795" cy="228600"/>
          </a:xfrm>
          <a:prstGeom prst="rect">
            <a:avLst/>
          </a:prstGeom>
        </p:spPr>
        <p:txBody>
          <a:bodyPr>
            <a:normAutofit/>
          </a:bodyPr>
          <a:lstStyle/>
          <a:p>
            <a:pPr fontAlgn="auto">
              <a:spcBef>
                <a:spcPct val="20000"/>
              </a:spcBef>
              <a:spcAft>
                <a:spcPts val="0"/>
              </a:spcAft>
              <a:buFont typeface="Arial"/>
              <a:buNone/>
              <a:defRPr/>
            </a:pPr>
            <a:r>
              <a:rPr lang="en-US" sz="800" dirty="0">
                <a:latin typeface="+mn-lt"/>
                <a:ea typeface="+mn-ea"/>
                <a:cs typeface="+mn-cs"/>
              </a:rPr>
              <a:t>© Hortonworks Inc. </a:t>
            </a:r>
            <a:r>
              <a:rPr lang="en-US" sz="800" dirty="0" smtClean="0">
                <a:latin typeface="+mn-lt"/>
                <a:ea typeface="+mn-ea"/>
                <a:cs typeface="+mn-cs"/>
              </a:rPr>
              <a:t>2012</a:t>
            </a:r>
            <a:endParaRPr lang="en-US" sz="800" dirty="0">
              <a:latin typeface="+mn-lt"/>
              <a:ea typeface="+mn-ea"/>
              <a:cs typeface="+mn-cs"/>
            </a:endParaRPr>
          </a:p>
        </p:txBody>
      </p:sp>
    </p:spTree>
    <p:extLst>
      <p:ext uri="{BB962C8B-B14F-4D97-AF65-F5344CB8AC3E}">
        <p14:creationId xmlns:p14="http://schemas.microsoft.com/office/powerpoint/2010/main" val="1516266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15736" y="274638"/>
            <a:ext cx="10766795"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15736" y="1600201"/>
            <a:ext cx="10766795"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015736" y="6356351"/>
            <a:ext cx="2844059" cy="365125"/>
          </a:xfrm>
          <a:prstGeom prst="rect">
            <a:avLst/>
          </a:prstGeom>
        </p:spPr>
        <p:txBody>
          <a:bodyPr/>
          <a:lstStyle/>
          <a:p>
            <a:fld id="{757B281C-5159-4971-8228-52B9A72E9ED2}" type="datetimeFigureOut">
              <a:rPr lang="en-US" smtClean="0"/>
              <a:pPr/>
              <a:t>7/27/15</a:t>
            </a:fld>
            <a:endParaRPr lang="en-US" dirty="0"/>
          </a:p>
        </p:txBody>
      </p:sp>
      <p:sp>
        <p:nvSpPr>
          <p:cNvPr id="5" name="Footer Placeholder 4"/>
          <p:cNvSpPr>
            <a:spLocks noGrp="1"/>
          </p:cNvSpPr>
          <p:nvPr>
            <p:ph type="ftr" sz="quarter" idx="11"/>
          </p:nvPr>
        </p:nvSpPr>
        <p:spPr>
          <a:xfrm>
            <a:off x="4469236"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938472" y="6356351"/>
            <a:ext cx="2844059" cy="365125"/>
          </a:xfrm>
          <a:prstGeom prst="rect">
            <a:avLst/>
          </a:prstGeo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504072899"/>
      </p:ext>
    </p:extLst>
  </p:cSld>
  <p:clrMapOvr>
    <a:masterClrMapping/>
  </p:clrMapOvr>
  <p:transition xmlns:p14="http://schemas.microsoft.com/office/powerpoint/2010/mai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2">
    <p:spTree>
      <p:nvGrpSpPr>
        <p:cNvPr id="1" name=""/>
        <p:cNvGrpSpPr/>
        <p:nvPr/>
      </p:nvGrpSpPr>
      <p:grpSpPr>
        <a:xfrm>
          <a:off x="0" y="0"/>
          <a:ext cx="0" cy="0"/>
          <a:chOff x="0" y="0"/>
          <a:chExt cx="0" cy="0"/>
        </a:xfrm>
      </p:grpSpPr>
      <p:pic>
        <p:nvPicPr>
          <p:cNvPr id="2" name="Picture 1" descr="PPT_image4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6" name="Rectangle 5"/>
          <p:cNvSpPr/>
          <p:nvPr userDrawn="1"/>
        </p:nvSpPr>
        <p:spPr>
          <a:xfrm>
            <a:off x="0" y="3"/>
            <a:ext cx="12188825" cy="313945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714510"/>
            <a:ext cx="12188825" cy="114349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949334"/>
            <a:ext cx="11010311" cy="152034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two lines)</a:t>
            </a:r>
            <a:endParaRPr lang="en-US" dirty="0"/>
          </a:p>
        </p:txBody>
      </p:sp>
      <p:sp>
        <p:nvSpPr>
          <p:cNvPr id="8" name="Subtitle 2"/>
          <p:cNvSpPr>
            <a:spLocks noGrp="1"/>
          </p:cNvSpPr>
          <p:nvPr>
            <p:ph type="subTitle" idx="1" hasCustomPrompt="1"/>
          </p:nvPr>
        </p:nvSpPr>
        <p:spPr>
          <a:xfrm>
            <a:off x="569073" y="2522589"/>
            <a:ext cx="11010311" cy="640270"/>
          </a:xfrm>
          <a:prstGeom prst="rect">
            <a:avLst/>
          </a:prstGeom>
        </p:spPr>
        <p:txBody>
          <a:bodyPr>
            <a:no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one line)</a:t>
            </a:r>
            <a:endParaRPr lang="en-US" dirty="0"/>
          </a:p>
        </p:txBody>
      </p:sp>
      <p:pic>
        <p:nvPicPr>
          <p:cNvPr id="10" name="Picture 9" descr="Hor_White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18369253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3">
    <p:spTree>
      <p:nvGrpSpPr>
        <p:cNvPr id="1" name=""/>
        <p:cNvGrpSpPr/>
        <p:nvPr/>
      </p:nvGrpSpPr>
      <p:grpSpPr>
        <a:xfrm>
          <a:off x="0" y="0"/>
          <a:ext cx="0" cy="0"/>
          <a:chOff x="0" y="0"/>
          <a:chExt cx="0" cy="0"/>
        </a:xfrm>
      </p:grpSpPr>
      <p:sp>
        <p:nvSpPr>
          <p:cNvPr id="6" name="Rectangle 5"/>
          <p:cNvSpPr/>
          <p:nvPr userDrawn="1"/>
        </p:nvSpPr>
        <p:spPr>
          <a:xfrm>
            <a:off x="0" y="3"/>
            <a:ext cx="12188825" cy="3973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29"/>
            <a:ext cx="11010311" cy="2260262"/>
          </a:xfrm>
          <a:prstGeom prst="rect">
            <a:avLst/>
          </a:prstGeom>
          <a:noFill/>
        </p:spPr>
        <p:txBody>
          <a:bodyPr wrap="square" bIns="137160" anchor="b" anchorCtr="0">
            <a:noAutofit/>
          </a:bodyPr>
          <a:lstStyle>
            <a:lvl1pPr marL="0" indent="0" algn="l" defTabSz="454025">
              <a:spcAft>
                <a:spcPts val="0"/>
              </a:spcAft>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56298"/>
            <a:ext cx="11010311" cy="961601"/>
          </a:xfrm>
          <a:prstGeom prst="rect">
            <a:avLst/>
          </a:prstGeom>
        </p:spPr>
        <p:txBody>
          <a:bodyPr>
            <a:noAutofit/>
          </a:bodyPr>
          <a:lstStyle>
            <a:lvl1pPr marL="0" indent="0" algn="l">
              <a:buNone/>
              <a:defRPr sz="2800" baseline="0">
                <a:solidFill>
                  <a:srgbClr val="818A8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spTree>
    <p:extLst>
      <p:ext uri="{BB962C8B-B14F-4D97-AF65-F5344CB8AC3E}">
        <p14:creationId xmlns:p14="http://schemas.microsoft.com/office/powerpoint/2010/main" val="11889287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2" name="TextBox 1"/>
          <p:cNvSpPr txBox="1"/>
          <p:nvPr userDrawn="1"/>
        </p:nvSpPr>
        <p:spPr>
          <a:xfrm>
            <a:off x="2680138" y="6547945"/>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33356773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2293524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42547932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Tree>
    <p:extLst>
      <p:ext uri="{BB962C8B-B14F-4D97-AF65-F5344CB8AC3E}">
        <p14:creationId xmlns:p14="http://schemas.microsoft.com/office/powerpoint/2010/main" val="1145446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image" Target="../media/image1.jpeg"/><Relationship Id="rId3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3"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487553" cy="10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r_RGBLogo.png"/>
          <p:cNvPicPr>
            <a:picLocks/>
          </p:cNvPicPr>
          <p:nvPr/>
        </p:nvPicPr>
        <p:blipFill>
          <a:blip r:embed="rId34" cstate="screen">
            <a:extLst>
              <a:ext uri="{28A0092B-C50C-407E-A947-70E740481C1C}">
                <a14:useLocalDpi xmlns:a14="http://schemas.microsoft.com/office/drawing/2010/main"/>
              </a:ext>
            </a:extLst>
          </a:blip>
          <a:stretch>
            <a:fillRect/>
          </a:stretch>
        </p:blipFill>
        <p:spPr>
          <a:xfrm>
            <a:off x="10190399" y="6098077"/>
            <a:ext cx="1298448" cy="488762"/>
          </a:xfrm>
          <a:prstGeom prst="rect">
            <a:avLst/>
          </a:prstGeom>
        </p:spPr>
      </p:pic>
      <p:sp>
        <p:nvSpPr>
          <p:cNvPr id="8" name="TextBox 7"/>
          <p:cNvSpPr txBox="1"/>
          <p:nvPr/>
        </p:nvSpPr>
        <p:spPr>
          <a:xfrm>
            <a:off x="692986" y="6476473"/>
            <a:ext cx="961696" cy="228600"/>
          </a:xfrm>
          <a:prstGeom prst="rect">
            <a:avLst/>
          </a:prstGeom>
          <a:noFill/>
        </p:spPr>
        <p:txBody>
          <a:bodyPr wrap="square" lIns="0" tIns="0" rIns="0" bIns="0" rtlCol="0">
            <a:noAutofit/>
          </a:bodyPr>
          <a:lstStyle/>
          <a:p>
            <a:pPr algn="l">
              <a:lnSpc>
                <a:spcPct val="90000"/>
              </a:lnSpc>
            </a:pPr>
            <a:r>
              <a:rPr lang="en-US" sz="900" b="1" spc="-70" dirty="0" smtClean="0">
                <a:solidFill>
                  <a:schemeClr val="accent4"/>
                </a:solidFill>
                <a:latin typeface="+mn-lt"/>
              </a:rPr>
              <a:t>Page </a:t>
            </a:r>
            <a:fld id="{9484F7A5-6A8F-8446-A111-2677E1911D97}" type="slidenum">
              <a:rPr lang="en-US" sz="900" b="1" spc="-70" smtClean="0">
                <a:solidFill>
                  <a:schemeClr val="accent4"/>
                </a:solidFill>
                <a:latin typeface="+mn-lt"/>
              </a:rPr>
              <a:pPr algn="l">
                <a:lnSpc>
                  <a:spcPct val="90000"/>
                </a:lnSpc>
              </a:pPr>
              <a:t>‹#›</a:t>
            </a:fld>
            <a:endParaRPr lang="en-US" sz="900" b="1" spc="-70" dirty="0" smtClean="0">
              <a:solidFill>
                <a:schemeClr val="accent4"/>
              </a:solidFill>
              <a:latin typeface="+mn-lt"/>
            </a:endParaRPr>
          </a:p>
        </p:txBody>
      </p:sp>
      <p:sp>
        <p:nvSpPr>
          <p:cNvPr id="9" name="TextBox 8"/>
          <p:cNvSpPr txBox="1"/>
          <p:nvPr/>
        </p:nvSpPr>
        <p:spPr>
          <a:xfrm>
            <a:off x="1654683" y="6476473"/>
            <a:ext cx="3209419" cy="228600"/>
          </a:xfrm>
          <a:prstGeom prst="rect">
            <a:avLst/>
          </a:prstGeom>
        </p:spPr>
        <p:txBody>
          <a:bodyPr lIns="0" tIns="0" rIns="0" bIns="0">
            <a:noAutofit/>
          </a:bodyPr>
          <a:lstStyle/>
          <a:p>
            <a:pPr>
              <a:spcBef>
                <a:spcPts val="0"/>
              </a:spcBef>
              <a:buFont typeface="Arial"/>
              <a:buNone/>
              <a:defRPr/>
            </a:pPr>
            <a:r>
              <a:rPr lang="en-US" sz="900" dirty="0" smtClean="0">
                <a:solidFill>
                  <a:schemeClr val="accent4"/>
                </a:solidFill>
                <a:latin typeface="+mn-lt"/>
                <a:ea typeface="ヒラギノ角ゴ Pro W3" charset="-128"/>
                <a:cs typeface="ヒラギノ角ゴ Pro W3" charset="-128"/>
              </a:rPr>
              <a:t>©</a:t>
            </a:r>
            <a:r>
              <a:rPr lang="en-US" sz="900" baseline="0" dirty="0" smtClean="0">
                <a:solidFill>
                  <a:schemeClr val="accent4"/>
                </a:solidFill>
                <a:latin typeface="+mn-lt"/>
                <a:ea typeface="ヒラギノ角ゴ Pro W3" charset="-128"/>
                <a:cs typeface="ヒラギノ角ゴ Pro W3" charset="-128"/>
              </a:rPr>
              <a:t> Hortonworks </a:t>
            </a:r>
            <a:r>
              <a:rPr lang="en-US" sz="900" dirty="0" smtClean="0">
                <a:solidFill>
                  <a:schemeClr val="accent4"/>
                </a:solidFill>
                <a:latin typeface="+mn-lt"/>
                <a:ea typeface="ヒラギノ角ゴ Pro W3" charset="-128"/>
                <a:cs typeface="ヒラギノ角ゴ Pro W3" charset="-128"/>
              </a:rPr>
              <a:t>Inc. 2011 – 2015. All Rights Reserved</a:t>
            </a:r>
            <a:endParaRPr lang="en-US" sz="900" dirty="0">
              <a:solidFill>
                <a:schemeClr val="accent4"/>
              </a:solidFill>
              <a:latin typeface="+mn-lt"/>
              <a:ea typeface="ヒラギノ角ゴ Pro W3" charset="-128"/>
              <a:cs typeface="ヒラギノ角ゴ Pro W3" charset="-128"/>
            </a:endParaRPr>
          </a:p>
        </p:txBody>
      </p:sp>
    </p:spTree>
    <p:extLst>
      <p:ext uri="{BB962C8B-B14F-4D97-AF65-F5344CB8AC3E}">
        <p14:creationId xmlns:p14="http://schemas.microsoft.com/office/powerpoint/2010/main" val="670858384"/>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9" r:id="rId3"/>
    <p:sldLayoutId id="2147483675" r:id="rId4"/>
    <p:sldLayoutId id="2147483676" r:id="rId5"/>
    <p:sldLayoutId id="2147483671" r:id="rId6"/>
    <p:sldLayoutId id="2147483672" r:id="rId7"/>
    <p:sldLayoutId id="2147483673" r:id="rId8"/>
    <p:sldLayoutId id="2147483667" r:id="rId9"/>
    <p:sldLayoutId id="2147483677" r:id="rId10"/>
    <p:sldLayoutId id="2147483678" r:id="rId11"/>
    <p:sldLayoutId id="2147483679" r:id="rId12"/>
    <p:sldLayoutId id="2147483680"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13" r:id="rId28"/>
    <p:sldLayoutId id="2147483714" r:id="rId29"/>
    <p:sldLayoutId id="2147483715" r:id="rId30"/>
    <p:sldLayoutId id="2147483716" r:id="rId3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hdr="0" ftr="0" dt="0"/>
  <p:txStyles>
    <p:titleStyle>
      <a:lvl1pPr algn="l" defTabSz="457200" rtl="0" eaLnBrk="1" fontAlgn="base" hangingPunct="1">
        <a:spcBef>
          <a:spcPct val="0"/>
        </a:spcBef>
        <a:spcAft>
          <a:spcPct val="0"/>
        </a:spcAft>
        <a:defRPr sz="3600" kern="1200">
          <a:solidFill>
            <a:schemeClr val="tx1"/>
          </a:solidFill>
          <a:latin typeface="+mj-lt"/>
          <a:ea typeface="ヒラギノ角ゴ Pro W3" charset="-128"/>
          <a:cs typeface="ヒラギノ角ゴ Pro W3" charset="-128"/>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20.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1.wdp"/><Relationship Id="rId5" Type="http://schemas.openxmlformats.org/officeDocument/2006/relationships/image" Target="../media/image9.jpg"/><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0.xml"/><Relationship Id="rId4" Type="http://schemas.openxmlformats.org/officeDocument/2006/relationships/notesSlide" Target="../notesSlides/notesSlide31.xml"/><Relationship Id="rId1" Type="http://schemas.openxmlformats.org/officeDocument/2006/relationships/tags" Target="../tags/tag1.xml"/><Relationship Id="rId2" Type="http://schemas.openxmlformats.org/officeDocument/2006/relationships/tags" Target="../tags/tag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hyperlink" Target="https://cwiki.apache.org/confluence/display/ATLAS/" TargetMode="External"/><Relationship Id="rId4" Type="http://schemas.openxmlformats.org/officeDocument/2006/relationships/hyperlink" Target="http://incubator.apache.org/projects/atlas.html" TargetMode="External"/><Relationship Id="rId5" Type="http://schemas.openxmlformats.org/officeDocument/2006/relationships/hyperlink" Target="https://git-wip-us.apache.org/repos/asf/incubator-atlas.git" TargetMode="External"/><Relationship Id="rId6" Type="http://schemas.openxmlformats.org/officeDocument/2006/relationships/hyperlink" Target="http://hortonworks.com/hadoop/falcon/" TargetMode="External"/><Relationship Id="rId7" Type="http://schemas.openxmlformats.org/officeDocument/2006/relationships/hyperlink" Target="http://hortonworks.com/wp-content/uploads/2015/06/Falcon-UI-Preview-Instructions.v2.pdf" TargetMode="External"/><Relationship Id="rId8" Type="http://schemas.openxmlformats.org/officeDocument/2006/relationships/hyperlink" Target="http://hortonworks.com/partners/learn/" TargetMode="External"/><Relationship Id="rId1" Type="http://schemas.openxmlformats.org/officeDocument/2006/relationships/slideLayout" Target="../slideLayouts/slideLayout30.xml"/><Relationship Id="rId2" Type="http://schemas.openxmlformats.org/officeDocument/2006/relationships/hyperlink" Target="http://hortonworks.com/hdp/whats-new/"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tif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Pre-check </a:t>
            </a:r>
            <a:r>
              <a:rPr lang="en-US" dirty="0" err="1" smtClean="0"/>
              <a:t>Punchlist</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WebEx  -- (</a:t>
            </a:r>
            <a:r>
              <a:rPr lang="en-US" dirty="0"/>
              <a:t>Mute on entry/exit and no entry/exit tones) on the setup and delivery of the Field Awareness Sessions.  Participant menu.</a:t>
            </a:r>
          </a:p>
          <a:p>
            <a:pPr marL="342900" indent="-342900">
              <a:buFont typeface="Arial"/>
              <a:buChar char="•"/>
            </a:pPr>
            <a:r>
              <a:rPr lang="en-US" dirty="0" smtClean="0"/>
              <a:t>2</a:t>
            </a:r>
            <a:r>
              <a:rPr lang="en-US" baseline="30000" dirty="0" smtClean="0"/>
              <a:t>nd</a:t>
            </a:r>
            <a:r>
              <a:rPr lang="en-US" dirty="0" smtClean="0"/>
              <a:t> laptop for screen lag – synch audio and slide</a:t>
            </a:r>
          </a:p>
          <a:p>
            <a:pPr marL="342900" indent="-342900">
              <a:buFont typeface="Arial"/>
              <a:buChar char="•"/>
            </a:pPr>
            <a:r>
              <a:rPr lang="en-US" dirty="0" smtClean="0"/>
              <a:t>Quiet - Shutoff email / </a:t>
            </a:r>
            <a:r>
              <a:rPr lang="en-US" dirty="0" err="1" smtClean="0"/>
              <a:t>im</a:t>
            </a:r>
            <a:r>
              <a:rPr lang="en-US" dirty="0" smtClean="0"/>
              <a:t> /</a:t>
            </a:r>
            <a:r>
              <a:rPr lang="en-US" dirty="0" err="1" smtClean="0"/>
              <a:t>google</a:t>
            </a:r>
            <a:r>
              <a:rPr lang="en-US" dirty="0" smtClean="0"/>
              <a:t>+/</a:t>
            </a:r>
            <a:r>
              <a:rPr lang="en-US" dirty="0" err="1" smtClean="0"/>
              <a:t>etc</a:t>
            </a:r>
            <a:r>
              <a:rPr lang="en-US" dirty="0" smtClean="0"/>
              <a:t> </a:t>
            </a:r>
          </a:p>
          <a:p>
            <a:pPr marL="342900" indent="-342900">
              <a:buFont typeface="Arial"/>
              <a:buChar char="•"/>
            </a:pPr>
            <a:r>
              <a:rPr lang="en-US" dirty="0" smtClean="0"/>
              <a:t>Wingman: questions – real time response + end of session</a:t>
            </a:r>
          </a:p>
          <a:p>
            <a:pPr marL="342900" indent="-342900">
              <a:buFont typeface="Arial"/>
              <a:buChar char="•"/>
            </a:pPr>
            <a:r>
              <a:rPr lang="en-US" dirty="0" smtClean="0"/>
              <a:t>Spin up VMs for Demos / Final check of demo sites.</a:t>
            </a:r>
          </a:p>
          <a:p>
            <a:endParaRPr lang="en-US" dirty="0"/>
          </a:p>
        </p:txBody>
      </p:sp>
    </p:spTree>
    <p:extLst>
      <p:ext uri="{BB962C8B-B14F-4D97-AF65-F5344CB8AC3E}">
        <p14:creationId xmlns:p14="http://schemas.microsoft.com/office/powerpoint/2010/main" val="37668665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Atlas Overview</a:t>
            </a:r>
            <a:endParaRPr lang="en-US" dirty="0"/>
          </a:p>
        </p:txBody>
      </p:sp>
      <p:sp>
        <p:nvSpPr>
          <p:cNvPr id="3" name="Text Placeholder 2"/>
          <p:cNvSpPr>
            <a:spLocks noGrp="1"/>
          </p:cNvSpPr>
          <p:nvPr>
            <p:ph type="body" sz="quarter" idx="10"/>
          </p:nvPr>
        </p:nvSpPr>
        <p:spPr>
          <a:prstGeom prst="rect">
            <a:avLst/>
          </a:prstGeom>
        </p:spPr>
        <p:txBody>
          <a:bodyPr/>
          <a:lstStyle/>
          <a:p>
            <a:endParaRPr lang="en-US" dirty="0"/>
          </a:p>
        </p:txBody>
      </p:sp>
      <p:sp>
        <p:nvSpPr>
          <p:cNvPr id="4" name="Subtitle 3"/>
          <p:cNvSpPr>
            <a:spLocks noGrp="1"/>
          </p:cNvSpPr>
          <p:nvPr>
            <p:ph type="subTitle" idx="1"/>
          </p:nvPr>
        </p:nvSpPr>
        <p:spPr/>
        <p:txBody>
          <a:bodyPr/>
          <a:lstStyle/>
          <a:p>
            <a:r>
              <a:rPr lang="en-US" dirty="0" smtClean="0"/>
              <a:t>We Do Hadoop</a:t>
            </a:r>
            <a:endParaRPr lang="en-US" dirty="0"/>
          </a:p>
        </p:txBody>
      </p:sp>
    </p:spTree>
    <p:extLst>
      <p:ext uri="{BB962C8B-B14F-4D97-AF65-F5344CB8AC3E}">
        <p14:creationId xmlns:p14="http://schemas.microsoft.com/office/powerpoint/2010/main" val="18359233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Apache Atlas ?</a:t>
            </a:r>
            <a:endParaRPr lang="en-US" dirty="0"/>
          </a:p>
        </p:txBody>
      </p:sp>
      <p:sp>
        <p:nvSpPr>
          <p:cNvPr id="2" name="Text Placeholder 1"/>
          <p:cNvSpPr>
            <a:spLocks noGrp="1"/>
          </p:cNvSpPr>
          <p:nvPr>
            <p:ph type="body" sz="quarter" idx="11"/>
          </p:nvPr>
        </p:nvSpPr>
        <p:spPr>
          <a:xfrm>
            <a:off x="4902056" y="1287958"/>
            <a:ext cx="6097638" cy="4373254"/>
          </a:xfrm>
        </p:spPr>
        <p:txBody>
          <a:bodyPr/>
          <a:lstStyle/>
          <a:p>
            <a:pPr algn="ctr"/>
            <a:endParaRPr lang="en-US" dirty="0" smtClean="0"/>
          </a:p>
          <a:p>
            <a:pPr algn="ctr"/>
            <a:endParaRPr lang="en-US" dirty="0"/>
          </a:p>
          <a:p>
            <a:pPr algn="ctr"/>
            <a:endParaRPr lang="en-US" dirty="0" smtClean="0"/>
          </a:p>
          <a:p>
            <a:pPr algn="ctr"/>
            <a:endParaRPr lang="en-US" sz="4800" dirty="0" smtClean="0"/>
          </a:p>
        </p:txBody>
      </p:sp>
      <p:grpSp>
        <p:nvGrpSpPr>
          <p:cNvPr id="7" name="Group 6"/>
          <p:cNvGrpSpPr/>
          <p:nvPr/>
        </p:nvGrpSpPr>
        <p:grpSpPr>
          <a:xfrm>
            <a:off x="941634" y="1828178"/>
            <a:ext cx="3433736" cy="2564634"/>
            <a:chOff x="941634" y="1638384"/>
            <a:chExt cx="3433736" cy="2564634"/>
          </a:xfrm>
        </p:grpSpPr>
        <p:sp>
          <p:nvSpPr>
            <p:cNvPr id="4" name="Rounded Rectangle 3"/>
            <p:cNvSpPr/>
            <p:nvPr/>
          </p:nvSpPr>
          <p:spPr>
            <a:xfrm>
              <a:off x="941634" y="1638384"/>
              <a:ext cx="3433736" cy="2564634"/>
            </a:xfrm>
            <a:prstGeom prst="roundRect">
              <a:avLst>
                <a:gd name="adj" fmla="val 3472"/>
              </a:avLst>
            </a:prstGeom>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l"/>
              <a:endParaRPr lang="en-US" sz="2400" b="1" dirty="0" smtClean="0">
                <a:solidFill>
                  <a:schemeClr val="bg2"/>
                </a:solidFill>
              </a:endParaRPr>
            </a:p>
          </p:txBody>
        </p:sp>
        <p:sp>
          <p:nvSpPr>
            <p:cNvPr id="3" name="Rounded Rectangle 2"/>
            <p:cNvSpPr/>
            <p:nvPr/>
          </p:nvSpPr>
          <p:spPr>
            <a:xfrm>
              <a:off x="1175202" y="3110495"/>
              <a:ext cx="3022748" cy="755383"/>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b="1" dirty="0" smtClean="0">
                  <a:solidFill>
                    <a:schemeClr val="bg2"/>
                  </a:solidFill>
                </a:rPr>
                <a:t>Apache Atlas</a:t>
              </a:r>
            </a:p>
          </p:txBody>
        </p:sp>
        <p:sp>
          <p:nvSpPr>
            <p:cNvPr id="428" name="Rounded Rectangle 37"/>
            <p:cNvSpPr>
              <a:spLocks/>
            </p:cNvSpPr>
            <p:nvPr/>
          </p:nvSpPr>
          <p:spPr>
            <a:xfrm>
              <a:off x="128732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1">
                <a:lumMod val="20000"/>
                <a:lumOff val="80000"/>
              </a:schemeClr>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Hive</a:t>
              </a:r>
            </a:p>
            <a:p>
              <a:pPr algn="ctr"/>
              <a:endParaRPr lang="en-US" sz="1400" b="1" kern="0" dirty="0">
                <a:solidFill>
                  <a:srgbClr val="1E1E1E">
                    <a:lumMod val="75000"/>
                    <a:lumOff val="25000"/>
                  </a:srgbClr>
                </a:solidFill>
                <a:latin typeface="Arial"/>
                <a:cs typeface="Arial"/>
              </a:endParaRPr>
            </a:p>
          </p:txBody>
        </p:sp>
        <p:sp>
          <p:nvSpPr>
            <p:cNvPr id="573" name="Rounded Rectangle 37"/>
            <p:cNvSpPr>
              <a:spLocks/>
            </p:cNvSpPr>
            <p:nvPr/>
          </p:nvSpPr>
          <p:spPr>
            <a:xfrm>
              <a:off x="185401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00"/>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Ranger</a:t>
              </a:r>
            </a:p>
            <a:p>
              <a:pPr algn="ctr"/>
              <a:endParaRPr lang="en-US" sz="1400" b="1" kern="0" dirty="0">
                <a:solidFill>
                  <a:srgbClr val="1E1E1E">
                    <a:lumMod val="75000"/>
                    <a:lumOff val="25000"/>
                  </a:srgbClr>
                </a:solidFill>
                <a:latin typeface="Arial"/>
                <a:cs typeface="Arial"/>
              </a:endParaRPr>
            </a:p>
          </p:txBody>
        </p:sp>
        <p:sp>
          <p:nvSpPr>
            <p:cNvPr id="575" name="Rounded Rectangle 37"/>
            <p:cNvSpPr>
              <a:spLocks/>
            </p:cNvSpPr>
            <p:nvPr/>
          </p:nvSpPr>
          <p:spPr>
            <a:xfrm>
              <a:off x="242069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00"/>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Falcon</a:t>
              </a:r>
            </a:p>
            <a:p>
              <a:pPr algn="ctr"/>
              <a:endParaRPr lang="en-US" sz="1400" b="1" kern="0" dirty="0">
                <a:solidFill>
                  <a:srgbClr val="1E1E1E">
                    <a:lumMod val="75000"/>
                    <a:lumOff val="25000"/>
                  </a:srgbClr>
                </a:solidFill>
                <a:latin typeface="Arial"/>
                <a:cs typeface="Arial"/>
              </a:endParaRPr>
            </a:p>
          </p:txBody>
        </p:sp>
        <p:sp>
          <p:nvSpPr>
            <p:cNvPr id="576" name="Rounded Rectangle 37"/>
            <p:cNvSpPr>
              <a:spLocks/>
            </p:cNvSpPr>
            <p:nvPr/>
          </p:nvSpPr>
          <p:spPr>
            <a:xfrm>
              <a:off x="298738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Kafka</a:t>
              </a:r>
            </a:p>
          </p:txBody>
        </p:sp>
        <p:sp>
          <p:nvSpPr>
            <p:cNvPr id="577" name="Rounded Rectangle 37"/>
            <p:cNvSpPr>
              <a:spLocks/>
            </p:cNvSpPr>
            <p:nvPr/>
          </p:nvSpPr>
          <p:spPr>
            <a:xfrm>
              <a:off x="3554067"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Storm</a:t>
              </a:r>
            </a:p>
            <a:p>
              <a:pPr algn="ctr"/>
              <a:endParaRPr lang="en-US" sz="1400" b="1" kern="0" dirty="0">
                <a:solidFill>
                  <a:srgbClr val="1E1E1E">
                    <a:lumMod val="75000"/>
                    <a:lumOff val="25000"/>
                  </a:srgbClr>
                </a:solidFill>
                <a:latin typeface="Arial"/>
                <a:cs typeface="Arial"/>
              </a:endParaRPr>
            </a:p>
          </p:txBody>
        </p:sp>
      </p:grpSp>
      <p:sp>
        <p:nvSpPr>
          <p:cNvPr id="6" name="TextBox 5"/>
          <p:cNvSpPr txBox="1"/>
          <p:nvPr/>
        </p:nvSpPr>
        <p:spPr>
          <a:xfrm>
            <a:off x="4596800" y="4562635"/>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5096435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Apache Atlas ?</a:t>
            </a:r>
            <a:endParaRPr lang="en-US" dirty="0"/>
          </a:p>
        </p:txBody>
      </p:sp>
      <p:sp>
        <p:nvSpPr>
          <p:cNvPr id="2" name="Text Placeholder 1"/>
          <p:cNvSpPr>
            <a:spLocks noGrp="1"/>
          </p:cNvSpPr>
          <p:nvPr>
            <p:ph type="body" sz="quarter" idx="11"/>
          </p:nvPr>
        </p:nvSpPr>
        <p:spPr>
          <a:xfrm>
            <a:off x="4902056" y="1287958"/>
            <a:ext cx="6097638" cy="4373254"/>
          </a:xfrm>
        </p:spPr>
        <p:txBody>
          <a:bodyPr/>
          <a:lstStyle/>
          <a:p>
            <a:pPr algn="ctr"/>
            <a:endParaRPr lang="en-US" dirty="0" smtClean="0"/>
          </a:p>
          <a:p>
            <a:pPr algn="ctr"/>
            <a:endParaRPr lang="en-US" dirty="0"/>
          </a:p>
          <a:p>
            <a:pPr algn="ctr"/>
            <a:endParaRPr lang="en-US" dirty="0" smtClean="0"/>
          </a:p>
          <a:p>
            <a:pPr algn="ctr"/>
            <a:r>
              <a:rPr lang="en-US" sz="4800" dirty="0" smtClean="0"/>
              <a:t>Metadata</a:t>
            </a:r>
          </a:p>
        </p:txBody>
      </p:sp>
      <p:grpSp>
        <p:nvGrpSpPr>
          <p:cNvPr id="7" name="Group 6"/>
          <p:cNvGrpSpPr/>
          <p:nvPr/>
        </p:nvGrpSpPr>
        <p:grpSpPr>
          <a:xfrm>
            <a:off x="941634" y="1828178"/>
            <a:ext cx="3433736" cy="2564634"/>
            <a:chOff x="941634" y="1638384"/>
            <a:chExt cx="3433736" cy="2564634"/>
          </a:xfrm>
        </p:grpSpPr>
        <p:sp>
          <p:nvSpPr>
            <p:cNvPr id="4" name="Rounded Rectangle 3"/>
            <p:cNvSpPr/>
            <p:nvPr/>
          </p:nvSpPr>
          <p:spPr>
            <a:xfrm>
              <a:off x="941634" y="1638384"/>
              <a:ext cx="3433736" cy="2564634"/>
            </a:xfrm>
            <a:prstGeom prst="roundRect">
              <a:avLst>
                <a:gd name="adj" fmla="val 3472"/>
              </a:avLst>
            </a:prstGeom>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l"/>
              <a:endParaRPr lang="en-US" sz="2400" b="1" dirty="0" smtClean="0">
                <a:solidFill>
                  <a:schemeClr val="bg2"/>
                </a:solidFill>
              </a:endParaRPr>
            </a:p>
          </p:txBody>
        </p:sp>
        <p:sp>
          <p:nvSpPr>
            <p:cNvPr id="3" name="Rounded Rectangle 2"/>
            <p:cNvSpPr/>
            <p:nvPr/>
          </p:nvSpPr>
          <p:spPr>
            <a:xfrm>
              <a:off x="1175202" y="3110495"/>
              <a:ext cx="3022748" cy="755383"/>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b="1" dirty="0" smtClean="0">
                  <a:solidFill>
                    <a:schemeClr val="bg2"/>
                  </a:solidFill>
                </a:rPr>
                <a:t>Apache Atlas</a:t>
              </a:r>
            </a:p>
          </p:txBody>
        </p:sp>
        <p:sp>
          <p:nvSpPr>
            <p:cNvPr id="428" name="Rounded Rectangle 37"/>
            <p:cNvSpPr>
              <a:spLocks/>
            </p:cNvSpPr>
            <p:nvPr/>
          </p:nvSpPr>
          <p:spPr>
            <a:xfrm>
              <a:off x="128732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1">
                <a:lumMod val="20000"/>
                <a:lumOff val="80000"/>
              </a:schemeClr>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Hive</a:t>
              </a:r>
            </a:p>
            <a:p>
              <a:pPr algn="ctr"/>
              <a:endParaRPr lang="en-US" sz="1400" b="1" kern="0" dirty="0">
                <a:solidFill>
                  <a:srgbClr val="1E1E1E">
                    <a:lumMod val="75000"/>
                    <a:lumOff val="25000"/>
                  </a:srgbClr>
                </a:solidFill>
                <a:latin typeface="Arial"/>
                <a:cs typeface="Arial"/>
              </a:endParaRPr>
            </a:p>
          </p:txBody>
        </p:sp>
        <p:sp>
          <p:nvSpPr>
            <p:cNvPr id="573" name="Rounded Rectangle 37"/>
            <p:cNvSpPr>
              <a:spLocks/>
            </p:cNvSpPr>
            <p:nvPr/>
          </p:nvSpPr>
          <p:spPr>
            <a:xfrm>
              <a:off x="185401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00"/>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Ranger</a:t>
              </a:r>
            </a:p>
            <a:p>
              <a:pPr algn="ctr"/>
              <a:endParaRPr lang="en-US" sz="1400" b="1" kern="0" dirty="0">
                <a:solidFill>
                  <a:srgbClr val="1E1E1E">
                    <a:lumMod val="75000"/>
                    <a:lumOff val="25000"/>
                  </a:srgbClr>
                </a:solidFill>
                <a:latin typeface="Arial"/>
                <a:cs typeface="Arial"/>
              </a:endParaRPr>
            </a:p>
          </p:txBody>
        </p:sp>
        <p:sp>
          <p:nvSpPr>
            <p:cNvPr id="575" name="Rounded Rectangle 37"/>
            <p:cNvSpPr>
              <a:spLocks/>
            </p:cNvSpPr>
            <p:nvPr/>
          </p:nvSpPr>
          <p:spPr>
            <a:xfrm>
              <a:off x="242069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00"/>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Falcon</a:t>
              </a:r>
            </a:p>
            <a:p>
              <a:pPr algn="ctr"/>
              <a:endParaRPr lang="en-US" sz="1400" b="1" kern="0" dirty="0">
                <a:solidFill>
                  <a:srgbClr val="1E1E1E">
                    <a:lumMod val="75000"/>
                    <a:lumOff val="25000"/>
                  </a:srgbClr>
                </a:solidFill>
                <a:latin typeface="Arial"/>
                <a:cs typeface="Arial"/>
              </a:endParaRPr>
            </a:p>
          </p:txBody>
        </p:sp>
        <p:sp>
          <p:nvSpPr>
            <p:cNvPr id="576" name="Rounded Rectangle 37"/>
            <p:cNvSpPr>
              <a:spLocks/>
            </p:cNvSpPr>
            <p:nvPr/>
          </p:nvSpPr>
          <p:spPr>
            <a:xfrm>
              <a:off x="298738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Kafka</a:t>
              </a:r>
            </a:p>
          </p:txBody>
        </p:sp>
        <p:sp>
          <p:nvSpPr>
            <p:cNvPr id="577" name="Rounded Rectangle 37"/>
            <p:cNvSpPr>
              <a:spLocks/>
            </p:cNvSpPr>
            <p:nvPr/>
          </p:nvSpPr>
          <p:spPr>
            <a:xfrm>
              <a:off x="3554067"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Storm</a:t>
              </a:r>
            </a:p>
            <a:p>
              <a:pPr algn="ctr"/>
              <a:endParaRPr lang="en-US" sz="1400" b="1" kern="0" dirty="0">
                <a:solidFill>
                  <a:srgbClr val="1E1E1E">
                    <a:lumMod val="75000"/>
                    <a:lumOff val="25000"/>
                  </a:srgbClr>
                </a:solidFill>
                <a:latin typeface="Arial"/>
                <a:cs typeface="Arial"/>
              </a:endParaRPr>
            </a:p>
          </p:txBody>
        </p:sp>
      </p:grpSp>
      <p:sp>
        <p:nvSpPr>
          <p:cNvPr id="6" name="TextBox 5"/>
          <p:cNvSpPr txBox="1"/>
          <p:nvPr/>
        </p:nvSpPr>
        <p:spPr>
          <a:xfrm>
            <a:off x="4596800" y="4562635"/>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30356761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Apache Atlas Vision 2015 </a:t>
            </a:r>
            <a:endParaRPr lang="en-US" dirty="0"/>
          </a:p>
        </p:txBody>
      </p:sp>
      <p:sp>
        <p:nvSpPr>
          <p:cNvPr id="2" name="Text Placeholder 1"/>
          <p:cNvSpPr>
            <a:spLocks noGrp="1"/>
          </p:cNvSpPr>
          <p:nvPr>
            <p:ph type="body" sz="quarter" idx="11"/>
          </p:nvPr>
        </p:nvSpPr>
        <p:spPr>
          <a:xfrm>
            <a:off x="4902056" y="1287958"/>
            <a:ext cx="6097638" cy="4373254"/>
          </a:xfrm>
        </p:spPr>
        <p:txBody>
          <a:bodyPr/>
          <a:lstStyle/>
          <a:p>
            <a:r>
              <a:rPr lang="en-US" dirty="0" smtClean="0"/>
              <a:t>Metadata Services</a:t>
            </a:r>
          </a:p>
          <a:p>
            <a:pPr marL="509565" lvl="2" indent="-342900"/>
            <a:r>
              <a:rPr lang="en-US" sz="1600" b="0" dirty="0" smtClean="0"/>
              <a:t>Business Taxonomy - classification</a:t>
            </a:r>
          </a:p>
          <a:p>
            <a:pPr marL="509565" lvl="2" indent="-342900"/>
            <a:r>
              <a:rPr lang="en-US" sz="1600" b="0" dirty="0" smtClean="0"/>
              <a:t>Operational Data – Model for Hive: DB, Tables, Col,</a:t>
            </a:r>
          </a:p>
          <a:p>
            <a:pPr marL="509565" lvl="2" indent="-342900"/>
            <a:r>
              <a:rPr lang="en-US" sz="1600" dirty="0" smtClean="0"/>
              <a:t>Centralized location for all </a:t>
            </a:r>
            <a:r>
              <a:rPr lang="en-US" sz="1600" dirty="0"/>
              <a:t>m</a:t>
            </a:r>
            <a:r>
              <a:rPr lang="en-US" sz="1600" dirty="0" smtClean="0"/>
              <a:t>etadata </a:t>
            </a:r>
            <a:r>
              <a:rPr lang="en-US" sz="1600" b="1" dirty="0" smtClean="0">
                <a:solidFill>
                  <a:srgbClr val="FF0000"/>
                </a:solidFill>
              </a:rPr>
              <a:t>inside HDP</a:t>
            </a:r>
          </a:p>
          <a:p>
            <a:pPr marL="509565" lvl="2" indent="-342900"/>
            <a:r>
              <a:rPr lang="en-US" sz="1600" dirty="0" smtClean="0"/>
              <a:t>Single Interface point for Metadata Exchange with platforms </a:t>
            </a:r>
            <a:r>
              <a:rPr lang="en-US" sz="1600" b="1" dirty="0" smtClean="0">
                <a:solidFill>
                  <a:srgbClr val="FF0000"/>
                </a:solidFill>
              </a:rPr>
              <a:t>outside of HDP.</a:t>
            </a:r>
          </a:p>
          <a:p>
            <a:pPr marL="509565" lvl="2" indent="-342900"/>
            <a:r>
              <a:rPr lang="en-US" sz="1600" dirty="0"/>
              <a:t>Search &amp; </a:t>
            </a:r>
            <a:r>
              <a:rPr lang="en-US" sz="1600" dirty="0">
                <a:solidFill>
                  <a:schemeClr val="bg1"/>
                </a:solidFill>
              </a:rPr>
              <a:t>Proscriptive Lineage – Model and Audit</a:t>
            </a:r>
            <a:endParaRPr lang="en-US" sz="1050" dirty="0">
              <a:solidFill>
                <a:schemeClr val="bg1"/>
              </a:solidFill>
            </a:endParaRPr>
          </a:p>
          <a:p>
            <a:pPr marL="342900" indent="-342900">
              <a:buFont typeface="Arial"/>
              <a:buChar char="•"/>
            </a:pPr>
            <a:endParaRPr lang="en-US" dirty="0"/>
          </a:p>
        </p:txBody>
      </p:sp>
      <p:grpSp>
        <p:nvGrpSpPr>
          <p:cNvPr id="7" name="Group 6"/>
          <p:cNvGrpSpPr/>
          <p:nvPr/>
        </p:nvGrpSpPr>
        <p:grpSpPr>
          <a:xfrm>
            <a:off x="941634" y="1828178"/>
            <a:ext cx="3433736" cy="2564634"/>
            <a:chOff x="941634" y="1638384"/>
            <a:chExt cx="3433736" cy="2564634"/>
          </a:xfrm>
        </p:grpSpPr>
        <p:sp>
          <p:nvSpPr>
            <p:cNvPr id="4" name="Rounded Rectangle 3"/>
            <p:cNvSpPr/>
            <p:nvPr/>
          </p:nvSpPr>
          <p:spPr>
            <a:xfrm>
              <a:off x="941634" y="1638384"/>
              <a:ext cx="3433736" cy="2564634"/>
            </a:xfrm>
            <a:prstGeom prst="roundRect">
              <a:avLst>
                <a:gd name="adj" fmla="val 3472"/>
              </a:avLst>
            </a:prstGeom>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l"/>
              <a:endParaRPr lang="en-US" sz="2400" b="1" dirty="0" smtClean="0">
                <a:solidFill>
                  <a:schemeClr val="bg2"/>
                </a:solidFill>
              </a:endParaRPr>
            </a:p>
          </p:txBody>
        </p:sp>
        <p:sp>
          <p:nvSpPr>
            <p:cNvPr id="3" name="Rounded Rectangle 2"/>
            <p:cNvSpPr/>
            <p:nvPr/>
          </p:nvSpPr>
          <p:spPr>
            <a:xfrm>
              <a:off x="1175202" y="3110495"/>
              <a:ext cx="3022748" cy="755383"/>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b="1" dirty="0" smtClean="0">
                  <a:solidFill>
                    <a:schemeClr val="bg2"/>
                  </a:solidFill>
                </a:rPr>
                <a:t>Apache Atlas</a:t>
              </a:r>
            </a:p>
          </p:txBody>
        </p:sp>
        <p:sp>
          <p:nvSpPr>
            <p:cNvPr id="428" name="Rounded Rectangle 37"/>
            <p:cNvSpPr>
              <a:spLocks/>
            </p:cNvSpPr>
            <p:nvPr/>
          </p:nvSpPr>
          <p:spPr>
            <a:xfrm>
              <a:off x="128732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1">
                <a:lumMod val="20000"/>
                <a:lumOff val="80000"/>
              </a:schemeClr>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Hive</a:t>
              </a:r>
            </a:p>
            <a:p>
              <a:pPr algn="ctr"/>
              <a:endParaRPr lang="en-US" sz="1400" b="1" kern="0" dirty="0">
                <a:solidFill>
                  <a:srgbClr val="1E1E1E">
                    <a:lumMod val="75000"/>
                    <a:lumOff val="25000"/>
                  </a:srgbClr>
                </a:solidFill>
                <a:latin typeface="Arial"/>
                <a:cs typeface="Arial"/>
              </a:endParaRPr>
            </a:p>
          </p:txBody>
        </p:sp>
        <p:sp>
          <p:nvSpPr>
            <p:cNvPr id="573" name="Rounded Rectangle 37"/>
            <p:cNvSpPr>
              <a:spLocks/>
            </p:cNvSpPr>
            <p:nvPr/>
          </p:nvSpPr>
          <p:spPr>
            <a:xfrm>
              <a:off x="185401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FF"/>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Ranger</a:t>
              </a:r>
            </a:p>
            <a:p>
              <a:pPr algn="ctr"/>
              <a:endParaRPr lang="en-US" sz="1400" b="1" kern="0" dirty="0">
                <a:solidFill>
                  <a:srgbClr val="1E1E1E">
                    <a:lumMod val="75000"/>
                    <a:lumOff val="25000"/>
                  </a:srgbClr>
                </a:solidFill>
                <a:latin typeface="Arial"/>
                <a:cs typeface="Arial"/>
              </a:endParaRPr>
            </a:p>
          </p:txBody>
        </p:sp>
        <p:sp>
          <p:nvSpPr>
            <p:cNvPr id="575" name="Rounded Rectangle 37"/>
            <p:cNvSpPr>
              <a:spLocks/>
            </p:cNvSpPr>
            <p:nvPr/>
          </p:nvSpPr>
          <p:spPr>
            <a:xfrm>
              <a:off x="242069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FF"/>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Falcon</a:t>
              </a:r>
            </a:p>
            <a:p>
              <a:pPr algn="ctr"/>
              <a:endParaRPr lang="en-US" sz="1400" b="1" kern="0" dirty="0">
                <a:solidFill>
                  <a:srgbClr val="1E1E1E">
                    <a:lumMod val="75000"/>
                    <a:lumOff val="25000"/>
                  </a:srgbClr>
                </a:solidFill>
                <a:latin typeface="Arial"/>
                <a:cs typeface="Arial"/>
              </a:endParaRPr>
            </a:p>
          </p:txBody>
        </p:sp>
        <p:sp>
          <p:nvSpPr>
            <p:cNvPr id="576" name="Rounded Rectangle 37"/>
            <p:cNvSpPr>
              <a:spLocks/>
            </p:cNvSpPr>
            <p:nvPr/>
          </p:nvSpPr>
          <p:spPr>
            <a:xfrm>
              <a:off x="298738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Kafka</a:t>
              </a:r>
            </a:p>
          </p:txBody>
        </p:sp>
        <p:sp>
          <p:nvSpPr>
            <p:cNvPr id="577" name="Rounded Rectangle 37"/>
            <p:cNvSpPr>
              <a:spLocks/>
            </p:cNvSpPr>
            <p:nvPr/>
          </p:nvSpPr>
          <p:spPr>
            <a:xfrm>
              <a:off x="3554067"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Storm</a:t>
              </a:r>
            </a:p>
            <a:p>
              <a:pPr algn="ctr"/>
              <a:endParaRPr lang="en-US" sz="1400" b="1" kern="0" dirty="0">
                <a:solidFill>
                  <a:srgbClr val="1E1E1E">
                    <a:lumMod val="75000"/>
                    <a:lumOff val="25000"/>
                  </a:srgbClr>
                </a:solidFill>
                <a:latin typeface="Arial"/>
                <a:cs typeface="Arial"/>
              </a:endParaRPr>
            </a:p>
          </p:txBody>
        </p:sp>
      </p:grpSp>
      <p:sp>
        <p:nvSpPr>
          <p:cNvPr id="6" name="TextBox 5"/>
          <p:cNvSpPr txBox="1"/>
          <p:nvPr/>
        </p:nvSpPr>
        <p:spPr>
          <a:xfrm>
            <a:off x="4596800" y="4562635"/>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7493338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4901852" y="3593859"/>
            <a:ext cx="6664602" cy="2183767"/>
          </a:xfrm>
          <a:prstGeom prst="roundRect">
            <a:avLst>
              <a:gd name="adj" fmla="val 7064"/>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9" name="Rounded Rectangle 18"/>
          <p:cNvSpPr/>
          <p:nvPr/>
        </p:nvSpPr>
        <p:spPr>
          <a:xfrm>
            <a:off x="4902056" y="1139108"/>
            <a:ext cx="6664602" cy="2183767"/>
          </a:xfrm>
          <a:prstGeom prst="roundRect">
            <a:avLst>
              <a:gd name="adj" fmla="val 7064"/>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5" name="Title 4"/>
          <p:cNvSpPr>
            <a:spLocks noGrp="1"/>
          </p:cNvSpPr>
          <p:nvPr>
            <p:ph type="title"/>
          </p:nvPr>
        </p:nvSpPr>
        <p:spPr/>
        <p:txBody>
          <a:bodyPr/>
          <a:lstStyle/>
          <a:p>
            <a:r>
              <a:rPr lang="en-US" dirty="0" smtClean="0"/>
              <a:t>What is available now versus later ?</a:t>
            </a:r>
            <a:endParaRPr lang="en-US" dirty="0"/>
          </a:p>
        </p:txBody>
      </p:sp>
      <p:sp>
        <p:nvSpPr>
          <p:cNvPr id="2" name="Text Placeholder 1"/>
          <p:cNvSpPr>
            <a:spLocks noGrp="1"/>
          </p:cNvSpPr>
          <p:nvPr>
            <p:ph type="body" sz="quarter" idx="11"/>
          </p:nvPr>
        </p:nvSpPr>
        <p:spPr>
          <a:xfrm>
            <a:off x="5120043" y="1287958"/>
            <a:ext cx="6097638" cy="4373254"/>
          </a:xfrm>
        </p:spPr>
        <p:txBody>
          <a:bodyPr/>
          <a:lstStyle/>
          <a:p>
            <a:r>
              <a:rPr lang="en-US" sz="2000" dirty="0" smtClean="0"/>
              <a:t>Metadata Services – HDP 2.3</a:t>
            </a:r>
            <a:endParaRPr lang="en-US" dirty="0" smtClean="0"/>
          </a:p>
          <a:p>
            <a:pPr marL="509565" lvl="2" indent="-342900"/>
            <a:r>
              <a:rPr lang="en-US" sz="1600" b="0" dirty="0" smtClean="0"/>
              <a:t>Business Taxonomy - classification</a:t>
            </a:r>
          </a:p>
          <a:p>
            <a:pPr marL="509565" lvl="2" indent="-342900"/>
            <a:r>
              <a:rPr lang="en-US" sz="1600" b="0" dirty="0" smtClean="0"/>
              <a:t>Operational Data – Model for Hive: DB, Tables, Col,</a:t>
            </a:r>
          </a:p>
          <a:p>
            <a:pPr marL="509565" lvl="2" indent="-342900"/>
            <a:r>
              <a:rPr lang="en-US" sz="1600" dirty="0" smtClean="0"/>
              <a:t>Centralized location for all </a:t>
            </a:r>
            <a:r>
              <a:rPr lang="en-US" sz="1600" dirty="0"/>
              <a:t>m</a:t>
            </a:r>
            <a:r>
              <a:rPr lang="en-US" sz="1600" dirty="0" smtClean="0"/>
              <a:t>etadata </a:t>
            </a:r>
            <a:r>
              <a:rPr lang="en-US" sz="1600" b="1" dirty="0" smtClean="0">
                <a:solidFill>
                  <a:srgbClr val="FF0000"/>
                </a:solidFill>
              </a:rPr>
              <a:t>inside HDP</a:t>
            </a:r>
          </a:p>
          <a:p>
            <a:pPr marL="509565" lvl="2" indent="-342900"/>
            <a:r>
              <a:rPr lang="en-US" sz="1600" dirty="0" smtClean="0"/>
              <a:t>Single Interface point for Metadata Exchange with platforms </a:t>
            </a:r>
            <a:r>
              <a:rPr lang="en-US" sz="1600" b="1" dirty="0" smtClean="0">
                <a:solidFill>
                  <a:srgbClr val="FF0000"/>
                </a:solidFill>
              </a:rPr>
              <a:t>outside of HDP.</a:t>
            </a:r>
          </a:p>
          <a:p>
            <a:pPr marL="509565" lvl="2" indent="-342900"/>
            <a:endParaRPr lang="en-US" sz="1600" b="1" dirty="0" smtClean="0">
              <a:solidFill>
                <a:srgbClr val="FF0000"/>
              </a:solidFill>
            </a:endParaRPr>
          </a:p>
          <a:p>
            <a:r>
              <a:rPr lang="en-US" sz="2000" dirty="0" smtClean="0"/>
              <a:t>Metadata will enrich every component</a:t>
            </a:r>
          </a:p>
          <a:p>
            <a:pPr marL="509565" lvl="2" indent="-342900"/>
            <a:r>
              <a:rPr lang="en-US" sz="1600" dirty="0" smtClean="0"/>
              <a:t>Hive – Complete lineage, every SQL tracked – </a:t>
            </a:r>
            <a:r>
              <a:rPr lang="en-US" sz="1600" b="1" dirty="0" smtClean="0"/>
              <a:t>HDP 2.3 </a:t>
            </a:r>
          </a:p>
          <a:p>
            <a:pPr marL="509565" lvl="2" indent="-342900"/>
            <a:r>
              <a:rPr lang="en-US" sz="1600" dirty="0" smtClean="0"/>
              <a:t>Ranger – Tag or Attribute security  ABAC – </a:t>
            </a:r>
            <a:r>
              <a:rPr lang="en-US" sz="1600" b="1" dirty="0" smtClean="0"/>
              <a:t>M20</a:t>
            </a:r>
          </a:p>
          <a:p>
            <a:pPr marL="509565" lvl="2" indent="-342900"/>
            <a:r>
              <a:rPr lang="en-US" sz="1600" dirty="0" smtClean="0"/>
              <a:t>Falcon –  Business Taxonomy – </a:t>
            </a:r>
            <a:r>
              <a:rPr lang="en-US" sz="1600" b="1" dirty="0" smtClean="0"/>
              <a:t>M20 </a:t>
            </a:r>
          </a:p>
          <a:p>
            <a:pPr marL="342900" indent="-342900">
              <a:buFont typeface="Arial"/>
              <a:buChar char="•"/>
            </a:pPr>
            <a:endParaRPr lang="en-US" dirty="0"/>
          </a:p>
        </p:txBody>
      </p:sp>
      <p:grpSp>
        <p:nvGrpSpPr>
          <p:cNvPr id="7" name="Group 6"/>
          <p:cNvGrpSpPr/>
          <p:nvPr/>
        </p:nvGrpSpPr>
        <p:grpSpPr>
          <a:xfrm>
            <a:off x="941634" y="1828178"/>
            <a:ext cx="3433736" cy="2564634"/>
            <a:chOff x="941634" y="1638384"/>
            <a:chExt cx="3433736" cy="2564634"/>
          </a:xfrm>
          <a:solidFill>
            <a:schemeClr val="accent1">
              <a:lumMod val="20000"/>
              <a:lumOff val="80000"/>
            </a:schemeClr>
          </a:solidFill>
        </p:grpSpPr>
        <p:sp>
          <p:nvSpPr>
            <p:cNvPr id="4" name="Rounded Rectangle 3"/>
            <p:cNvSpPr/>
            <p:nvPr/>
          </p:nvSpPr>
          <p:spPr>
            <a:xfrm>
              <a:off x="941634" y="1638384"/>
              <a:ext cx="3433736" cy="2564634"/>
            </a:xfrm>
            <a:prstGeom prst="roundRect">
              <a:avLst>
                <a:gd name="adj" fmla="val 3472"/>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l"/>
              <a:endParaRPr lang="en-US" sz="2400" b="1" dirty="0" smtClean="0">
                <a:solidFill>
                  <a:schemeClr val="bg2"/>
                </a:solidFill>
              </a:endParaRPr>
            </a:p>
          </p:txBody>
        </p:sp>
        <p:sp>
          <p:nvSpPr>
            <p:cNvPr id="3" name="Rounded Rectangle 2"/>
            <p:cNvSpPr/>
            <p:nvPr/>
          </p:nvSpPr>
          <p:spPr>
            <a:xfrm>
              <a:off x="1175202" y="3110495"/>
              <a:ext cx="3022748" cy="755383"/>
            </a:xfrm>
            <a:prstGeom prst="roundRect">
              <a:avLst/>
            </a:prstGeom>
            <a:solidFill>
              <a:srgbClr val="69BE28"/>
            </a:solidFill>
            <a:ln w="381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b="1" dirty="0" smtClean="0">
                  <a:solidFill>
                    <a:srgbClr val="FFFFFF"/>
                  </a:solidFill>
                </a:rPr>
                <a:t>Apache Atlas</a:t>
              </a:r>
            </a:p>
          </p:txBody>
        </p:sp>
        <p:sp>
          <p:nvSpPr>
            <p:cNvPr id="428" name="Rounded Rectangle 37"/>
            <p:cNvSpPr>
              <a:spLocks/>
            </p:cNvSpPr>
            <p:nvPr/>
          </p:nvSpPr>
          <p:spPr>
            <a:xfrm>
              <a:off x="128732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69BE28"/>
            </a:solidFill>
            <a:ln w="381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600" b="1" kern="0" dirty="0" smtClean="0">
                  <a:solidFill>
                    <a:srgbClr val="FFFFFF"/>
                  </a:solidFill>
                  <a:latin typeface="Arial"/>
                  <a:cs typeface="Arial"/>
                </a:rPr>
                <a:t>Hive</a:t>
              </a:r>
              <a:endParaRPr lang="en-US" sz="1400" b="1" kern="0" dirty="0" smtClean="0">
                <a:solidFill>
                  <a:srgbClr val="FFFFFF"/>
                </a:solidFill>
                <a:latin typeface="Arial"/>
                <a:cs typeface="Arial"/>
              </a:endParaRPr>
            </a:p>
            <a:p>
              <a:pPr algn="ctr"/>
              <a:endParaRPr lang="en-US" sz="1400" b="1" kern="0" dirty="0">
                <a:solidFill>
                  <a:srgbClr val="FFFFFF"/>
                </a:solidFill>
                <a:latin typeface="Arial"/>
                <a:cs typeface="Arial"/>
              </a:endParaRPr>
            </a:p>
          </p:txBody>
        </p:sp>
        <p:sp>
          <p:nvSpPr>
            <p:cNvPr id="573" name="Rounded Rectangle 37"/>
            <p:cNvSpPr>
              <a:spLocks/>
            </p:cNvSpPr>
            <p:nvPr/>
          </p:nvSpPr>
          <p:spPr>
            <a:xfrm>
              <a:off x="185401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grp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Ranger</a:t>
              </a:r>
            </a:p>
            <a:p>
              <a:pPr algn="ctr"/>
              <a:endParaRPr lang="en-US" sz="1400" b="1" kern="0" dirty="0">
                <a:solidFill>
                  <a:srgbClr val="1E1E1E">
                    <a:lumMod val="75000"/>
                    <a:lumOff val="25000"/>
                  </a:srgbClr>
                </a:solidFill>
                <a:latin typeface="Arial"/>
                <a:cs typeface="Arial"/>
              </a:endParaRPr>
            </a:p>
          </p:txBody>
        </p:sp>
        <p:sp>
          <p:nvSpPr>
            <p:cNvPr id="575" name="Rounded Rectangle 37"/>
            <p:cNvSpPr>
              <a:spLocks/>
            </p:cNvSpPr>
            <p:nvPr/>
          </p:nvSpPr>
          <p:spPr>
            <a:xfrm>
              <a:off x="242069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grp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Falcon</a:t>
              </a:r>
            </a:p>
            <a:p>
              <a:pPr algn="ctr"/>
              <a:endParaRPr lang="en-US" sz="1400" b="1" kern="0" dirty="0">
                <a:solidFill>
                  <a:srgbClr val="1E1E1E">
                    <a:lumMod val="75000"/>
                    <a:lumOff val="25000"/>
                  </a:srgbClr>
                </a:solidFill>
                <a:latin typeface="Arial"/>
                <a:cs typeface="Arial"/>
              </a:endParaRPr>
            </a:p>
          </p:txBody>
        </p:sp>
        <p:sp>
          <p:nvSpPr>
            <p:cNvPr id="576" name="Rounded Rectangle 37"/>
            <p:cNvSpPr>
              <a:spLocks/>
            </p:cNvSpPr>
            <p:nvPr/>
          </p:nvSpPr>
          <p:spPr>
            <a:xfrm>
              <a:off x="298738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grp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Kafka</a:t>
              </a:r>
            </a:p>
          </p:txBody>
        </p:sp>
        <p:sp>
          <p:nvSpPr>
            <p:cNvPr id="577" name="Rounded Rectangle 37"/>
            <p:cNvSpPr>
              <a:spLocks/>
            </p:cNvSpPr>
            <p:nvPr/>
          </p:nvSpPr>
          <p:spPr>
            <a:xfrm>
              <a:off x="3554067"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grp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Storm</a:t>
              </a:r>
            </a:p>
            <a:p>
              <a:pPr algn="ctr"/>
              <a:endParaRPr lang="en-US" sz="1400" b="1" kern="0" dirty="0">
                <a:solidFill>
                  <a:srgbClr val="1E1E1E">
                    <a:lumMod val="75000"/>
                    <a:lumOff val="25000"/>
                  </a:srgbClr>
                </a:solidFill>
                <a:latin typeface="Arial"/>
                <a:cs typeface="Arial"/>
              </a:endParaRPr>
            </a:p>
          </p:txBody>
        </p:sp>
      </p:grpSp>
      <p:sp>
        <p:nvSpPr>
          <p:cNvPr id="6" name="TextBox 5"/>
          <p:cNvSpPr txBox="1"/>
          <p:nvPr/>
        </p:nvSpPr>
        <p:spPr>
          <a:xfrm>
            <a:off x="4814787" y="4562635"/>
            <a:ext cx="914400" cy="914400"/>
          </a:xfrm>
          <a:prstGeom prst="rect">
            <a:avLst/>
          </a:prstGeom>
        </p:spPr>
        <p:txBody>
          <a:bodyPr vert="horz" wrap="none" lIns="91440" tIns="91440" rIns="91440" bIns="91440" rtlCol="0">
            <a:noAutofit/>
          </a:bodyPr>
          <a:lstStyle/>
          <a:p>
            <a:endParaRPr lang="en-US" dirty="0"/>
          </a:p>
        </p:txBody>
      </p:sp>
      <p:sp>
        <p:nvSpPr>
          <p:cNvPr id="8" name="Rounded Rectangle 7"/>
          <p:cNvSpPr/>
          <p:nvPr/>
        </p:nvSpPr>
        <p:spPr>
          <a:xfrm>
            <a:off x="1287328" y="1932220"/>
            <a:ext cx="509015" cy="430072"/>
          </a:xfrm>
          <a:prstGeom prst="roundRect">
            <a:avLst>
              <a:gd name="adj" fmla="val 0"/>
            </a:avLst>
          </a:prstGeom>
          <a:solidFill>
            <a:schemeClr val="accent1"/>
          </a:solidFill>
          <a:ln w="381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1200" b="1" dirty="0" smtClean="0">
                <a:solidFill>
                  <a:srgbClr val="FFFFFF"/>
                </a:solidFill>
              </a:rPr>
              <a:t>DAL</a:t>
            </a:r>
            <a:endParaRPr lang="en-US" sz="1100" b="1" dirty="0" smtClean="0">
              <a:solidFill>
                <a:srgbClr val="FFFFFF"/>
              </a:solidFill>
            </a:endParaRPr>
          </a:p>
        </p:txBody>
      </p:sp>
      <p:sp>
        <p:nvSpPr>
          <p:cNvPr id="14" name="Rounded Rectangle 13"/>
          <p:cNvSpPr/>
          <p:nvPr/>
        </p:nvSpPr>
        <p:spPr>
          <a:xfrm>
            <a:off x="1854013" y="1932220"/>
            <a:ext cx="1075700" cy="430072"/>
          </a:xfrm>
          <a:prstGeom prst="roundRect">
            <a:avLst>
              <a:gd name="adj" fmla="val 0"/>
            </a:avLst>
          </a:prstGeom>
          <a:solidFill>
            <a:schemeClr val="accent1">
              <a:lumMod val="40000"/>
              <a:lumOff val="60000"/>
            </a:schemeClr>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1100" b="1" dirty="0" smtClean="0">
                <a:solidFill>
                  <a:srgbClr val="1E1E1E"/>
                </a:solidFill>
              </a:rPr>
              <a:t>DAL M20</a:t>
            </a:r>
          </a:p>
        </p:txBody>
      </p:sp>
      <p:sp>
        <p:nvSpPr>
          <p:cNvPr id="15" name="Rounded Rectangle 14"/>
          <p:cNvSpPr/>
          <p:nvPr/>
        </p:nvSpPr>
        <p:spPr>
          <a:xfrm>
            <a:off x="2987383" y="1932220"/>
            <a:ext cx="1075699" cy="430072"/>
          </a:xfrm>
          <a:prstGeom prst="roundRect">
            <a:avLst>
              <a:gd name="adj" fmla="val 0"/>
            </a:avLst>
          </a:prstGeom>
          <a:solidFill>
            <a:schemeClr val="bg2"/>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1100" b="1" dirty="0" smtClean="0">
                <a:solidFill>
                  <a:srgbClr val="1E1E1E"/>
                </a:solidFill>
              </a:rPr>
              <a:t>ERIE</a:t>
            </a:r>
          </a:p>
        </p:txBody>
      </p:sp>
      <p:sp>
        <p:nvSpPr>
          <p:cNvPr id="9" name="Rounded Rectangle 8"/>
          <p:cNvSpPr/>
          <p:nvPr/>
        </p:nvSpPr>
        <p:spPr>
          <a:xfrm>
            <a:off x="8828374" y="1294310"/>
            <a:ext cx="559269" cy="40302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1200" b="1" dirty="0" smtClean="0">
                <a:solidFill>
                  <a:schemeClr val="bg2"/>
                </a:solidFill>
              </a:rPr>
              <a:t>Now</a:t>
            </a:r>
          </a:p>
        </p:txBody>
      </p:sp>
      <p:sp>
        <p:nvSpPr>
          <p:cNvPr id="17" name="Rounded Rectangle 16"/>
          <p:cNvSpPr/>
          <p:nvPr/>
        </p:nvSpPr>
        <p:spPr>
          <a:xfrm>
            <a:off x="10798229" y="4055672"/>
            <a:ext cx="559269" cy="40302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1200" b="1" dirty="0" smtClean="0">
                <a:solidFill>
                  <a:schemeClr val="bg2"/>
                </a:solidFill>
              </a:rPr>
              <a:t>Now</a:t>
            </a:r>
          </a:p>
        </p:txBody>
      </p:sp>
    </p:spTree>
    <p:extLst>
      <p:ext uri="{BB962C8B-B14F-4D97-AF65-F5344CB8AC3E}">
        <p14:creationId xmlns:p14="http://schemas.microsoft.com/office/powerpoint/2010/main" val="30273764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Overlap with Falcon ?</a:t>
            </a:r>
            <a:endParaRPr lang="en-US" dirty="0"/>
          </a:p>
        </p:txBody>
      </p:sp>
      <p:sp>
        <p:nvSpPr>
          <p:cNvPr id="2" name="Text Placeholder 1"/>
          <p:cNvSpPr>
            <a:spLocks noGrp="1"/>
          </p:cNvSpPr>
          <p:nvPr>
            <p:ph type="body" sz="quarter" idx="11"/>
          </p:nvPr>
        </p:nvSpPr>
        <p:spPr>
          <a:xfrm>
            <a:off x="4054485" y="1101782"/>
            <a:ext cx="6815124" cy="4738255"/>
          </a:xfrm>
        </p:spPr>
        <p:txBody>
          <a:bodyPr/>
          <a:lstStyle/>
          <a:p>
            <a:r>
              <a:rPr lang="en-US" sz="1800" dirty="0" smtClean="0">
                <a:solidFill>
                  <a:schemeClr val="bg1"/>
                </a:solidFill>
              </a:rPr>
              <a:t>Atlas provides: </a:t>
            </a:r>
            <a:r>
              <a:rPr lang="en-US" sz="1800" i="1" dirty="0" smtClean="0">
                <a:solidFill>
                  <a:schemeClr val="accent1">
                    <a:lumMod val="75000"/>
                  </a:schemeClr>
                </a:solidFill>
              </a:rPr>
              <a:t>Metadata</a:t>
            </a:r>
          </a:p>
          <a:p>
            <a:pPr marL="285750" indent="-285750">
              <a:buFont typeface="Arial" charset="0"/>
              <a:buChar char="•"/>
            </a:pPr>
            <a:r>
              <a:rPr lang="en-US" sz="1600" b="0" dirty="0" smtClean="0"/>
              <a:t>Business Classification (taxonomy): Retail Division&gt; Department &gt; Shoes</a:t>
            </a:r>
          </a:p>
          <a:p>
            <a:pPr marL="285750" indent="-285750">
              <a:buFont typeface="Arial" charset="0"/>
              <a:buChar char="•"/>
            </a:pPr>
            <a:r>
              <a:rPr lang="en-US" sz="1600" b="0" dirty="0" smtClean="0"/>
              <a:t>Hierarchy  with Inheritance of attribute to child objects: Sens</a:t>
            </a:r>
            <a:r>
              <a:rPr lang="en-US" sz="1600" b="0" dirty="0"/>
              <a:t>i</a:t>
            </a:r>
            <a:r>
              <a:rPr lang="en-US" sz="1600" b="0" dirty="0" smtClean="0"/>
              <a:t>tive “PII” tag of department HR will be inherited by group HR&gt;Benefits</a:t>
            </a:r>
          </a:p>
          <a:p>
            <a:pPr marL="285750" lvl="1" indent="-285750">
              <a:buClr>
                <a:srgbClr val="00B050"/>
              </a:buClr>
              <a:buFont typeface="Arial" charset="0"/>
              <a:buChar char="•"/>
            </a:pPr>
            <a:r>
              <a:rPr lang="en-US" sz="1600" dirty="0" smtClean="0"/>
              <a:t>Repository for any HDP or external reporting via REST API’s</a:t>
            </a:r>
          </a:p>
          <a:p>
            <a:pPr marL="285750" lvl="1" indent="-285750">
              <a:buClr>
                <a:srgbClr val="00B050"/>
              </a:buClr>
              <a:buFont typeface="Arial" charset="0"/>
              <a:buChar char="•"/>
            </a:pPr>
            <a:r>
              <a:rPr lang="en-US" sz="1600" dirty="0" smtClean="0"/>
              <a:t>Does not orchestrate any action in HDP </a:t>
            </a:r>
          </a:p>
          <a:p>
            <a:pPr marL="285750" lvl="1" indent="-285750">
              <a:buClr>
                <a:srgbClr val="00B050"/>
              </a:buClr>
              <a:buFont typeface="Arial" charset="0"/>
              <a:buChar char="•"/>
            </a:pPr>
            <a:r>
              <a:rPr lang="en-US" sz="1600" dirty="0" smtClean="0"/>
              <a:t>Comprehensive….but not instance-based.</a:t>
            </a:r>
          </a:p>
          <a:p>
            <a:r>
              <a:rPr lang="en-US" sz="1800" dirty="0" smtClean="0">
                <a:solidFill>
                  <a:schemeClr val="bg1"/>
                </a:solidFill>
              </a:rPr>
              <a:t>Falcon provides</a:t>
            </a:r>
            <a:r>
              <a:rPr lang="en-US" sz="1800" b="0" dirty="0" smtClean="0">
                <a:solidFill>
                  <a:schemeClr val="bg1"/>
                </a:solidFill>
              </a:rPr>
              <a:t>: </a:t>
            </a:r>
            <a:r>
              <a:rPr lang="en-US" sz="1800" i="1" dirty="0" smtClean="0">
                <a:solidFill>
                  <a:schemeClr val="accent1">
                    <a:lumMod val="75000"/>
                  </a:schemeClr>
                </a:solidFill>
              </a:rPr>
              <a:t>Life Cycle </a:t>
            </a:r>
          </a:p>
          <a:p>
            <a:pPr marL="285750" indent="-285750">
              <a:buFont typeface="Arial" charset="0"/>
              <a:buChar char="•"/>
            </a:pPr>
            <a:r>
              <a:rPr lang="en-US" sz="1600" b="0" dirty="0" smtClean="0"/>
              <a:t>Excels with data handling – movement, archival, eviction</a:t>
            </a:r>
          </a:p>
          <a:p>
            <a:pPr marL="285750" indent="-285750">
              <a:buFont typeface="Arial" charset="0"/>
              <a:buChar char="•"/>
            </a:pPr>
            <a:r>
              <a:rPr lang="en-US" sz="1600" b="0" dirty="0" smtClean="0"/>
              <a:t>Definition, monitoring and tracing of Falcon pipeline entities and instances </a:t>
            </a:r>
            <a:r>
              <a:rPr lang="en-US" sz="1600" i="1" dirty="0" smtClean="0"/>
              <a:t>only</a:t>
            </a:r>
            <a:r>
              <a:rPr lang="en-US" sz="1600" b="0" dirty="0" smtClean="0"/>
              <a:t>.</a:t>
            </a:r>
          </a:p>
          <a:p>
            <a:pPr marL="285750" indent="-285750">
              <a:buFont typeface="Arial" charset="0"/>
              <a:buChar char="•"/>
            </a:pPr>
            <a:r>
              <a:rPr lang="en-US" sz="1600" b="0" dirty="0" smtClean="0"/>
              <a:t>Can be used to label feeds, processes, &amp; clusters but not based on any </a:t>
            </a:r>
            <a:r>
              <a:rPr lang="en-US" sz="1600" b="0" dirty="0"/>
              <a:t>defined taxonomy (free-form tagging) </a:t>
            </a:r>
            <a:endParaRPr lang="en-US" sz="1600" b="0" dirty="0" smtClean="0"/>
          </a:p>
          <a:p>
            <a:endParaRPr lang="en-US" sz="1600" dirty="0" smtClean="0"/>
          </a:p>
          <a:p>
            <a:endParaRPr lang="en-US" sz="1600" dirty="0" smtClean="0"/>
          </a:p>
          <a:p>
            <a:pPr marL="342900" indent="-342900">
              <a:buFont typeface="Arial"/>
              <a:buChar char="•"/>
            </a:pPr>
            <a:endParaRPr lang="en-US" sz="1600" dirty="0"/>
          </a:p>
        </p:txBody>
      </p:sp>
      <p:grpSp>
        <p:nvGrpSpPr>
          <p:cNvPr id="7" name="Group 6"/>
          <p:cNvGrpSpPr/>
          <p:nvPr/>
        </p:nvGrpSpPr>
        <p:grpSpPr>
          <a:xfrm>
            <a:off x="411636" y="2662616"/>
            <a:ext cx="2989964" cy="2233184"/>
            <a:chOff x="941634" y="1638384"/>
            <a:chExt cx="3433736" cy="2564634"/>
          </a:xfrm>
        </p:grpSpPr>
        <p:sp>
          <p:nvSpPr>
            <p:cNvPr id="4" name="Rounded Rectangle 3"/>
            <p:cNvSpPr/>
            <p:nvPr/>
          </p:nvSpPr>
          <p:spPr>
            <a:xfrm>
              <a:off x="941634" y="1638384"/>
              <a:ext cx="3433736" cy="2564634"/>
            </a:xfrm>
            <a:prstGeom prst="roundRect">
              <a:avLst>
                <a:gd name="adj" fmla="val 3472"/>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l"/>
              <a:endParaRPr lang="en-US" sz="2400" b="1" dirty="0" smtClean="0">
                <a:solidFill>
                  <a:schemeClr val="bg2"/>
                </a:solidFill>
              </a:endParaRPr>
            </a:p>
          </p:txBody>
        </p:sp>
        <p:sp>
          <p:nvSpPr>
            <p:cNvPr id="3" name="Rounded Rectangle 2"/>
            <p:cNvSpPr/>
            <p:nvPr/>
          </p:nvSpPr>
          <p:spPr>
            <a:xfrm>
              <a:off x="1175202" y="3110495"/>
              <a:ext cx="3022748" cy="755383"/>
            </a:xfrm>
            <a:prstGeom prst="round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b="1" dirty="0" smtClean="0">
                  <a:solidFill>
                    <a:schemeClr val="bg2"/>
                  </a:solidFill>
                </a:rPr>
                <a:t>Apache Atlas</a:t>
              </a:r>
            </a:p>
          </p:txBody>
        </p:sp>
        <p:sp>
          <p:nvSpPr>
            <p:cNvPr id="428" name="Rounded Rectangle 37"/>
            <p:cNvSpPr>
              <a:spLocks/>
            </p:cNvSpPr>
            <p:nvPr/>
          </p:nvSpPr>
          <p:spPr>
            <a:xfrm>
              <a:off x="128732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FF"/>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chemeClr val="bg1">
                      <a:lumMod val="25000"/>
                      <a:lumOff val="75000"/>
                    </a:schemeClr>
                  </a:solidFill>
                  <a:latin typeface="Arial"/>
                  <a:cs typeface="Arial"/>
                </a:rPr>
                <a:t>Hive</a:t>
              </a:r>
            </a:p>
            <a:p>
              <a:pPr algn="ctr"/>
              <a:endParaRPr lang="en-US" sz="1400" b="1" kern="0" dirty="0">
                <a:solidFill>
                  <a:schemeClr val="bg1">
                    <a:lumMod val="25000"/>
                    <a:lumOff val="75000"/>
                  </a:schemeClr>
                </a:solidFill>
                <a:latin typeface="Arial"/>
                <a:cs typeface="Arial"/>
              </a:endParaRPr>
            </a:p>
          </p:txBody>
        </p:sp>
        <p:sp>
          <p:nvSpPr>
            <p:cNvPr id="573" name="Rounded Rectangle 37"/>
            <p:cNvSpPr>
              <a:spLocks/>
            </p:cNvSpPr>
            <p:nvPr/>
          </p:nvSpPr>
          <p:spPr>
            <a:xfrm>
              <a:off x="185401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chemeClr val="bg1">
                      <a:lumMod val="25000"/>
                      <a:lumOff val="75000"/>
                    </a:schemeClr>
                  </a:solidFill>
                  <a:latin typeface="Arial"/>
                  <a:cs typeface="Arial"/>
                </a:rPr>
                <a:t>Ranger</a:t>
              </a:r>
            </a:p>
            <a:p>
              <a:pPr algn="ctr"/>
              <a:endParaRPr lang="en-US" sz="1400" b="1" kern="0" dirty="0">
                <a:solidFill>
                  <a:schemeClr val="bg1">
                    <a:lumMod val="25000"/>
                    <a:lumOff val="75000"/>
                  </a:schemeClr>
                </a:solidFill>
                <a:latin typeface="Arial"/>
                <a:cs typeface="Arial"/>
              </a:endParaRPr>
            </a:p>
          </p:txBody>
        </p:sp>
        <p:sp>
          <p:nvSpPr>
            <p:cNvPr id="575" name="Rounded Rectangle 37"/>
            <p:cNvSpPr>
              <a:spLocks/>
            </p:cNvSpPr>
            <p:nvPr/>
          </p:nvSpPr>
          <p:spPr>
            <a:xfrm>
              <a:off x="242069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6">
                <a:lumMod val="60000"/>
                <a:lumOff val="40000"/>
              </a:schemeClr>
            </a:solid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chemeClr val="bg1"/>
                  </a:solidFill>
                  <a:latin typeface="Arial"/>
                  <a:cs typeface="Arial"/>
                </a:rPr>
                <a:t>Falcon</a:t>
              </a:r>
            </a:p>
            <a:p>
              <a:pPr algn="ctr"/>
              <a:endParaRPr lang="en-US" sz="1400" b="1" kern="0" dirty="0">
                <a:solidFill>
                  <a:schemeClr val="bg1"/>
                </a:solidFill>
                <a:latin typeface="Arial"/>
                <a:cs typeface="Arial"/>
              </a:endParaRPr>
            </a:p>
          </p:txBody>
        </p:sp>
        <p:sp>
          <p:nvSpPr>
            <p:cNvPr id="576" name="Rounded Rectangle 37"/>
            <p:cNvSpPr>
              <a:spLocks/>
            </p:cNvSpPr>
            <p:nvPr/>
          </p:nvSpPr>
          <p:spPr>
            <a:xfrm>
              <a:off x="298738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chemeClr val="bg1">
                      <a:lumMod val="25000"/>
                      <a:lumOff val="75000"/>
                    </a:schemeClr>
                  </a:solidFill>
                  <a:latin typeface="Arial"/>
                  <a:cs typeface="Arial"/>
                </a:rPr>
                <a:t>Kafka</a:t>
              </a:r>
            </a:p>
          </p:txBody>
        </p:sp>
        <p:sp>
          <p:nvSpPr>
            <p:cNvPr id="577" name="Rounded Rectangle 37"/>
            <p:cNvSpPr>
              <a:spLocks/>
            </p:cNvSpPr>
            <p:nvPr/>
          </p:nvSpPr>
          <p:spPr>
            <a:xfrm>
              <a:off x="3554067"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chemeClr val="bg1">
                      <a:lumMod val="25000"/>
                      <a:lumOff val="75000"/>
                    </a:schemeClr>
                  </a:solidFill>
                  <a:latin typeface="Arial"/>
                  <a:cs typeface="Arial"/>
                </a:rPr>
                <a:t>Storm</a:t>
              </a:r>
            </a:p>
            <a:p>
              <a:pPr algn="ctr"/>
              <a:endParaRPr lang="en-US" sz="1400" b="1" kern="0" dirty="0">
                <a:solidFill>
                  <a:schemeClr val="bg1">
                    <a:lumMod val="25000"/>
                    <a:lumOff val="75000"/>
                  </a:schemeClr>
                </a:solidFill>
                <a:latin typeface="Arial"/>
                <a:cs typeface="Arial"/>
              </a:endParaRPr>
            </a:p>
          </p:txBody>
        </p:sp>
      </p:grpSp>
      <p:sp>
        <p:nvSpPr>
          <p:cNvPr id="6" name="TextBox 5"/>
          <p:cNvSpPr txBox="1"/>
          <p:nvPr/>
        </p:nvSpPr>
        <p:spPr>
          <a:xfrm>
            <a:off x="4596800" y="4562635"/>
            <a:ext cx="914400" cy="914400"/>
          </a:xfrm>
          <a:prstGeom prst="rect">
            <a:avLst/>
          </a:prstGeom>
        </p:spPr>
        <p:txBody>
          <a:bodyPr vert="horz" wrap="none" lIns="91440" tIns="91440" rIns="91440" bIns="91440" rtlCol="0">
            <a:noAutofit/>
          </a:bodyPr>
          <a:lstStyle/>
          <a:p>
            <a:endParaRPr lang="en-US" dirty="0"/>
          </a:p>
        </p:txBody>
      </p:sp>
      <p:sp>
        <p:nvSpPr>
          <p:cNvPr id="15" name="Rounded Rectangular Callout 14"/>
          <p:cNvSpPr/>
          <p:nvPr/>
        </p:nvSpPr>
        <p:spPr>
          <a:xfrm>
            <a:off x="768783" y="1677080"/>
            <a:ext cx="1867443" cy="846616"/>
          </a:xfrm>
          <a:prstGeom prst="wedgeRoundRectCallout">
            <a:avLst>
              <a:gd name="adj1" fmla="val -793"/>
              <a:gd name="adj2" fmla="val 79756"/>
              <a:gd name="adj3" fmla="val 16667"/>
            </a:avLst>
          </a:prstGeom>
          <a:solidFill>
            <a:srgbClr val="FFFFFF"/>
          </a:solidFill>
          <a:ln w="25400">
            <a:solidFill>
              <a:schemeClr val="accent1">
                <a:lumMod val="75000"/>
              </a:schemeClr>
            </a:solidFill>
          </a:ln>
          <a:effectLst>
            <a:softEdge rad="0"/>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r>
              <a:rPr lang="en-US" sz="1400" i="1" dirty="0" smtClean="0">
                <a:solidFill>
                  <a:schemeClr val="tx1"/>
                </a:solidFill>
              </a:rPr>
              <a:t>Atlas provides taxonomy to replace labels in Falcon</a:t>
            </a:r>
            <a:endParaRPr lang="en-US" sz="1400" i="1" dirty="0">
              <a:solidFill>
                <a:schemeClr val="tx1"/>
              </a:solidFill>
            </a:endParaRPr>
          </a:p>
        </p:txBody>
      </p:sp>
    </p:spTree>
    <p:extLst>
      <p:ext uri="{BB962C8B-B14F-4D97-AF65-F5344CB8AC3E}">
        <p14:creationId xmlns:p14="http://schemas.microsoft.com/office/powerpoint/2010/main" val="20672470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Atlas Capabilities: Overview</a:t>
            </a:r>
            <a:endParaRPr lang="en-US" dirty="0"/>
          </a:p>
        </p:txBody>
      </p:sp>
      <p:sp>
        <p:nvSpPr>
          <p:cNvPr id="3" name="Text Placeholder 2"/>
          <p:cNvSpPr>
            <a:spLocks noGrp="1"/>
          </p:cNvSpPr>
          <p:nvPr>
            <p:ph type="body" sz="quarter" idx="11"/>
          </p:nvPr>
        </p:nvSpPr>
        <p:spPr>
          <a:xfrm>
            <a:off x="4753354" y="1016000"/>
            <a:ext cx="6826030" cy="5045023"/>
          </a:xfrm>
        </p:spPr>
        <p:txBody>
          <a:bodyPr/>
          <a:lstStyle/>
          <a:p>
            <a:pPr>
              <a:spcBef>
                <a:spcPts val="600"/>
              </a:spcBef>
              <a:spcAft>
                <a:spcPts val="0"/>
              </a:spcAft>
            </a:pPr>
            <a:r>
              <a:rPr lang="en-US" sz="1600" dirty="0" smtClean="0">
                <a:latin typeface="+mn-lt"/>
              </a:rPr>
              <a:t>Taxonomy - Data Classification – HDP 2.3</a:t>
            </a:r>
          </a:p>
          <a:p>
            <a:pPr marL="342900" indent="-342900">
              <a:spcBef>
                <a:spcPts val="600"/>
              </a:spcBef>
              <a:spcAft>
                <a:spcPts val="0"/>
              </a:spcAft>
              <a:buFont typeface="Arial"/>
              <a:buChar char="•"/>
            </a:pPr>
            <a:r>
              <a:rPr lang="en-US" sz="1200" b="0" dirty="0" smtClean="0">
                <a:latin typeface="+mn-lt"/>
              </a:rPr>
              <a:t>Import or define taxonomy business-oriented annotations for data</a:t>
            </a:r>
          </a:p>
          <a:p>
            <a:pPr marL="342900" indent="-342900">
              <a:spcBef>
                <a:spcPts val="600"/>
              </a:spcBef>
              <a:spcAft>
                <a:spcPts val="0"/>
              </a:spcAft>
              <a:buFont typeface="Arial"/>
              <a:buChar char="•"/>
            </a:pPr>
            <a:r>
              <a:rPr lang="en-US" sz="1200" b="0" dirty="0" smtClean="0">
                <a:latin typeface="+mn-lt"/>
              </a:rPr>
              <a:t>Define, annotate, and automate capture of relationships between data sets and underlying elements including source, target, and derivation processes</a:t>
            </a:r>
          </a:p>
          <a:p>
            <a:pPr marL="342900" indent="-342900">
              <a:spcBef>
                <a:spcPts val="600"/>
              </a:spcBef>
              <a:spcAft>
                <a:spcPts val="0"/>
              </a:spcAft>
              <a:buFont typeface="Arial"/>
              <a:buChar char="•"/>
            </a:pPr>
            <a:r>
              <a:rPr lang="en-US" sz="1200" b="0" dirty="0" smtClean="0">
                <a:latin typeface="+mn-lt"/>
              </a:rPr>
              <a:t>Export metadata to third-party systems </a:t>
            </a:r>
          </a:p>
          <a:p>
            <a:pPr>
              <a:spcBef>
                <a:spcPts val="600"/>
              </a:spcBef>
              <a:spcAft>
                <a:spcPts val="0"/>
              </a:spcAft>
            </a:pPr>
            <a:r>
              <a:rPr lang="en-US" sz="1600" dirty="0" smtClean="0">
                <a:latin typeface="+mn-lt"/>
              </a:rPr>
              <a:t>Centralized Auditing - Erie</a:t>
            </a:r>
          </a:p>
          <a:p>
            <a:pPr marL="342900" indent="-342900">
              <a:spcBef>
                <a:spcPts val="600"/>
              </a:spcBef>
              <a:spcAft>
                <a:spcPts val="0"/>
              </a:spcAft>
              <a:buFont typeface="Arial"/>
              <a:buChar char="•"/>
            </a:pPr>
            <a:r>
              <a:rPr lang="en-US" sz="1200" b="0" dirty="0" smtClean="0">
                <a:latin typeface="+mn-lt"/>
              </a:rPr>
              <a:t>Capture security access information for every application, process, and interaction with data</a:t>
            </a:r>
          </a:p>
          <a:p>
            <a:pPr marL="342900" indent="-342900">
              <a:spcBef>
                <a:spcPts val="600"/>
              </a:spcBef>
              <a:spcAft>
                <a:spcPts val="0"/>
              </a:spcAft>
              <a:buFont typeface="Arial"/>
              <a:buChar char="•"/>
            </a:pPr>
            <a:r>
              <a:rPr lang="en-US" sz="1200" b="0" dirty="0" smtClean="0">
                <a:latin typeface="+mn-lt"/>
              </a:rPr>
              <a:t>Capture the operational information for execution, steps, and activities</a:t>
            </a:r>
            <a:endParaRPr lang="en-US" sz="1200" b="0" dirty="0">
              <a:latin typeface="+mn-lt"/>
            </a:endParaRPr>
          </a:p>
          <a:p>
            <a:pPr>
              <a:spcBef>
                <a:spcPts val="600"/>
              </a:spcBef>
              <a:spcAft>
                <a:spcPts val="0"/>
              </a:spcAft>
            </a:pPr>
            <a:r>
              <a:rPr lang="en-US" sz="1600" dirty="0" smtClean="0">
                <a:latin typeface="+mn-lt"/>
              </a:rPr>
              <a:t>Search &amp; Lineage (Browse) – HDP 2.3</a:t>
            </a:r>
          </a:p>
          <a:p>
            <a:pPr marL="342900" indent="-342900">
              <a:spcBef>
                <a:spcPts val="600"/>
              </a:spcBef>
              <a:spcAft>
                <a:spcPts val="0"/>
              </a:spcAft>
              <a:buFont typeface="Arial"/>
              <a:buChar char="•"/>
            </a:pPr>
            <a:r>
              <a:rPr lang="en-US" sz="1200" b="0" dirty="0" smtClean="0">
                <a:latin typeface="+mn-lt"/>
              </a:rPr>
              <a:t>Pre-</a:t>
            </a:r>
            <a:r>
              <a:rPr lang="en-US" sz="1200" b="0" dirty="0">
                <a:latin typeface="+mn-lt"/>
              </a:rPr>
              <a:t>defined navigation paths to explore the data classification and audit information</a:t>
            </a:r>
          </a:p>
          <a:p>
            <a:pPr marL="342900" indent="-342900">
              <a:spcBef>
                <a:spcPts val="600"/>
              </a:spcBef>
              <a:spcAft>
                <a:spcPts val="0"/>
              </a:spcAft>
              <a:buFont typeface="Arial"/>
              <a:buChar char="•"/>
            </a:pPr>
            <a:r>
              <a:rPr lang="en-US" sz="1200" b="0" dirty="0">
                <a:latin typeface="+mn-lt"/>
              </a:rPr>
              <a:t>Text-based search features locates relevant data and audit event across Data Lake quickly and accurately</a:t>
            </a:r>
          </a:p>
          <a:p>
            <a:pPr marL="342900" indent="-342900">
              <a:spcBef>
                <a:spcPts val="600"/>
              </a:spcBef>
              <a:spcAft>
                <a:spcPts val="0"/>
              </a:spcAft>
              <a:buFont typeface="Arial"/>
              <a:buChar char="•"/>
            </a:pPr>
            <a:r>
              <a:rPr lang="en-US" sz="1200" b="0" dirty="0">
                <a:latin typeface="+mn-lt"/>
              </a:rPr>
              <a:t>Browse visualization of data set lineage allowing users to drill-down into operational, security, and provenance related information</a:t>
            </a:r>
          </a:p>
          <a:p>
            <a:pPr>
              <a:spcBef>
                <a:spcPts val="600"/>
              </a:spcBef>
              <a:spcAft>
                <a:spcPts val="0"/>
              </a:spcAft>
            </a:pPr>
            <a:r>
              <a:rPr lang="en-US" sz="1600" dirty="0" smtClean="0">
                <a:latin typeface="+mn-lt"/>
              </a:rPr>
              <a:t>Security &amp; Policy Engine  - Dal M20</a:t>
            </a:r>
          </a:p>
          <a:p>
            <a:pPr marL="285750" indent="-285750">
              <a:spcBef>
                <a:spcPts val="600"/>
              </a:spcBef>
              <a:spcAft>
                <a:spcPts val="0"/>
              </a:spcAft>
              <a:buFont typeface="Arial"/>
              <a:buChar char="•"/>
            </a:pPr>
            <a:r>
              <a:rPr lang="en-US" sz="1200" b="0" dirty="0" smtClean="0">
                <a:latin typeface="+mn-lt"/>
              </a:rPr>
              <a:t>Rationalize compliance policy at runtime based on data classification schemes</a:t>
            </a:r>
          </a:p>
          <a:p>
            <a:pPr marL="285750" indent="-285750">
              <a:spcBef>
                <a:spcPts val="600"/>
              </a:spcBef>
              <a:spcAft>
                <a:spcPts val="0"/>
              </a:spcAft>
              <a:buFont typeface="Arial"/>
              <a:buChar char="•"/>
            </a:pPr>
            <a:r>
              <a:rPr lang="en-US" sz="1200" b="0" dirty="0" smtClean="0">
                <a:latin typeface="+mn-lt"/>
              </a:rPr>
              <a:t>Advanced definition of policies for preventing data derivation based on classification (i.e. re-identification)</a:t>
            </a:r>
            <a:endParaRPr lang="en-US" sz="1200" b="0" dirty="0">
              <a:latin typeface="+mn-lt"/>
            </a:endParaRPr>
          </a:p>
        </p:txBody>
      </p:sp>
      <p:sp>
        <p:nvSpPr>
          <p:cNvPr id="24" name="Rounded Rectangle 23"/>
          <p:cNvSpPr/>
          <p:nvPr/>
        </p:nvSpPr>
        <p:spPr>
          <a:xfrm>
            <a:off x="682980" y="1938473"/>
            <a:ext cx="3754396" cy="3429939"/>
          </a:xfrm>
          <a:prstGeom prst="roundRect">
            <a:avLst>
              <a:gd name="adj" fmla="val 2334"/>
            </a:avLst>
          </a:prstGeom>
          <a:solidFill>
            <a:schemeClr val="bg1">
              <a:lumMod val="10000"/>
              <a:lumOff val="9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b"/>
          <a:lstStyle/>
          <a:p>
            <a:pPr algn="ctr"/>
            <a:r>
              <a:rPr lang="en-US" b="1" dirty="0" smtClean="0">
                <a:solidFill>
                  <a:srgbClr val="1E1E1E"/>
                </a:solidFill>
              </a:rPr>
              <a:t>Apache Atlas</a:t>
            </a:r>
          </a:p>
        </p:txBody>
      </p:sp>
      <p:sp>
        <p:nvSpPr>
          <p:cNvPr id="25" name="Rounded Rectangle 24"/>
          <p:cNvSpPr/>
          <p:nvPr/>
        </p:nvSpPr>
        <p:spPr>
          <a:xfrm>
            <a:off x="797001" y="3050177"/>
            <a:ext cx="2234920" cy="1039427"/>
          </a:xfrm>
          <a:prstGeom prst="roundRect">
            <a:avLst>
              <a:gd name="adj" fmla="val 3633"/>
            </a:avLst>
          </a:prstGeom>
          <a:solidFill>
            <a:schemeClr val="accent1">
              <a:lumMod val="75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t"/>
          <a:lstStyle/>
          <a:p>
            <a:pPr algn="ctr"/>
            <a:r>
              <a:rPr lang="en-US" sz="1200" b="1" dirty="0" smtClean="0">
                <a:solidFill>
                  <a:schemeClr val="bg2"/>
                </a:solidFill>
              </a:rPr>
              <a:t>Knowledge Store</a:t>
            </a:r>
          </a:p>
        </p:txBody>
      </p:sp>
      <p:sp>
        <p:nvSpPr>
          <p:cNvPr id="26" name="Rounded Rectangle 25"/>
          <p:cNvSpPr/>
          <p:nvPr/>
        </p:nvSpPr>
        <p:spPr>
          <a:xfrm>
            <a:off x="797001" y="4155218"/>
            <a:ext cx="2234920" cy="287846"/>
          </a:xfrm>
          <a:prstGeom prst="roundRect">
            <a:avLst>
              <a:gd name="adj" fmla="val 10484"/>
            </a:avLst>
          </a:prstGeom>
          <a:solidFill>
            <a:schemeClr val="accent1">
              <a:lumMod val="60000"/>
              <a:lumOff val="4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Audit Store</a:t>
            </a:r>
          </a:p>
        </p:txBody>
      </p:sp>
      <p:sp>
        <p:nvSpPr>
          <p:cNvPr id="27" name="Rounded Rectangle 26"/>
          <p:cNvSpPr/>
          <p:nvPr/>
        </p:nvSpPr>
        <p:spPr>
          <a:xfrm>
            <a:off x="1937927" y="3728700"/>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Models</a:t>
            </a:r>
          </a:p>
        </p:txBody>
      </p:sp>
      <p:sp>
        <p:nvSpPr>
          <p:cNvPr id="28" name="Rounded Rectangle 27"/>
          <p:cNvSpPr/>
          <p:nvPr/>
        </p:nvSpPr>
        <p:spPr>
          <a:xfrm>
            <a:off x="845596" y="3728700"/>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Type-System</a:t>
            </a:r>
          </a:p>
        </p:txBody>
      </p:sp>
      <p:sp>
        <p:nvSpPr>
          <p:cNvPr id="29" name="Rounded Rectangle 28"/>
          <p:cNvSpPr/>
          <p:nvPr/>
        </p:nvSpPr>
        <p:spPr>
          <a:xfrm>
            <a:off x="1937927" y="3382864"/>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Policy Rules</a:t>
            </a:r>
          </a:p>
        </p:txBody>
      </p:sp>
      <p:sp>
        <p:nvSpPr>
          <p:cNvPr id="30" name="Rounded Rectangle 29"/>
          <p:cNvSpPr/>
          <p:nvPr/>
        </p:nvSpPr>
        <p:spPr>
          <a:xfrm>
            <a:off x="845596" y="3382864"/>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Taxonomies</a:t>
            </a:r>
            <a:endParaRPr lang="en-US" sz="900" dirty="0">
              <a:solidFill>
                <a:prstClr val="black">
                  <a:lumMod val="65000"/>
                  <a:lumOff val="35000"/>
                </a:prstClr>
              </a:solidFill>
              <a:cs typeface="Calibri"/>
            </a:endParaRPr>
          </a:p>
        </p:txBody>
      </p:sp>
      <p:sp>
        <p:nvSpPr>
          <p:cNvPr id="31" name="Rounded Rectangle 30"/>
          <p:cNvSpPr/>
          <p:nvPr/>
        </p:nvSpPr>
        <p:spPr>
          <a:xfrm>
            <a:off x="3096822" y="3781855"/>
            <a:ext cx="1232266" cy="654052"/>
          </a:xfrm>
          <a:prstGeom prst="roundRect">
            <a:avLst>
              <a:gd name="adj" fmla="val 6601"/>
            </a:avLst>
          </a:prstGeom>
          <a:solidFill>
            <a:schemeClr val="accent1">
              <a:lumMod val="60000"/>
              <a:lumOff val="4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Tag Based Policies</a:t>
            </a:r>
          </a:p>
        </p:txBody>
      </p:sp>
      <p:sp>
        <p:nvSpPr>
          <p:cNvPr id="32" name="Rounded Rectangle 31"/>
          <p:cNvSpPr/>
          <p:nvPr/>
        </p:nvSpPr>
        <p:spPr>
          <a:xfrm>
            <a:off x="3106778" y="3054664"/>
            <a:ext cx="1232266" cy="668985"/>
          </a:xfrm>
          <a:prstGeom prst="roundRect">
            <a:avLst>
              <a:gd name="adj" fmla="val 6687"/>
            </a:avLst>
          </a:prstGeom>
          <a:solidFill>
            <a:schemeClr val="accent1">
              <a:lumMod val="60000"/>
              <a:lumOff val="4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Data Lifecycle </a:t>
            </a:r>
            <a:r>
              <a:rPr lang="en-US" sz="1200" dirty="0">
                <a:solidFill>
                  <a:srgbClr val="1E1E1E"/>
                </a:solidFill>
              </a:rPr>
              <a:t>M</a:t>
            </a:r>
            <a:r>
              <a:rPr lang="en-US" sz="1200" dirty="0" smtClean="0">
                <a:solidFill>
                  <a:srgbClr val="1E1E1E"/>
                </a:solidFill>
              </a:rPr>
              <a:t>anagement</a:t>
            </a:r>
          </a:p>
        </p:txBody>
      </p:sp>
      <p:sp>
        <p:nvSpPr>
          <p:cNvPr id="33" name="Rounded Rectangle 32"/>
          <p:cNvSpPr/>
          <p:nvPr/>
        </p:nvSpPr>
        <p:spPr>
          <a:xfrm>
            <a:off x="797001" y="4528630"/>
            <a:ext cx="3542043" cy="287846"/>
          </a:xfrm>
          <a:prstGeom prst="roundRect">
            <a:avLst>
              <a:gd name="adj" fmla="val 10484"/>
            </a:avLst>
          </a:prstGeom>
          <a:solidFill>
            <a:schemeClr val="accent1">
              <a:lumMod val="60000"/>
              <a:lumOff val="4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Real Time Tag Based Access Control</a:t>
            </a:r>
          </a:p>
        </p:txBody>
      </p:sp>
      <p:sp>
        <p:nvSpPr>
          <p:cNvPr id="34" name="Rounded Rectangle 33"/>
          <p:cNvSpPr/>
          <p:nvPr/>
        </p:nvSpPr>
        <p:spPr>
          <a:xfrm>
            <a:off x="797001" y="1886484"/>
            <a:ext cx="3542043" cy="1100194"/>
          </a:xfrm>
          <a:prstGeom prst="roundRect">
            <a:avLst>
              <a:gd name="adj" fmla="val 6638"/>
            </a:avLst>
          </a:prstGeom>
          <a:solidFill>
            <a:schemeClr val="accent1">
              <a:lumMod val="20000"/>
              <a:lumOff val="8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tIns="146304" anchor="t"/>
          <a:lstStyle/>
          <a:p>
            <a:pPr algn="ctr"/>
            <a:r>
              <a:rPr lang="en-US" sz="1200" b="1" dirty="0" smtClean="0">
                <a:solidFill>
                  <a:srgbClr val="1E1E1E"/>
                </a:solidFill>
              </a:rPr>
              <a:t>REST API</a:t>
            </a:r>
          </a:p>
          <a:p>
            <a:pPr algn="ctr">
              <a:spcBef>
                <a:spcPts val="900"/>
              </a:spcBef>
            </a:pPr>
            <a:r>
              <a:rPr lang="en-US" sz="1200" dirty="0" smtClean="0">
                <a:solidFill>
                  <a:srgbClr val="1E1E1E"/>
                </a:solidFill>
              </a:rPr>
              <a:t>Services</a:t>
            </a:r>
          </a:p>
        </p:txBody>
      </p:sp>
      <p:sp>
        <p:nvSpPr>
          <p:cNvPr id="35" name="Oval 34"/>
          <p:cNvSpPr/>
          <p:nvPr/>
        </p:nvSpPr>
        <p:spPr>
          <a:xfrm>
            <a:off x="848771" y="2580278"/>
            <a:ext cx="1073056" cy="338004"/>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b="1" dirty="0" smtClean="0">
                <a:solidFill>
                  <a:schemeClr val="bg2"/>
                </a:solidFill>
              </a:rPr>
              <a:t>Search</a:t>
            </a:r>
          </a:p>
        </p:txBody>
      </p:sp>
      <p:sp>
        <p:nvSpPr>
          <p:cNvPr id="36" name="Oval 35"/>
          <p:cNvSpPr/>
          <p:nvPr/>
        </p:nvSpPr>
        <p:spPr>
          <a:xfrm>
            <a:off x="2023766" y="2580278"/>
            <a:ext cx="1073056" cy="338004"/>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b="1" dirty="0" smtClean="0">
                <a:solidFill>
                  <a:schemeClr val="bg2"/>
                </a:solidFill>
              </a:rPr>
              <a:t>Lineage</a:t>
            </a:r>
          </a:p>
        </p:txBody>
      </p:sp>
      <p:sp>
        <p:nvSpPr>
          <p:cNvPr id="37" name="Oval 36"/>
          <p:cNvSpPr/>
          <p:nvPr/>
        </p:nvSpPr>
        <p:spPr>
          <a:xfrm>
            <a:off x="3198760" y="2583876"/>
            <a:ext cx="1073056" cy="338004"/>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50" b="1" dirty="0" smtClean="0">
                <a:solidFill>
                  <a:schemeClr val="bg2"/>
                </a:solidFill>
              </a:rPr>
              <a:t>Exchange</a:t>
            </a:r>
          </a:p>
        </p:txBody>
      </p:sp>
      <p:cxnSp>
        <p:nvCxnSpPr>
          <p:cNvPr id="38" name="Straight Connector 37"/>
          <p:cNvCxnSpPr/>
          <p:nvPr/>
        </p:nvCxnSpPr>
        <p:spPr>
          <a:xfrm>
            <a:off x="885621" y="2294528"/>
            <a:ext cx="3346450" cy="0"/>
          </a:xfrm>
          <a:prstGeom prst="line">
            <a:avLst/>
          </a:prstGeom>
          <a:ln w="317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9" name="Rounded Rectangle 37"/>
          <p:cNvSpPr>
            <a:spLocks/>
          </p:cNvSpPr>
          <p:nvPr/>
        </p:nvSpPr>
        <p:spPr>
          <a:xfrm>
            <a:off x="907846"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Healthcare</a:t>
            </a:r>
            <a:endParaRPr lang="en-US" sz="800" b="1"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HIPAA </a:t>
            </a:r>
          </a:p>
          <a:p>
            <a:pPr algn="ctr"/>
            <a:r>
              <a:rPr lang="en-US" sz="800" kern="0" dirty="0" smtClean="0">
                <a:solidFill>
                  <a:srgbClr val="1E1E1E">
                    <a:lumMod val="75000"/>
                    <a:lumOff val="25000"/>
                  </a:srgbClr>
                </a:solidFill>
                <a:latin typeface="+mj-lt"/>
                <a:cs typeface="Calibri"/>
              </a:rPr>
              <a:t>HL7</a:t>
            </a: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
        <p:nvSpPr>
          <p:cNvPr id="40" name="Rounded Rectangle 37"/>
          <p:cNvSpPr>
            <a:spLocks/>
          </p:cNvSpPr>
          <p:nvPr/>
        </p:nvSpPr>
        <p:spPr>
          <a:xfrm>
            <a:off x="1584288"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Financial</a:t>
            </a:r>
            <a:endParaRPr lang="en-US" sz="800" b="1"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SOX</a:t>
            </a:r>
          </a:p>
          <a:p>
            <a:pPr algn="ctr"/>
            <a:r>
              <a:rPr lang="en-US" sz="800" kern="0" dirty="0" smtClean="0">
                <a:solidFill>
                  <a:srgbClr val="1E1E1E">
                    <a:lumMod val="75000"/>
                    <a:lumOff val="25000"/>
                  </a:srgbClr>
                </a:solidFill>
                <a:latin typeface="+mj-lt"/>
                <a:cs typeface="Calibri"/>
              </a:rPr>
              <a:t>Dodd-Frank</a:t>
            </a:r>
          </a:p>
          <a:p>
            <a:pPr algn="ctr"/>
            <a:endParaRPr lang="en-US" sz="800" kern="0" dirty="0" smtClean="0">
              <a:solidFill>
                <a:srgbClr val="1E1E1E">
                  <a:lumMod val="75000"/>
                  <a:lumOff val="25000"/>
                </a:srgbClr>
              </a:solidFill>
              <a:latin typeface="+mj-lt"/>
              <a:cs typeface="Calibri"/>
            </a:endParaRPr>
          </a:p>
        </p:txBody>
      </p:sp>
      <p:sp>
        <p:nvSpPr>
          <p:cNvPr id="41" name="Rounded Rectangle 37"/>
          <p:cNvSpPr>
            <a:spLocks/>
          </p:cNvSpPr>
          <p:nvPr/>
        </p:nvSpPr>
        <p:spPr>
          <a:xfrm>
            <a:off x="2260730"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Energy</a:t>
            </a:r>
            <a:endParaRPr lang="en-US" sz="800" b="1"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PPDM</a:t>
            </a: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
        <p:nvSpPr>
          <p:cNvPr id="42" name="Rounded Rectangle 37"/>
          <p:cNvSpPr>
            <a:spLocks/>
          </p:cNvSpPr>
          <p:nvPr/>
        </p:nvSpPr>
        <p:spPr>
          <a:xfrm>
            <a:off x="2937172"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Retail</a:t>
            </a: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PCI</a:t>
            </a:r>
          </a:p>
          <a:p>
            <a:pPr algn="ctr"/>
            <a:r>
              <a:rPr lang="en-US" sz="800" kern="0" dirty="0" smtClean="0">
                <a:solidFill>
                  <a:srgbClr val="1E1E1E">
                    <a:lumMod val="75000"/>
                    <a:lumOff val="25000"/>
                  </a:srgbClr>
                </a:solidFill>
                <a:latin typeface="+mj-lt"/>
                <a:cs typeface="Calibri"/>
              </a:rPr>
              <a:t>PII</a:t>
            </a:r>
            <a:endParaRPr lang="en-US" sz="800"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
        <p:nvSpPr>
          <p:cNvPr id="43" name="Rounded Rectangle 37"/>
          <p:cNvSpPr>
            <a:spLocks/>
          </p:cNvSpPr>
          <p:nvPr/>
        </p:nvSpPr>
        <p:spPr>
          <a:xfrm>
            <a:off x="3613614"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Other</a:t>
            </a:r>
            <a:endParaRPr lang="en-US" sz="800"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CWM</a:t>
            </a:r>
          </a:p>
          <a:p>
            <a:pPr algn="ctr"/>
            <a:endParaRPr lang="en-US" sz="800" kern="0" dirty="0" smtClean="0">
              <a:solidFill>
                <a:srgbClr val="1E1E1E">
                  <a:lumMod val="75000"/>
                  <a:lumOff val="25000"/>
                </a:srgbClr>
              </a:solidFill>
              <a:latin typeface="+mj-lt"/>
              <a:cs typeface="Calibri"/>
            </a:endParaRPr>
          </a:p>
        </p:txBody>
      </p:sp>
      <p:sp>
        <p:nvSpPr>
          <p:cNvPr id="44" name="Rounded Rectangle 43"/>
          <p:cNvSpPr/>
          <p:nvPr/>
        </p:nvSpPr>
        <p:spPr>
          <a:xfrm>
            <a:off x="8983234" y="1016000"/>
            <a:ext cx="547614" cy="33787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1050" b="1" dirty="0" smtClean="0">
                <a:solidFill>
                  <a:schemeClr val="bg2"/>
                </a:solidFill>
              </a:rPr>
              <a:t>Now</a:t>
            </a:r>
            <a:endParaRPr lang="en-US" sz="1200" b="1" dirty="0" smtClean="0">
              <a:solidFill>
                <a:schemeClr val="bg2"/>
              </a:solidFill>
            </a:endParaRPr>
          </a:p>
        </p:txBody>
      </p:sp>
      <p:sp>
        <p:nvSpPr>
          <p:cNvPr id="47" name="Rounded Rectangle 46"/>
          <p:cNvSpPr/>
          <p:nvPr/>
        </p:nvSpPr>
        <p:spPr>
          <a:xfrm>
            <a:off x="8576366" y="3112919"/>
            <a:ext cx="547614" cy="33787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1050" b="1" dirty="0" smtClean="0">
                <a:solidFill>
                  <a:schemeClr val="bg2"/>
                </a:solidFill>
              </a:rPr>
              <a:t>Now</a:t>
            </a:r>
            <a:endParaRPr lang="en-US" sz="1200" b="1" dirty="0" smtClean="0">
              <a:solidFill>
                <a:schemeClr val="bg2"/>
              </a:solidFill>
            </a:endParaRPr>
          </a:p>
        </p:txBody>
      </p:sp>
    </p:spTree>
    <p:extLst>
      <p:ext uri="{BB962C8B-B14F-4D97-AF65-F5344CB8AC3E}">
        <p14:creationId xmlns:p14="http://schemas.microsoft.com/office/powerpoint/2010/main" val="12186511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682980" y="1938028"/>
            <a:ext cx="3754396" cy="3357050"/>
          </a:xfrm>
          <a:prstGeom prst="roundRect">
            <a:avLst>
              <a:gd name="adj" fmla="val 2334"/>
            </a:avLst>
          </a:prstGeom>
          <a:solidFill>
            <a:schemeClr val="bg1">
              <a:lumMod val="10000"/>
              <a:lumOff val="9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b"/>
          <a:lstStyle/>
          <a:p>
            <a:pPr algn="ctr"/>
            <a:r>
              <a:rPr lang="en-US" b="1" dirty="0" smtClean="0">
                <a:solidFill>
                  <a:srgbClr val="1E1E1E"/>
                </a:solidFill>
              </a:rPr>
              <a:t>Apache Atlas</a:t>
            </a:r>
          </a:p>
        </p:txBody>
      </p:sp>
      <p:sp>
        <p:nvSpPr>
          <p:cNvPr id="2" name="Title 1"/>
          <p:cNvSpPr>
            <a:spLocks noGrp="1"/>
          </p:cNvSpPr>
          <p:nvPr>
            <p:ph type="title"/>
          </p:nvPr>
        </p:nvSpPr>
        <p:spPr/>
        <p:txBody>
          <a:bodyPr/>
          <a:lstStyle/>
          <a:p>
            <a:r>
              <a:rPr lang="en-US" dirty="0" smtClean="0"/>
              <a:t>Apache Atlas Overview</a:t>
            </a:r>
            <a:endParaRPr lang="en-US" dirty="0"/>
          </a:p>
        </p:txBody>
      </p:sp>
      <p:sp>
        <p:nvSpPr>
          <p:cNvPr id="4" name="Text Placeholder 3"/>
          <p:cNvSpPr>
            <a:spLocks noGrp="1"/>
          </p:cNvSpPr>
          <p:nvPr>
            <p:ph type="body" sz="quarter" idx="11"/>
          </p:nvPr>
        </p:nvSpPr>
        <p:spPr>
          <a:xfrm>
            <a:off x="4953886" y="1106435"/>
            <a:ext cx="6736394" cy="4954588"/>
          </a:xfrm>
        </p:spPr>
        <p:txBody>
          <a:bodyPr/>
          <a:lstStyle/>
          <a:p>
            <a:r>
              <a:rPr lang="en-US" dirty="0" smtClean="0"/>
              <a:t>Taxonomy </a:t>
            </a:r>
            <a:r>
              <a:rPr lang="en-US" dirty="0" err="1" smtClean="0"/>
              <a:t>availabe</a:t>
            </a:r>
            <a:r>
              <a:rPr lang="en-US" dirty="0" smtClean="0"/>
              <a:t> – HDP 2.3</a:t>
            </a:r>
          </a:p>
          <a:p>
            <a:r>
              <a:rPr lang="en-US" sz="2000" b="0" dirty="0" smtClean="0"/>
              <a:t>Knowledge </a:t>
            </a:r>
            <a:r>
              <a:rPr lang="en-US" sz="2000" b="0" dirty="0"/>
              <a:t>store categorized with appropriate business-oriented taxonomy</a:t>
            </a:r>
          </a:p>
          <a:p>
            <a:pPr marL="633413" lvl="1" indent="-342900">
              <a:buFont typeface="Arial"/>
              <a:buChar char="•"/>
            </a:pPr>
            <a:r>
              <a:rPr lang="en-US" sz="1800" dirty="0" smtClean="0"/>
              <a:t>Data </a:t>
            </a:r>
            <a:r>
              <a:rPr lang="en-US" sz="1800" dirty="0"/>
              <a:t>sets &amp; objects</a:t>
            </a:r>
          </a:p>
          <a:p>
            <a:pPr marL="633413" lvl="1" indent="-342900">
              <a:buFont typeface="Arial"/>
              <a:buChar char="•"/>
            </a:pPr>
            <a:r>
              <a:rPr lang="en-US" sz="1800" dirty="0"/>
              <a:t>Tables / Columns</a:t>
            </a:r>
          </a:p>
          <a:p>
            <a:pPr marL="633413" lvl="1" indent="-342900">
              <a:buFont typeface="Arial"/>
              <a:buChar char="•"/>
            </a:pPr>
            <a:r>
              <a:rPr lang="en-US" sz="1800" dirty="0"/>
              <a:t>Logical context</a:t>
            </a:r>
          </a:p>
          <a:p>
            <a:pPr marL="633413" lvl="1" indent="-342900">
              <a:buFont typeface="Arial"/>
              <a:buChar char="•"/>
            </a:pPr>
            <a:r>
              <a:rPr lang="en-US" sz="1800" dirty="0"/>
              <a:t>Source, destination</a:t>
            </a:r>
          </a:p>
          <a:p>
            <a:r>
              <a:rPr lang="en-US" sz="2000" b="0" dirty="0" smtClean="0"/>
              <a:t>Support </a:t>
            </a:r>
            <a:r>
              <a:rPr lang="en-US" sz="2000" b="0" dirty="0"/>
              <a:t>exchange of metadata between foundation components and third-party applications/governance tools</a:t>
            </a:r>
          </a:p>
          <a:p>
            <a:r>
              <a:rPr lang="en-US" sz="2000" b="0" dirty="0" smtClean="0"/>
              <a:t>Leverages </a:t>
            </a:r>
            <a:r>
              <a:rPr lang="en-US" sz="2000" b="0" dirty="0"/>
              <a:t>existing Hadoop </a:t>
            </a:r>
            <a:r>
              <a:rPr lang="en-US" sz="2000" b="0" dirty="0" err="1"/>
              <a:t>metastores</a:t>
            </a:r>
            <a:endParaRPr lang="en-US" sz="2000" b="0" dirty="0"/>
          </a:p>
          <a:p>
            <a:endParaRPr lang="en-US" dirty="0"/>
          </a:p>
        </p:txBody>
      </p:sp>
      <p:sp>
        <p:nvSpPr>
          <p:cNvPr id="45" name="Rounded Rectangle 44"/>
          <p:cNvSpPr/>
          <p:nvPr/>
        </p:nvSpPr>
        <p:spPr>
          <a:xfrm>
            <a:off x="797001" y="4154772"/>
            <a:ext cx="2234920" cy="287846"/>
          </a:xfrm>
          <a:prstGeom prst="roundRect">
            <a:avLst>
              <a:gd name="adj" fmla="val 10484"/>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Audit Store</a:t>
            </a:r>
          </a:p>
        </p:txBody>
      </p:sp>
      <p:sp>
        <p:nvSpPr>
          <p:cNvPr id="29" name="Rounded Rectangle 28"/>
          <p:cNvSpPr/>
          <p:nvPr/>
        </p:nvSpPr>
        <p:spPr>
          <a:xfrm>
            <a:off x="3106778" y="3049730"/>
            <a:ext cx="1232266" cy="654052"/>
          </a:xfrm>
          <a:prstGeom prst="roundRect">
            <a:avLst>
              <a:gd name="adj" fmla="val 6601"/>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Policy Engine</a:t>
            </a:r>
          </a:p>
        </p:txBody>
      </p:sp>
      <p:sp>
        <p:nvSpPr>
          <p:cNvPr id="30" name="Rounded Rectangle 29"/>
          <p:cNvSpPr/>
          <p:nvPr/>
        </p:nvSpPr>
        <p:spPr>
          <a:xfrm>
            <a:off x="3106778" y="3773633"/>
            <a:ext cx="1232266" cy="668985"/>
          </a:xfrm>
          <a:prstGeom prst="roundRect">
            <a:avLst>
              <a:gd name="adj" fmla="val 6687"/>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Data Lifecycle </a:t>
            </a:r>
            <a:r>
              <a:rPr lang="en-US" sz="1200" dirty="0">
                <a:solidFill>
                  <a:srgbClr val="8E8E8E"/>
                </a:solidFill>
              </a:rPr>
              <a:t>M</a:t>
            </a:r>
            <a:r>
              <a:rPr lang="en-US" sz="1200" dirty="0" smtClean="0">
                <a:solidFill>
                  <a:srgbClr val="8E8E8E"/>
                </a:solidFill>
              </a:rPr>
              <a:t>anagement</a:t>
            </a:r>
          </a:p>
        </p:txBody>
      </p:sp>
      <p:sp>
        <p:nvSpPr>
          <p:cNvPr id="32" name="Rounded Rectangle 31"/>
          <p:cNvSpPr/>
          <p:nvPr/>
        </p:nvSpPr>
        <p:spPr>
          <a:xfrm>
            <a:off x="797001" y="4528184"/>
            <a:ext cx="3542043" cy="287846"/>
          </a:xfrm>
          <a:prstGeom prst="roundRect">
            <a:avLst>
              <a:gd name="adj" fmla="val 10484"/>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Security</a:t>
            </a:r>
          </a:p>
        </p:txBody>
      </p:sp>
      <p:sp>
        <p:nvSpPr>
          <p:cNvPr id="49" name="Rounded Rectangle 48"/>
          <p:cNvSpPr/>
          <p:nvPr/>
        </p:nvSpPr>
        <p:spPr>
          <a:xfrm>
            <a:off x="797001" y="1886038"/>
            <a:ext cx="3542043" cy="1100194"/>
          </a:xfrm>
          <a:prstGeom prst="roundRect">
            <a:avLst>
              <a:gd name="adj" fmla="val 6638"/>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tIns="146304" anchor="t"/>
          <a:lstStyle/>
          <a:p>
            <a:pPr algn="ctr"/>
            <a:r>
              <a:rPr lang="en-US" sz="1200" dirty="0" smtClean="0">
                <a:solidFill>
                  <a:srgbClr val="8E8E8E"/>
                </a:solidFill>
              </a:rPr>
              <a:t>REST API</a:t>
            </a:r>
          </a:p>
          <a:p>
            <a:pPr algn="ctr">
              <a:spcBef>
                <a:spcPts val="900"/>
              </a:spcBef>
            </a:pPr>
            <a:r>
              <a:rPr lang="en-US" sz="1200" dirty="0" smtClean="0">
                <a:solidFill>
                  <a:srgbClr val="8E8E8E"/>
                </a:solidFill>
              </a:rPr>
              <a:t>Services</a:t>
            </a:r>
          </a:p>
        </p:txBody>
      </p:sp>
      <p:sp>
        <p:nvSpPr>
          <p:cNvPr id="3" name="Oval 2"/>
          <p:cNvSpPr/>
          <p:nvPr/>
        </p:nvSpPr>
        <p:spPr>
          <a:xfrm>
            <a:off x="848771" y="2579832"/>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rgbClr val="8E8E8E"/>
                </a:solidFill>
              </a:rPr>
              <a:t>Search</a:t>
            </a:r>
          </a:p>
        </p:txBody>
      </p:sp>
      <p:sp>
        <p:nvSpPr>
          <p:cNvPr id="44" name="Oval 43"/>
          <p:cNvSpPr/>
          <p:nvPr/>
        </p:nvSpPr>
        <p:spPr>
          <a:xfrm>
            <a:off x="2023766" y="2579832"/>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rgbClr val="8E8E8E"/>
                </a:solidFill>
              </a:rPr>
              <a:t>Lineage</a:t>
            </a:r>
          </a:p>
        </p:txBody>
      </p:sp>
      <p:sp>
        <p:nvSpPr>
          <p:cNvPr id="47" name="Oval 46"/>
          <p:cNvSpPr/>
          <p:nvPr/>
        </p:nvSpPr>
        <p:spPr>
          <a:xfrm>
            <a:off x="3198760" y="2583430"/>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50" dirty="0" smtClean="0">
                <a:solidFill>
                  <a:srgbClr val="8E8E8E"/>
                </a:solidFill>
              </a:rPr>
              <a:t>Exchange</a:t>
            </a:r>
          </a:p>
        </p:txBody>
      </p:sp>
      <p:cxnSp>
        <p:nvCxnSpPr>
          <p:cNvPr id="7" name="Straight Connector 6"/>
          <p:cNvCxnSpPr/>
          <p:nvPr/>
        </p:nvCxnSpPr>
        <p:spPr>
          <a:xfrm>
            <a:off x="885621" y="2294082"/>
            <a:ext cx="3346450" cy="0"/>
          </a:xfrm>
          <a:prstGeom prst="line">
            <a:avLst/>
          </a:prstGeom>
          <a:ln w="3175" cmpd="sng">
            <a:solidFill>
              <a:schemeClr val="bg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39" name="Rounded Rectangle 37"/>
          <p:cNvSpPr>
            <a:spLocks/>
          </p:cNvSpPr>
          <p:nvPr/>
        </p:nvSpPr>
        <p:spPr>
          <a:xfrm>
            <a:off x="907846"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Healthcare</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HIPAA </a:t>
            </a:r>
          </a:p>
          <a:p>
            <a:pPr algn="ctr"/>
            <a:r>
              <a:rPr lang="en-US" sz="800" kern="0" dirty="0" smtClean="0">
                <a:solidFill>
                  <a:srgbClr val="8E8E8E"/>
                </a:solidFill>
                <a:latin typeface="+mj-lt"/>
                <a:cs typeface="Calibri"/>
              </a:rPr>
              <a:t>HL7</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0" name="Rounded Rectangle 37"/>
          <p:cNvSpPr>
            <a:spLocks/>
          </p:cNvSpPr>
          <p:nvPr/>
        </p:nvSpPr>
        <p:spPr>
          <a:xfrm>
            <a:off x="1584288"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Financial</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SOX</a:t>
            </a:r>
          </a:p>
          <a:p>
            <a:pPr algn="ctr"/>
            <a:r>
              <a:rPr lang="en-US" sz="800" kern="0" dirty="0" smtClean="0">
                <a:solidFill>
                  <a:srgbClr val="8E8E8E"/>
                </a:solidFill>
                <a:latin typeface="+mj-lt"/>
                <a:cs typeface="Calibri"/>
              </a:rPr>
              <a:t>Dodd-Frank</a:t>
            </a:r>
          </a:p>
          <a:p>
            <a:pPr algn="ctr"/>
            <a:endParaRPr lang="en-US" sz="800" kern="0" dirty="0" smtClean="0">
              <a:solidFill>
                <a:srgbClr val="8E8E8E"/>
              </a:solidFill>
              <a:latin typeface="+mj-lt"/>
              <a:cs typeface="Calibri"/>
            </a:endParaRPr>
          </a:p>
        </p:txBody>
      </p:sp>
      <p:sp>
        <p:nvSpPr>
          <p:cNvPr id="41" name="Rounded Rectangle 37"/>
          <p:cNvSpPr>
            <a:spLocks/>
          </p:cNvSpPr>
          <p:nvPr/>
        </p:nvSpPr>
        <p:spPr>
          <a:xfrm>
            <a:off x="2260730"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Custom</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CWM</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6" name="Rounded Rectangle 37"/>
          <p:cNvSpPr>
            <a:spLocks/>
          </p:cNvSpPr>
          <p:nvPr/>
        </p:nvSpPr>
        <p:spPr>
          <a:xfrm>
            <a:off x="2937172"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Retail</a:t>
            </a: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PCI</a:t>
            </a:r>
          </a:p>
          <a:p>
            <a:pPr algn="ctr"/>
            <a:r>
              <a:rPr lang="en-US" sz="800" kern="0" dirty="0" smtClean="0">
                <a:solidFill>
                  <a:srgbClr val="8E8E8E"/>
                </a:solidFill>
                <a:latin typeface="+mj-lt"/>
                <a:cs typeface="Calibri"/>
              </a:rPr>
              <a:t>PII</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50" name="Rounded Rectangle 37"/>
          <p:cNvSpPr>
            <a:spLocks/>
          </p:cNvSpPr>
          <p:nvPr/>
        </p:nvSpPr>
        <p:spPr>
          <a:xfrm>
            <a:off x="3613614"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Other</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24" name="Rounded Rectangle 23"/>
          <p:cNvSpPr/>
          <p:nvPr/>
        </p:nvSpPr>
        <p:spPr>
          <a:xfrm>
            <a:off x="797001" y="3049731"/>
            <a:ext cx="2234920" cy="1039427"/>
          </a:xfrm>
          <a:prstGeom prst="roundRect">
            <a:avLst>
              <a:gd name="adj" fmla="val 3633"/>
            </a:avLst>
          </a:prstGeom>
          <a:solidFill>
            <a:schemeClr val="accent1">
              <a:lumMod val="40000"/>
              <a:lumOff val="60000"/>
            </a:schemeClr>
          </a:solidFill>
          <a:ln w="38100" cmpd="sng">
            <a:solidFill>
              <a:schemeClr val="bg1"/>
            </a:solidFill>
          </a:ln>
          <a:effectLst/>
        </p:spPr>
        <p:style>
          <a:lnRef idx="3">
            <a:schemeClr val="lt1"/>
          </a:lnRef>
          <a:fillRef idx="1">
            <a:schemeClr val="accent1"/>
          </a:fillRef>
          <a:effectRef idx="1">
            <a:schemeClr val="accent1"/>
          </a:effectRef>
          <a:fontRef idx="minor">
            <a:schemeClr val="lt1"/>
          </a:fontRef>
        </p:style>
        <p:txBody>
          <a:bodyPr anchor="t"/>
          <a:lstStyle/>
          <a:p>
            <a:pPr algn="ctr"/>
            <a:r>
              <a:rPr lang="en-US" sz="1200" dirty="0" smtClean="0">
                <a:solidFill>
                  <a:srgbClr val="1E1E1E"/>
                </a:solidFill>
              </a:rPr>
              <a:t>Knowledge Store</a:t>
            </a:r>
          </a:p>
        </p:txBody>
      </p:sp>
      <p:sp>
        <p:nvSpPr>
          <p:cNvPr id="25" name="Rounded Rectangle 24"/>
          <p:cNvSpPr/>
          <p:nvPr/>
        </p:nvSpPr>
        <p:spPr>
          <a:xfrm>
            <a:off x="1937927" y="3728254"/>
            <a:ext cx="1033800" cy="287846"/>
          </a:xfrm>
          <a:prstGeom prst="roundRect">
            <a:avLst>
              <a:gd name="adj" fmla="val 5758"/>
            </a:avLst>
          </a:prstGeom>
          <a:solidFill>
            <a:schemeClr val="accent1">
              <a:lumMod val="20000"/>
              <a:lumOff val="80000"/>
            </a:schemeClr>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Models</a:t>
            </a:r>
          </a:p>
        </p:txBody>
      </p:sp>
      <p:sp>
        <p:nvSpPr>
          <p:cNvPr id="26" name="Rounded Rectangle 25"/>
          <p:cNvSpPr/>
          <p:nvPr/>
        </p:nvSpPr>
        <p:spPr>
          <a:xfrm>
            <a:off x="845596" y="3728254"/>
            <a:ext cx="1033800" cy="287846"/>
          </a:xfrm>
          <a:prstGeom prst="roundRect">
            <a:avLst>
              <a:gd name="adj" fmla="val 5758"/>
            </a:avLst>
          </a:prstGeom>
          <a:solidFill>
            <a:schemeClr val="accent1">
              <a:lumMod val="20000"/>
              <a:lumOff val="80000"/>
            </a:schemeClr>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Type-System</a:t>
            </a:r>
          </a:p>
        </p:txBody>
      </p:sp>
      <p:sp>
        <p:nvSpPr>
          <p:cNvPr id="27" name="Rounded Rectangle 26"/>
          <p:cNvSpPr/>
          <p:nvPr/>
        </p:nvSpPr>
        <p:spPr>
          <a:xfrm>
            <a:off x="1937927" y="3382418"/>
            <a:ext cx="1033800" cy="287846"/>
          </a:xfrm>
          <a:prstGeom prst="roundRect">
            <a:avLst>
              <a:gd name="adj" fmla="val 5758"/>
            </a:avLst>
          </a:prstGeom>
          <a:solidFill>
            <a:schemeClr val="accent1">
              <a:lumMod val="20000"/>
              <a:lumOff val="80000"/>
            </a:schemeClr>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Policy Rules</a:t>
            </a:r>
          </a:p>
        </p:txBody>
      </p:sp>
      <p:sp>
        <p:nvSpPr>
          <p:cNvPr id="31" name="Rounded Rectangle 30"/>
          <p:cNvSpPr/>
          <p:nvPr/>
        </p:nvSpPr>
        <p:spPr>
          <a:xfrm>
            <a:off x="845596" y="3382418"/>
            <a:ext cx="1033800" cy="287846"/>
          </a:xfrm>
          <a:prstGeom prst="roundRect">
            <a:avLst>
              <a:gd name="adj" fmla="val 5758"/>
            </a:avLst>
          </a:prstGeom>
          <a:solidFill>
            <a:schemeClr val="accent1">
              <a:lumMod val="20000"/>
              <a:lumOff val="80000"/>
            </a:schemeClr>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Taxonomies</a:t>
            </a:r>
            <a:endParaRPr lang="en-US" sz="900" dirty="0">
              <a:solidFill>
                <a:prstClr val="black">
                  <a:lumMod val="65000"/>
                  <a:lumOff val="35000"/>
                </a:prstClr>
              </a:solidFill>
              <a:cs typeface="Calibri"/>
            </a:endParaRPr>
          </a:p>
        </p:txBody>
      </p:sp>
      <p:sp>
        <p:nvSpPr>
          <p:cNvPr id="28" name="Rounded Rectangle 27"/>
          <p:cNvSpPr/>
          <p:nvPr/>
        </p:nvSpPr>
        <p:spPr>
          <a:xfrm>
            <a:off x="9425987" y="1184937"/>
            <a:ext cx="547614" cy="33787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1050" b="1" dirty="0" smtClean="0">
                <a:solidFill>
                  <a:schemeClr val="bg2"/>
                </a:solidFill>
              </a:rPr>
              <a:t>Now</a:t>
            </a:r>
            <a:endParaRPr lang="en-US" sz="1200" b="1" dirty="0" smtClean="0">
              <a:solidFill>
                <a:schemeClr val="bg2"/>
              </a:solidFill>
            </a:endParaRPr>
          </a:p>
        </p:txBody>
      </p:sp>
    </p:spTree>
    <p:extLst>
      <p:ext uri="{BB962C8B-B14F-4D97-AF65-F5344CB8AC3E}">
        <p14:creationId xmlns:p14="http://schemas.microsoft.com/office/powerpoint/2010/main" val="14288997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Taxonomy Example</a:t>
            </a:r>
            <a:endParaRPr lang="en-US" dirty="0"/>
          </a:p>
        </p:txBody>
      </p:sp>
      <p:sp>
        <p:nvSpPr>
          <p:cNvPr id="3" name="TextBox 2"/>
          <p:cNvSpPr txBox="1"/>
          <p:nvPr/>
        </p:nvSpPr>
        <p:spPr>
          <a:xfrm>
            <a:off x="1072475" y="1390415"/>
            <a:ext cx="914400" cy="914400"/>
          </a:xfrm>
          <a:prstGeom prst="rect">
            <a:avLst/>
          </a:prstGeom>
        </p:spPr>
        <p:txBody>
          <a:bodyPr vert="horz" wrap="none" lIns="91440" tIns="91440" rIns="91440" bIns="91440" rtlCol="0">
            <a:noAutofit/>
          </a:bodyPr>
          <a:lstStyle/>
          <a:p>
            <a:endParaRPr lang="en-US" dirty="0"/>
          </a:p>
        </p:txBody>
      </p:sp>
      <p:graphicFrame>
        <p:nvGraphicFramePr>
          <p:cNvPr id="5" name="Diagram 4"/>
          <p:cNvGraphicFramePr/>
          <p:nvPr>
            <p:extLst>
              <p:ext uri="{D42A27DB-BD31-4B8C-83A1-F6EECF244321}">
                <p14:modId xmlns:p14="http://schemas.microsoft.com/office/powerpoint/2010/main" val="2707128717"/>
              </p:ext>
            </p:extLst>
          </p:nvPr>
        </p:nvGraphicFramePr>
        <p:xfrm>
          <a:off x="769372" y="1044222"/>
          <a:ext cx="9464713" cy="5127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42413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Taxonomy Inheritance</a:t>
            </a:r>
            <a:endParaRPr lang="en-US" dirty="0"/>
          </a:p>
        </p:txBody>
      </p:sp>
      <p:sp>
        <p:nvSpPr>
          <p:cNvPr id="3" name="TextBox 2"/>
          <p:cNvSpPr txBox="1"/>
          <p:nvPr/>
        </p:nvSpPr>
        <p:spPr>
          <a:xfrm>
            <a:off x="1072475" y="1390415"/>
            <a:ext cx="914400" cy="914400"/>
          </a:xfrm>
          <a:prstGeom prst="rect">
            <a:avLst/>
          </a:prstGeom>
        </p:spPr>
        <p:txBody>
          <a:bodyPr vert="horz" wrap="none" lIns="91440" tIns="91440" rIns="91440" bIns="91440" rtlCol="0">
            <a:noAutofit/>
          </a:bodyPr>
          <a:lstStyle/>
          <a:p>
            <a:endParaRPr lang="en-US" dirty="0"/>
          </a:p>
        </p:txBody>
      </p:sp>
      <p:graphicFrame>
        <p:nvGraphicFramePr>
          <p:cNvPr id="5" name="Diagram 4"/>
          <p:cNvGraphicFramePr/>
          <p:nvPr>
            <p:extLst>
              <p:ext uri="{D42A27DB-BD31-4B8C-83A1-F6EECF244321}">
                <p14:modId xmlns:p14="http://schemas.microsoft.com/office/powerpoint/2010/main" val="10604139"/>
              </p:ext>
            </p:extLst>
          </p:nvPr>
        </p:nvGraphicFramePr>
        <p:xfrm>
          <a:off x="1156829" y="1307693"/>
          <a:ext cx="9464713" cy="5127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6523126" y="1307693"/>
            <a:ext cx="710431" cy="616857"/>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1" dirty="0" smtClean="0">
                <a:solidFill>
                  <a:schemeClr val="bg2"/>
                </a:solidFill>
              </a:rPr>
              <a:t>PII</a:t>
            </a:r>
          </a:p>
        </p:txBody>
      </p:sp>
      <p:sp>
        <p:nvSpPr>
          <p:cNvPr id="7" name="Left Arrow 6"/>
          <p:cNvSpPr/>
          <p:nvPr/>
        </p:nvSpPr>
        <p:spPr>
          <a:xfrm>
            <a:off x="7506963" y="1191578"/>
            <a:ext cx="1420586" cy="849086"/>
          </a:xfrm>
          <a:prstGeom prst="leftArrow">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1" i="1" dirty="0" smtClean="0">
                <a:solidFill>
                  <a:srgbClr val="2F971B"/>
                </a:solidFill>
              </a:rPr>
              <a:t>Parent</a:t>
            </a:r>
          </a:p>
        </p:txBody>
      </p:sp>
    </p:spTree>
    <p:extLst>
      <p:ext uri="{BB962C8B-B14F-4D97-AF65-F5344CB8AC3E}">
        <p14:creationId xmlns:p14="http://schemas.microsoft.com/office/powerpoint/2010/main" val="709163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69073" y="1817942"/>
            <a:ext cx="11238523" cy="1455836"/>
          </a:xfrm>
        </p:spPr>
        <p:txBody>
          <a:bodyPr/>
          <a:lstStyle/>
          <a:p>
            <a:r>
              <a:rPr lang="en-US" sz="3600" dirty="0" smtClean="0"/>
              <a:t>Apache Atlas: Data Governance</a:t>
            </a:r>
            <a:endParaRPr lang="en-US" sz="3600" dirty="0"/>
          </a:p>
        </p:txBody>
      </p:sp>
      <p:sp>
        <p:nvSpPr>
          <p:cNvPr id="7" name="Text Placeholder 6"/>
          <p:cNvSpPr>
            <a:spLocks noGrp="1"/>
          </p:cNvSpPr>
          <p:nvPr>
            <p:ph type="body" sz="quarter" idx="10"/>
          </p:nvPr>
        </p:nvSpPr>
        <p:spPr/>
        <p:txBody>
          <a:bodyPr/>
          <a:lstStyle/>
          <a:p>
            <a:r>
              <a:rPr lang="en-US" dirty="0" smtClean="0"/>
              <a:t>July 2015</a:t>
            </a:r>
            <a:endParaRPr lang="en-US" dirty="0"/>
          </a:p>
        </p:txBody>
      </p:sp>
      <p:sp>
        <p:nvSpPr>
          <p:cNvPr id="5" name="Subtitle 4"/>
          <p:cNvSpPr>
            <a:spLocks noGrp="1"/>
          </p:cNvSpPr>
          <p:nvPr>
            <p:ph type="subTitle" idx="1"/>
          </p:nvPr>
        </p:nvSpPr>
        <p:spPr/>
        <p:txBody>
          <a:bodyPr/>
          <a:lstStyle/>
          <a:p>
            <a:r>
              <a:rPr lang="en-US" dirty="0" smtClean="0"/>
              <a:t>HDP 2.3</a:t>
            </a:r>
            <a:endParaRPr lang="en-US" dirty="0"/>
          </a:p>
        </p:txBody>
      </p:sp>
    </p:spTree>
    <p:extLst>
      <p:ext uri="{BB962C8B-B14F-4D97-AF65-F5344CB8AC3E}">
        <p14:creationId xmlns:p14="http://schemas.microsoft.com/office/powerpoint/2010/main" val="37108845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Taxonomy Inheritance</a:t>
            </a:r>
            <a:endParaRPr lang="en-US" dirty="0"/>
          </a:p>
        </p:txBody>
      </p:sp>
      <p:sp>
        <p:nvSpPr>
          <p:cNvPr id="3" name="TextBox 2"/>
          <p:cNvSpPr txBox="1"/>
          <p:nvPr/>
        </p:nvSpPr>
        <p:spPr>
          <a:xfrm>
            <a:off x="1072475" y="1390415"/>
            <a:ext cx="914400" cy="914400"/>
          </a:xfrm>
          <a:prstGeom prst="rect">
            <a:avLst/>
          </a:prstGeom>
        </p:spPr>
        <p:txBody>
          <a:bodyPr vert="horz" wrap="none" lIns="91440" tIns="91440" rIns="91440" bIns="91440" rtlCol="0">
            <a:noAutofit/>
          </a:bodyPr>
          <a:lstStyle/>
          <a:p>
            <a:endParaRPr lang="en-US" dirty="0"/>
          </a:p>
        </p:txBody>
      </p:sp>
      <p:graphicFrame>
        <p:nvGraphicFramePr>
          <p:cNvPr id="5" name="Diagram 4"/>
          <p:cNvGraphicFramePr/>
          <p:nvPr>
            <p:extLst>
              <p:ext uri="{D42A27DB-BD31-4B8C-83A1-F6EECF244321}">
                <p14:modId xmlns:p14="http://schemas.microsoft.com/office/powerpoint/2010/main" val="1246322141"/>
              </p:ext>
            </p:extLst>
          </p:nvPr>
        </p:nvGraphicFramePr>
        <p:xfrm>
          <a:off x="1156829" y="1307693"/>
          <a:ext cx="9464713" cy="5127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6523126" y="1307693"/>
            <a:ext cx="710431" cy="616857"/>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1" dirty="0" smtClean="0">
                <a:solidFill>
                  <a:schemeClr val="bg2"/>
                </a:solidFill>
              </a:rPr>
              <a:t>PII</a:t>
            </a:r>
          </a:p>
        </p:txBody>
      </p:sp>
      <p:sp>
        <p:nvSpPr>
          <p:cNvPr id="7" name="Rounded Rectangle 6"/>
          <p:cNvSpPr/>
          <p:nvPr/>
        </p:nvSpPr>
        <p:spPr>
          <a:xfrm>
            <a:off x="8732926" y="4219621"/>
            <a:ext cx="710431" cy="616857"/>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1" dirty="0" smtClean="0">
                <a:solidFill>
                  <a:schemeClr val="bg2"/>
                </a:solidFill>
              </a:rPr>
              <a:t>PII</a:t>
            </a:r>
          </a:p>
        </p:txBody>
      </p:sp>
      <p:sp>
        <p:nvSpPr>
          <p:cNvPr id="8" name="Rounded Rectangle 7"/>
          <p:cNvSpPr/>
          <p:nvPr/>
        </p:nvSpPr>
        <p:spPr>
          <a:xfrm>
            <a:off x="4389526" y="4124136"/>
            <a:ext cx="710431" cy="616857"/>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1" dirty="0" smtClean="0">
                <a:solidFill>
                  <a:schemeClr val="bg2"/>
                </a:solidFill>
              </a:rPr>
              <a:t>PII</a:t>
            </a:r>
          </a:p>
        </p:txBody>
      </p:sp>
      <p:sp>
        <p:nvSpPr>
          <p:cNvPr id="9" name="Left Arrow 8"/>
          <p:cNvSpPr/>
          <p:nvPr/>
        </p:nvSpPr>
        <p:spPr>
          <a:xfrm>
            <a:off x="7364037" y="1191578"/>
            <a:ext cx="1420586" cy="849086"/>
          </a:xfrm>
          <a:prstGeom prst="leftArrow">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1" i="1" dirty="0" smtClean="0">
                <a:solidFill>
                  <a:srgbClr val="2F971B"/>
                </a:solidFill>
              </a:rPr>
              <a:t>Parent</a:t>
            </a:r>
          </a:p>
        </p:txBody>
      </p:sp>
      <p:sp>
        <p:nvSpPr>
          <p:cNvPr id="11" name="Left Arrow 10"/>
          <p:cNvSpPr/>
          <p:nvPr/>
        </p:nvSpPr>
        <p:spPr>
          <a:xfrm>
            <a:off x="9557387" y="4103506"/>
            <a:ext cx="1420586" cy="849086"/>
          </a:xfrm>
          <a:prstGeom prst="leftArrow">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1" i="1" dirty="0" smtClean="0">
                <a:solidFill>
                  <a:srgbClr val="2F971B"/>
                </a:solidFill>
              </a:rPr>
              <a:t>Child</a:t>
            </a:r>
          </a:p>
        </p:txBody>
      </p:sp>
      <p:sp>
        <p:nvSpPr>
          <p:cNvPr id="13" name="Left Arrow 12"/>
          <p:cNvSpPr/>
          <p:nvPr/>
        </p:nvSpPr>
        <p:spPr>
          <a:xfrm>
            <a:off x="5178892" y="4008021"/>
            <a:ext cx="1420586" cy="849086"/>
          </a:xfrm>
          <a:prstGeom prst="leftArrow">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1" i="1" dirty="0" smtClean="0">
                <a:solidFill>
                  <a:srgbClr val="2F971B"/>
                </a:solidFill>
              </a:rPr>
              <a:t>Child</a:t>
            </a:r>
          </a:p>
        </p:txBody>
      </p:sp>
    </p:spTree>
    <p:extLst>
      <p:ext uri="{BB962C8B-B14F-4D97-AF65-F5344CB8AC3E}">
        <p14:creationId xmlns:p14="http://schemas.microsoft.com/office/powerpoint/2010/main" val="5767249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682980" y="1938028"/>
            <a:ext cx="3754396" cy="3357050"/>
          </a:xfrm>
          <a:prstGeom prst="roundRect">
            <a:avLst>
              <a:gd name="adj" fmla="val 2334"/>
            </a:avLst>
          </a:prstGeom>
          <a:solidFill>
            <a:schemeClr val="bg1">
              <a:lumMod val="10000"/>
              <a:lumOff val="9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b"/>
          <a:lstStyle/>
          <a:p>
            <a:pPr algn="ctr"/>
            <a:r>
              <a:rPr lang="en-US" b="1" dirty="0" smtClean="0">
                <a:solidFill>
                  <a:srgbClr val="1E1E1E"/>
                </a:solidFill>
              </a:rPr>
              <a:t>Apache Atlas</a:t>
            </a:r>
          </a:p>
        </p:txBody>
      </p:sp>
      <p:sp>
        <p:nvSpPr>
          <p:cNvPr id="28" name="Rounded Rectangle 27"/>
          <p:cNvSpPr/>
          <p:nvPr/>
        </p:nvSpPr>
        <p:spPr>
          <a:xfrm>
            <a:off x="797001" y="3049731"/>
            <a:ext cx="2234920" cy="1039427"/>
          </a:xfrm>
          <a:prstGeom prst="roundRect">
            <a:avLst>
              <a:gd name="adj" fmla="val 3633"/>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t"/>
          <a:lstStyle/>
          <a:p>
            <a:pPr algn="ctr"/>
            <a:r>
              <a:rPr lang="en-US" sz="1200" dirty="0" smtClean="0">
                <a:solidFill>
                  <a:srgbClr val="8E8E8E"/>
                </a:solidFill>
              </a:rPr>
              <a:t>Knowledge Store</a:t>
            </a:r>
          </a:p>
        </p:txBody>
      </p:sp>
      <p:sp>
        <p:nvSpPr>
          <p:cNvPr id="2" name="Title 1"/>
          <p:cNvSpPr>
            <a:spLocks noGrp="1"/>
          </p:cNvSpPr>
          <p:nvPr>
            <p:ph type="title"/>
          </p:nvPr>
        </p:nvSpPr>
        <p:spPr/>
        <p:txBody>
          <a:bodyPr/>
          <a:lstStyle/>
          <a:p>
            <a:r>
              <a:rPr lang="en-US" dirty="0" smtClean="0"/>
              <a:t>Apache Atlas Overview</a:t>
            </a:r>
            <a:endParaRPr lang="en-US" dirty="0"/>
          </a:p>
        </p:txBody>
      </p:sp>
      <p:sp>
        <p:nvSpPr>
          <p:cNvPr id="4" name="Text Placeholder 3"/>
          <p:cNvSpPr>
            <a:spLocks noGrp="1"/>
          </p:cNvSpPr>
          <p:nvPr>
            <p:ph type="body" sz="quarter" idx="11"/>
          </p:nvPr>
        </p:nvSpPr>
        <p:spPr>
          <a:xfrm>
            <a:off x="4953886" y="1106435"/>
            <a:ext cx="6625498" cy="4954588"/>
          </a:xfrm>
        </p:spPr>
        <p:txBody>
          <a:bodyPr/>
          <a:lstStyle/>
          <a:p>
            <a:r>
              <a:rPr lang="en-US" dirty="0" smtClean="0"/>
              <a:t>Data Lifecycle Management - Erie</a:t>
            </a:r>
          </a:p>
          <a:p>
            <a:r>
              <a:rPr lang="en-US" sz="2000" b="0" dirty="0" smtClean="0"/>
              <a:t>Leverage existing </a:t>
            </a:r>
            <a:r>
              <a:rPr lang="en-US" sz="2000" b="0" dirty="0"/>
              <a:t>investment in </a:t>
            </a:r>
            <a:r>
              <a:rPr lang="en-US" sz="2000" dirty="0"/>
              <a:t>Apache Falcon </a:t>
            </a:r>
            <a:r>
              <a:rPr lang="en-US" sz="2000" b="0" dirty="0" smtClean="0"/>
              <a:t>with a focus </a:t>
            </a:r>
            <a:r>
              <a:rPr lang="en-US" sz="2000" b="0" dirty="0"/>
              <a:t>on</a:t>
            </a:r>
            <a:r>
              <a:rPr lang="en-US" sz="2000" b="0" dirty="0" smtClean="0"/>
              <a:t>:</a:t>
            </a:r>
            <a:endParaRPr lang="en-US" sz="2000" b="0" dirty="0"/>
          </a:p>
          <a:p>
            <a:pPr marL="855663" lvl="1" indent="-342900">
              <a:buFont typeface="Arial"/>
              <a:buChar char="•"/>
            </a:pPr>
            <a:r>
              <a:rPr lang="en-US" sz="1600" b="0" dirty="0"/>
              <a:t>Provenance</a:t>
            </a:r>
          </a:p>
          <a:p>
            <a:pPr marL="855663" lvl="1" indent="-342900">
              <a:buFont typeface="Arial"/>
              <a:buChar char="•"/>
            </a:pPr>
            <a:r>
              <a:rPr lang="en-US" sz="1600" b="0" dirty="0"/>
              <a:t>Multi-cluster replication</a:t>
            </a:r>
          </a:p>
          <a:p>
            <a:pPr marL="855663" lvl="1" indent="-342900">
              <a:buFont typeface="Arial"/>
              <a:buChar char="•"/>
            </a:pPr>
            <a:r>
              <a:rPr lang="en-US" sz="1600" b="0" dirty="0"/>
              <a:t>Data set retention/eviction</a:t>
            </a:r>
          </a:p>
          <a:p>
            <a:pPr marL="855663" lvl="1" indent="-342900">
              <a:buFont typeface="Arial"/>
              <a:buChar char="•"/>
            </a:pPr>
            <a:r>
              <a:rPr lang="en-US" sz="1600" b="0" dirty="0"/>
              <a:t>Late data handling</a:t>
            </a:r>
          </a:p>
          <a:p>
            <a:pPr marL="855663" lvl="1" indent="-342900">
              <a:buFont typeface="Arial"/>
              <a:buChar char="•"/>
            </a:pPr>
            <a:r>
              <a:rPr lang="en-US" sz="1600" b="0" dirty="0" smtClean="0"/>
              <a:t>Automation</a:t>
            </a:r>
          </a:p>
          <a:p>
            <a:pPr marL="855663" lvl="1" indent="-342900">
              <a:buFont typeface="Arial"/>
              <a:buChar char="•"/>
            </a:pPr>
            <a:r>
              <a:rPr lang="en-US" sz="1600" dirty="0" smtClean="0"/>
              <a:t>Taxonomy from Atlas to replace free form labels.</a:t>
            </a:r>
            <a:endParaRPr lang="en-US" sz="1600" b="0" dirty="0"/>
          </a:p>
          <a:p>
            <a:endParaRPr lang="en-US" sz="2000" b="0" dirty="0"/>
          </a:p>
        </p:txBody>
      </p:sp>
      <p:sp>
        <p:nvSpPr>
          <p:cNvPr id="45" name="Rounded Rectangle 44"/>
          <p:cNvSpPr/>
          <p:nvPr/>
        </p:nvSpPr>
        <p:spPr>
          <a:xfrm>
            <a:off x="797001" y="4154772"/>
            <a:ext cx="2234920" cy="287846"/>
          </a:xfrm>
          <a:prstGeom prst="roundRect">
            <a:avLst>
              <a:gd name="adj" fmla="val 10484"/>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Audit Store</a:t>
            </a:r>
          </a:p>
        </p:txBody>
      </p:sp>
      <p:sp>
        <p:nvSpPr>
          <p:cNvPr id="23" name="Rounded Rectangle 22"/>
          <p:cNvSpPr/>
          <p:nvPr/>
        </p:nvSpPr>
        <p:spPr>
          <a:xfrm>
            <a:off x="1937927" y="3728254"/>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Models</a:t>
            </a:r>
          </a:p>
        </p:txBody>
      </p:sp>
      <p:sp>
        <p:nvSpPr>
          <p:cNvPr id="33" name="Rounded Rectangle 32"/>
          <p:cNvSpPr/>
          <p:nvPr/>
        </p:nvSpPr>
        <p:spPr>
          <a:xfrm>
            <a:off x="845596" y="3728254"/>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Type-System</a:t>
            </a:r>
          </a:p>
        </p:txBody>
      </p:sp>
      <p:sp>
        <p:nvSpPr>
          <p:cNvPr id="37" name="Rounded Rectangle 36"/>
          <p:cNvSpPr/>
          <p:nvPr/>
        </p:nvSpPr>
        <p:spPr>
          <a:xfrm>
            <a:off x="1937927" y="3382418"/>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Policy Rules</a:t>
            </a:r>
          </a:p>
        </p:txBody>
      </p:sp>
      <p:sp>
        <p:nvSpPr>
          <p:cNvPr id="43" name="Rounded Rectangle 42"/>
          <p:cNvSpPr/>
          <p:nvPr/>
        </p:nvSpPr>
        <p:spPr>
          <a:xfrm>
            <a:off x="845596" y="3382418"/>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Taxonomies</a:t>
            </a:r>
            <a:endParaRPr lang="en-US" sz="900" dirty="0">
              <a:solidFill>
                <a:srgbClr val="8E8E8E"/>
              </a:solidFill>
              <a:cs typeface="Calibri"/>
            </a:endParaRPr>
          </a:p>
        </p:txBody>
      </p:sp>
      <p:sp>
        <p:nvSpPr>
          <p:cNvPr id="29" name="Rounded Rectangle 28"/>
          <p:cNvSpPr/>
          <p:nvPr/>
        </p:nvSpPr>
        <p:spPr>
          <a:xfrm>
            <a:off x="3106778" y="3049730"/>
            <a:ext cx="1232266" cy="654052"/>
          </a:xfrm>
          <a:prstGeom prst="roundRect">
            <a:avLst>
              <a:gd name="adj" fmla="val 6601"/>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Policy Engine</a:t>
            </a:r>
          </a:p>
        </p:txBody>
      </p:sp>
      <p:sp>
        <p:nvSpPr>
          <p:cNvPr id="32" name="Rounded Rectangle 31"/>
          <p:cNvSpPr/>
          <p:nvPr/>
        </p:nvSpPr>
        <p:spPr>
          <a:xfrm>
            <a:off x="797001" y="4528184"/>
            <a:ext cx="3542043" cy="287846"/>
          </a:xfrm>
          <a:prstGeom prst="roundRect">
            <a:avLst>
              <a:gd name="adj" fmla="val 10484"/>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Security</a:t>
            </a:r>
          </a:p>
        </p:txBody>
      </p:sp>
      <p:sp>
        <p:nvSpPr>
          <p:cNvPr id="49" name="Rounded Rectangle 48"/>
          <p:cNvSpPr/>
          <p:nvPr/>
        </p:nvSpPr>
        <p:spPr>
          <a:xfrm>
            <a:off x="797001" y="1886038"/>
            <a:ext cx="3542043" cy="1100194"/>
          </a:xfrm>
          <a:prstGeom prst="roundRect">
            <a:avLst>
              <a:gd name="adj" fmla="val 6638"/>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tIns="146304" anchor="t"/>
          <a:lstStyle/>
          <a:p>
            <a:pPr algn="ctr"/>
            <a:r>
              <a:rPr lang="en-US" sz="1200" dirty="0" smtClean="0">
                <a:solidFill>
                  <a:srgbClr val="8E8E8E"/>
                </a:solidFill>
              </a:rPr>
              <a:t>REST API</a:t>
            </a:r>
          </a:p>
          <a:p>
            <a:pPr algn="ctr">
              <a:spcBef>
                <a:spcPts val="900"/>
              </a:spcBef>
            </a:pPr>
            <a:r>
              <a:rPr lang="en-US" sz="1200" dirty="0" smtClean="0">
                <a:solidFill>
                  <a:srgbClr val="8E8E8E"/>
                </a:solidFill>
              </a:rPr>
              <a:t>Services</a:t>
            </a:r>
          </a:p>
        </p:txBody>
      </p:sp>
      <p:sp>
        <p:nvSpPr>
          <p:cNvPr id="3" name="Oval 2"/>
          <p:cNvSpPr/>
          <p:nvPr/>
        </p:nvSpPr>
        <p:spPr>
          <a:xfrm>
            <a:off x="848771" y="2579832"/>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rgbClr val="8E8E8E"/>
                </a:solidFill>
              </a:rPr>
              <a:t>Search</a:t>
            </a:r>
          </a:p>
        </p:txBody>
      </p:sp>
      <p:sp>
        <p:nvSpPr>
          <p:cNvPr id="44" name="Oval 43"/>
          <p:cNvSpPr/>
          <p:nvPr/>
        </p:nvSpPr>
        <p:spPr>
          <a:xfrm>
            <a:off x="2023766" y="2579832"/>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rgbClr val="8E8E8E"/>
                </a:solidFill>
              </a:rPr>
              <a:t>Lineage</a:t>
            </a:r>
          </a:p>
        </p:txBody>
      </p:sp>
      <p:sp>
        <p:nvSpPr>
          <p:cNvPr id="47" name="Oval 46"/>
          <p:cNvSpPr/>
          <p:nvPr/>
        </p:nvSpPr>
        <p:spPr>
          <a:xfrm>
            <a:off x="3198760" y="2583430"/>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50" dirty="0" smtClean="0">
                <a:solidFill>
                  <a:srgbClr val="8E8E8E"/>
                </a:solidFill>
              </a:rPr>
              <a:t>Exchange</a:t>
            </a:r>
          </a:p>
        </p:txBody>
      </p:sp>
      <p:cxnSp>
        <p:nvCxnSpPr>
          <p:cNvPr id="7" name="Straight Connector 6"/>
          <p:cNvCxnSpPr/>
          <p:nvPr/>
        </p:nvCxnSpPr>
        <p:spPr>
          <a:xfrm>
            <a:off x="885621" y="2294082"/>
            <a:ext cx="3346450" cy="0"/>
          </a:xfrm>
          <a:prstGeom prst="line">
            <a:avLst/>
          </a:prstGeom>
          <a:ln w="3175" cmpd="sng">
            <a:solidFill>
              <a:schemeClr val="bg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39" name="Rounded Rectangle 37"/>
          <p:cNvSpPr>
            <a:spLocks/>
          </p:cNvSpPr>
          <p:nvPr/>
        </p:nvSpPr>
        <p:spPr>
          <a:xfrm>
            <a:off x="907846"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Healthcare</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HIPAA </a:t>
            </a:r>
          </a:p>
          <a:p>
            <a:pPr algn="ctr"/>
            <a:r>
              <a:rPr lang="en-US" sz="800" kern="0" dirty="0" smtClean="0">
                <a:solidFill>
                  <a:srgbClr val="8E8E8E"/>
                </a:solidFill>
                <a:latin typeface="+mj-lt"/>
                <a:cs typeface="Calibri"/>
              </a:rPr>
              <a:t>HL7</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0" name="Rounded Rectangle 37"/>
          <p:cNvSpPr>
            <a:spLocks/>
          </p:cNvSpPr>
          <p:nvPr/>
        </p:nvSpPr>
        <p:spPr>
          <a:xfrm>
            <a:off x="1584288"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Financial</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SOX</a:t>
            </a:r>
          </a:p>
          <a:p>
            <a:pPr algn="ctr"/>
            <a:r>
              <a:rPr lang="en-US" sz="800" kern="0" dirty="0" smtClean="0">
                <a:solidFill>
                  <a:srgbClr val="8E8E8E"/>
                </a:solidFill>
                <a:latin typeface="+mj-lt"/>
                <a:cs typeface="Calibri"/>
              </a:rPr>
              <a:t>Dodd-Frank</a:t>
            </a:r>
          </a:p>
          <a:p>
            <a:pPr algn="ctr"/>
            <a:endParaRPr lang="en-US" sz="800" kern="0" dirty="0" smtClean="0">
              <a:solidFill>
                <a:srgbClr val="8E8E8E"/>
              </a:solidFill>
              <a:latin typeface="+mj-lt"/>
              <a:cs typeface="Calibri"/>
            </a:endParaRPr>
          </a:p>
        </p:txBody>
      </p:sp>
      <p:sp>
        <p:nvSpPr>
          <p:cNvPr id="41" name="Rounded Rectangle 37"/>
          <p:cNvSpPr>
            <a:spLocks/>
          </p:cNvSpPr>
          <p:nvPr/>
        </p:nvSpPr>
        <p:spPr>
          <a:xfrm>
            <a:off x="2260730"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Custom</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CWM</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6" name="Rounded Rectangle 37"/>
          <p:cNvSpPr>
            <a:spLocks/>
          </p:cNvSpPr>
          <p:nvPr/>
        </p:nvSpPr>
        <p:spPr>
          <a:xfrm>
            <a:off x="2937172"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Retail</a:t>
            </a: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PCI</a:t>
            </a:r>
          </a:p>
          <a:p>
            <a:pPr algn="ctr"/>
            <a:r>
              <a:rPr lang="en-US" sz="800" kern="0" dirty="0" smtClean="0">
                <a:solidFill>
                  <a:srgbClr val="8E8E8E"/>
                </a:solidFill>
                <a:latin typeface="+mj-lt"/>
                <a:cs typeface="Calibri"/>
              </a:rPr>
              <a:t>PII</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50" name="Rounded Rectangle 37"/>
          <p:cNvSpPr>
            <a:spLocks/>
          </p:cNvSpPr>
          <p:nvPr/>
        </p:nvSpPr>
        <p:spPr>
          <a:xfrm>
            <a:off x="3613614"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Other</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24" name="Rounded Rectangle 23"/>
          <p:cNvSpPr/>
          <p:nvPr/>
        </p:nvSpPr>
        <p:spPr>
          <a:xfrm>
            <a:off x="3106778" y="3773633"/>
            <a:ext cx="1232266" cy="668985"/>
          </a:xfrm>
          <a:prstGeom prst="roundRect">
            <a:avLst>
              <a:gd name="adj" fmla="val 6687"/>
            </a:avLst>
          </a:prstGeom>
          <a:solidFill>
            <a:schemeClr val="accent2">
              <a:lumMod val="20000"/>
              <a:lumOff val="80000"/>
            </a:schemeClr>
          </a:solidFill>
          <a:ln w="38100" cmpd="sng">
            <a:solidFill>
              <a:srgbClr val="1E1E1E"/>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Data Lifecycle </a:t>
            </a:r>
            <a:r>
              <a:rPr lang="en-US" sz="1200" dirty="0">
                <a:solidFill>
                  <a:srgbClr val="1E1E1E"/>
                </a:solidFill>
              </a:rPr>
              <a:t>M</a:t>
            </a:r>
            <a:r>
              <a:rPr lang="en-US" sz="1200" dirty="0" smtClean="0">
                <a:solidFill>
                  <a:srgbClr val="1E1E1E"/>
                </a:solidFill>
              </a:rPr>
              <a:t>anagement</a:t>
            </a:r>
          </a:p>
        </p:txBody>
      </p:sp>
    </p:spTree>
    <p:extLst>
      <p:ext uri="{BB962C8B-B14F-4D97-AF65-F5344CB8AC3E}">
        <p14:creationId xmlns:p14="http://schemas.microsoft.com/office/powerpoint/2010/main" val="13290891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682980" y="1938028"/>
            <a:ext cx="3754396" cy="3357050"/>
          </a:xfrm>
          <a:prstGeom prst="roundRect">
            <a:avLst>
              <a:gd name="adj" fmla="val 2334"/>
            </a:avLst>
          </a:prstGeom>
          <a:solidFill>
            <a:schemeClr val="bg1">
              <a:lumMod val="10000"/>
              <a:lumOff val="9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b"/>
          <a:lstStyle/>
          <a:p>
            <a:pPr algn="ctr"/>
            <a:r>
              <a:rPr lang="en-US" b="1" dirty="0" smtClean="0">
                <a:solidFill>
                  <a:srgbClr val="1E1E1E"/>
                </a:solidFill>
              </a:rPr>
              <a:t>Apache Atlas</a:t>
            </a:r>
          </a:p>
        </p:txBody>
      </p:sp>
      <p:sp>
        <p:nvSpPr>
          <p:cNvPr id="28" name="Rounded Rectangle 27"/>
          <p:cNvSpPr/>
          <p:nvPr/>
        </p:nvSpPr>
        <p:spPr>
          <a:xfrm>
            <a:off x="797001" y="3049731"/>
            <a:ext cx="2234920" cy="1039427"/>
          </a:xfrm>
          <a:prstGeom prst="roundRect">
            <a:avLst>
              <a:gd name="adj" fmla="val 3633"/>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t"/>
          <a:lstStyle/>
          <a:p>
            <a:pPr algn="ctr"/>
            <a:r>
              <a:rPr lang="en-US" sz="1200" dirty="0" smtClean="0">
                <a:solidFill>
                  <a:srgbClr val="8E8E8E"/>
                </a:solidFill>
              </a:rPr>
              <a:t>Knowledge Store</a:t>
            </a:r>
          </a:p>
        </p:txBody>
      </p:sp>
      <p:sp>
        <p:nvSpPr>
          <p:cNvPr id="2" name="Title 1"/>
          <p:cNvSpPr>
            <a:spLocks noGrp="1"/>
          </p:cNvSpPr>
          <p:nvPr>
            <p:ph type="title"/>
          </p:nvPr>
        </p:nvSpPr>
        <p:spPr/>
        <p:txBody>
          <a:bodyPr/>
          <a:lstStyle/>
          <a:p>
            <a:r>
              <a:rPr lang="en-US" dirty="0" smtClean="0"/>
              <a:t>Apache Atlas Overview</a:t>
            </a:r>
            <a:endParaRPr lang="en-US" dirty="0"/>
          </a:p>
        </p:txBody>
      </p:sp>
      <p:sp>
        <p:nvSpPr>
          <p:cNvPr id="4" name="Text Placeholder 3"/>
          <p:cNvSpPr>
            <a:spLocks noGrp="1"/>
          </p:cNvSpPr>
          <p:nvPr>
            <p:ph type="body" sz="quarter" idx="11"/>
          </p:nvPr>
        </p:nvSpPr>
        <p:spPr>
          <a:xfrm>
            <a:off x="4953886" y="1106435"/>
            <a:ext cx="6625498" cy="4954588"/>
          </a:xfrm>
        </p:spPr>
        <p:txBody>
          <a:bodyPr/>
          <a:lstStyle/>
          <a:p>
            <a:r>
              <a:rPr lang="en-US" dirty="0" smtClean="0"/>
              <a:t>Audit Store - Erie</a:t>
            </a:r>
          </a:p>
          <a:p>
            <a:r>
              <a:rPr lang="en-US" sz="2000" b="0" dirty="0" smtClean="0"/>
              <a:t>Integrate with </a:t>
            </a:r>
            <a:r>
              <a:rPr lang="en-US" sz="2000" dirty="0" smtClean="0"/>
              <a:t>Log Search </a:t>
            </a:r>
            <a:r>
              <a:rPr lang="en-US" sz="2000" b="0" dirty="0" smtClean="0"/>
              <a:t>effort. Historical </a:t>
            </a:r>
            <a:r>
              <a:rPr lang="en-US" sz="2000" b="0" dirty="0"/>
              <a:t>repository for all governance </a:t>
            </a:r>
            <a:r>
              <a:rPr lang="en-US" sz="2000" b="0" dirty="0" smtClean="0"/>
              <a:t>events</a:t>
            </a:r>
            <a:endParaRPr lang="en-US" sz="2000" b="0" dirty="0"/>
          </a:p>
          <a:p>
            <a:pPr marL="744538" lvl="1" indent="-342900">
              <a:buFont typeface="Arial"/>
              <a:buChar char="•"/>
            </a:pPr>
            <a:r>
              <a:rPr lang="en-US" sz="1600" b="0" dirty="0"/>
              <a:t>Security: Access Grant &amp; Deny</a:t>
            </a:r>
          </a:p>
          <a:p>
            <a:pPr marL="744538" lvl="1" indent="-342900">
              <a:buFont typeface="Arial"/>
              <a:buChar char="•"/>
            </a:pPr>
            <a:r>
              <a:rPr lang="en-US" sz="1600" b="0" dirty="0"/>
              <a:t>Operational: Data Provenance &amp; Metrics</a:t>
            </a:r>
          </a:p>
          <a:p>
            <a:pPr marL="744538" lvl="1" indent="-342900">
              <a:buFont typeface="Arial"/>
              <a:buChar char="•"/>
            </a:pPr>
            <a:r>
              <a:rPr lang="en-US" sz="1600" b="0" dirty="0"/>
              <a:t>Indexed and Searchable</a:t>
            </a:r>
          </a:p>
          <a:p>
            <a:endParaRPr lang="en-US" dirty="0"/>
          </a:p>
        </p:txBody>
      </p:sp>
      <p:sp>
        <p:nvSpPr>
          <p:cNvPr id="23" name="Rounded Rectangle 22"/>
          <p:cNvSpPr/>
          <p:nvPr/>
        </p:nvSpPr>
        <p:spPr>
          <a:xfrm>
            <a:off x="1937927" y="3728254"/>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Models</a:t>
            </a:r>
          </a:p>
        </p:txBody>
      </p:sp>
      <p:sp>
        <p:nvSpPr>
          <p:cNvPr id="33" name="Rounded Rectangle 32"/>
          <p:cNvSpPr/>
          <p:nvPr/>
        </p:nvSpPr>
        <p:spPr>
          <a:xfrm>
            <a:off x="845596" y="3728254"/>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Type-System</a:t>
            </a:r>
          </a:p>
        </p:txBody>
      </p:sp>
      <p:sp>
        <p:nvSpPr>
          <p:cNvPr id="37" name="Rounded Rectangle 36"/>
          <p:cNvSpPr/>
          <p:nvPr/>
        </p:nvSpPr>
        <p:spPr>
          <a:xfrm>
            <a:off x="1937927" y="3382418"/>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Policy Rules</a:t>
            </a:r>
          </a:p>
        </p:txBody>
      </p:sp>
      <p:sp>
        <p:nvSpPr>
          <p:cNvPr id="43" name="Rounded Rectangle 42"/>
          <p:cNvSpPr/>
          <p:nvPr/>
        </p:nvSpPr>
        <p:spPr>
          <a:xfrm>
            <a:off x="845596" y="3382418"/>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Taxonomies</a:t>
            </a:r>
            <a:endParaRPr lang="en-US" sz="900" dirty="0">
              <a:solidFill>
                <a:srgbClr val="8E8E8E"/>
              </a:solidFill>
              <a:cs typeface="Calibri"/>
            </a:endParaRPr>
          </a:p>
        </p:txBody>
      </p:sp>
      <p:sp>
        <p:nvSpPr>
          <p:cNvPr id="29" name="Rounded Rectangle 28"/>
          <p:cNvSpPr/>
          <p:nvPr/>
        </p:nvSpPr>
        <p:spPr>
          <a:xfrm>
            <a:off x="3106778" y="3049730"/>
            <a:ext cx="1232266" cy="654052"/>
          </a:xfrm>
          <a:prstGeom prst="roundRect">
            <a:avLst>
              <a:gd name="adj" fmla="val 6601"/>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Policy Engine</a:t>
            </a:r>
          </a:p>
        </p:txBody>
      </p:sp>
      <p:sp>
        <p:nvSpPr>
          <p:cNvPr id="30" name="Rounded Rectangle 29"/>
          <p:cNvSpPr/>
          <p:nvPr/>
        </p:nvSpPr>
        <p:spPr>
          <a:xfrm>
            <a:off x="3106778" y="3773633"/>
            <a:ext cx="1232266" cy="668985"/>
          </a:xfrm>
          <a:prstGeom prst="roundRect">
            <a:avLst>
              <a:gd name="adj" fmla="val 6687"/>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Data Lifecycle </a:t>
            </a:r>
            <a:r>
              <a:rPr lang="en-US" sz="1200" dirty="0">
                <a:solidFill>
                  <a:srgbClr val="8E8E8E"/>
                </a:solidFill>
              </a:rPr>
              <a:t>M</a:t>
            </a:r>
            <a:r>
              <a:rPr lang="en-US" sz="1200" dirty="0" smtClean="0">
                <a:solidFill>
                  <a:srgbClr val="8E8E8E"/>
                </a:solidFill>
              </a:rPr>
              <a:t>anagement</a:t>
            </a:r>
          </a:p>
        </p:txBody>
      </p:sp>
      <p:sp>
        <p:nvSpPr>
          <p:cNvPr id="32" name="Rounded Rectangle 31"/>
          <p:cNvSpPr/>
          <p:nvPr/>
        </p:nvSpPr>
        <p:spPr>
          <a:xfrm>
            <a:off x="797001" y="4528184"/>
            <a:ext cx="3542043" cy="287846"/>
          </a:xfrm>
          <a:prstGeom prst="roundRect">
            <a:avLst>
              <a:gd name="adj" fmla="val 10484"/>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Security</a:t>
            </a:r>
          </a:p>
        </p:txBody>
      </p:sp>
      <p:sp>
        <p:nvSpPr>
          <p:cNvPr id="49" name="Rounded Rectangle 48"/>
          <p:cNvSpPr/>
          <p:nvPr/>
        </p:nvSpPr>
        <p:spPr>
          <a:xfrm>
            <a:off x="797001" y="1886038"/>
            <a:ext cx="3542043" cy="1100194"/>
          </a:xfrm>
          <a:prstGeom prst="roundRect">
            <a:avLst>
              <a:gd name="adj" fmla="val 6638"/>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tIns="146304" anchor="t"/>
          <a:lstStyle/>
          <a:p>
            <a:pPr algn="ctr"/>
            <a:r>
              <a:rPr lang="en-US" sz="1200" dirty="0" smtClean="0">
                <a:solidFill>
                  <a:srgbClr val="8E8E8E"/>
                </a:solidFill>
              </a:rPr>
              <a:t>REST API</a:t>
            </a:r>
          </a:p>
          <a:p>
            <a:pPr algn="ctr">
              <a:spcBef>
                <a:spcPts val="900"/>
              </a:spcBef>
            </a:pPr>
            <a:r>
              <a:rPr lang="en-US" sz="1200" dirty="0" smtClean="0">
                <a:solidFill>
                  <a:srgbClr val="8E8E8E"/>
                </a:solidFill>
              </a:rPr>
              <a:t>Services</a:t>
            </a:r>
          </a:p>
        </p:txBody>
      </p:sp>
      <p:sp>
        <p:nvSpPr>
          <p:cNvPr id="3" name="Oval 2"/>
          <p:cNvSpPr/>
          <p:nvPr/>
        </p:nvSpPr>
        <p:spPr>
          <a:xfrm>
            <a:off x="848771" y="2579832"/>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rgbClr val="8E8E8E"/>
                </a:solidFill>
              </a:rPr>
              <a:t>Search</a:t>
            </a:r>
          </a:p>
        </p:txBody>
      </p:sp>
      <p:sp>
        <p:nvSpPr>
          <p:cNvPr id="44" name="Oval 43"/>
          <p:cNvSpPr/>
          <p:nvPr/>
        </p:nvSpPr>
        <p:spPr>
          <a:xfrm>
            <a:off x="2023766" y="2579832"/>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rgbClr val="8E8E8E"/>
                </a:solidFill>
              </a:rPr>
              <a:t>Lineage</a:t>
            </a:r>
          </a:p>
        </p:txBody>
      </p:sp>
      <p:sp>
        <p:nvSpPr>
          <p:cNvPr id="47" name="Oval 46"/>
          <p:cNvSpPr/>
          <p:nvPr/>
        </p:nvSpPr>
        <p:spPr>
          <a:xfrm>
            <a:off x="3198760" y="2583430"/>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50" dirty="0" smtClean="0">
                <a:solidFill>
                  <a:srgbClr val="8E8E8E"/>
                </a:solidFill>
              </a:rPr>
              <a:t>Exchange</a:t>
            </a:r>
          </a:p>
        </p:txBody>
      </p:sp>
      <p:cxnSp>
        <p:nvCxnSpPr>
          <p:cNvPr id="7" name="Straight Connector 6"/>
          <p:cNvCxnSpPr/>
          <p:nvPr/>
        </p:nvCxnSpPr>
        <p:spPr>
          <a:xfrm>
            <a:off x="885621" y="2294082"/>
            <a:ext cx="3346450" cy="0"/>
          </a:xfrm>
          <a:prstGeom prst="line">
            <a:avLst/>
          </a:prstGeom>
          <a:ln w="3175" cmpd="sng">
            <a:solidFill>
              <a:schemeClr val="bg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39" name="Rounded Rectangle 37"/>
          <p:cNvSpPr>
            <a:spLocks/>
          </p:cNvSpPr>
          <p:nvPr/>
        </p:nvSpPr>
        <p:spPr>
          <a:xfrm>
            <a:off x="907846"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Healthcare</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HIPAA </a:t>
            </a:r>
          </a:p>
          <a:p>
            <a:pPr algn="ctr"/>
            <a:r>
              <a:rPr lang="en-US" sz="800" kern="0" dirty="0" smtClean="0">
                <a:solidFill>
                  <a:srgbClr val="8E8E8E"/>
                </a:solidFill>
                <a:latin typeface="+mj-lt"/>
                <a:cs typeface="Calibri"/>
              </a:rPr>
              <a:t>HL7</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0" name="Rounded Rectangle 37"/>
          <p:cNvSpPr>
            <a:spLocks/>
          </p:cNvSpPr>
          <p:nvPr/>
        </p:nvSpPr>
        <p:spPr>
          <a:xfrm>
            <a:off x="1584288"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Financial</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SOX</a:t>
            </a:r>
          </a:p>
          <a:p>
            <a:pPr algn="ctr"/>
            <a:r>
              <a:rPr lang="en-US" sz="800" kern="0" dirty="0" smtClean="0">
                <a:solidFill>
                  <a:srgbClr val="8E8E8E"/>
                </a:solidFill>
                <a:latin typeface="+mj-lt"/>
                <a:cs typeface="Calibri"/>
              </a:rPr>
              <a:t>Dodd-Frank</a:t>
            </a:r>
          </a:p>
          <a:p>
            <a:pPr algn="ctr"/>
            <a:endParaRPr lang="en-US" sz="800" kern="0" dirty="0" smtClean="0">
              <a:solidFill>
                <a:srgbClr val="8E8E8E"/>
              </a:solidFill>
              <a:latin typeface="+mj-lt"/>
              <a:cs typeface="Calibri"/>
            </a:endParaRPr>
          </a:p>
        </p:txBody>
      </p:sp>
      <p:sp>
        <p:nvSpPr>
          <p:cNvPr id="41" name="Rounded Rectangle 37"/>
          <p:cNvSpPr>
            <a:spLocks/>
          </p:cNvSpPr>
          <p:nvPr/>
        </p:nvSpPr>
        <p:spPr>
          <a:xfrm>
            <a:off x="2260730"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Custom</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CWM</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6" name="Rounded Rectangle 37"/>
          <p:cNvSpPr>
            <a:spLocks/>
          </p:cNvSpPr>
          <p:nvPr/>
        </p:nvSpPr>
        <p:spPr>
          <a:xfrm>
            <a:off x="2937172"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Retail</a:t>
            </a: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PCI</a:t>
            </a:r>
          </a:p>
          <a:p>
            <a:pPr algn="ctr"/>
            <a:r>
              <a:rPr lang="en-US" sz="800" kern="0" dirty="0" smtClean="0">
                <a:solidFill>
                  <a:srgbClr val="8E8E8E"/>
                </a:solidFill>
                <a:latin typeface="+mj-lt"/>
                <a:cs typeface="Calibri"/>
              </a:rPr>
              <a:t>PII</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50" name="Rounded Rectangle 37"/>
          <p:cNvSpPr>
            <a:spLocks/>
          </p:cNvSpPr>
          <p:nvPr/>
        </p:nvSpPr>
        <p:spPr>
          <a:xfrm>
            <a:off x="3613614"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Other</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24" name="Rounded Rectangle 23"/>
          <p:cNvSpPr/>
          <p:nvPr/>
        </p:nvSpPr>
        <p:spPr>
          <a:xfrm>
            <a:off x="797001" y="4154772"/>
            <a:ext cx="2234920" cy="287846"/>
          </a:xfrm>
          <a:prstGeom prst="roundRect">
            <a:avLst>
              <a:gd name="adj" fmla="val 10484"/>
            </a:avLst>
          </a:prstGeom>
          <a:solidFill>
            <a:schemeClr val="accent1">
              <a:lumMod val="40000"/>
              <a:lumOff val="60000"/>
            </a:schemeClr>
          </a:solidFill>
          <a:ln w="38100" cmpd="sng">
            <a:solidFill>
              <a:srgbClr val="1E1E1E"/>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Audit Store</a:t>
            </a:r>
          </a:p>
        </p:txBody>
      </p:sp>
    </p:spTree>
    <p:extLst>
      <p:ext uri="{BB962C8B-B14F-4D97-AF65-F5344CB8AC3E}">
        <p14:creationId xmlns:p14="http://schemas.microsoft.com/office/powerpoint/2010/main" val="36078568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682980" y="1938028"/>
            <a:ext cx="3754396" cy="3357050"/>
          </a:xfrm>
          <a:prstGeom prst="roundRect">
            <a:avLst>
              <a:gd name="adj" fmla="val 2334"/>
            </a:avLst>
          </a:prstGeom>
          <a:solidFill>
            <a:schemeClr val="bg1">
              <a:lumMod val="10000"/>
              <a:lumOff val="9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b"/>
          <a:lstStyle/>
          <a:p>
            <a:pPr algn="ctr"/>
            <a:r>
              <a:rPr lang="en-US" b="1" dirty="0" smtClean="0">
                <a:solidFill>
                  <a:srgbClr val="1E1E1E"/>
                </a:solidFill>
              </a:rPr>
              <a:t>Apache Atlas</a:t>
            </a:r>
          </a:p>
        </p:txBody>
      </p:sp>
      <p:sp>
        <p:nvSpPr>
          <p:cNvPr id="28" name="Rounded Rectangle 27"/>
          <p:cNvSpPr/>
          <p:nvPr/>
        </p:nvSpPr>
        <p:spPr>
          <a:xfrm>
            <a:off x="797001" y="3049731"/>
            <a:ext cx="2234920" cy="1039427"/>
          </a:xfrm>
          <a:prstGeom prst="roundRect">
            <a:avLst>
              <a:gd name="adj" fmla="val 3633"/>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t"/>
          <a:lstStyle/>
          <a:p>
            <a:pPr algn="ctr"/>
            <a:r>
              <a:rPr lang="en-US" sz="1200" dirty="0" smtClean="0">
                <a:solidFill>
                  <a:srgbClr val="8E8E8E"/>
                </a:solidFill>
              </a:rPr>
              <a:t>Knowledge Store</a:t>
            </a:r>
          </a:p>
        </p:txBody>
      </p:sp>
      <p:sp>
        <p:nvSpPr>
          <p:cNvPr id="2" name="Title 1"/>
          <p:cNvSpPr>
            <a:spLocks noGrp="1"/>
          </p:cNvSpPr>
          <p:nvPr>
            <p:ph type="title"/>
          </p:nvPr>
        </p:nvSpPr>
        <p:spPr/>
        <p:txBody>
          <a:bodyPr/>
          <a:lstStyle/>
          <a:p>
            <a:r>
              <a:rPr lang="en-US" dirty="0" smtClean="0"/>
              <a:t>Apache Atlas Overview</a:t>
            </a:r>
            <a:endParaRPr lang="en-US" dirty="0"/>
          </a:p>
        </p:txBody>
      </p:sp>
      <p:sp>
        <p:nvSpPr>
          <p:cNvPr id="4" name="Text Placeholder 3"/>
          <p:cNvSpPr>
            <a:spLocks noGrp="1"/>
          </p:cNvSpPr>
          <p:nvPr>
            <p:ph type="body" sz="quarter" idx="11"/>
          </p:nvPr>
        </p:nvSpPr>
        <p:spPr>
          <a:xfrm>
            <a:off x="4953886" y="1106435"/>
            <a:ext cx="6625498" cy="4954588"/>
          </a:xfrm>
        </p:spPr>
        <p:txBody>
          <a:bodyPr/>
          <a:lstStyle/>
          <a:p>
            <a:r>
              <a:rPr lang="en-US" dirty="0" smtClean="0"/>
              <a:t>Tag-Based Policy – Dal M20</a:t>
            </a:r>
          </a:p>
          <a:p>
            <a:r>
              <a:rPr lang="en-US" sz="2000" b="0" dirty="0" smtClean="0"/>
              <a:t>Run time </a:t>
            </a:r>
            <a:r>
              <a:rPr lang="en-US" sz="2000" b="0" dirty="0"/>
              <a:t>rationalization of policies rules with respect to data asset combinations and time.  Fully extensible</a:t>
            </a:r>
            <a:r>
              <a:rPr lang="en-US" sz="2000" b="0" dirty="0" smtClean="0"/>
              <a:t>.</a:t>
            </a:r>
            <a:endParaRPr lang="en-US" sz="2000" b="0" dirty="0"/>
          </a:p>
          <a:p>
            <a:pPr marL="744538" lvl="1" indent="-342900">
              <a:buFont typeface="Arial"/>
              <a:buChar char="•"/>
            </a:pPr>
            <a:endParaRPr lang="en-US" sz="1600" b="0" dirty="0" smtClean="0"/>
          </a:p>
          <a:p>
            <a:pPr marL="744538" lvl="1" indent="-342900">
              <a:buFont typeface="Arial"/>
              <a:buChar char="•"/>
            </a:pPr>
            <a:r>
              <a:rPr lang="en-US" b="0" dirty="0" smtClean="0"/>
              <a:t>Tag base rules</a:t>
            </a:r>
          </a:p>
          <a:p>
            <a:pPr marL="744538" lvl="1" indent="-342900">
              <a:buFont typeface="Arial"/>
              <a:buChar char="•"/>
            </a:pPr>
            <a:r>
              <a:rPr lang="en-US" b="0" dirty="0" smtClean="0"/>
              <a:t>Geo </a:t>
            </a:r>
            <a:r>
              <a:rPr lang="en-US" b="0" dirty="0"/>
              <a:t>based rules</a:t>
            </a:r>
          </a:p>
          <a:p>
            <a:pPr marL="744538" lvl="1" indent="-342900">
              <a:buFont typeface="Arial"/>
              <a:buChar char="•"/>
            </a:pPr>
            <a:r>
              <a:rPr lang="en-US" b="0" dirty="0"/>
              <a:t>Time-based rules</a:t>
            </a:r>
          </a:p>
          <a:p>
            <a:pPr marL="744538" lvl="1" indent="-342900">
              <a:buFont typeface="Arial"/>
              <a:buChar char="•"/>
            </a:pPr>
            <a:r>
              <a:rPr lang="en-US" b="0" dirty="0"/>
              <a:t>Hive Column </a:t>
            </a:r>
            <a:r>
              <a:rPr lang="en-US" b="0" dirty="0" smtClean="0"/>
              <a:t>Prohibitions</a:t>
            </a:r>
          </a:p>
          <a:p>
            <a:endParaRPr lang="en-US" sz="2000" b="0" dirty="0"/>
          </a:p>
        </p:txBody>
      </p:sp>
      <p:sp>
        <p:nvSpPr>
          <p:cNvPr id="45" name="Rounded Rectangle 44"/>
          <p:cNvSpPr/>
          <p:nvPr/>
        </p:nvSpPr>
        <p:spPr>
          <a:xfrm>
            <a:off x="797001" y="4154772"/>
            <a:ext cx="2234920" cy="287846"/>
          </a:xfrm>
          <a:prstGeom prst="roundRect">
            <a:avLst>
              <a:gd name="adj" fmla="val 10484"/>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Audit Store</a:t>
            </a:r>
          </a:p>
        </p:txBody>
      </p:sp>
      <p:sp>
        <p:nvSpPr>
          <p:cNvPr id="23" name="Rounded Rectangle 22"/>
          <p:cNvSpPr/>
          <p:nvPr/>
        </p:nvSpPr>
        <p:spPr>
          <a:xfrm>
            <a:off x="1937927" y="3728254"/>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Models</a:t>
            </a:r>
          </a:p>
        </p:txBody>
      </p:sp>
      <p:sp>
        <p:nvSpPr>
          <p:cNvPr id="33" name="Rounded Rectangle 32"/>
          <p:cNvSpPr/>
          <p:nvPr/>
        </p:nvSpPr>
        <p:spPr>
          <a:xfrm>
            <a:off x="845596" y="3728254"/>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Type-System</a:t>
            </a:r>
          </a:p>
        </p:txBody>
      </p:sp>
      <p:sp>
        <p:nvSpPr>
          <p:cNvPr id="43" name="Rounded Rectangle 42"/>
          <p:cNvSpPr/>
          <p:nvPr/>
        </p:nvSpPr>
        <p:spPr>
          <a:xfrm>
            <a:off x="845596" y="3382418"/>
            <a:ext cx="1033800" cy="287846"/>
          </a:xfrm>
          <a:prstGeom prst="roundRect">
            <a:avLst>
              <a:gd name="adj" fmla="val 5758"/>
            </a:avLst>
          </a:pr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rgbClr val="8E8E8E"/>
                </a:solidFill>
                <a:cs typeface="Calibri"/>
              </a:rPr>
              <a:t>Taxonomies</a:t>
            </a:r>
            <a:endParaRPr lang="en-US" sz="900" dirty="0">
              <a:solidFill>
                <a:srgbClr val="8E8E8E"/>
              </a:solidFill>
              <a:cs typeface="Calibri"/>
            </a:endParaRPr>
          </a:p>
        </p:txBody>
      </p:sp>
      <p:sp>
        <p:nvSpPr>
          <p:cNvPr id="30" name="Rounded Rectangle 29"/>
          <p:cNvSpPr/>
          <p:nvPr/>
        </p:nvSpPr>
        <p:spPr>
          <a:xfrm>
            <a:off x="3106778" y="3773633"/>
            <a:ext cx="1232266" cy="668985"/>
          </a:xfrm>
          <a:prstGeom prst="roundRect">
            <a:avLst>
              <a:gd name="adj" fmla="val 6687"/>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8E8E8E"/>
                </a:solidFill>
              </a:rPr>
              <a:t>Data Lifecycle </a:t>
            </a:r>
            <a:r>
              <a:rPr lang="en-US" sz="1200" dirty="0">
                <a:solidFill>
                  <a:srgbClr val="8E8E8E"/>
                </a:solidFill>
              </a:rPr>
              <a:t>M</a:t>
            </a:r>
            <a:r>
              <a:rPr lang="en-US" sz="1200" dirty="0" smtClean="0">
                <a:solidFill>
                  <a:srgbClr val="8E8E8E"/>
                </a:solidFill>
              </a:rPr>
              <a:t>anagement</a:t>
            </a:r>
          </a:p>
        </p:txBody>
      </p:sp>
      <p:sp>
        <p:nvSpPr>
          <p:cNvPr id="32" name="Rounded Rectangle 31"/>
          <p:cNvSpPr/>
          <p:nvPr/>
        </p:nvSpPr>
        <p:spPr>
          <a:xfrm>
            <a:off x="797001" y="4528184"/>
            <a:ext cx="3542043" cy="287846"/>
          </a:xfrm>
          <a:prstGeom prst="roundRect">
            <a:avLst>
              <a:gd name="adj" fmla="val 10484"/>
            </a:avLst>
          </a:prstGeom>
          <a:solidFill>
            <a:schemeClr val="accent2">
              <a:lumMod val="20000"/>
              <a:lumOff val="80000"/>
            </a:schemeClr>
          </a:solidFill>
          <a:ln w="38100" cmpd="sng">
            <a:solidFill>
              <a:schemeClr val="bg1"/>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Security</a:t>
            </a:r>
          </a:p>
        </p:txBody>
      </p:sp>
      <p:sp>
        <p:nvSpPr>
          <p:cNvPr id="49" name="Rounded Rectangle 48"/>
          <p:cNvSpPr/>
          <p:nvPr/>
        </p:nvSpPr>
        <p:spPr>
          <a:xfrm>
            <a:off x="797001" y="1886038"/>
            <a:ext cx="3542043" cy="1100194"/>
          </a:xfrm>
          <a:prstGeom prst="roundRect">
            <a:avLst>
              <a:gd name="adj" fmla="val 6638"/>
            </a:avLst>
          </a:prstGeom>
          <a:solidFill>
            <a:srgbClr val="E8E8E8"/>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tIns="146304" anchor="t"/>
          <a:lstStyle/>
          <a:p>
            <a:pPr algn="ctr"/>
            <a:r>
              <a:rPr lang="en-US" sz="1200" dirty="0" smtClean="0">
                <a:solidFill>
                  <a:srgbClr val="8E8E8E"/>
                </a:solidFill>
              </a:rPr>
              <a:t>REST API</a:t>
            </a:r>
          </a:p>
          <a:p>
            <a:pPr algn="ctr">
              <a:spcBef>
                <a:spcPts val="900"/>
              </a:spcBef>
            </a:pPr>
            <a:r>
              <a:rPr lang="en-US" sz="1200" dirty="0" smtClean="0">
                <a:solidFill>
                  <a:srgbClr val="8E8E8E"/>
                </a:solidFill>
              </a:rPr>
              <a:t>Services</a:t>
            </a:r>
          </a:p>
        </p:txBody>
      </p:sp>
      <p:sp>
        <p:nvSpPr>
          <p:cNvPr id="3" name="Oval 2"/>
          <p:cNvSpPr/>
          <p:nvPr/>
        </p:nvSpPr>
        <p:spPr>
          <a:xfrm>
            <a:off x="848771" y="2579832"/>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rgbClr val="8E8E8E"/>
                </a:solidFill>
              </a:rPr>
              <a:t>Search</a:t>
            </a:r>
          </a:p>
        </p:txBody>
      </p:sp>
      <p:sp>
        <p:nvSpPr>
          <p:cNvPr id="44" name="Oval 43"/>
          <p:cNvSpPr/>
          <p:nvPr/>
        </p:nvSpPr>
        <p:spPr>
          <a:xfrm>
            <a:off x="2023766" y="2579832"/>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rgbClr val="8E8E8E"/>
                </a:solidFill>
              </a:rPr>
              <a:t>Lineage</a:t>
            </a:r>
          </a:p>
        </p:txBody>
      </p:sp>
      <p:sp>
        <p:nvSpPr>
          <p:cNvPr id="47" name="Oval 46"/>
          <p:cNvSpPr/>
          <p:nvPr/>
        </p:nvSpPr>
        <p:spPr>
          <a:xfrm>
            <a:off x="3198760" y="2583430"/>
            <a:ext cx="1073056" cy="338004"/>
          </a:xfrm>
          <a:prstGeom prst="ellipse">
            <a:avLst/>
          </a:prstGeom>
          <a:solidFill>
            <a:srgbClr val="E8E8E8"/>
          </a:solidFill>
          <a:ln>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50" dirty="0" smtClean="0">
                <a:solidFill>
                  <a:srgbClr val="8E8E8E"/>
                </a:solidFill>
              </a:rPr>
              <a:t>Exchange</a:t>
            </a:r>
          </a:p>
        </p:txBody>
      </p:sp>
      <p:cxnSp>
        <p:nvCxnSpPr>
          <p:cNvPr id="7" name="Straight Connector 6"/>
          <p:cNvCxnSpPr/>
          <p:nvPr/>
        </p:nvCxnSpPr>
        <p:spPr>
          <a:xfrm>
            <a:off x="885621" y="2294082"/>
            <a:ext cx="3346450" cy="0"/>
          </a:xfrm>
          <a:prstGeom prst="line">
            <a:avLst/>
          </a:prstGeom>
          <a:ln w="3175" cmpd="sng">
            <a:solidFill>
              <a:schemeClr val="bg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39" name="Rounded Rectangle 37"/>
          <p:cNvSpPr>
            <a:spLocks/>
          </p:cNvSpPr>
          <p:nvPr/>
        </p:nvSpPr>
        <p:spPr>
          <a:xfrm>
            <a:off x="907846"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Healthcare</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HIPAA </a:t>
            </a:r>
          </a:p>
          <a:p>
            <a:pPr algn="ctr"/>
            <a:r>
              <a:rPr lang="en-US" sz="800" kern="0" dirty="0" smtClean="0">
                <a:solidFill>
                  <a:srgbClr val="8E8E8E"/>
                </a:solidFill>
                <a:latin typeface="+mj-lt"/>
                <a:cs typeface="Calibri"/>
              </a:rPr>
              <a:t>HL7</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0" name="Rounded Rectangle 37"/>
          <p:cNvSpPr>
            <a:spLocks/>
          </p:cNvSpPr>
          <p:nvPr/>
        </p:nvSpPr>
        <p:spPr>
          <a:xfrm>
            <a:off x="1584288"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Financial</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SOX</a:t>
            </a:r>
          </a:p>
          <a:p>
            <a:pPr algn="ctr"/>
            <a:r>
              <a:rPr lang="en-US" sz="800" kern="0" dirty="0" smtClean="0">
                <a:solidFill>
                  <a:srgbClr val="8E8E8E"/>
                </a:solidFill>
                <a:latin typeface="+mj-lt"/>
                <a:cs typeface="Calibri"/>
              </a:rPr>
              <a:t>Dodd-Frank</a:t>
            </a:r>
          </a:p>
          <a:p>
            <a:pPr algn="ctr"/>
            <a:endParaRPr lang="en-US" sz="800" kern="0" dirty="0" smtClean="0">
              <a:solidFill>
                <a:srgbClr val="8E8E8E"/>
              </a:solidFill>
              <a:latin typeface="+mj-lt"/>
              <a:cs typeface="Calibri"/>
            </a:endParaRPr>
          </a:p>
        </p:txBody>
      </p:sp>
      <p:sp>
        <p:nvSpPr>
          <p:cNvPr id="41" name="Rounded Rectangle 37"/>
          <p:cNvSpPr>
            <a:spLocks/>
          </p:cNvSpPr>
          <p:nvPr/>
        </p:nvSpPr>
        <p:spPr>
          <a:xfrm>
            <a:off x="2260730"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Custom</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CWM</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6" name="Rounded Rectangle 37"/>
          <p:cNvSpPr>
            <a:spLocks/>
          </p:cNvSpPr>
          <p:nvPr/>
        </p:nvSpPr>
        <p:spPr>
          <a:xfrm>
            <a:off x="2937172"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Retail</a:t>
            </a: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PCI</a:t>
            </a:r>
          </a:p>
          <a:p>
            <a:pPr algn="ctr"/>
            <a:r>
              <a:rPr lang="en-US" sz="800" kern="0" dirty="0" smtClean="0">
                <a:solidFill>
                  <a:srgbClr val="8E8E8E"/>
                </a:solidFill>
                <a:latin typeface="+mj-lt"/>
                <a:cs typeface="Calibri"/>
              </a:rPr>
              <a:t>PII</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50" name="Rounded Rectangle 37"/>
          <p:cNvSpPr>
            <a:spLocks/>
          </p:cNvSpPr>
          <p:nvPr/>
        </p:nvSpPr>
        <p:spPr>
          <a:xfrm>
            <a:off x="3613614"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E8E8E8"/>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Other</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24" name="Rounded Rectangle 23"/>
          <p:cNvSpPr/>
          <p:nvPr/>
        </p:nvSpPr>
        <p:spPr>
          <a:xfrm>
            <a:off x="1937927" y="3382418"/>
            <a:ext cx="1033800" cy="287846"/>
          </a:xfrm>
          <a:prstGeom prst="roundRect">
            <a:avLst>
              <a:gd name="adj" fmla="val 5758"/>
            </a:avLst>
          </a:prstGeom>
          <a:solidFill>
            <a:schemeClr val="accent1">
              <a:lumMod val="20000"/>
              <a:lumOff val="80000"/>
            </a:schemeClr>
          </a:solidFill>
          <a:ln w="38100" cmpd="sng">
            <a:solidFill>
              <a:srgbClr val="1E1E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Policy Rules</a:t>
            </a:r>
          </a:p>
        </p:txBody>
      </p:sp>
      <p:sp>
        <p:nvSpPr>
          <p:cNvPr id="25" name="Rounded Rectangle 24"/>
          <p:cNvSpPr/>
          <p:nvPr/>
        </p:nvSpPr>
        <p:spPr>
          <a:xfrm>
            <a:off x="3106778" y="3049730"/>
            <a:ext cx="1232266" cy="654052"/>
          </a:xfrm>
          <a:prstGeom prst="roundRect">
            <a:avLst>
              <a:gd name="adj" fmla="val 6601"/>
            </a:avLst>
          </a:prstGeom>
          <a:solidFill>
            <a:schemeClr val="accent2">
              <a:lumMod val="20000"/>
              <a:lumOff val="80000"/>
            </a:schemeClr>
          </a:solidFill>
          <a:ln w="38100" cmpd="sng">
            <a:solidFill>
              <a:srgbClr val="1E1E1E"/>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Policy Engine</a:t>
            </a:r>
          </a:p>
        </p:txBody>
      </p:sp>
    </p:spTree>
    <p:extLst>
      <p:ext uri="{BB962C8B-B14F-4D97-AF65-F5344CB8AC3E}">
        <p14:creationId xmlns:p14="http://schemas.microsoft.com/office/powerpoint/2010/main" val="20983133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682980" y="1938028"/>
            <a:ext cx="3754396" cy="3357050"/>
          </a:xfrm>
          <a:prstGeom prst="roundRect">
            <a:avLst>
              <a:gd name="adj" fmla="val 2334"/>
            </a:avLst>
          </a:prstGeom>
          <a:solidFill>
            <a:schemeClr val="bg1">
              <a:lumMod val="10000"/>
              <a:lumOff val="9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b"/>
          <a:lstStyle/>
          <a:p>
            <a:pPr algn="ctr"/>
            <a:r>
              <a:rPr lang="en-US" b="1" dirty="0" smtClean="0">
                <a:solidFill>
                  <a:srgbClr val="1E1E1E"/>
                </a:solidFill>
              </a:rPr>
              <a:t>Apache Atlas</a:t>
            </a:r>
          </a:p>
        </p:txBody>
      </p:sp>
      <p:sp>
        <p:nvSpPr>
          <p:cNvPr id="28" name="Rounded Rectangle 27"/>
          <p:cNvSpPr/>
          <p:nvPr/>
        </p:nvSpPr>
        <p:spPr>
          <a:xfrm>
            <a:off x="797001" y="3049731"/>
            <a:ext cx="2234920" cy="1039427"/>
          </a:xfrm>
          <a:prstGeom prst="roundRect">
            <a:avLst>
              <a:gd name="adj" fmla="val 3633"/>
            </a:avLst>
          </a:prstGeom>
          <a:solidFill>
            <a:schemeClr val="bg1">
              <a:lumMod val="10000"/>
              <a:lumOff val="90000"/>
            </a:schemeClr>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t"/>
          <a:lstStyle/>
          <a:p>
            <a:pPr algn="ctr"/>
            <a:r>
              <a:rPr lang="en-US" sz="1200" dirty="0" smtClean="0">
                <a:solidFill>
                  <a:schemeClr val="bg1">
                    <a:lumMod val="50000"/>
                    <a:lumOff val="50000"/>
                  </a:schemeClr>
                </a:solidFill>
              </a:rPr>
              <a:t>Knowledge Store</a:t>
            </a:r>
          </a:p>
        </p:txBody>
      </p:sp>
      <p:sp>
        <p:nvSpPr>
          <p:cNvPr id="2" name="Title 1"/>
          <p:cNvSpPr>
            <a:spLocks noGrp="1"/>
          </p:cNvSpPr>
          <p:nvPr>
            <p:ph type="title"/>
          </p:nvPr>
        </p:nvSpPr>
        <p:spPr/>
        <p:txBody>
          <a:bodyPr/>
          <a:lstStyle/>
          <a:p>
            <a:r>
              <a:rPr lang="en-US" dirty="0" smtClean="0"/>
              <a:t>Apache Atlas Overview</a:t>
            </a:r>
            <a:endParaRPr lang="en-US" dirty="0"/>
          </a:p>
        </p:txBody>
      </p:sp>
      <p:sp>
        <p:nvSpPr>
          <p:cNvPr id="4" name="Text Placeholder 3"/>
          <p:cNvSpPr>
            <a:spLocks noGrp="1"/>
          </p:cNvSpPr>
          <p:nvPr>
            <p:ph type="body" sz="quarter" idx="11"/>
          </p:nvPr>
        </p:nvSpPr>
        <p:spPr>
          <a:xfrm>
            <a:off x="4953886" y="1106435"/>
            <a:ext cx="6625498" cy="4954588"/>
          </a:xfrm>
        </p:spPr>
        <p:txBody>
          <a:bodyPr/>
          <a:lstStyle/>
          <a:p>
            <a:r>
              <a:rPr lang="en-US" dirty="0" err="1" smtClean="0"/>
              <a:t>RESTful</a:t>
            </a:r>
            <a:r>
              <a:rPr lang="en-US" dirty="0" smtClean="0"/>
              <a:t> interface -  HDP 2.3</a:t>
            </a:r>
          </a:p>
          <a:p>
            <a:pPr marL="342900" indent="-342900">
              <a:buFont typeface="Arial"/>
              <a:buChar char="•"/>
            </a:pPr>
            <a:r>
              <a:rPr lang="en-US" sz="2000" b="0" dirty="0" smtClean="0"/>
              <a:t>Extensible </a:t>
            </a:r>
            <a:r>
              <a:rPr lang="en-US" sz="2000" b="0" dirty="0"/>
              <a:t>enterprise classification of data assets, relationships and policies organized in a meaningful way -- aligned to business organization</a:t>
            </a:r>
            <a:r>
              <a:rPr lang="en-US" sz="2000" b="0" dirty="0" smtClean="0"/>
              <a:t>.</a:t>
            </a:r>
            <a:endParaRPr lang="en-US" sz="2000" b="0" dirty="0"/>
          </a:p>
          <a:p>
            <a:pPr marL="342900" indent="-342900">
              <a:buFont typeface="Arial"/>
              <a:buChar char="•"/>
            </a:pPr>
            <a:r>
              <a:rPr lang="en-US" sz="2000" b="0" dirty="0"/>
              <a:t>Supports exploration via user </a:t>
            </a:r>
            <a:r>
              <a:rPr lang="en-US" sz="2000" b="0" dirty="0" smtClean="0"/>
              <a:t>interface</a:t>
            </a:r>
            <a:endParaRPr lang="en-US" sz="2000" b="0" dirty="0"/>
          </a:p>
          <a:p>
            <a:pPr marL="342900" indent="-342900">
              <a:buFont typeface="Arial"/>
              <a:buChar char="•"/>
            </a:pPr>
            <a:r>
              <a:rPr lang="en-US" sz="2000" b="0" dirty="0"/>
              <a:t>Supports extensibility via API and CLI exposure</a:t>
            </a:r>
          </a:p>
          <a:p>
            <a:endParaRPr lang="en-US" dirty="0"/>
          </a:p>
        </p:txBody>
      </p:sp>
      <p:sp>
        <p:nvSpPr>
          <p:cNvPr id="45" name="Rounded Rectangle 44"/>
          <p:cNvSpPr/>
          <p:nvPr/>
        </p:nvSpPr>
        <p:spPr>
          <a:xfrm>
            <a:off x="797001" y="4154772"/>
            <a:ext cx="2234920" cy="287846"/>
          </a:xfrm>
          <a:prstGeom prst="roundRect">
            <a:avLst>
              <a:gd name="adj" fmla="val 10484"/>
            </a:avLst>
          </a:prstGeom>
          <a:solidFill>
            <a:schemeClr val="bg1">
              <a:lumMod val="10000"/>
              <a:lumOff val="90000"/>
            </a:schemeClr>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chemeClr val="bg1">
                    <a:lumMod val="50000"/>
                    <a:lumOff val="50000"/>
                  </a:schemeClr>
                </a:solidFill>
              </a:rPr>
              <a:t>Audit Store</a:t>
            </a:r>
          </a:p>
        </p:txBody>
      </p:sp>
      <p:sp>
        <p:nvSpPr>
          <p:cNvPr id="23" name="Rounded Rectangle 22"/>
          <p:cNvSpPr/>
          <p:nvPr/>
        </p:nvSpPr>
        <p:spPr>
          <a:xfrm>
            <a:off x="1937927" y="3728254"/>
            <a:ext cx="1033800" cy="287846"/>
          </a:xfrm>
          <a:prstGeom prst="roundRect">
            <a:avLst>
              <a:gd name="adj" fmla="val 5758"/>
            </a:avLst>
          </a:prstGeom>
          <a:solidFill>
            <a:schemeClr val="bg1">
              <a:lumMod val="10000"/>
              <a:lumOff val="90000"/>
            </a:schemeClr>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chemeClr val="bg1">
                    <a:lumMod val="50000"/>
                    <a:lumOff val="50000"/>
                  </a:schemeClr>
                </a:solidFill>
                <a:cs typeface="Calibri"/>
              </a:rPr>
              <a:t>Models</a:t>
            </a:r>
          </a:p>
        </p:txBody>
      </p:sp>
      <p:sp>
        <p:nvSpPr>
          <p:cNvPr id="33" name="Rounded Rectangle 32"/>
          <p:cNvSpPr/>
          <p:nvPr/>
        </p:nvSpPr>
        <p:spPr>
          <a:xfrm>
            <a:off x="845596" y="3728254"/>
            <a:ext cx="1033800" cy="287846"/>
          </a:xfrm>
          <a:prstGeom prst="roundRect">
            <a:avLst>
              <a:gd name="adj" fmla="val 5758"/>
            </a:avLst>
          </a:prstGeom>
          <a:solidFill>
            <a:schemeClr val="bg1">
              <a:lumMod val="10000"/>
              <a:lumOff val="90000"/>
            </a:schemeClr>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chemeClr val="bg1">
                    <a:lumMod val="50000"/>
                    <a:lumOff val="50000"/>
                  </a:schemeClr>
                </a:solidFill>
                <a:cs typeface="Calibri"/>
              </a:rPr>
              <a:t>Type-System</a:t>
            </a:r>
          </a:p>
        </p:txBody>
      </p:sp>
      <p:sp>
        <p:nvSpPr>
          <p:cNvPr id="37" name="Rounded Rectangle 36"/>
          <p:cNvSpPr/>
          <p:nvPr/>
        </p:nvSpPr>
        <p:spPr>
          <a:xfrm>
            <a:off x="1937927" y="3382418"/>
            <a:ext cx="1033800" cy="287846"/>
          </a:xfrm>
          <a:prstGeom prst="roundRect">
            <a:avLst>
              <a:gd name="adj" fmla="val 5758"/>
            </a:avLst>
          </a:prstGeom>
          <a:solidFill>
            <a:schemeClr val="bg1">
              <a:lumMod val="10000"/>
              <a:lumOff val="90000"/>
            </a:schemeClr>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chemeClr val="bg1">
                    <a:lumMod val="50000"/>
                    <a:lumOff val="50000"/>
                  </a:schemeClr>
                </a:solidFill>
                <a:cs typeface="Calibri"/>
              </a:rPr>
              <a:t>Policy Rules</a:t>
            </a:r>
          </a:p>
        </p:txBody>
      </p:sp>
      <p:sp>
        <p:nvSpPr>
          <p:cNvPr id="43" name="Rounded Rectangle 42"/>
          <p:cNvSpPr/>
          <p:nvPr/>
        </p:nvSpPr>
        <p:spPr>
          <a:xfrm>
            <a:off x="845596" y="3382418"/>
            <a:ext cx="1033800" cy="287846"/>
          </a:xfrm>
          <a:prstGeom prst="roundRect">
            <a:avLst>
              <a:gd name="adj" fmla="val 5758"/>
            </a:avLst>
          </a:prstGeom>
          <a:solidFill>
            <a:schemeClr val="bg1">
              <a:lumMod val="10000"/>
              <a:lumOff val="90000"/>
            </a:schemeClr>
          </a:solidFill>
          <a:ln w="12700"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schemeClr val="bg1">
                    <a:lumMod val="50000"/>
                    <a:lumOff val="50000"/>
                  </a:schemeClr>
                </a:solidFill>
                <a:cs typeface="Calibri"/>
              </a:rPr>
              <a:t>Taxonomies</a:t>
            </a:r>
            <a:endParaRPr lang="en-US" sz="900" dirty="0">
              <a:solidFill>
                <a:schemeClr val="bg1">
                  <a:lumMod val="50000"/>
                  <a:lumOff val="50000"/>
                </a:schemeClr>
              </a:solidFill>
              <a:cs typeface="Calibri"/>
            </a:endParaRPr>
          </a:p>
        </p:txBody>
      </p:sp>
      <p:sp>
        <p:nvSpPr>
          <p:cNvPr id="29" name="Rounded Rectangle 28"/>
          <p:cNvSpPr/>
          <p:nvPr/>
        </p:nvSpPr>
        <p:spPr>
          <a:xfrm>
            <a:off x="3106778" y="3049730"/>
            <a:ext cx="1232266" cy="654052"/>
          </a:xfrm>
          <a:prstGeom prst="roundRect">
            <a:avLst>
              <a:gd name="adj" fmla="val 6601"/>
            </a:avLst>
          </a:prstGeom>
          <a:solidFill>
            <a:schemeClr val="bg1">
              <a:lumMod val="10000"/>
              <a:lumOff val="90000"/>
            </a:schemeClr>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chemeClr val="bg1">
                    <a:lumMod val="50000"/>
                    <a:lumOff val="50000"/>
                  </a:schemeClr>
                </a:solidFill>
              </a:rPr>
              <a:t>Policy Engine</a:t>
            </a:r>
          </a:p>
        </p:txBody>
      </p:sp>
      <p:sp>
        <p:nvSpPr>
          <p:cNvPr id="30" name="Rounded Rectangle 29"/>
          <p:cNvSpPr/>
          <p:nvPr/>
        </p:nvSpPr>
        <p:spPr>
          <a:xfrm>
            <a:off x="3106778" y="3773633"/>
            <a:ext cx="1232266" cy="668985"/>
          </a:xfrm>
          <a:prstGeom prst="roundRect">
            <a:avLst>
              <a:gd name="adj" fmla="val 6687"/>
            </a:avLst>
          </a:prstGeom>
          <a:solidFill>
            <a:schemeClr val="bg1">
              <a:lumMod val="10000"/>
              <a:lumOff val="90000"/>
            </a:schemeClr>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chemeClr val="bg1">
                    <a:lumMod val="50000"/>
                    <a:lumOff val="50000"/>
                  </a:schemeClr>
                </a:solidFill>
              </a:rPr>
              <a:t>Data Lifecycle </a:t>
            </a:r>
            <a:r>
              <a:rPr lang="en-US" sz="1200" dirty="0">
                <a:solidFill>
                  <a:schemeClr val="bg1">
                    <a:lumMod val="50000"/>
                    <a:lumOff val="50000"/>
                  </a:schemeClr>
                </a:solidFill>
              </a:rPr>
              <a:t>M</a:t>
            </a:r>
            <a:r>
              <a:rPr lang="en-US" sz="1200" dirty="0" smtClean="0">
                <a:solidFill>
                  <a:schemeClr val="bg1">
                    <a:lumMod val="50000"/>
                    <a:lumOff val="50000"/>
                  </a:schemeClr>
                </a:solidFill>
              </a:rPr>
              <a:t>anagement</a:t>
            </a:r>
          </a:p>
        </p:txBody>
      </p:sp>
      <p:sp>
        <p:nvSpPr>
          <p:cNvPr id="32" name="Rounded Rectangle 31"/>
          <p:cNvSpPr/>
          <p:nvPr/>
        </p:nvSpPr>
        <p:spPr>
          <a:xfrm>
            <a:off x="797001" y="4528184"/>
            <a:ext cx="3542043" cy="287846"/>
          </a:xfrm>
          <a:prstGeom prst="roundRect">
            <a:avLst>
              <a:gd name="adj" fmla="val 10484"/>
            </a:avLst>
          </a:prstGeom>
          <a:solidFill>
            <a:schemeClr val="bg1">
              <a:lumMod val="10000"/>
              <a:lumOff val="90000"/>
            </a:schemeClr>
          </a:solidFill>
          <a:ln w="12700" cmpd="sng">
            <a:solidFill>
              <a:schemeClr val="bg1">
                <a:lumMod val="25000"/>
                <a:lumOff val="7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chemeClr val="bg1">
                    <a:lumMod val="50000"/>
                    <a:lumOff val="50000"/>
                  </a:schemeClr>
                </a:solidFill>
              </a:rPr>
              <a:t>Security</a:t>
            </a:r>
          </a:p>
        </p:txBody>
      </p:sp>
      <p:sp>
        <p:nvSpPr>
          <p:cNvPr id="49" name="Rounded Rectangle 48"/>
          <p:cNvSpPr/>
          <p:nvPr/>
        </p:nvSpPr>
        <p:spPr>
          <a:xfrm>
            <a:off x="797001" y="1886038"/>
            <a:ext cx="3542043" cy="1100194"/>
          </a:xfrm>
          <a:prstGeom prst="roundRect">
            <a:avLst>
              <a:gd name="adj" fmla="val 6638"/>
            </a:avLst>
          </a:prstGeom>
          <a:solidFill>
            <a:schemeClr val="accent1">
              <a:lumMod val="20000"/>
              <a:lumOff val="80000"/>
            </a:schemeClr>
          </a:solidFill>
          <a:ln w="38100" cmpd="sng">
            <a:solidFill>
              <a:schemeClr val="bg1"/>
            </a:solidFill>
          </a:ln>
          <a:effectLst/>
        </p:spPr>
        <p:style>
          <a:lnRef idx="3">
            <a:schemeClr val="lt1"/>
          </a:lnRef>
          <a:fillRef idx="1">
            <a:schemeClr val="accent1"/>
          </a:fillRef>
          <a:effectRef idx="1">
            <a:schemeClr val="accent1"/>
          </a:effectRef>
          <a:fontRef idx="minor">
            <a:schemeClr val="lt1"/>
          </a:fontRef>
        </p:style>
        <p:txBody>
          <a:bodyPr tIns="146304" anchor="t"/>
          <a:lstStyle/>
          <a:p>
            <a:pPr algn="ctr"/>
            <a:r>
              <a:rPr lang="en-US" sz="1400" b="1" dirty="0" smtClean="0">
                <a:solidFill>
                  <a:srgbClr val="1E1E1E"/>
                </a:solidFill>
              </a:rPr>
              <a:t>REST API</a:t>
            </a:r>
          </a:p>
          <a:p>
            <a:pPr algn="ctr">
              <a:spcBef>
                <a:spcPts val="900"/>
              </a:spcBef>
            </a:pPr>
            <a:r>
              <a:rPr lang="en-US" sz="1200" dirty="0" smtClean="0">
                <a:solidFill>
                  <a:srgbClr val="1E1E1E"/>
                </a:solidFill>
              </a:rPr>
              <a:t>Services</a:t>
            </a:r>
          </a:p>
        </p:txBody>
      </p:sp>
      <p:sp>
        <p:nvSpPr>
          <p:cNvPr id="3" name="Oval 2"/>
          <p:cNvSpPr/>
          <p:nvPr/>
        </p:nvSpPr>
        <p:spPr>
          <a:xfrm>
            <a:off x="848771" y="2579832"/>
            <a:ext cx="1073056" cy="338004"/>
          </a:xfrm>
          <a:prstGeom prst="ellipse">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chemeClr val="bg1"/>
                </a:solidFill>
              </a:rPr>
              <a:t>Search</a:t>
            </a:r>
          </a:p>
        </p:txBody>
      </p:sp>
      <p:sp>
        <p:nvSpPr>
          <p:cNvPr id="44" name="Oval 43"/>
          <p:cNvSpPr/>
          <p:nvPr/>
        </p:nvSpPr>
        <p:spPr>
          <a:xfrm>
            <a:off x="2023766" y="2579832"/>
            <a:ext cx="1073056" cy="338004"/>
          </a:xfrm>
          <a:prstGeom prst="ellipse">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chemeClr val="bg1"/>
                </a:solidFill>
              </a:rPr>
              <a:t>Lineage</a:t>
            </a:r>
          </a:p>
        </p:txBody>
      </p:sp>
      <p:sp>
        <p:nvSpPr>
          <p:cNvPr id="47" name="Oval 46"/>
          <p:cNvSpPr/>
          <p:nvPr/>
        </p:nvSpPr>
        <p:spPr>
          <a:xfrm>
            <a:off x="3198760" y="2583430"/>
            <a:ext cx="1073056" cy="338004"/>
          </a:xfrm>
          <a:prstGeom prst="ellipse">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50" dirty="0" smtClean="0">
                <a:solidFill>
                  <a:schemeClr val="bg1"/>
                </a:solidFill>
              </a:rPr>
              <a:t>Exchange</a:t>
            </a:r>
          </a:p>
        </p:txBody>
      </p:sp>
      <p:cxnSp>
        <p:nvCxnSpPr>
          <p:cNvPr id="7" name="Straight Connector 6"/>
          <p:cNvCxnSpPr/>
          <p:nvPr/>
        </p:nvCxnSpPr>
        <p:spPr>
          <a:xfrm>
            <a:off x="885621" y="2294082"/>
            <a:ext cx="3346450" cy="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9" name="Rounded Rectangle 37"/>
          <p:cNvSpPr>
            <a:spLocks/>
          </p:cNvSpPr>
          <p:nvPr/>
        </p:nvSpPr>
        <p:spPr>
          <a:xfrm>
            <a:off x="907846"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Healthcare</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HIPAA </a:t>
            </a:r>
          </a:p>
          <a:p>
            <a:pPr algn="ctr"/>
            <a:r>
              <a:rPr lang="en-US" sz="800" kern="0" dirty="0" smtClean="0">
                <a:solidFill>
                  <a:srgbClr val="8E8E8E"/>
                </a:solidFill>
                <a:latin typeface="+mj-lt"/>
                <a:cs typeface="Calibri"/>
              </a:rPr>
              <a:t>HL7</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0" name="Rounded Rectangle 37"/>
          <p:cNvSpPr>
            <a:spLocks/>
          </p:cNvSpPr>
          <p:nvPr/>
        </p:nvSpPr>
        <p:spPr>
          <a:xfrm>
            <a:off x="1584288"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Financial</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SOX</a:t>
            </a:r>
          </a:p>
          <a:p>
            <a:pPr algn="ctr"/>
            <a:r>
              <a:rPr lang="en-US" sz="800" kern="0" dirty="0" smtClean="0">
                <a:solidFill>
                  <a:srgbClr val="8E8E8E"/>
                </a:solidFill>
                <a:latin typeface="+mj-lt"/>
                <a:cs typeface="Calibri"/>
              </a:rPr>
              <a:t>Dodd-Frank</a:t>
            </a:r>
          </a:p>
          <a:p>
            <a:pPr algn="ctr"/>
            <a:endParaRPr lang="en-US" sz="800" kern="0" dirty="0" smtClean="0">
              <a:solidFill>
                <a:srgbClr val="8E8E8E"/>
              </a:solidFill>
              <a:latin typeface="+mj-lt"/>
              <a:cs typeface="Calibri"/>
            </a:endParaRPr>
          </a:p>
        </p:txBody>
      </p:sp>
      <p:sp>
        <p:nvSpPr>
          <p:cNvPr id="41" name="Rounded Rectangle 37"/>
          <p:cNvSpPr>
            <a:spLocks/>
          </p:cNvSpPr>
          <p:nvPr/>
        </p:nvSpPr>
        <p:spPr>
          <a:xfrm>
            <a:off x="2260730"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Custom</a:t>
            </a:r>
            <a:endParaRPr lang="en-US" sz="800" b="1" kern="0" dirty="0">
              <a:solidFill>
                <a:srgbClr val="8E8E8E"/>
              </a:solidFill>
              <a:latin typeface="+mj-lt"/>
              <a:cs typeface="Calibri"/>
            </a:endParaRP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CWM</a:t>
            </a: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46" name="Rounded Rectangle 37"/>
          <p:cNvSpPr>
            <a:spLocks/>
          </p:cNvSpPr>
          <p:nvPr/>
        </p:nvSpPr>
        <p:spPr>
          <a:xfrm>
            <a:off x="2937172"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Retail</a:t>
            </a:r>
          </a:p>
          <a:p>
            <a:pPr algn="ctr"/>
            <a:endParaRPr lang="en-US" sz="800" kern="0" dirty="0">
              <a:solidFill>
                <a:srgbClr val="8E8E8E"/>
              </a:solidFill>
              <a:latin typeface="+mj-lt"/>
              <a:cs typeface="Calibri"/>
            </a:endParaRPr>
          </a:p>
          <a:p>
            <a:pPr algn="ctr"/>
            <a:r>
              <a:rPr lang="en-US" sz="800" kern="0" dirty="0" smtClean="0">
                <a:solidFill>
                  <a:srgbClr val="8E8E8E"/>
                </a:solidFill>
                <a:latin typeface="+mj-lt"/>
                <a:cs typeface="Calibri"/>
              </a:rPr>
              <a:t>PCI</a:t>
            </a:r>
          </a:p>
          <a:p>
            <a:pPr algn="ctr"/>
            <a:r>
              <a:rPr lang="en-US" sz="800" kern="0" dirty="0" smtClean="0">
                <a:solidFill>
                  <a:srgbClr val="8E8E8E"/>
                </a:solidFill>
                <a:latin typeface="+mj-lt"/>
                <a:cs typeface="Calibri"/>
              </a:rPr>
              <a:t>PII</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50" name="Rounded Rectangle 37"/>
          <p:cNvSpPr>
            <a:spLocks/>
          </p:cNvSpPr>
          <p:nvPr/>
        </p:nvSpPr>
        <p:spPr>
          <a:xfrm>
            <a:off x="3613614" y="1370678"/>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8E8E8E"/>
                </a:solidFill>
                <a:latin typeface="+mj-lt"/>
                <a:cs typeface="Calibri"/>
              </a:rPr>
              <a:t>Other</a:t>
            </a:r>
            <a:endParaRPr lang="en-US" sz="800" kern="0" dirty="0">
              <a:solidFill>
                <a:srgbClr val="8E8E8E"/>
              </a:solidFill>
              <a:latin typeface="+mj-lt"/>
              <a:cs typeface="Calibri"/>
            </a:endParaRPr>
          </a:p>
          <a:p>
            <a:pPr algn="ctr"/>
            <a:endParaRPr lang="en-US" sz="800" kern="0" dirty="0">
              <a:solidFill>
                <a:srgbClr val="8E8E8E"/>
              </a:solidFill>
              <a:latin typeface="+mj-lt"/>
              <a:cs typeface="Calibri"/>
            </a:endParaRPr>
          </a:p>
          <a:p>
            <a:pPr algn="ctr"/>
            <a:endParaRPr lang="en-US" sz="800" kern="0" dirty="0" smtClean="0">
              <a:solidFill>
                <a:srgbClr val="8E8E8E"/>
              </a:solidFill>
              <a:latin typeface="+mj-lt"/>
              <a:cs typeface="Calibri"/>
            </a:endParaRPr>
          </a:p>
          <a:p>
            <a:pPr algn="ctr"/>
            <a:endParaRPr lang="en-US" sz="800" kern="0" dirty="0" smtClean="0">
              <a:solidFill>
                <a:srgbClr val="8E8E8E"/>
              </a:solidFill>
              <a:latin typeface="+mj-lt"/>
              <a:cs typeface="Calibri"/>
            </a:endParaRPr>
          </a:p>
        </p:txBody>
      </p:sp>
      <p:sp>
        <p:nvSpPr>
          <p:cNvPr id="24" name="Rounded Rectangle 23"/>
          <p:cNvSpPr/>
          <p:nvPr/>
        </p:nvSpPr>
        <p:spPr>
          <a:xfrm>
            <a:off x="9257041" y="1201740"/>
            <a:ext cx="547614" cy="33787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1050" b="1" dirty="0" smtClean="0">
                <a:solidFill>
                  <a:schemeClr val="bg2"/>
                </a:solidFill>
              </a:rPr>
              <a:t>Now</a:t>
            </a:r>
            <a:endParaRPr lang="en-US" sz="1200" b="1" dirty="0" smtClean="0">
              <a:solidFill>
                <a:schemeClr val="bg2"/>
              </a:solidFill>
            </a:endParaRPr>
          </a:p>
        </p:txBody>
      </p:sp>
    </p:spTree>
    <p:extLst>
      <p:ext uri="{BB962C8B-B14F-4D97-AF65-F5344CB8AC3E}">
        <p14:creationId xmlns:p14="http://schemas.microsoft.com/office/powerpoint/2010/main" val="37836770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Gov</a:t>
            </a:r>
            <a:r>
              <a:rPr lang="en-US" dirty="0" smtClean="0"/>
              <a:t> Ready Certification </a:t>
            </a:r>
            <a:r>
              <a:rPr lang="en-US" dirty="0"/>
              <a:t>Program	</a:t>
            </a:r>
            <a:r>
              <a:rPr lang="en-US" dirty="0" smtClean="0"/>
              <a:t>- M20</a:t>
            </a:r>
            <a:endParaRPr lang="en-US" dirty="0"/>
          </a:p>
        </p:txBody>
      </p:sp>
      <p:sp>
        <p:nvSpPr>
          <p:cNvPr id="9" name="Content Placeholder 1"/>
          <p:cNvSpPr txBox="1">
            <a:spLocks/>
          </p:cNvSpPr>
          <p:nvPr/>
        </p:nvSpPr>
        <p:spPr>
          <a:xfrm>
            <a:off x="6007100" y="1483134"/>
            <a:ext cx="5245100" cy="4114525"/>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000" i="1" dirty="0" smtClean="0"/>
              <a:t>Curated group of vendor partners to provide rich &amp; complete features  </a:t>
            </a:r>
          </a:p>
          <a:p>
            <a:pPr marL="0" indent="0">
              <a:buFont typeface="Arial" charset="0"/>
              <a:buNone/>
            </a:pPr>
            <a:endParaRPr lang="en-US" sz="2000" i="1" dirty="0"/>
          </a:p>
          <a:p>
            <a:pPr marL="0" indent="0">
              <a:buFont typeface="Arial" charset="0"/>
              <a:buNone/>
            </a:pPr>
            <a:r>
              <a:rPr lang="en-US" sz="2000" i="1" dirty="0" smtClean="0"/>
              <a:t>Customers choose features that they want to deploy – a la carte.  </a:t>
            </a:r>
          </a:p>
          <a:p>
            <a:pPr marL="0" indent="0">
              <a:buFont typeface="Arial" charset="0"/>
              <a:buNone/>
            </a:pPr>
            <a:endParaRPr lang="en-US" sz="2000" i="1" dirty="0"/>
          </a:p>
          <a:p>
            <a:pPr marL="0" indent="0">
              <a:buFont typeface="Arial" charset="0"/>
              <a:buNone/>
            </a:pPr>
            <a:r>
              <a:rPr lang="en-US" sz="2000" i="1" dirty="0" smtClean="0"/>
              <a:t>Low switching costs !</a:t>
            </a:r>
          </a:p>
          <a:p>
            <a:pPr marL="0" indent="0">
              <a:buFont typeface="Arial" charset="0"/>
              <a:buNone/>
            </a:pPr>
            <a:endParaRPr lang="en-US" sz="2000" i="1" dirty="0" smtClean="0"/>
          </a:p>
          <a:p>
            <a:pPr marL="0" indent="0">
              <a:buFont typeface="Arial" charset="0"/>
              <a:buNone/>
            </a:pPr>
            <a:r>
              <a:rPr lang="en-US" sz="2000" i="1" dirty="0" smtClean="0"/>
              <a:t>HDP at core to provide stability and interoperability</a:t>
            </a:r>
            <a:endParaRPr lang="en-US" sz="2800" i="1" dirty="0" smtClean="0"/>
          </a:p>
        </p:txBody>
      </p:sp>
      <p:sp>
        <p:nvSpPr>
          <p:cNvPr id="11" name="Title 3"/>
          <p:cNvSpPr txBox="1">
            <a:spLocks/>
          </p:cNvSpPr>
          <p:nvPr/>
        </p:nvSpPr>
        <p:spPr>
          <a:xfrm>
            <a:off x="609441" y="0"/>
            <a:ext cx="10969943" cy="1016000"/>
          </a:xfrm>
          <a:prstGeom prst="rect">
            <a:avLst/>
          </a:prstGeom>
        </p:spPr>
        <p:txBody>
          <a:bodyPr vert="horz" lIns="91440" tIns="45720" rIns="91440" bIns="45720" rtlCol="0" anchor="ctr">
            <a:noAutofit/>
          </a:bodyPr>
          <a:lstStyle>
            <a:lvl1pPr algn="l" defTabSz="457200" rtl="0" eaLnBrk="1" fontAlgn="base" hangingPunct="1">
              <a:spcBef>
                <a:spcPct val="0"/>
              </a:spcBef>
              <a:spcAft>
                <a:spcPct val="0"/>
              </a:spcAft>
              <a:defRPr sz="3600" kern="1200">
                <a:solidFill>
                  <a:schemeClr val="tx1"/>
                </a:solidFill>
                <a:latin typeface="Arial"/>
                <a:ea typeface="ヒラギノ角ゴ Pro W3" charset="-128"/>
                <a:cs typeface="Arial"/>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a:lstStyle>
          <a:p>
            <a:endParaRPr lang="en-US" dirty="0"/>
          </a:p>
        </p:txBody>
      </p:sp>
      <p:graphicFrame>
        <p:nvGraphicFramePr>
          <p:cNvPr id="12" name="Diagram 11"/>
          <p:cNvGraphicFramePr/>
          <p:nvPr>
            <p:extLst>
              <p:ext uri="{D42A27DB-BD31-4B8C-83A1-F6EECF244321}">
                <p14:modId xmlns:p14="http://schemas.microsoft.com/office/powerpoint/2010/main" val="180163730"/>
              </p:ext>
            </p:extLst>
          </p:nvPr>
        </p:nvGraphicFramePr>
        <p:xfrm>
          <a:off x="799571" y="1483134"/>
          <a:ext cx="5207529" cy="4160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ov-ready.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677897" y="2882161"/>
            <a:ext cx="1386053" cy="1386053"/>
          </a:xfrm>
          <a:prstGeom prst="rect">
            <a:avLst/>
          </a:prstGeom>
        </p:spPr>
      </p:pic>
    </p:spTree>
    <p:extLst>
      <p:ext uri="{BB962C8B-B14F-4D97-AF65-F5344CB8AC3E}">
        <p14:creationId xmlns:p14="http://schemas.microsoft.com/office/powerpoint/2010/main" val="31187683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TextBox 2"/>
          <p:cNvSpPr txBox="1"/>
          <p:nvPr/>
        </p:nvSpPr>
        <p:spPr>
          <a:xfrm>
            <a:off x="769371" y="1071335"/>
            <a:ext cx="9729600" cy="4403776"/>
          </a:xfrm>
          <a:prstGeom prst="rect">
            <a:avLst/>
          </a:prstGeom>
        </p:spPr>
        <p:txBody>
          <a:bodyPr vert="horz" wrap="square" lIns="91440" tIns="91440" rIns="91440" bIns="91440" rtlCol="0">
            <a:noAutofit/>
          </a:bodyPr>
          <a:lstStyle/>
          <a:p>
            <a:endParaRPr lang="en-US" dirty="0" smtClean="0"/>
          </a:p>
          <a:p>
            <a:pPr marL="342900" indent="-342900">
              <a:buFont typeface="Arial" charset="0"/>
              <a:buChar char="•"/>
            </a:pPr>
            <a:r>
              <a:rPr lang="en-US" sz="2000" b="1" dirty="0" smtClean="0"/>
              <a:t>Business Taxonomy </a:t>
            </a:r>
            <a:r>
              <a:rPr lang="en-US" sz="2000" dirty="0" smtClean="0"/>
              <a:t>(Classification) </a:t>
            </a:r>
            <a:r>
              <a:rPr lang="en-US" sz="2000" dirty="0"/>
              <a:t>– </a:t>
            </a:r>
            <a:r>
              <a:rPr lang="en-US" sz="2000" dirty="0" smtClean="0"/>
              <a:t>The </a:t>
            </a:r>
            <a:r>
              <a:rPr lang="en-US" sz="2000" dirty="0"/>
              <a:t>practice and science of classification of things or concepts, including the principles that underlie such </a:t>
            </a:r>
            <a:r>
              <a:rPr lang="en-US" sz="2000" dirty="0" smtClean="0"/>
              <a:t>classification.  The business logical organization model</a:t>
            </a:r>
            <a:r>
              <a:rPr lang="en-US" sz="2000" dirty="0"/>
              <a:t> </a:t>
            </a:r>
            <a:r>
              <a:rPr lang="en-US" sz="2000" dirty="0" smtClean="0"/>
              <a:t>includes </a:t>
            </a:r>
            <a:r>
              <a:rPr lang="en-US" sz="2000" dirty="0"/>
              <a:t>h</a:t>
            </a:r>
            <a:r>
              <a:rPr lang="en-US" sz="2000" dirty="0" smtClean="0"/>
              <a:t>ierarchical &amp; inheritance.</a:t>
            </a:r>
          </a:p>
          <a:p>
            <a:endParaRPr lang="en-US" sz="2000" dirty="0" smtClean="0"/>
          </a:p>
          <a:p>
            <a:pPr marL="342900" indent="-342900">
              <a:buFont typeface="Arial" charset="0"/>
              <a:buChar char="•"/>
            </a:pPr>
            <a:r>
              <a:rPr lang="en-US" sz="2000" b="1" dirty="0" smtClean="0"/>
              <a:t>Data Lineage</a:t>
            </a:r>
            <a:r>
              <a:rPr lang="en-US" sz="2000" dirty="0" smtClean="0"/>
              <a:t> (Provenance) – </a:t>
            </a:r>
            <a:r>
              <a:rPr lang="en-US" sz="2000" dirty="0"/>
              <a:t>Data lineage is defined as a data life cycle that includes the data's origins and where it moves over time</a:t>
            </a:r>
            <a:r>
              <a:rPr lang="en-US" sz="2000" dirty="0" smtClean="0"/>
              <a:t>.” </a:t>
            </a:r>
            <a:r>
              <a:rPr lang="en-US" sz="2000" dirty="0"/>
              <a:t>It describes what happens to data as it goes through diverse processes. It helps provide visibility into the analytics pipeline and simplifies tracing errors back to their sources. </a:t>
            </a:r>
            <a:endParaRPr lang="en-US" sz="2000" dirty="0" smtClean="0"/>
          </a:p>
          <a:p>
            <a:pPr marL="342900" indent="-342900">
              <a:buFont typeface="Arial" charset="0"/>
              <a:buChar char="•"/>
            </a:pPr>
            <a:endParaRPr lang="en-US" sz="2000" dirty="0" smtClean="0"/>
          </a:p>
          <a:p>
            <a:pPr marL="342900" indent="-342900">
              <a:buFont typeface="Arial" charset="0"/>
              <a:buChar char="•"/>
            </a:pPr>
            <a:r>
              <a:rPr lang="en-US" sz="2000" b="1" dirty="0" smtClean="0"/>
              <a:t>Tags: Traits </a:t>
            </a:r>
            <a:r>
              <a:rPr lang="en-US" sz="2000" b="1" dirty="0" err="1" smtClean="0"/>
              <a:t>vs</a:t>
            </a:r>
            <a:r>
              <a:rPr lang="en-US" sz="2000" b="1" dirty="0" smtClean="0"/>
              <a:t> Label – </a:t>
            </a:r>
            <a:r>
              <a:rPr lang="en-US" sz="2000" dirty="0" smtClean="0"/>
              <a:t>Falcon has free form labels.   Atlas has Traits (aka Tags) that are hierarchical and prevent duplication</a:t>
            </a:r>
          </a:p>
        </p:txBody>
      </p:sp>
    </p:spTree>
    <p:extLst>
      <p:ext uri="{BB962C8B-B14F-4D97-AF65-F5344CB8AC3E}">
        <p14:creationId xmlns:p14="http://schemas.microsoft.com/office/powerpoint/2010/main" val="20187885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Architecture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87282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2821361" y="1382926"/>
            <a:ext cx="5376462" cy="4586111"/>
          </a:xfrm>
          <a:prstGeom prst="roundRect">
            <a:avLst>
              <a:gd name="adj" fmla="val 5257"/>
            </a:avLst>
          </a:prstGeom>
          <a:noFill/>
          <a:ln w="28575" cmpd="sng">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High Level Architecture</a:t>
            </a:r>
            <a:endParaRPr lang="en-US" dirty="0"/>
          </a:p>
        </p:txBody>
      </p:sp>
      <p:sp>
        <p:nvSpPr>
          <p:cNvPr id="4" name="Rounded Rectangle 3"/>
          <p:cNvSpPr/>
          <p:nvPr/>
        </p:nvSpPr>
        <p:spPr>
          <a:xfrm>
            <a:off x="2948333" y="3711259"/>
            <a:ext cx="5136629" cy="812107"/>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Type System</a:t>
            </a:r>
          </a:p>
        </p:txBody>
      </p:sp>
      <p:sp>
        <p:nvSpPr>
          <p:cNvPr id="5" name="Rounded Rectangle 4"/>
          <p:cNvSpPr/>
          <p:nvPr/>
        </p:nvSpPr>
        <p:spPr>
          <a:xfrm>
            <a:off x="2948333" y="4706806"/>
            <a:ext cx="5136629" cy="1121120"/>
          </a:xfrm>
          <a:prstGeom prst="roundRect">
            <a:avLst/>
          </a:prstGeom>
          <a:solidFill>
            <a:srgbClr val="E1F5D1"/>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b="1" dirty="0" smtClean="0">
                <a:solidFill>
                  <a:schemeClr val="bg1"/>
                </a:solidFill>
              </a:rPr>
              <a:t>Repository</a:t>
            </a:r>
          </a:p>
        </p:txBody>
      </p:sp>
      <p:sp>
        <p:nvSpPr>
          <p:cNvPr id="6" name="Rounded Rectangle 5"/>
          <p:cNvSpPr/>
          <p:nvPr/>
        </p:nvSpPr>
        <p:spPr>
          <a:xfrm>
            <a:off x="2948333" y="2053917"/>
            <a:ext cx="5150705" cy="1495779"/>
          </a:xfrm>
          <a:prstGeom prst="roundRect">
            <a:avLst/>
          </a:prstGeom>
          <a:solidFill>
            <a:schemeClr val="accent1">
              <a:lumMod val="20000"/>
              <a:lumOff val="8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b="1" dirty="0" smtClean="0">
                <a:solidFill>
                  <a:schemeClr val="bg1"/>
                </a:solidFill>
              </a:rPr>
              <a:t>Search DSL</a:t>
            </a:r>
          </a:p>
        </p:txBody>
      </p:sp>
      <p:sp>
        <p:nvSpPr>
          <p:cNvPr id="7" name="Rounded Rectangle 6"/>
          <p:cNvSpPr/>
          <p:nvPr/>
        </p:nvSpPr>
        <p:spPr>
          <a:xfrm>
            <a:off x="8331885" y="1397038"/>
            <a:ext cx="599736" cy="2152658"/>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vert="vert270" tIns="91440" bIns="91440" rtlCol="0" anchor="ctr" anchorCtr="0"/>
          <a:lstStyle/>
          <a:p>
            <a:pPr algn="ctr"/>
            <a:r>
              <a:rPr lang="en-US" b="1" dirty="0" smtClean="0">
                <a:solidFill>
                  <a:schemeClr val="bg1"/>
                </a:solidFill>
              </a:rPr>
              <a:t>Bridge</a:t>
            </a:r>
          </a:p>
        </p:txBody>
      </p:sp>
      <p:sp>
        <p:nvSpPr>
          <p:cNvPr id="8" name="Rounded Rectangle 7"/>
          <p:cNvSpPr/>
          <p:nvPr/>
        </p:nvSpPr>
        <p:spPr>
          <a:xfrm>
            <a:off x="3089482"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Hive</a:t>
            </a:r>
          </a:p>
        </p:txBody>
      </p:sp>
      <p:sp>
        <p:nvSpPr>
          <p:cNvPr id="9" name="Rounded Rectangle 8"/>
          <p:cNvSpPr/>
          <p:nvPr/>
        </p:nvSpPr>
        <p:spPr>
          <a:xfrm>
            <a:off x="4342580"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Storm</a:t>
            </a:r>
          </a:p>
        </p:txBody>
      </p:sp>
      <p:sp>
        <p:nvSpPr>
          <p:cNvPr id="10" name="Rounded Rectangle 9"/>
          <p:cNvSpPr/>
          <p:nvPr/>
        </p:nvSpPr>
        <p:spPr>
          <a:xfrm>
            <a:off x="6885480"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Others</a:t>
            </a:r>
          </a:p>
        </p:txBody>
      </p:sp>
      <p:sp>
        <p:nvSpPr>
          <p:cNvPr id="11" name="Rounded Rectangle 10"/>
          <p:cNvSpPr/>
          <p:nvPr/>
        </p:nvSpPr>
        <p:spPr>
          <a:xfrm>
            <a:off x="5598507"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err="1" smtClean="0">
                <a:solidFill>
                  <a:schemeClr val="bg1"/>
                </a:solidFill>
              </a:rPr>
              <a:t>Sqoop</a:t>
            </a:r>
            <a:endParaRPr lang="en-US" b="1" dirty="0" smtClean="0">
              <a:solidFill>
                <a:schemeClr val="bg1"/>
              </a:solidFill>
            </a:endParaRPr>
          </a:p>
        </p:txBody>
      </p:sp>
      <p:sp>
        <p:nvSpPr>
          <p:cNvPr id="13" name="Rounded Rectangle 12"/>
          <p:cNvSpPr/>
          <p:nvPr/>
        </p:nvSpPr>
        <p:spPr>
          <a:xfrm>
            <a:off x="2821361" y="1382927"/>
            <a:ext cx="5376462" cy="541169"/>
          </a:xfrm>
          <a:prstGeom prst="roundRect">
            <a:avLst>
              <a:gd name="adj" fmla="val 24534"/>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REST API</a:t>
            </a:r>
          </a:p>
        </p:txBody>
      </p:sp>
      <p:sp>
        <p:nvSpPr>
          <p:cNvPr id="15" name="Rounded Rectangle 14"/>
          <p:cNvSpPr/>
          <p:nvPr/>
        </p:nvSpPr>
        <p:spPr>
          <a:xfrm>
            <a:off x="3302096" y="4797815"/>
            <a:ext cx="4543909" cy="578518"/>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Titan / </a:t>
            </a:r>
            <a:r>
              <a:rPr lang="en-US" b="1" dirty="0" err="1" smtClean="0">
                <a:solidFill>
                  <a:schemeClr val="bg1"/>
                </a:solidFill>
              </a:rPr>
              <a:t>HBase</a:t>
            </a:r>
            <a:endParaRPr lang="en-US" b="1" dirty="0" smtClean="0">
              <a:solidFill>
                <a:schemeClr val="bg1"/>
              </a:solidFill>
            </a:endParaRPr>
          </a:p>
        </p:txBody>
      </p:sp>
      <p:sp>
        <p:nvSpPr>
          <p:cNvPr id="16" name="Rounded Rectangle 15"/>
          <p:cNvSpPr/>
          <p:nvPr/>
        </p:nvSpPr>
        <p:spPr>
          <a:xfrm>
            <a:off x="8331885" y="3711259"/>
            <a:ext cx="599736" cy="2257778"/>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vert="vert270" tIns="91440" bIns="91440" rtlCol="0" anchor="ctr" anchorCtr="0"/>
          <a:lstStyle/>
          <a:p>
            <a:pPr algn="ctr"/>
            <a:r>
              <a:rPr lang="en-US" b="1" dirty="0" err="1" smtClean="0">
                <a:solidFill>
                  <a:schemeClr val="bg1"/>
                </a:solidFill>
              </a:rPr>
              <a:t>Solr</a:t>
            </a:r>
            <a:r>
              <a:rPr lang="en-US" b="1" dirty="0" smtClean="0">
                <a:solidFill>
                  <a:schemeClr val="bg1"/>
                </a:solidFill>
              </a:rPr>
              <a:t>/Elastic</a:t>
            </a:r>
          </a:p>
        </p:txBody>
      </p:sp>
      <p:sp>
        <p:nvSpPr>
          <p:cNvPr id="3" name="TextBox 2"/>
          <p:cNvSpPr txBox="1"/>
          <p:nvPr/>
        </p:nvSpPr>
        <p:spPr>
          <a:xfrm>
            <a:off x="9736948" y="3485444"/>
            <a:ext cx="914400" cy="914400"/>
          </a:xfrm>
          <a:prstGeom prst="rect">
            <a:avLst/>
          </a:prstGeom>
        </p:spPr>
        <p:txBody>
          <a:bodyPr vert="horz" wrap="none" lIns="91440" tIns="91440" rIns="91440" bIns="91440" rtlCol="0">
            <a:noAutofit/>
          </a:bodyPr>
          <a:lstStyle/>
          <a:p>
            <a:endParaRPr lang="en-US" dirty="0"/>
          </a:p>
        </p:txBody>
      </p:sp>
      <p:sp>
        <p:nvSpPr>
          <p:cNvPr id="17" name="TextBox 16"/>
          <p:cNvSpPr txBox="1"/>
          <p:nvPr/>
        </p:nvSpPr>
        <p:spPr>
          <a:xfrm>
            <a:off x="9313138" y="6204683"/>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0262535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Content Placeholder 2"/>
          <p:cNvSpPr>
            <a:spLocks noGrp="1"/>
          </p:cNvSpPr>
          <p:nvPr>
            <p:ph idx="1"/>
          </p:nvPr>
        </p:nvSpPr>
        <p:spPr>
          <a:xfrm>
            <a:off x="1168241" y="1323411"/>
            <a:ext cx="4889659" cy="4856498"/>
          </a:xfrm>
        </p:spPr>
        <p:txBody>
          <a:bodyPr>
            <a:normAutofit/>
          </a:bodyPr>
          <a:lstStyle/>
          <a:p>
            <a:r>
              <a:rPr lang="en-US" dirty="0" smtClean="0"/>
              <a:t>Knowledge Store</a:t>
            </a:r>
          </a:p>
          <a:p>
            <a:pPr lvl="1">
              <a:buFont typeface="Courier New"/>
              <a:buChar char="o"/>
            </a:pPr>
            <a:r>
              <a:rPr lang="en-US" dirty="0" smtClean="0"/>
              <a:t>Titan Graph DB</a:t>
            </a:r>
          </a:p>
          <a:p>
            <a:r>
              <a:rPr lang="en-US" dirty="0" smtClean="0"/>
              <a:t>Pluggable Search Backend</a:t>
            </a:r>
          </a:p>
          <a:p>
            <a:pPr lvl="1">
              <a:buFont typeface="Courier New"/>
              <a:buChar char="o"/>
            </a:pPr>
            <a:r>
              <a:rPr lang="en-US" dirty="0" err="1" smtClean="0"/>
              <a:t>Solr</a:t>
            </a:r>
            <a:r>
              <a:rPr lang="en-US" dirty="0" smtClean="0"/>
              <a:t> – M10</a:t>
            </a:r>
          </a:p>
          <a:p>
            <a:pPr lvl="1">
              <a:buFont typeface="Courier New"/>
              <a:buChar char="o"/>
            </a:pPr>
            <a:r>
              <a:rPr lang="en-US" dirty="0" smtClean="0"/>
              <a:t>Elastic search</a:t>
            </a:r>
          </a:p>
          <a:p>
            <a:r>
              <a:rPr lang="en-US" dirty="0" smtClean="0"/>
              <a:t>Rules Engine - Fenton</a:t>
            </a:r>
          </a:p>
          <a:p>
            <a:pPr lvl="1">
              <a:buFont typeface="Courier New"/>
              <a:buChar char="o"/>
            </a:pPr>
            <a:r>
              <a:rPr lang="en-US" dirty="0" smtClean="0"/>
              <a:t>TBD</a:t>
            </a:r>
          </a:p>
        </p:txBody>
      </p:sp>
      <p:sp>
        <p:nvSpPr>
          <p:cNvPr id="4" name="TextBox 3"/>
          <p:cNvSpPr txBox="1"/>
          <p:nvPr/>
        </p:nvSpPr>
        <p:spPr>
          <a:xfrm>
            <a:off x="5943600" y="1308100"/>
            <a:ext cx="5727700" cy="5054600"/>
          </a:xfrm>
          <a:prstGeom prst="rect">
            <a:avLst/>
          </a:prstGeom>
        </p:spPr>
        <p:txBody>
          <a:bodyPr vert="horz" wrap="square" lIns="91440" tIns="91440" rIns="91440" bIns="91440" rtlCol="0">
            <a:noAutofit/>
          </a:bodyPr>
          <a:lstStyle/>
          <a:p>
            <a:endParaRPr lang="en-US" dirty="0"/>
          </a:p>
        </p:txBody>
      </p:sp>
      <p:sp>
        <p:nvSpPr>
          <p:cNvPr id="5" name="TextBox 4"/>
          <p:cNvSpPr txBox="1"/>
          <p:nvPr/>
        </p:nvSpPr>
        <p:spPr>
          <a:xfrm>
            <a:off x="6489700" y="1323411"/>
            <a:ext cx="4152900" cy="3759200"/>
          </a:xfrm>
          <a:prstGeom prst="rect">
            <a:avLst/>
          </a:prstGeom>
        </p:spPr>
        <p:txBody>
          <a:bodyPr vert="horz" wrap="none" lIns="91440" tIns="91440" rIns="91440" bIns="91440" rtlCol="0">
            <a:noAutofit/>
          </a:bodyPr>
          <a:lstStyle/>
          <a:p>
            <a:pPr marL="457200" indent="-457200">
              <a:buFont typeface="Arial"/>
              <a:buChar char="•"/>
            </a:pPr>
            <a:r>
              <a:rPr lang="en-US" sz="2800" dirty="0"/>
              <a:t>Audit </a:t>
            </a:r>
            <a:r>
              <a:rPr lang="en-US" sz="2800" dirty="0" smtClean="0"/>
              <a:t>Store - Erie</a:t>
            </a:r>
          </a:p>
          <a:p>
            <a:pPr marL="800100" lvl="1" indent="-342900">
              <a:buFont typeface="Courier New"/>
              <a:buChar char="o"/>
            </a:pPr>
            <a:r>
              <a:rPr lang="en-US" sz="2400" dirty="0" smtClean="0"/>
              <a:t>YARN </a:t>
            </a:r>
            <a:r>
              <a:rPr lang="en-US" sz="2400" dirty="0"/>
              <a:t>ATS - Time series DB </a:t>
            </a:r>
          </a:p>
          <a:p>
            <a:pPr marL="457200" indent="-457200">
              <a:buFont typeface="Arial"/>
              <a:buChar char="•"/>
            </a:pPr>
            <a:endParaRPr lang="en-US" sz="2800" dirty="0" smtClean="0"/>
          </a:p>
          <a:p>
            <a:pPr marL="457200" indent="-457200">
              <a:buFont typeface="Arial"/>
              <a:buChar char="•"/>
            </a:pPr>
            <a:r>
              <a:rPr lang="en-US" sz="2800" dirty="0" smtClean="0"/>
              <a:t>Java 1.7 +</a:t>
            </a:r>
            <a:endParaRPr lang="en-US" sz="2800" dirty="0"/>
          </a:p>
          <a:p>
            <a:pPr marL="457200" indent="-457200">
              <a:buFont typeface="Arial"/>
              <a:buChar char="•"/>
            </a:pPr>
            <a:endParaRPr lang="en-US" sz="2800" dirty="0" smtClean="0"/>
          </a:p>
          <a:p>
            <a:pPr marL="457200" indent="-457200">
              <a:buFont typeface="Arial"/>
              <a:buChar char="•"/>
            </a:pPr>
            <a:r>
              <a:rPr lang="en-US" sz="2800" dirty="0" smtClean="0"/>
              <a:t>Front-End</a:t>
            </a:r>
            <a:endParaRPr lang="en-US" sz="2800" dirty="0"/>
          </a:p>
          <a:p>
            <a:pPr marL="971550" lvl="1" indent="-514350">
              <a:buFont typeface="Courier New"/>
              <a:buChar char="o"/>
            </a:pPr>
            <a:r>
              <a:rPr lang="en-US" sz="2800" dirty="0" err="1" smtClean="0"/>
              <a:t>Angularjs</a:t>
            </a:r>
            <a:r>
              <a:rPr lang="en-US" sz="2800" dirty="0" smtClean="0"/>
              <a:t> /  </a:t>
            </a:r>
            <a:r>
              <a:rPr lang="en-US" sz="2800" dirty="0"/>
              <a:t>B</a:t>
            </a:r>
            <a:r>
              <a:rPr lang="en-US" sz="2800" dirty="0" smtClean="0"/>
              <a:t>ootstrap</a:t>
            </a:r>
          </a:p>
          <a:p>
            <a:pPr marL="971550" lvl="1" indent="-514350">
              <a:buFont typeface="Courier New"/>
              <a:buChar char="o"/>
            </a:pPr>
            <a:r>
              <a:rPr lang="en-US" sz="2800" dirty="0" smtClean="0"/>
              <a:t>D3</a:t>
            </a:r>
            <a:endParaRPr lang="en-US" sz="2800" dirty="0"/>
          </a:p>
          <a:p>
            <a:endParaRPr lang="en-US" dirty="0"/>
          </a:p>
        </p:txBody>
      </p:sp>
    </p:spTree>
    <p:extLst>
      <p:ext uri="{BB962C8B-B14F-4D97-AF65-F5344CB8AC3E}">
        <p14:creationId xmlns:p14="http://schemas.microsoft.com/office/powerpoint/2010/main" val="12232074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7640519" y="1230043"/>
            <a:ext cx="2611025" cy="2875739"/>
          </a:xfrm>
          <a:prstGeom prst="roundRect">
            <a:avLst>
              <a:gd name="adj" fmla="val 4080"/>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endParaRPr lang="en-US" sz="2800" b="1" dirty="0"/>
          </a:p>
        </p:txBody>
      </p:sp>
      <p:sp>
        <p:nvSpPr>
          <p:cNvPr id="16" name="Rounded Rectangle 15"/>
          <p:cNvSpPr/>
          <p:nvPr/>
        </p:nvSpPr>
        <p:spPr>
          <a:xfrm>
            <a:off x="4515610" y="1230043"/>
            <a:ext cx="2611025" cy="2875739"/>
          </a:xfrm>
          <a:prstGeom prst="roundRect">
            <a:avLst>
              <a:gd name="adj" fmla="val 4080"/>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endParaRPr lang="en-US" sz="2800" b="1" dirty="0"/>
          </a:p>
        </p:txBody>
      </p:sp>
      <p:sp>
        <p:nvSpPr>
          <p:cNvPr id="13" name="Rounded Rectangle 12"/>
          <p:cNvSpPr/>
          <p:nvPr/>
        </p:nvSpPr>
        <p:spPr>
          <a:xfrm>
            <a:off x="1382408" y="1256131"/>
            <a:ext cx="2611025" cy="2875739"/>
          </a:xfrm>
          <a:prstGeom prst="roundRect">
            <a:avLst>
              <a:gd name="adj" fmla="val 4080"/>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endParaRPr lang="en-US" sz="2800" b="1" dirty="0"/>
          </a:p>
        </p:txBody>
      </p:sp>
      <p:sp>
        <p:nvSpPr>
          <p:cNvPr id="2" name="Title 1"/>
          <p:cNvSpPr>
            <a:spLocks noGrp="1"/>
          </p:cNvSpPr>
          <p:nvPr>
            <p:ph type="title"/>
          </p:nvPr>
        </p:nvSpPr>
        <p:spPr/>
        <p:txBody>
          <a:bodyPr/>
          <a:lstStyle/>
          <a:p>
            <a:r>
              <a:rPr lang="en-US" dirty="0" smtClean="0"/>
              <a:t> </a:t>
            </a:r>
            <a:endParaRPr lang="en-US" dirty="0"/>
          </a:p>
        </p:txBody>
      </p:sp>
      <p:pic>
        <p:nvPicPr>
          <p:cNvPr id="5" name="Picture 4" descr="aahn.bwsmall.400.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48959" y="1487391"/>
            <a:ext cx="1132047" cy="1290533"/>
          </a:xfrm>
          <a:prstGeom prst="rect">
            <a:avLst/>
          </a:prstGeom>
        </p:spPr>
      </p:pic>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104000"/>
                    </a14:imgEffect>
                    <a14:imgEffect>
                      <a14:brightnessContrast contrast="-13000"/>
                    </a14:imgEffect>
                  </a14:imgLayer>
                </a14:imgProps>
              </a:ext>
            </a:extLst>
          </a:blip>
          <a:srcRect l="12451" r="2236"/>
          <a:stretch/>
        </p:blipFill>
        <p:spPr>
          <a:xfrm>
            <a:off x="2066530" y="1442253"/>
            <a:ext cx="1101019" cy="1290533"/>
          </a:xfrm>
          <a:prstGeom prst="rect">
            <a:avLst/>
          </a:prstGeom>
        </p:spPr>
      </p:pic>
      <p:pic>
        <p:nvPicPr>
          <p:cNvPr id="8" name="Picture 7" descr="SV.Small.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592" y="1471304"/>
            <a:ext cx="1244600" cy="1295400"/>
          </a:xfrm>
          <a:prstGeom prst="rect">
            <a:avLst/>
          </a:prstGeom>
        </p:spPr>
      </p:pic>
      <p:sp>
        <p:nvSpPr>
          <p:cNvPr id="9" name="Rectangle 8"/>
          <p:cNvSpPr/>
          <p:nvPr/>
        </p:nvSpPr>
        <p:spPr>
          <a:xfrm>
            <a:off x="1569498" y="3056482"/>
            <a:ext cx="2260526" cy="830997"/>
          </a:xfrm>
          <a:prstGeom prst="rect">
            <a:avLst/>
          </a:prstGeom>
        </p:spPr>
        <p:txBody>
          <a:bodyPr wrap="square">
            <a:spAutoFit/>
          </a:bodyPr>
          <a:lstStyle/>
          <a:p>
            <a:r>
              <a:rPr lang="en-US" sz="1600" b="1" dirty="0" err="1"/>
              <a:t>Shivaji</a:t>
            </a:r>
            <a:r>
              <a:rPr lang="en-US" sz="1600" b="1" dirty="0"/>
              <a:t> </a:t>
            </a:r>
            <a:r>
              <a:rPr lang="en-US" sz="1600" b="1" dirty="0" err="1"/>
              <a:t>Dutta</a:t>
            </a:r>
            <a:endParaRPr lang="en-US" sz="1600" b="1" dirty="0"/>
          </a:p>
          <a:p>
            <a:r>
              <a:rPr lang="en-US" sz="1600" i="1" dirty="0"/>
              <a:t>Senior Partner </a:t>
            </a:r>
          </a:p>
          <a:p>
            <a:r>
              <a:rPr lang="en-US" sz="1600" i="1" dirty="0"/>
              <a:t>Solutions Engineering</a:t>
            </a:r>
          </a:p>
        </p:txBody>
      </p:sp>
      <p:sp>
        <p:nvSpPr>
          <p:cNvPr id="10" name="Rectangle 9"/>
          <p:cNvSpPr/>
          <p:nvPr/>
        </p:nvSpPr>
        <p:spPr>
          <a:xfrm>
            <a:off x="4642203" y="3105659"/>
            <a:ext cx="2321024" cy="861774"/>
          </a:xfrm>
          <a:prstGeom prst="rect">
            <a:avLst/>
          </a:prstGeom>
        </p:spPr>
        <p:txBody>
          <a:bodyPr wrap="square">
            <a:spAutoFit/>
          </a:bodyPr>
          <a:lstStyle/>
          <a:p>
            <a:r>
              <a:rPr lang="en-US" sz="1600" b="1" dirty="0" err="1" smtClean="0"/>
              <a:t>Seetharam</a:t>
            </a:r>
            <a:r>
              <a:rPr lang="en-US" sz="1600" b="1" dirty="0" smtClean="0"/>
              <a:t> Venkatesh </a:t>
            </a:r>
            <a:endParaRPr lang="en-US" sz="1600" b="1" dirty="0"/>
          </a:p>
          <a:p>
            <a:r>
              <a:rPr lang="en-US" sz="1600" i="1" dirty="0"/>
              <a:t>Lead Architect </a:t>
            </a:r>
          </a:p>
          <a:p>
            <a:r>
              <a:rPr lang="en-US" sz="1600" i="1" dirty="0"/>
              <a:t>Atlas </a:t>
            </a:r>
            <a:r>
              <a:rPr lang="en-US" sz="1600" i="1" dirty="0" smtClean="0"/>
              <a:t>Development</a:t>
            </a:r>
            <a:endParaRPr lang="en-US" sz="1600" i="1" dirty="0"/>
          </a:p>
        </p:txBody>
      </p:sp>
      <p:sp>
        <p:nvSpPr>
          <p:cNvPr id="11" name="Rectangle 10"/>
          <p:cNvSpPr/>
          <p:nvPr/>
        </p:nvSpPr>
        <p:spPr>
          <a:xfrm>
            <a:off x="7898031" y="3067355"/>
            <a:ext cx="2172032" cy="861774"/>
          </a:xfrm>
          <a:prstGeom prst="rect">
            <a:avLst/>
          </a:prstGeom>
        </p:spPr>
        <p:txBody>
          <a:bodyPr wrap="square">
            <a:spAutoFit/>
          </a:bodyPr>
          <a:lstStyle/>
          <a:p>
            <a:r>
              <a:rPr lang="en-US" sz="1600" b="1" dirty="0"/>
              <a:t>Andrew Ahn</a:t>
            </a:r>
          </a:p>
          <a:p>
            <a:r>
              <a:rPr lang="en-US" sz="1600" i="1" dirty="0"/>
              <a:t>Director, Governance </a:t>
            </a:r>
          </a:p>
          <a:p>
            <a:r>
              <a:rPr lang="en-US" sz="1600" i="1" dirty="0"/>
              <a:t>Product Management</a:t>
            </a:r>
          </a:p>
        </p:txBody>
      </p:sp>
    </p:spTree>
    <p:extLst>
      <p:ext uri="{BB962C8B-B14F-4D97-AF65-F5344CB8AC3E}">
        <p14:creationId xmlns:p14="http://schemas.microsoft.com/office/powerpoint/2010/main" val="8369022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a:lstStyle/>
          <a:p>
            <a:pPr marL="0" indent="0">
              <a:buNone/>
            </a:pPr>
            <a:r>
              <a:rPr lang="en-US" sz="1600" b="1" dirty="0"/>
              <a:t>Admin</a:t>
            </a:r>
          </a:p>
          <a:p>
            <a:pPr marL="0" indent="0">
              <a:buNone/>
            </a:pPr>
            <a:r>
              <a:rPr lang="en-US" sz="1600" dirty="0"/>
              <a:t>GET: /admin/stack</a:t>
            </a:r>
          </a:p>
          <a:p>
            <a:pPr marL="0" indent="0">
              <a:buNone/>
            </a:pPr>
            <a:r>
              <a:rPr lang="en-US" sz="1600" dirty="0"/>
              <a:t>GET: /admin/version</a:t>
            </a:r>
          </a:p>
          <a:p>
            <a:pPr marL="0" indent="0">
              <a:buNone/>
            </a:pPr>
            <a:r>
              <a:rPr lang="en-US" sz="1600" dirty="0"/>
              <a:t> </a:t>
            </a:r>
          </a:p>
          <a:p>
            <a:pPr marL="0" indent="0">
              <a:buNone/>
            </a:pPr>
            <a:r>
              <a:rPr lang="en-US" sz="1600" b="1" dirty="0"/>
              <a:t>Entity</a:t>
            </a:r>
          </a:p>
          <a:p>
            <a:pPr marL="0" indent="0">
              <a:buNone/>
            </a:pPr>
            <a:r>
              <a:rPr lang="en-US" sz="1600" dirty="0"/>
              <a:t>GET: /entities/definition/{</a:t>
            </a:r>
            <a:r>
              <a:rPr lang="en-US" sz="1600" dirty="0" err="1"/>
              <a:t>guid</a:t>
            </a:r>
            <a:r>
              <a:rPr lang="en-US" sz="1600" dirty="0"/>
              <a:t>}</a:t>
            </a:r>
          </a:p>
          <a:p>
            <a:pPr marL="0" indent="0">
              <a:buNone/>
            </a:pPr>
            <a:r>
              <a:rPr lang="en-US" sz="1600" dirty="0"/>
              <a:t>POST: /entities/submit/{</a:t>
            </a:r>
            <a:r>
              <a:rPr lang="en-US" sz="1600" dirty="0" err="1"/>
              <a:t>typeName</a:t>
            </a:r>
            <a:r>
              <a:rPr lang="en-US" sz="1600" dirty="0"/>
              <a:t>}</a:t>
            </a:r>
          </a:p>
          <a:p>
            <a:pPr marL="0" indent="0">
              <a:buNone/>
            </a:pPr>
            <a:r>
              <a:rPr lang="en-US" sz="1600" dirty="0" smtClean="0"/>
              <a:t>GET</a:t>
            </a:r>
            <a:r>
              <a:rPr lang="en-US" sz="1600" dirty="0"/>
              <a:t>: /entities/list/{</a:t>
            </a:r>
            <a:r>
              <a:rPr lang="en-US" sz="1600" dirty="0" err="1"/>
              <a:t>entityType</a:t>
            </a:r>
            <a:r>
              <a:rPr lang="en-US" sz="1600" dirty="0"/>
              <a:t>}</a:t>
            </a:r>
          </a:p>
          <a:p>
            <a:pPr marL="0" indent="0">
              <a:buNone/>
            </a:pPr>
            <a:r>
              <a:rPr lang="en-US" sz="1600" dirty="0" smtClean="0"/>
              <a:t> </a:t>
            </a:r>
            <a:endParaRPr lang="en-US" sz="1600" dirty="0"/>
          </a:p>
          <a:p>
            <a:pPr marL="0" indent="0">
              <a:buNone/>
            </a:pPr>
            <a:r>
              <a:rPr lang="en-US" sz="1600" b="1" dirty="0"/>
              <a:t>Metadata Discovery</a:t>
            </a:r>
          </a:p>
          <a:p>
            <a:pPr marL="0" indent="0">
              <a:buNone/>
            </a:pPr>
            <a:r>
              <a:rPr lang="en-US" sz="1600" dirty="0"/>
              <a:t>GET: /discovery/search/gremlin/{</a:t>
            </a:r>
            <a:r>
              <a:rPr lang="en-US" sz="1600" dirty="0" err="1"/>
              <a:t>gremlinQuery</a:t>
            </a:r>
            <a:r>
              <a:rPr lang="en-US" sz="1600" dirty="0"/>
              <a:t>}</a:t>
            </a:r>
          </a:p>
          <a:p>
            <a:pPr marL="0" indent="0">
              <a:buNone/>
            </a:pPr>
            <a:r>
              <a:rPr lang="en-US" sz="1600" dirty="0"/>
              <a:t>GET: /discovery/search/relationships/{</a:t>
            </a:r>
            <a:r>
              <a:rPr lang="en-US" sz="1600" dirty="0" err="1"/>
              <a:t>guid</a:t>
            </a:r>
            <a:r>
              <a:rPr lang="en-US" sz="1600" dirty="0"/>
              <a:t>}</a:t>
            </a:r>
          </a:p>
          <a:p>
            <a:pPr marL="0" indent="0">
              <a:buNone/>
            </a:pPr>
            <a:r>
              <a:rPr lang="en-US" sz="1600" dirty="0"/>
              <a:t>GET: /discovery/search/</a:t>
            </a:r>
            <a:r>
              <a:rPr lang="en-US" sz="1600" dirty="0" err="1"/>
              <a:t>fullText?text</a:t>
            </a:r>
            <a:r>
              <a:rPr lang="en-US" sz="1600" dirty="0"/>
              <a:t>=&lt;query&gt;</a:t>
            </a:r>
          </a:p>
          <a:p>
            <a:pPr marL="0" indent="0">
              <a:buNone/>
            </a:pPr>
            <a:r>
              <a:rPr lang="en-US" sz="1600" dirty="0"/>
              <a:t>GET: /discovery/</a:t>
            </a:r>
            <a:r>
              <a:rPr lang="en-US" sz="1600" dirty="0" err="1"/>
              <a:t>getIndexedFields</a:t>
            </a:r>
            <a:endParaRPr lang="en-US" sz="1600" dirty="0"/>
          </a:p>
          <a:p>
            <a:pPr marL="0" indent="0">
              <a:buNone/>
            </a:pPr>
            <a:r>
              <a:rPr lang="en-US" sz="1600" dirty="0"/>
              <a:t> </a:t>
            </a:r>
          </a:p>
          <a:p>
            <a:pPr marL="0" indent="0">
              <a:buNone/>
            </a:pPr>
            <a:endParaRPr lang="en-US" sz="1600" dirty="0" smtClean="0"/>
          </a:p>
          <a:p>
            <a:pPr marL="0" indent="0">
              <a:buNone/>
            </a:pPr>
            <a:endParaRPr lang="en-US" sz="1600" dirty="0"/>
          </a:p>
          <a:p>
            <a:pPr marL="0" indent="0">
              <a:buNone/>
            </a:pPr>
            <a:r>
              <a:rPr lang="en-US" sz="1600" b="1" dirty="0" err="1" smtClean="0"/>
              <a:t>Rexster</a:t>
            </a:r>
            <a:endParaRPr lang="en-US" sz="1600" b="1" dirty="0"/>
          </a:p>
          <a:p>
            <a:pPr marL="0" indent="0">
              <a:buNone/>
            </a:pPr>
            <a:r>
              <a:rPr lang="en-US" sz="1600" dirty="0"/>
              <a:t>GET: /graph/vertices/{id}</a:t>
            </a:r>
          </a:p>
          <a:p>
            <a:pPr marL="0" indent="0">
              <a:buNone/>
            </a:pPr>
            <a:r>
              <a:rPr lang="en-US" sz="1600" dirty="0"/>
              <a:t>GET: /graph/vertices/properties/{id}</a:t>
            </a:r>
          </a:p>
          <a:p>
            <a:pPr marL="0" indent="0">
              <a:buNone/>
            </a:pPr>
            <a:r>
              <a:rPr lang="en-US" sz="1600" dirty="0"/>
              <a:t>GET: /graph/vertices</a:t>
            </a:r>
          </a:p>
          <a:p>
            <a:pPr marL="0" indent="0">
              <a:buNone/>
            </a:pPr>
            <a:r>
              <a:rPr lang="en-US" sz="1600" dirty="0"/>
              <a:t>GET: /graph/vertices/{id}/{direction}</a:t>
            </a:r>
          </a:p>
          <a:p>
            <a:pPr marL="0" indent="0">
              <a:buNone/>
            </a:pPr>
            <a:r>
              <a:rPr lang="en-US" sz="1600" dirty="0"/>
              <a:t>GET: /graph/edges/{id}</a:t>
            </a:r>
          </a:p>
          <a:p>
            <a:pPr marL="0" indent="0">
              <a:buNone/>
            </a:pPr>
            <a:r>
              <a:rPr lang="en-US" sz="1600" dirty="0"/>
              <a:t> </a:t>
            </a:r>
          </a:p>
          <a:p>
            <a:pPr marL="0" indent="0">
              <a:buNone/>
            </a:pPr>
            <a:r>
              <a:rPr lang="en-US" sz="1600" b="1" dirty="0"/>
              <a:t>Types</a:t>
            </a:r>
          </a:p>
          <a:p>
            <a:pPr marL="0" indent="0">
              <a:buNone/>
            </a:pPr>
            <a:r>
              <a:rPr lang="en-US" sz="1600" dirty="0"/>
              <a:t>POST: /types/submit/{</a:t>
            </a:r>
            <a:r>
              <a:rPr lang="en-US" sz="1600" dirty="0" err="1"/>
              <a:t>typeName</a:t>
            </a:r>
            <a:r>
              <a:rPr lang="en-US" sz="1600" dirty="0"/>
              <a:t>}</a:t>
            </a:r>
          </a:p>
          <a:p>
            <a:pPr marL="0" indent="0">
              <a:buNone/>
            </a:pPr>
            <a:r>
              <a:rPr lang="en-US" sz="1600" dirty="0"/>
              <a:t>GET: /types/definition/{</a:t>
            </a:r>
            <a:r>
              <a:rPr lang="en-US" sz="1600" dirty="0" err="1"/>
              <a:t>typeName</a:t>
            </a:r>
            <a:r>
              <a:rPr lang="en-US" sz="1600" dirty="0"/>
              <a:t>}</a:t>
            </a:r>
          </a:p>
          <a:p>
            <a:pPr marL="0" indent="0">
              <a:buNone/>
            </a:pPr>
            <a:r>
              <a:rPr lang="en-US" sz="1600" dirty="0"/>
              <a:t>GET: /types/list</a:t>
            </a:r>
          </a:p>
          <a:p>
            <a:pPr marL="0" indent="0">
              <a:buNone/>
            </a:pPr>
            <a:r>
              <a:rPr lang="en-US" sz="1600" dirty="0"/>
              <a:t> </a:t>
            </a:r>
          </a:p>
          <a:p>
            <a:pPr marL="0" indent="0">
              <a:buNone/>
            </a:pPr>
            <a:r>
              <a:rPr lang="en-US" sz="1600" b="1" dirty="0" smtClean="0"/>
              <a:t>Hive Lineage</a:t>
            </a:r>
          </a:p>
          <a:p>
            <a:pPr marL="0" indent="0">
              <a:buNone/>
            </a:pPr>
            <a:r>
              <a:rPr lang="en-US" sz="1600" dirty="0" smtClean="0"/>
              <a:t>GET: /bridge/hive/{id}</a:t>
            </a:r>
          </a:p>
          <a:p>
            <a:pPr marL="0" indent="0">
              <a:buNone/>
            </a:pPr>
            <a:r>
              <a:rPr lang="en-US" sz="1600" dirty="0" smtClean="0"/>
              <a:t>GET: /bridge/hive</a:t>
            </a:r>
          </a:p>
          <a:p>
            <a:pPr marL="0" indent="0">
              <a:buNone/>
            </a:pPr>
            <a:r>
              <a:rPr lang="en-US" sz="1600" dirty="0" smtClean="0"/>
              <a:t>POST: /bridge/hive</a:t>
            </a:r>
          </a:p>
          <a:p>
            <a:pPr marL="0" indent="0">
              <a:buNone/>
            </a:pPr>
            <a:endParaRPr lang="en-US" sz="1600" dirty="0"/>
          </a:p>
        </p:txBody>
      </p:sp>
      <p:sp>
        <p:nvSpPr>
          <p:cNvPr id="3" name="Slide Number Placeholder 2"/>
          <p:cNvSpPr>
            <a:spLocks noGrp="1"/>
          </p:cNvSpPr>
          <p:nvPr>
            <p:ph type="sldNum" sz="quarter" idx="4"/>
          </p:nvPr>
        </p:nvSpPr>
        <p:spPr/>
        <p:txBody>
          <a:bodyPr/>
          <a:lstStyle/>
          <a:p>
            <a:fld id="{13BDBACA-B5F5-394C-AF1A-AF4F872C3316}" type="slidenum">
              <a:rPr lang="en-US" smtClean="0"/>
              <a:pPr/>
              <a:t>30</a:t>
            </a:fld>
            <a:endParaRPr lang="en-US" dirty="0"/>
          </a:p>
        </p:txBody>
      </p:sp>
      <p:sp>
        <p:nvSpPr>
          <p:cNvPr id="4" name="Title 3"/>
          <p:cNvSpPr>
            <a:spLocks noGrp="1"/>
          </p:cNvSpPr>
          <p:nvPr>
            <p:ph type="title"/>
          </p:nvPr>
        </p:nvSpPr>
        <p:spPr/>
        <p:txBody>
          <a:bodyPr/>
          <a:lstStyle/>
          <a:p>
            <a:r>
              <a:rPr lang="en-US" dirty="0" smtClean="0"/>
              <a:t>Tech Preview APIs: Jan 2015</a:t>
            </a:r>
            <a:endParaRPr lang="en-US" dirty="0"/>
          </a:p>
        </p:txBody>
      </p:sp>
    </p:spTree>
    <p:extLst>
      <p:ext uri="{BB962C8B-B14F-4D97-AF65-F5344CB8AC3E}">
        <p14:creationId xmlns:p14="http://schemas.microsoft.com/office/powerpoint/2010/main" val="6656802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System – Overview of Types</a:t>
            </a:r>
            <a:endParaRPr lang="en-US" dirty="0"/>
          </a:p>
        </p:txBody>
      </p:sp>
      <p:sp>
        <p:nvSpPr>
          <p:cNvPr id="3" name="Text Placeholder 2"/>
          <p:cNvSpPr>
            <a:spLocks noGrp="1"/>
          </p:cNvSpPr>
          <p:nvPr>
            <p:ph type="body" sz="quarter" idx="11"/>
          </p:nvPr>
        </p:nvSpPr>
        <p:spPr>
          <a:xfrm>
            <a:off x="888841" y="1106435"/>
            <a:ext cx="3911759" cy="3579864"/>
          </a:xfrm>
        </p:spPr>
        <p:txBody>
          <a:bodyPr/>
          <a:lstStyle/>
          <a:p>
            <a:pPr marL="509588" lvl="2" indent="-342900">
              <a:buClr>
                <a:srgbClr val="00B050"/>
              </a:buClr>
            </a:pPr>
            <a:r>
              <a:rPr lang="en-US" sz="3200" dirty="0" smtClean="0"/>
              <a:t>Class</a:t>
            </a:r>
          </a:p>
          <a:p>
            <a:pPr marL="509588" lvl="2" indent="-342900">
              <a:buClr>
                <a:srgbClr val="00B050"/>
              </a:buClr>
            </a:pPr>
            <a:r>
              <a:rPr lang="en-US" sz="3200" dirty="0" err="1" smtClean="0"/>
              <a:t>Struct</a:t>
            </a:r>
            <a:endParaRPr lang="en-US" sz="3200" dirty="0" smtClean="0"/>
          </a:p>
          <a:p>
            <a:pPr marL="509588" lvl="2" indent="-342900">
              <a:buClr>
                <a:srgbClr val="00B050"/>
              </a:buClr>
            </a:pPr>
            <a:r>
              <a:rPr lang="en-US" sz="3200" dirty="0" smtClean="0"/>
              <a:t>Trait</a:t>
            </a:r>
          </a:p>
          <a:p>
            <a:pPr marL="509588" lvl="2" indent="-342900">
              <a:buClr>
                <a:srgbClr val="00B050"/>
              </a:buClr>
            </a:pPr>
            <a:r>
              <a:rPr lang="en-US" sz="3200" dirty="0" smtClean="0"/>
              <a:t>Primitives</a:t>
            </a:r>
          </a:p>
          <a:p>
            <a:pPr lvl="2" indent="0">
              <a:buClr>
                <a:srgbClr val="00B050"/>
              </a:buClr>
              <a:buNone/>
            </a:pPr>
            <a:endParaRPr lang="en-US" sz="2400" dirty="0"/>
          </a:p>
        </p:txBody>
      </p:sp>
      <p:sp>
        <p:nvSpPr>
          <p:cNvPr id="4" name="TextBox 3"/>
          <p:cNvSpPr txBox="1"/>
          <p:nvPr/>
        </p:nvSpPr>
        <p:spPr>
          <a:xfrm>
            <a:off x="5180012" y="1106434"/>
            <a:ext cx="4052888" cy="3579865"/>
          </a:xfrm>
          <a:prstGeom prst="rect">
            <a:avLst/>
          </a:prstGeom>
        </p:spPr>
        <p:txBody>
          <a:bodyPr vert="horz" wrap="none" lIns="91440" tIns="91440" rIns="91440" bIns="91440" rtlCol="0">
            <a:noAutofit/>
          </a:bodyPr>
          <a:lstStyle/>
          <a:p>
            <a:pPr marL="452438" lvl="2" indent="-285750">
              <a:buClr>
                <a:srgbClr val="00B050"/>
              </a:buClr>
              <a:buFont typeface="Arial" charset="0"/>
              <a:buChar char="•"/>
            </a:pPr>
            <a:r>
              <a:rPr lang="en-US" sz="2800" dirty="0"/>
              <a:t>Collections</a:t>
            </a:r>
          </a:p>
          <a:p>
            <a:pPr marL="682625" lvl="3" indent="-285750">
              <a:buClr>
                <a:srgbClr val="00B050"/>
              </a:buClr>
              <a:buFont typeface="Arial" charset="0"/>
              <a:buChar char="•"/>
            </a:pPr>
            <a:r>
              <a:rPr lang="en-US" sz="2800" dirty="0"/>
              <a:t>Map</a:t>
            </a:r>
          </a:p>
          <a:p>
            <a:pPr marL="682625" lvl="3" indent="-285750">
              <a:buClr>
                <a:srgbClr val="00B050"/>
              </a:buClr>
              <a:buFont typeface="Arial" charset="0"/>
              <a:buChar char="•"/>
            </a:pPr>
            <a:r>
              <a:rPr lang="en-US" sz="2800" dirty="0"/>
              <a:t>Array</a:t>
            </a:r>
          </a:p>
          <a:p>
            <a:pPr marL="285750" indent="-285750">
              <a:buClr>
                <a:srgbClr val="00B050"/>
              </a:buClr>
              <a:buFont typeface="Arial" charset="0"/>
              <a:buChar char="•"/>
            </a:pPr>
            <a:endParaRPr lang="en-US" sz="2800" dirty="0" smtClean="0"/>
          </a:p>
          <a:p>
            <a:pPr marL="285750" indent="-285750">
              <a:buClr>
                <a:srgbClr val="00B050"/>
              </a:buClr>
              <a:buFont typeface="Arial" charset="0"/>
              <a:buChar char="•"/>
            </a:pPr>
            <a:r>
              <a:rPr lang="en-US" sz="2800" dirty="0" smtClean="0"/>
              <a:t>  Instances </a:t>
            </a:r>
            <a:r>
              <a:rPr lang="en-US" sz="2800" dirty="0"/>
              <a:t>(Entity)</a:t>
            </a:r>
          </a:p>
          <a:p>
            <a:pPr marL="452438" lvl="2" indent="-285750">
              <a:buClr>
                <a:srgbClr val="00B050"/>
              </a:buClr>
              <a:buFont typeface="Arial" charset="0"/>
              <a:buChar char="•"/>
            </a:pPr>
            <a:r>
              <a:rPr lang="en-US" sz="2800" dirty="0" smtClean="0"/>
              <a:t>   </a:t>
            </a:r>
            <a:r>
              <a:rPr lang="en-US" sz="2800" dirty="0" err="1" smtClean="0"/>
              <a:t>Referenceable</a:t>
            </a:r>
            <a:endParaRPr lang="en-US" sz="2800" dirty="0"/>
          </a:p>
          <a:p>
            <a:pPr marL="285750" indent="-285750">
              <a:buClr>
                <a:srgbClr val="00B050"/>
              </a:buClr>
              <a:buFont typeface="Arial" charset="0"/>
              <a:buChar char="•"/>
            </a:pPr>
            <a:endParaRPr lang="en-US" sz="2800" dirty="0"/>
          </a:p>
        </p:txBody>
      </p:sp>
    </p:spTree>
    <p:extLst>
      <p:ext uri="{BB962C8B-B14F-4D97-AF65-F5344CB8AC3E}">
        <p14:creationId xmlns:p14="http://schemas.microsoft.com/office/powerpoint/2010/main" val="16759108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System – Data Types</a:t>
            </a:r>
            <a:endParaRPr lang="en-US" dirty="0"/>
          </a:p>
        </p:txBody>
      </p:sp>
      <p:pic>
        <p:nvPicPr>
          <p:cNvPr id="4" name="Picture 3" descr="data-typ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5722"/>
            <a:ext cx="12188825" cy="5406334"/>
          </a:xfrm>
          <a:prstGeom prst="rect">
            <a:avLst/>
          </a:prstGeom>
        </p:spPr>
      </p:pic>
    </p:spTree>
    <p:extLst>
      <p:ext uri="{BB962C8B-B14F-4D97-AF65-F5344CB8AC3E}">
        <p14:creationId xmlns:p14="http://schemas.microsoft.com/office/powerpoint/2010/main" val="13677432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613992" y="815638"/>
            <a:ext cx="5965392" cy="4954588"/>
          </a:xfrm>
        </p:spPr>
        <p:txBody>
          <a:bodyPr/>
          <a:lstStyle/>
          <a:p>
            <a:r>
              <a:rPr lang="en-US" sz="1800" dirty="0" smtClean="0">
                <a:solidFill>
                  <a:srgbClr val="99A8BA"/>
                </a:solidFill>
                <a:latin typeface="Menlo-Regular" charset="0"/>
              </a:rPr>
              <a:t>_</a:t>
            </a:r>
            <a:r>
              <a:rPr lang="en-US" sz="1800" dirty="0">
                <a:solidFill>
                  <a:srgbClr val="99A8BA"/>
                </a:solidFill>
                <a:latin typeface="Menlo-Regular" charset="0"/>
              </a:rPr>
              <a:t>class(</a:t>
            </a:r>
            <a:r>
              <a:rPr lang="en-US" sz="1800" dirty="0">
                <a:solidFill>
                  <a:srgbClr val="587647"/>
                </a:solidFill>
                <a:latin typeface="Menlo-Regular" charset="0"/>
              </a:rPr>
              <a:t>"Column"</a:t>
            </a:r>
            <a:r>
              <a:rPr lang="en-US" sz="1800" dirty="0">
                <a:solidFill>
                  <a:srgbClr val="99A8BA"/>
                </a:solidFill>
                <a:latin typeface="Menlo-Regular" charset="0"/>
              </a:rPr>
              <a:t>) {</a:t>
            </a:r>
          </a:p>
          <a:p>
            <a:r>
              <a:rPr lang="en-US" sz="1800" dirty="0">
                <a:solidFill>
                  <a:srgbClr val="99A8BA"/>
                </a:solidFill>
                <a:latin typeface="Menlo-Regular" charset="0"/>
              </a:rPr>
              <a:t>  </a:t>
            </a:r>
            <a:r>
              <a:rPr lang="en-US" sz="1800" dirty="0">
                <a:solidFill>
                  <a:srgbClr val="587647"/>
                </a:solidFill>
                <a:latin typeface="Menlo-Regular" charset="0"/>
              </a:rPr>
              <a:t>"name" </a:t>
            </a:r>
            <a:r>
              <a:rPr lang="en-US" sz="1800" dirty="0">
                <a:solidFill>
                  <a:srgbClr val="99A8BA"/>
                </a:solidFill>
                <a:latin typeface="Menlo-Regular" charset="0"/>
              </a:rPr>
              <a:t>~ (</a:t>
            </a:r>
            <a:r>
              <a:rPr lang="en-US" sz="1800" i="1" dirty="0">
                <a:solidFill>
                  <a:srgbClr val="85609A"/>
                </a:solidFill>
                <a:latin typeface="Menlo-Italic" charset="0"/>
              </a:rPr>
              <a:t>string</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dataType</a:t>
            </a:r>
            <a:r>
              <a:rPr lang="en-US" sz="1800" dirty="0">
                <a:solidFill>
                  <a:srgbClr val="587647"/>
                </a:solidFill>
                <a:latin typeface="Menlo-Regular" charset="0"/>
              </a:rPr>
              <a:t>" </a:t>
            </a:r>
            <a:r>
              <a:rPr lang="en-US" sz="1800" dirty="0">
                <a:solidFill>
                  <a:srgbClr val="99A8BA"/>
                </a:solidFill>
                <a:latin typeface="Menlo-Regular" charset="0"/>
              </a:rPr>
              <a:t>~ (</a:t>
            </a:r>
            <a:r>
              <a:rPr lang="en-US" sz="1800" i="1" dirty="0">
                <a:solidFill>
                  <a:srgbClr val="85609A"/>
                </a:solidFill>
                <a:latin typeface="Menlo-Italic" charset="0"/>
              </a:rPr>
              <a:t>string</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sd</a:t>
            </a:r>
            <a:r>
              <a:rPr lang="en-US" sz="1800" dirty="0">
                <a:solidFill>
                  <a:srgbClr val="587647"/>
                </a:solidFill>
                <a:latin typeface="Menlo-Regular" charset="0"/>
              </a:rPr>
              <a:t>" </a:t>
            </a:r>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StorageDesc</a:t>
            </a:r>
            <a:r>
              <a:rPr lang="en-US" sz="1800" dirty="0">
                <a:solidFill>
                  <a:srgbClr val="587647"/>
                </a:solidFill>
                <a:latin typeface="Menlo-Regular" charset="0"/>
              </a:rPr>
              <a:t>"</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a:t>
            </a:r>
          </a:p>
          <a:p>
            <a:endParaRPr lang="en-US" sz="1800" dirty="0">
              <a:solidFill>
                <a:srgbClr val="99A8BA"/>
              </a:solidFill>
              <a:latin typeface="Menlo-Regular" charset="0"/>
            </a:endParaRPr>
          </a:p>
          <a:p>
            <a:r>
              <a:rPr lang="en-US" sz="1800" dirty="0">
                <a:solidFill>
                  <a:srgbClr val="99A8BA"/>
                </a:solidFill>
                <a:latin typeface="Menlo-Regular" charset="0"/>
              </a:rPr>
              <a:t>_class(</a:t>
            </a:r>
            <a:r>
              <a:rPr lang="en-US" sz="1800" dirty="0">
                <a:solidFill>
                  <a:srgbClr val="587647"/>
                </a:solidFill>
                <a:latin typeface="Menlo-Regular" charset="0"/>
              </a:rPr>
              <a:t>"Table"</a:t>
            </a:r>
            <a:r>
              <a:rPr lang="en-US" sz="1800" dirty="0">
                <a:solidFill>
                  <a:srgbClr val="BF6426"/>
                </a:solidFill>
                <a:latin typeface="Menlo-Regular" charset="0"/>
              </a:rPr>
              <a:t>, </a:t>
            </a:r>
            <a:r>
              <a:rPr lang="en-US" sz="1800" i="1" dirty="0">
                <a:solidFill>
                  <a:srgbClr val="85609A"/>
                </a:solidFill>
                <a:latin typeface="Menlo-Italic" charset="0"/>
              </a:rPr>
              <a:t>List</a:t>
            </a:r>
            <a:r>
              <a:rPr lang="en-US" sz="1800" dirty="0">
                <a:solidFill>
                  <a:srgbClr val="99A8BA"/>
                </a:solidFill>
                <a:latin typeface="Menlo-Regular" charset="0"/>
              </a:rPr>
              <a:t>()) {</a:t>
            </a:r>
          </a:p>
          <a:p>
            <a:r>
              <a:rPr lang="en-US" sz="1800" dirty="0">
                <a:solidFill>
                  <a:srgbClr val="99A8BA"/>
                </a:solidFill>
                <a:latin typeface="Menlo-Regular" charset="0"/>
              </a:rPr>
              <a:t>  </a:t>
            </a:r>
            <a:r>
              <a:rPr lang="en-US" sz="1800" dirty="0">
                <a:solidFill>
                  <a:srgbClr val="587647"/>
                </a:solidFill>
                <a:latin typeface="Menlo-Regular" charset="0"/>
              </a:rPr>
              <a:t>"name" </a:t>
            </a:r>
            <a:r>
              <a:rPr lang="en-US" sz="1800" dirty="0">
                <a:solidFill>
                  <a:srgbClr val="99A8BA"/>
                </a:solidFill>
                <a:latin typeface="Menlo-Regular" charset="0"/>
              </a:rPr>
              <a:t>~ (</a:t>
            </a:r>
            <a:r>
              <a:rPr lang="en-US" sz="1800" i="1" dirty="0">
                <a:solidFill>
                  <a:srgbClr val="85609A"/>
                </a:solidFill>
                <a:latin typeface="Menlo-Italic" charset="0"/>
              </a:rPr>
              <a:t>string</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BF6426"/>
                </a:solidFill>
                <a:latin typeface="Menlo-Regular" charset="0"/>
              </a:rPr>
              <a:t>,  </a:t>
            </a:r>
            <a:r>
              <a:rPr lang="en-US" sz="1800" i="1" dirty="0">
                <a:solidFill>
                  <a:srgbClr val="85609A"/>
                </a:solidFill>
                <a:latin typeface="Menlo-Italic" charset="0"/>
              </a:rPr>
              <a:t>indexed</a:t>
            </a:r>
            <a:r>
              <a:rPr lang="en-US" sz="1800" dirty="0">
                <a:solidFill>
                  <a:srgbClr val="99A8BA"/>
                </a:solidFill>
                <a:latin typeface="Menlo-Regular" charset="0"/>
              </a:rPr>
              <a:t>)</a:t>
            </a:r>
          </a:p>
          <a:p>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db</a:t>
            </a:r>
            <a:r>
              <a:rPr lang="en-US" sz="1800" dirty="0">
                <a:solidFill>
                  <a:srgbClr val="587647"/>
                </a:solidFill>
                <a:latin typeface="Menlo-Regular" charset="0"/>
              </a:rPr>
              <a:t>" </a:t>
            </a:r>
            <a:r>
              <a:rPr lang="en-US" sz="1800" dirty="0">
                <a:solidFill>
                  <a:srgbClr val="99A8BA"/>
                </a:solidFill>
                <a:latin typeface="Menlo-Regular" charset="0"/>
              </a:rPr>
              <a:t>~ (</a:t>
            </a:r>
            <a:r>
              <a:rPr lang="en-US" sz="1800" dirty="0">
                <a:solidFill>
                  <a:srgbClr val="587647"/>
                </a:solidFill>
                <a:latin typeface="Menlo-Regular" charset="0"/>
              </a:rPr>
              <a:t>"DB"</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sd</a:t>
            </a:r>
            <a:r>
              <a:rPr lang="en-US" sz="1800" dirty="0">
                <a:solidFill>
                  <a:srgbClr val="587647"/>
                </a:solidFill>
                <a:latin typeface="Menlo-Regular" charset="0"/>
              </a:rPr>
              <a:t>" </a:t>
            </a:r>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StorageDesc</a:t>
            </a:r>
            <a:r>
              <a:rPr lang="en-US" sz="1800" dirty="0">
                <a:solidFill>
                  <a:srgbClr val="587647"/>
                </a:solidFill>
                <a:latin typeface="Menlo-Regular" charset="0"/>
              </a:rPr>
              <a:t>"</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a:t>
            </a:r>
          </a:p>
          <a:p>
            <a:endParaRPr lang="en-US" sz="1800" dirty="0">
              <a:solidFill>
                <a:srgbClr val="99A8BA"/>
              </a:solidFill>
              <a:latin typeface="Menlo-Regular" charset="0"/>
            </a:endParaRPr>
          </a:p>
          <a:p>
            <a:endParaRPr lang="en-US" sz="1800" dirty="0">
              <a:solidFill>
                <a:prstClr val="black"/>
              </a:solidFill>
              <a:latin typeface="Calibri" charset="0"/>
            </a:endParaRPr>
          </a:p>
          <a:p>
            <a:endParaRPr lang="en-US" sz="1800" dirty="0"/>
          </a:p>
        </p:txBody>
      </p:sp>
      <p:sp>
        <p:nvSpPr>
          <p:cNvPr id="6" name="Rectangle 5"/>
          <p:cNvSpPr/>
          <p:nvPr/>
        </p:nvSpPr>
        <p:spPr>
          <a:xfrm>
            <a:off x="790196" y="815638"/>
            <a:ext cx="4823796" cy="5355312"/>
          </a:xfrm>
          <a:prstGeom prst="rect">
            <a:avLst/>
          </a:prstGeom>
        </p:spPr>
        <p:txBody>
          <a:bodyPr wrap="square">
            <a:spAutoFit/>
          </a:bodyPr>
          <a:lstStyle/>
          <a:p>
            <a:r>
              <a:rPr lang="en-US" dirty="0">
                <a:solidFill>
                  <a:srgbClr val="99A8BA"/>
                </a:solidFill>
                <a:latin typeface="Menlo-Regular" charset="0"/>
              </a:rPr>
              <a:t>_trait(</a:t>
            </a:r>
            <a:r>
              <a:rPr lang="en-US" dirty="0">
                <a:solidFill>
                  <a:srgbClr val="587647"/>
                </a:solidFill>
                <a:latin typeface="Menlo-Regular" charset="0"/>
              </a:rPr>
              <a:t>"Dimension"</a:t>
            </a:r>
            <a:r>
              <a:rPr lang="en-US" dirty="0">
                <a:solidFill>
                  <a:srgbClr val="99A8BA"/>
                </a:solidFill>
                <a:latin typeface="Menlo-Regular" charset="0"/>
              </a:rPr>
              <a:t>) {}</a:t>
            </a:r>
          </a:p>
          <a:p>
            <a:r>
              <a:rPr lang="fr-FR" dirty="0">
                <a:solidFill>
                  <a:srgbClr val="99A8BA"/>
                </a:solidFill>
                <a:latin typeface="Menlo-Regular" charset="0"/>
              </a:rPr>
              <a:t>_trait(</a:t>
            </a:r>
            <a:r>
              <a:rPr lang="fr-FR" dirty="0">
                <a:solidFill>
                  <a:srgbClr val="587647"/>
                </a:solidFill>
                <a:latin typeface="Menlo-Regular" charset="0"/>
              </a:rPr>
              <a:t>"PII"</a:t>
            </a:r>
            <a:r>
              <a:rPr lang="fr-FR" dirty="0">
                <a:solidFill>
                  <a:srgbClr val="99A8BA"/>
                </a:solidFill>
                <a:latin typeface="Menlo-Regular" charset="0"/>
              </a:rPr>
              <a:t>) {}</a:t>
            </a:r>
          </a:p>
          <a:p>
            <a:r>
              <a:rPr lang="fr-FR" dirty="0">
                <a:solidFill>
                  <a:srgbClr val="99A8BA"/>
                </a:solidFill>
                <a:latin typeface="Menlo-Regular" charset="0"/>
              </a:rPr>
              <a:t>_trait(</a:t>
            </a:r>
            <a:r>
              <a:rPr lang="fr-FR" dirty="0">
                <a:solidFill>
                  <a:srgbClr val="587647"/>
                </a:solidFill>
                <a:latin typeface="Menlo-Regular" charset="0"/>
              </a:rPr>
              <a:t>"</a:t>
            </a:r>
            <a:r>
              <a:rPr lang="fr-FR" dirty="0" err="1">
                <a:solidFill>
                  <a:srgbClr val="587647"/>
                </a:solidFill>
                <a:latin typeface="Menlo-Regular" charset="0"/>
              </a:rPr>
              <a:t>Metric</a:t>
            </a:r>
            <a:r>
              <a:rPr lang="fr-FR" dirty="0">
                <a:solidFill>
                  <a:srgbClr val="587647"/>
                </a:solidFill>
                <a:latin typeface="Menlo-Regular" charset="0"/>
              </a:rPr>
              <a:t>"</a:t>
            </a:r>
            <a:r>
              <a:rPr lang="fr-FR" dirty="0">
                <a:solidFill>
                  <a:srgbClr val="99A8BA"/>
                </a:solidFill>
                <a:latin typeface="Menlo-Regular" charset="0"/>
              </a:rPr>
              <a:t>) {}</a:t>
            </a:r>
          </a:p>
          <a:p>
            <a:r>
              <a:rPr lang="fr-FR" dirty="0">
                <a:solidFill>
                  <a:srgbClr val="99A8BA"/>
                </a:solidFill>
                <a:latin typeface="Menlo-Regular" charset="0"/>
              </a:rPr>
              <a:t>_trait(</a:t>
            </a:r>
            <a:r>
              <a:rPr lang="fr-FR" dirty="0">
                <a:solidFill>
                  <a:srgbClr val="587647"/>
                </a:solidFill>
                <a:latin typeface="Menlo-Regular" charset="0"/>
              </a:rPr>
              <a:t>"ETL"</a:t>
            </a:r>
            <a:r>
              <a:rPr lang="fr-FR" dirty="0">
                <a:solidFill>
                  <a:srgbClr val="99A8BA"/>
                </a:solidFill>
                <a:latin typeface="Menlo-Regular" charset="0"/>
              </a:rPr>
              <a:t>) {}</a:t>
            </a:r>
          </a:p>
          <a:p>
            <a:r>
              <a:rPr lang="fr-FR" dirty="0">
                <a:solidFill>
                  <a:srgbClr val="99A8BA"/>
                </a:solidFill>
                <a:latin typeface="Menlo-Regular" charset="0"/>
              </a:rPr>
              <a:t>_trait(</a:t>
            </a:r>
            <a:r>
              <a:rPr lang="fr-FR" dirty="0">
                <a:solidFill>
                  <a:srgbClr val="587647"/>
                </a:solidFill>
                <a:latin typeface="Menlo-Regular" charset="0"/>
              </a:rPr>
              <a:t>"</a:t>
            </a:r>
            <a:r>
              <a:rPr lang="fr-FR" dirty="0" err="1">
                <a:solidFill>
                  <a:srgbClr val="587647"/>
                </a:solidFill>
                <a:latin typeface="Menlo-Regular" charset="0"/>
              </a:rPr>
              <a:t>JdbcAccess</a:t>
            </a:r>
            <a:r>
              <a:rPr lang="fr-FR" dirty="0">
                <a:solidFill>
                  <a:srgbClr val="587647"/>
                </a:solidFill>
                <a:latin typeface="Menlo-Regular" charset="0"/>
              </a:rPr>
              <a:t>"</a:t>
            </a:r>
            <a:r>
              <a:rPr lang="fr-FR" dirty="0">
                <a:solidFill>
                  <a:srgbClr val="99A8BA"/>
                </a:solidFill>
                <a:latin typeface="Menlo-Regular" charset="0"/>
              </a:rPr>
              <a:t>) {}</a:t>
            </a:r>
          </a:p>
          <a:p>
            <a:endParaRPr lang="fr-FR" dirty="0">
              <a:solidFill>
                <a:srgbClr val="99A8BA"/>
              </a:solidFill>
              <a:latin typeface="Menlo-Regular" charset="0"/>
            </a:endParaRPr>
          </a:p>
          <a:p>
            <a:r>
              <a:rPr lang="en-US" dirty="0">
                <a:solidFill>
                  <a:srgbClr val="99A8BA"/>
                </a:solidFill>
                <a:latin typeface="Menlo-Regular" charset="0"/>
              </a:rPr>
              <a:t>_class(</a:t>
            </a:r>
            <a:r>
              <a:rPr lang="en-US" dirty="0">
                <a:solidFill>
                  <a:srgbClr val="587647"/>
                </a:solidFill>
                <a:latin typeface="Menlo-Regular" charset="0"/>
              </a:rPr>
              <a:t>"DB"</a:t>
            </a:r>
            <a:r>
              <a:rPr lang="en-US" dirty="0">
                <a:solidFill>
                  <a:srgbClr val="99A8BA"/>
                </a:solidFill>
                <a:latin typeface="Menlo-Regular" charset="0"/>
              </a:rPr>
              <a:t>) {</a:t>
            </a:r>
          </a:p>
          <a:p>
            <a:r>
              <a:rPr lang="en-US" dirty="0">
                <a:solidFill>
                  <a:srgbClr val="99A8BA"/>
                </a:solidFill>
                <a:latin typeface="Menlo-Regular" charset="0"/>
              </a:rPr>
              <a:t>  </a:t>
            </a:r>
            <a:r>
              <a:rPr lang="en-US" dirty="0">
                <a:solidFill>
                  <a:srgbClr val="587647"/>
                </a:solidFill>
                <a:latin typeface="Menlo-Regular" charset="0"/>
              </a:rPr>
              <a:t>"name" </a:t>
            </a:r>
            <a:r>
              <a:rPr lang="en-US" dirty="0">
                <a:solidFill>
                  <a:srgbClr val="99A8BA"/>
                </a:solidFill>
                <a:latin typeface="Menlo-Regular" charset="0"/>
              </a:rPr>
              <a:t>~ (</a:t>
            </a:r>
            <a:r>
              <a:rPr lang="en-US" i="1" dirty="0">
                <a:solidFill>
                  <a:srgbClr val="85609A"/>
                </a:solidFill>
                <a:latin typeface="Menlo-Italic" charset="0"/>
              </a:rPr>
              <a:t>string</a:t>
            </a:r>
            <a:r>
              <a:rPr lang="en-US" dirty="0">
                <a:solidFill>
                  <a:srgbClr val="BF6426"/>
                </a:solidFill>
                <a:latin typeface="Menlo-Regular" charset="0"/>
              </a:rPr>
              <a:t>, </a:t>
            </a:r>
            <a:r>
              <a:rPr lang="en-US" i="1" dirty="0">
                <a:solidFill>
                  <a:srgbClr val="85609A"/>
                </a:solidFill>
                <a:latin typeface="Menlo-Italic" charset="0"/>
              </a:rPr>
              <a:t>required</a:t>
            </a:r>
            <a:r>
              <a:rPr lang="en-US" dirty="0">
                <a:solidFill>
                  <a:srgbClr val="BF6426"/>
                </a:solidFill>
                <a:latin typeface="Menlo-Regular" charset="0"/>
              </a:rPr>
              <a:t>, </a:t>
            </a:r>
            <a:r>
              <a:rPr lang="en-US" i="1" dirty="0">
                <a:solidFill>
                  <a:srgbClr val="85609A"/>
                </a:solidFill>
                <a:latin typeface="Menlo-Italic" charset="0"/>
              </a:rPr>
              <a:t>indexed</a:t>
            </a:r>
            <a:r>
              <a:rPr lang="en-US" dirty="0">
                <a:solidFill>
                  <a:srgbClr val="BF6426"/>
                </a:solidFill>
                <a:latin typeface="Menlo-Regular" charset="0"/>
              </a:rPr>
              <a:t>, </a:t>
            </a:r>
            <a:r>
              <a:rPr lang="en-US" i="1" dirty="0">
                <a:solidFill>
                  <a:srgbClr val="85609A"/>
                </a:solidFill>
                <a:latin typeface="Menlo-Italic" charset="0"/>
              </a:rPr>
              <a:t>unique</a:t>
            </a:r>
            <a:r>
              <a:rPr lang="en-US" dirty="0">
                <a:solidFill>
                  <a:srgbClr val="99A8BA"/>
                </a:solidFill>
                <a:latin typeface="Menlo-Regular" charset="0"/>
              </a:rPr>
              <a:t>)</a:t>
            </a:r>
          </a:p>
          <a:p>
            <a:r>
              <a:rPr lang="en-US" dirty="0">
                <a:solidFill>
                  <a:srgbClr val="99A8BA"/>
                </a:solidFill>
                <a:latin typeface="Menlo-Regular" charset="0"/>
              </a:rPr>
              <a:t>  </a:t>
            </a:r>
            <a:r>
              <a:rPr lang="en-US" dirty="0">
                <a:solidFill>
                  <a:srgbClr val="587647"/>
                </a:solidFill>
                <a:latin typeface="Menlo-Regular" charset="0"/>
              </a:rPr>
              <a:t>"owner" </a:t>
            </a:r>
            <a:r>
              <a:rPr lang="en-US" dirty="0">
                <a:solidFill>
                  <a:srgbClr val="99A8BA"/>
                </a:solidFill>
                <a:latin typeface="Menlo-Regular" charset="0"/>
              </a:rPr>
              <a:t>~ (</a:t>
            </a:r>
            <a:r>
              <a:rPr lang="en-US" i="1" dirty="0">
                <a:solidFill>
                  <a:srgbClr val="85609A"/>
                </a:solidFill>
                <a:latin typeface="Menlo-Italic" charset="0"/>
              </a:rPr>
              <a:t>string</a:t>
            </a:r>
            <a:r>
              <a:rPr lang="en-US" dirty="0">
                <a:solidFill>
                  <a:srgbClr val="99A8BA"/>
                </a:solidFill>
                <a:latin typeface="Menlo-Regular" charset="0"/>
              </a:rPr>
              <a:t>)</a:t>
            </a:r>
          </a:p>
          <a:p>
            <a:r>
              <a:rPr lang="en-US" dirty="0">
                <a:solidFill>
                  <a:srgbClr val="99A8BA"/>
                </a:solidFill>
                <a:latin typeface="Menlo-Regular" charset="0"/>
              </a:rPr>
              <a:t>  </a:t>
            </a:r>
            <a:r>
              <a:rPr lang="en-US" dirty="0">
                <a:solidFill>
                  <a:srgbClr val="587647"/>
                </a:solidFill>
                <a:latin typeface="Menlo-Regular" charset="0"/>
              </a:rPr>
              <a:t>"</a:t>
            </a:r>
            <a:r>
              <a:rPr lang="en-US" dirty="0" err="1">
                <a:solidFill>
                  <a:srgbClr val="587647"/>
                </a:solidFill>
                <a:latin typeface="Menlo-Regular" charset="0"/>
              </a:rPr>
              <a:t>createTime</a:t>
            </a:r>
            <a:r>
              <a:rPr lang="en-US" dirty="0">
                <a:solidFill>
                  <a:srgbClr val="587647"/>
                </a:solidFill>
                <a:latin typeface="Menlo-Regular" charset="0"/>
              </a:rPr>
              <a:t>" </a:t>
            </a:r>
            <a:r>
              <a:rPr lang="en-US" dirty="0">
                <a:solidFill>
                  <a:srgbClr val="99A8BA"/>
                </a:solidFill>
                <a:latin typeface="Menlo-Regular" charset="0"/>
              </a:rPr>
              <a:t>~ (</a:t>
            </a:r>
            <a:r>
              <a:rPr lang="en-US" i="1" dirty="0" err="1">
                <a:solidFill>
                  <a:srgbClr val="85609A"/>
                </a:solidFill>
                <a:latin typeface="Menlo-Italic" charset="0"/>
              </a:rPr>
              <a:t>int</a:t>
            </a:r>
            <a:r>
              <a:rPr lang="en-US" dirty="0">
                <a:solidFill>
                  <a:srgbClr val="99A8BA"/>
                </a:solidFill>
                <a:latin typeface="Menlo-Regular" charset="0"/>
              </a:rPr>
              <a:t>)</a:t>
            </a:r>
          </a:p>
          <a:p>
            <a:r>
              <a:rPr lang="en-US" dirty="0">
                <a:solidFill>
                  <a:srgbClr val="99A8BA"/>
                </a:solidFill>
                <a:latin typeface="Menlo-Regular" charset="0"/>
              </a:rPr>
              <a:t>}</a:t>
            </a:r>
          </a:p>
          <a:p>
            <a:endParaRPr lang="en-US" dirty="0">
              <a:solidFill>
                <a:srgbClr val="99A8BA"/>
              </a:solidFill>
              <a:latin typeface="Menlo-Regular" charset="0"/>
            </a:endParaRPr>
          </a:p>
          <a:p>
            <a:r>
              <a:rPr lang="en-US" dirty="0">
                <a:solidFill>
                  <a:srgbClr val="99A8BA"/>
                </a:solidFill>
                <a:latin typeface="Menlo-Regular" charset="0"/>
              </a:rPr>
              <a:t>_class(</a:t>
            </a:r>
            <a:r>
              <a:rPr lang="en-US" dirty="0">
                <a:solidFill>
                  <a:srgbClr val="587647"/>
                </a:solidFill>
                <a:latin typeface="Menlo-Regular" charset="0"/>
              </a:rPr>
              <a:t>"</a:t>
            </a:r>
            <a:r>
              <a:rPr lang="en-US" dirty="0" err="1">
                <a:solidFill>
                  <a:srgbClr val="587647"/>
                </a:solidFill>
                <a:latin typeface="Menlo-Regular" charset="0"/>
              </a:rPr>
              <a:t>StorageDesc</a:t>
            </a:r>
            <a:r>
              <a:rPr lang="en-US" dirty="0">
                <a:solidFill>
                  <a:srgbClr val="587647"/>
                </a:solidFill>
                <a:latin typeface="Menlo-Regular" charset="0"/>
              </a:rPr>
              <a:t>"</a:t>
            </a:r>
            <a:r>
              <a:rPr lang="en-US" dirty="0">
                <a:solidFill>
                  <a:srgbClr val="99A8BA"/>
                </a:solidFill>
                <a:latin typeface="Menlo-Regular" charset="0"/>
              </a:rPr>
              <a:t>) {</a:t>
            </a:r>
          </a:p>
          <a:p>
            <a:r>
              <a:rPr lang="en-US" dirty="0">
                <a:solidFill>
                  <a:srgbClr val="99A8BA"/>
                </a:solidFill>
                <a:latin typeface="Menlo-Regular" charset="0"/>
              </a:rPr>
              <a:t>  </a:t>
            </a:r>
            <a:r>
              <a:rPr lang="en-US" dirty="0">
                <a:solidFill>
                  <a:srgbClr val="587647"/>
                </a:solidFill>
                <a:latin typeface="Menlo-Regular" charset="0"/>
              </a:rPr>
              <a:t>"</a:t>
            </a:r>
            <a:r>
              <a:rPr lang="en-US" dirty="0" err="1">
                <a:solidFill>
                  <a:srgbClr val="587647"/>
                </a:solidFill>
                <a:latin typeface="Menlo-Regular" charset="0"/>
              </a:rPr>
              <a:t>inputFormat</a:t>
            </a:r>
            <a:r>
              <a:rPr lang="en-US" dirty="0">
                <a:solidFill>
                  <a:srgbClr val="587647"/>
                </a:solidFill>
                <a:latin typeface="Menlo-Regular" charset="0"/>
              </a:rPr>
              <a:t>" </a:t>
            </a:r>
            <a:r>
              <a:rPr lang="en-US" dirty="0">
                <a:solidFill>
                  <a:srgbClr val="99A8BA"/>
                </a:solidFill>
                <a:latin typeface="Menlo-Regular" charset="0"/>
              </a:rPr>
              <a:t>~ (</a:t>
            </a:r>
            <a:r>
              <a:rPr lang="en-US" i="1" dirty="0">
                <a:solidFill>
                  <a:srgbClr val="85609A"/>
                </a:solidFill>
                <a:latin typeface="Menlo-Italic" charset="0"/>
              </a:rPr>
              <a:t>string</a:t>
            </a:r>
            <a:r>
              <a:rPr lang="en-US" dirty="0">
                <a:solidFill>
                  <a:srgbClr val="BF6426"/>
                </a:solidFill>
                <a:latin typeface="Menlo-Regular" charset="0"/>
              </a:rPr>
              <a:t>, </a:t>
            </a:r>
            <a:r>
              <a:rPr lang="en-US" i="1" dirty="0">
                <a:solidFill>
                  <a:srgbClr val="85609A"/>
                </a:solidFill>
                <a:latin typeface="Menlo-Italic" charset="0"/>
              </a:rPr>
              <a:t>required</a:t>
            </a:r>
            <a:r>
              <a:rPr lang="en-US" dirty="0">
                <a:solidFill>
                  <a:srgbClr val="99A8BA"/>
                </a:solidFill>
                <a:latin typeface="Menlo-Regular" charset="0"/>
              </a:rPr>
              <a:t>)</a:t>
            </a:r>
          </a:p>
          <a:p>
            <a:r>
              <a:rPr lang="en-US" dirty="0">
                <a:solidFill>
                  <a:srgbClr val="99A8BA"/>
                </a:solidFill>
                <a:latin typeface="Menlo-Regular" charset="0"/>
              </a:rPr>
              <a:t>  </a:t>
            </a:r>
            <a:r>
              <a:rPr lang="en-US" dirty="0">
                <a:solidFill>
                  <a:srgbClr val="587647"/>
                </a:solidFill>
                <a:latin typeface="Menlo-Regular" charset="0"/>
              </a:rPr>
              <a:t>"</a:t>
            </a:r>
            <a:r>
              <a:rPr lang="en-US" dirty="0" err="1">
                <a:solidFill>
                  <a:srgbClr val="587647"/>
                </a:solidFill>
                <a:latin typeface="Menlo-Regular" charset="0"/>
              </a:rPr>
              <a:t>outputFormat</a:t>
            </a:r>
            <a:r>
              <a:rPr lang="en-US" dirty="0">
                <a:solidFill>
                  <a:srgbClr val="587647"/>
                </a:solidFill>
                <a:latin typeface="Menlo-Regular" charset="0"/>
              </a:rPr>
              <a:t>" </a:t>
            </a:r>
            <a:r>
              <a:rPr lang="en-US" dirty="0">
                <a:solidFill>
                  <a:srgbClr val="99A8BA"/>
                </a:solidFill>
                <a:latin typeface="Menlo-Regular" charset="0"/>
              </a:rPr>
              <a:t>~ (</a:t>
            </a:r>
            <a:r>
              <a:rPr lang="en-US" i="1" dirty="0">
                <a:solidFill>
                  <a:srgbClr val="85609A"/>
                </a:solidFill>
                <a:latin typeface="Menlo-Italic" charset="0"/>
              </a:rPr>
              <a:t>string</a:t>
            </a:r>
            <a:r>
              <a:rPr lang="en-US" dirty="0">
                <a:solidFill>
                  <a:srgbClr val="BF6426"/>
                </a:solidFill>
                <a:latin typeface="Menlo-Regular" charset="0"/>
              </a:rPr>
              <a:t>, </a:t>
            </a:r>
            <a:r>
              <a:rPr lang="en-US" i="1" dirty="0">
                <a:solidFill>
                  <a:srgbClr val="85609A"/>
                </a:solidFill>
                <a:latin typeface="Menlo-Italic" charset="0"/>
              </a:rPr>
              <a:t>required</a:t>
            </a:r>
            <a:r>
              <a:rPr lang="en-US" dirty="0">
                <a:solidFill>
                  <a:srgbClr val="99A8BA"/>
                </a:solidFill>
                <a:latin typeface="Menlo-Regular" charset="0"/>
              </a:rPr>
              <a:t>)</a:t>
            </a:r>
          </a:p>
          <a:p>
            <a:r>
              <a:rPr lang="en-US" dirty="0" smtClean="0">
                <a:solidFill>
                  <a:srgbClr val="99A8BA"/>
                </a:solidFill>
                <a:latin typeface="Menlo-Regular" charset="0"/>
              </a:rPr>
              <a:t>}</a:t>
            </a:r>
            <a:endParaRPr lang="en-US" dirty="0">
              <a:solidFill>
                <a:srgbClr val="99A8BA"/>
              </a:solidFill>
              <a:latin typeface="Menlo-Regular" charset="0"/>
            </a:endParaRPr>
          </a:p>
        </p:txBody>
      </p:sp>
      <p:sp>
        <p:nvSpPr>
          <p:cNvPr id="7" name="Title 6"/>
          <p:cNvSpPr>
            <a:spLocks noGrp="1"/>
          </p:cNvSpPr>
          <p:nvPr>
            <p:ph type="title"/>
          </p:nvPr>
        </p:nvSpPr>
        <p:spPr/>
        <p:txBody>
          <a:bodyPr/>
          <a:lstStyle/>
          <a:p>
            <a:endParaRPr lang="en-US" dirty="0"/>
          </a:p>
        </p:txBody>
      </p:sp>
    </p:spTree>
    <p:extLst>
      <p:ext uri="{BB962C8B-B14F-4D97-AF65-F5344CB8AC3E}">
        <p14:creationId xmlns:p14="http://schemas.microsoft.com/office/powerpoint/2010/main" val="4419719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en-US" dirty="0"/>
          </a:p>
        </p:txBody>
      </p:sp>
      <p:sp>
        <p:nvSpPr>
          <p:cNvPr id="4" name="Text Placeholder 3"/>
          <p:cNvSpPr>
            <a:spLocks noGrp="1"/>
          </p:cNvSpPr>
          <p:nvPr>
            <p:ph type="body" sz="quarter" idx="11"/>
          </p:nvPr>
        </p:nvSpPr>
        <p:spPr/>
        <p:txBody>
          <a:bodyPr>
            <a:noAutofit/>
          </a:bodyPr>
          <a:lstStyle/>
          <a:p>
            <a:pPr marL="285750" indent="-285750">
              <a:buFont typeface="Arial" charset="0"/>
              <a:buChar char="•"/>
            </a:pPr>
            <a:r>
              <a:rPr lang="en-US" sz="1800" dirty="0" smtClean="0"/>
              <a:t>Graph Database</a:t>
            </a:r>
          </a:p>
          <a:p>
            <a:pPr marL="452438" lvl="2" indent="-285750">
              <a:buFont typeface="Arial" charset="0"/>
              <a:buChar char="•"/>
            </a:pPr>
            <a:r>
              <a:rPr lang="en-US" dirty="0" smtClean="0"/>
              <a:t>Titan with storage backed by </a:t>
            </a:r>
            <a:r>
              <a:rPr lang="en-US" dirty="0" err="1" smtClean="0"/>
              <a:t>HBase</a:t>
            </a:r>
            <a:endParaRPr lang="en-US" dirty="0" smtClean="0"/>
          </a:p>
          <a:p>
            <a:pPr marL="285750" indent="-285750">
              <a:buFont typeface="Arial" charset="0"/>
              <a:buChar char="•"/>
            </a:pPr>
            <a:r>
              <a:rPr lang="en-US" sz="1800" dirty="0" smtClean="0"/>
              <a:t>Types and instances are mapped to the Graph DB</a:t>
            </a:r>
          </a:p>
          <a:p>
            <a:pPr marL="452438" lvl="2" indent="-285750">
              <a:buFont typeface="Arial" charset="0"/>
              <a:buChar char="•"/>
            </a:pPr>
            <a:r>
              <a:rPr lang="en-US" dirty="0" smtClean="0"/>
              <a:t>Classes, </a:t>
            </a:r>
            <a:r>
              <a:rPr lang="en-US" dirty="0" err="1" smtClean="0"/>
              <a:t>Structs</a:t>
            </a:r>
            <a:r>
              <a:rPr lang="en-US" dirty="0" smtClean="0"/>
              <a:t> and Traits map to a vertex</a:t>
            </a:r>
          </a:p>
          <a:p>
            <a:pPr marL="452438" lvl="2" indent="-285750">
              <a:buFont typeface="Arial" charset="0"/>
              <a:buChar char="•"/>
            </a:pPr>
            <a:r>
              <a:rPr lang="en-US" dirty="0" smtClean="0"/>
              <a:t>Relationships are mapped as edges</a:t>
            </a:r>
          </a:p>
          <a:p>
            <a:pPr marL="285750" indent="-285750">
              <a:buFont typeface="Arial" charset="0"/>
              <a:buChar char="•"/>
            </a:pPr>
            <a:r>
              <a:rPr lang="en-US" sz="1800" dirty="0" smtClean="0"/>
              <a:t>Search - plugin enabled</a:t>
            </a:r>
          </a:p>
          <a:p>
            <a:pPr marL="452438" lvl="2" indent="-285750">
              <a:buFont typeface="Arial" charset="0"/>
              <a:buChar char="•"/>
            </a:pPr>
            <a:r>
              <a:rPr lang="en-US" dirty="0" smtClean="0"/>
              <a:t>Indexing based on type annotations</a:t>
            </a:r>
          </a:p>
          <a:p>
            <a:pPr marL="452438" lvl="2" indent="-285750">
              <a:buFont typeface="Arial" charset="0"/>
              <a:buChar char="•"/>
            </a:pPr>
            <a:r>
              <a:rPr lang="en-US" dirty="0" err="1" smtClean="0"/>
              <a:t>Solr</a:t>
            </a:r>
            <a:endParaRPr lang="en-US" dirty="0" smtClean="0"/>
          </a:p>
          <a:p>
            <a:pPr marL="452438" lvl="2" indent="-285750">
              <a:buFont typeface="Arial" charset="0"/>
              <a:buChar char="•"/>
            </a:pPr>
            <a:r>
              <a:rPr lang="en-US" dirty="0" smtClean="0"/>
              <a:t>Elastic search</a:t>
            </a:r>
            <a:endParaRPr lang="en-US" dirty="0"/>
          </a:p>
        </p:txBody>
      </p:sp>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8461645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DSL with SQL Like Syntax</a:t>
            </a:r>
          </a:p>
          <a:p>
            <a:pPr marL="509588" lvl="2" indent="-342900"/>
            <a:r>
              <a:rPr lang="en-US" dirty="0" smtClean="0"/>
              <a:t>from $type is $trait where $clause </a:t>
            </a:r>
            <a:r>
              <a:rPr lang="en-US" dirty="0" err="1" smtClean="0"/>
              <a:t>select|has</a:t>
            </a:r>
            <a:r>
              <a:rPr lang="en-US" dirty="0" smtClean="0"/>
              <a:t> $attributes loop $</a:t>
            </a:r>
            <a:r>
              <a:rPr lang="en-US" dirty="0" err="1" smtClean="0"/>
              <a:t>loopExpression</a:t>
            </a:r>
            <a:r>
              <a:rPr lang="en-US" dirty="0" smtClean="0"/>
              <a:t> </a:t>
            </a:r>
            <a:r>
              <a:rPr lang="en-US" dirty="0" err="1" smtClean="0"/>
              <a:t>withPath</a:t>
            </a:r>
            <a:r>
              <a:rPr lang="en-US" dirty="0" smtClean="0"/>
              <a:t>, repeat</a:t>
            </a:r>
          </a:p>
          <a:p>
            <a:pPr marL="342900" indent="-342900">
              <a:buFont typeface="Arial"/>
              <a:buChar char="•"/>
            </a:pPr>
            <a:r>
              <a:rPr lang="en-US" dirty="0" smtClean="0"/>
              <a:t>Examples</a:t>
            </a:r>
          </a:p>
          <a:p>
            <a:pPr marL="509588" lvl="2" indent="-342900"/>
            <a:r>
              <a:rPr lang="en-US" dirty="0" smtClean="0"/>
              <a:t>from DB </a:t>
            </a:r>
          </a:p>
          <a:p>
            <a:pPr marL="509588" lvl="2" indent="-342900"/>
            <a:r>
              <a:rPr lang="en-US" dirty="0" smtClean="0"/>
              <a:t>DB </a:t>
            </a:r>
            <a:r>
              <a:rPr lang="en-US" dirty="0"/>
              <a:t>where name</a:t>
            </a:r>
            <a:r>
              <a:rPr lang="en-US" dirty="0" smtClean="0"/>
              <a:t>="Reporting" </a:t>
            </a:r>
            <a:r>
              <a:rPr lang="en-US" dirty="0"/>
              <a:t>select name, </a:t>
            </a:r>
            <a:r>
              <a:rPr lang="en-US" dirty="0" smtClean="0"/>
              <a:t>owner</a:t>
            </a:r>
          </a:p>
          <a:p>
            <a:pPr marL="509588" lvl="2" indent="-342900"/>
            <a:r>
              <a:rPr lang="en-US" dirty="0"/>
              <a:t>DB has </a:t>
            </a:r>
            <a:r>
              <a:rPr lang="en-US" dirty="0" smtClean="0"/>
              <a:t>name</a:t>
            </a:r>
          </a:p>
          <a:p>
            <a:pPr marL="509588" lvl="2" indent="-342900"/>
            <a:r>
              <a:rPr lang="en-US" dirty="0"/>
              <a:t>DB is </a:t>
            </a:r>
            <a:r>
              <a:rPr lang="en-US" dirty="0" err="1" smtClean="0"/>
              <a:t>JdbcAccess</a:t>
            </a:r>
            <a:endParaRPr lang="en-US" dirty="0" smtClean="0"/>
          </a:p>
          <a:p>
            <a:pPr marL="509588" lvl="2" indent="-342900"/>
            <a:r>
              <a:rPr lang="en-US" dirty="0"/>
              <a:t>Column where Column </a:t>
            </a:r>
            <a:r>
              <a:rPr lang="en-US" dirty="0" err="1"/>
              <a:t>isa</a:t>
            </a:r>
            <a:r>
              <a:rPr lang="en-US" dirty="0"/>
              <a:t> </a:t>
            </a:r>
            <a:r>
              <a:rPr lang="en-US" dirty="0" smtClean="0"/>
              <a:t>PII</a:t>
            </a:r>
          </a:p>
          <a:p>
            <a:pPr marL="509588" lvl="2" indent="-342900"/>
            <a:r>
              <a:rPr lang="en-US" dirty="0"/>
              <a:t>Table where name</a:t>
            </a:r>
            <a:r>
              <a:rPr lang="en-US" dirty="0" smtClean="0"/>
              <a:t>="</a:t>
            </a:r>
            <a:r>
              <a:rPr lang="en-US" dirty="0" err="1" smtClean="0"/>
              <a:t>sales_fact</a:t>
            </a:r>
            <a:r>
              <a:rPr lang="en-US" dirty="0" smtClean="0"/>
              <a:t>"</a:t>
            </a:r>
            <a:r>
              <a:rPr lang="en-US" dirty="0"/>
              <a:t>, </a:t>
            </a:r>
            <a:r>
              <a:rPr lang="en-US" dirty="0" smtClean="0"/>
              <a:t>columns</a:t>
            </a:r>
          </a:p>
          <a:p>
            <a:pPr marL="509588" lvl="2" indent="-342900"/>
            <a:r>
              <a:rPr lang="en-US" dirty="0"/>
              <a:t>Table where name</a:t>
            </a:r>
            <a:r>
              <a:rPr lang="en-US" dirty="0" smtClean="0"/>
              <a:t>="</a:t>
            </a:r>
            <a:r>
              <a:rPr lang="en-US" dirty="0" err="1" smtClean="0"/>
              <a:t>sales_fact</a:t>
            </a:r>
            <a:r>
              <a:rPr lang="en-US" dirty="0" smtClean="0"/>
              <a:t>"</a:t>
            </a:r>
            <a:r>
              <a:rPr lang="en-US" dirty="0"/>
              <a:t>, columns as column select </a:t>
            </a:r>
            <a:r>
              <a:rPr lang="en-US" dirty="0" err="1"/>
              <a:t>column.name</a:t>
            </a:r>
            <a:r>
              <a:rPr lang="en-US" dirty="0"/>
              <a:t>, </a:t>
            </a:r>
            <a:r>
              <a:rPr lang="en-US" dirty="0" err="1"/>
              <a:t>column.dataType</a:t>
            </a:r>
            <a:r>
              <a:rPr lang="en-US" dirty="0"/>
              <a:t>, </a:t>
            </a:r>
            <a:r>
              <a:rPr lang="en-US" dirty="0" err="1" smtClean="0"/>
              <a:t>column.comment</a:t>
            </a:r>
            <a:endParaRPr lang="en-US" dirty="0"/>
          </a:p>
          <a:p>
            <a:pPr marL="342900" lvl="0" indent="-342900">
              <a:buFont typeface="Arial"/>
              <a:buChar char="•"/>
            </a:pPr>
            <a:r>
              <a:rPr lang="en-US" dirty="0" smtClean="0">
                <a:solidFill>
                  <a:prstClr val="black"/>
                </a:solidFill>
              </a:rPr>
              <a:t>Full-text search</a:t>
            </a:r>
            <a:endParaRPr lang="en-US" dirty="0">
              <a:solidFill>
                <a:prstClr val="black"/>
              </a:solidFill>
            </a:endParaRPr>
          </a:p>
        </p:txBody>
      </p:sp>
    </p:spTree>
    <p:extLst>
      <p:ext uri="{BB962C8B-B14F-4D97-AF65-F5344CB8AC3E}">
        <p14:creationId xmlns:p14="http://schemas.microsoft.com/office/powerpoint/2010/main" val="18449672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Lineage</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Uses Search DSL Loop expression </a:t>
            </a:r>
          </a:p>
          <a:p>
            <a:pPr marL="509588" lvl="2" indent="-342900"/>
            <a:r>
              <a:rPr lang="en-US" dirty="0" smtClean="0"/>
              <a:t>Everything results in search</a:t>
            </a:r>
          </a:p>
          <a:p>
            <a:pPr marL="342900" indent="-342900">
              <a:buFont typeface="Arial"/>
              <a:buChar char="•"/>
            </a:pPr>
            <a:r>
              <a:rPr lang="en-US" dirty="0" smtClean="0"/>
              <a:t>Named Queries</a:t>
            </a:r>
          </a:p>
          <a:p>
            <a:pPr marL="342900" indent="-342900">
              <a:buFont typeface="Arial"/>
              <a:buChar char="•"/>
            </a:pPr>
            <a:r>
              <a:rPr lang="en-US" dirty="0" smtClean="0"/>
              <a:t>inputs</a:t>
            </a:r>
          </a:p>
          <a:p>
            <a:pPr marL="509588" lvl="2" indent="-342900"/>
            <a:r>
              <a:rPr lang="en-US" dirty="0"/>
              <a:t>Table where (name = \"</a:t>
            </a:r>
            <a:r>
              <a:rPr lang="en-US" dirty="0" err="1"/>
              <a:t>sales_fact_monthly_mv</a:t>
            </a:r>
            <a:r>
              <a:rPr lang="en-US" dirty="0"/>
              <a:t>\") as </a:t>
            </a:r>
            <a:r>
              <a:rPr lang="en-US" dirty="0" err="1"/>
              <a:t>src</a:t>
            </a:r>
            <a:r>
              <a:rPr lang="en-US" dirty="0"/>
              <a:t> loop (</a:t>
            </a:r>
            <a:r>
              <a:rPr lang="en-US" dirty="0" err="1"/>
              <a:t>LoadProcess</a:t>
            </a:r>
            <a:r>
              <a:rPr lang="en-US" dirty="0"/>
              <a:t>-&gt;</a:t>
            </a:r>
            <a:r>
              <a:rPr lang="en-US" dirty="0" err="1"/>
              <a:t>outputTable</a:t>
            </a:r>
            <a:r>
              <a:rPr lang="en-US" dirty="0"/>
              <a:t> </a:t>
            </a:r>
            <a:r>
              <a:rPr lang="en-US" dirty="0" err="1"/>
              <a:t>inputTables</a:t>
            </a:r>
            <a:r>
              <a:rPr lang="en-US" dirty="0"/>
              <a:t>) as </a:t>
            </a:r>
            <a:r>
              <a:rPr lang="en-US" dirty="0" err="1"/>
              <a:t>dest</a:t>
            </a:r>
            <a:r>
              <a:rPr lang="en-US" dirty="0"/>
              <a:t> select </a:t>
            </a:r>
            <a:r>
              <a:rPr lang="en-US" dirty="0" err="1"/>
              <a:t>src.name</a:t>
            </a:r>
            <a:r>
              <a:rPr lang="en-US" dirty="0"/>
              <a:t> as </a:t>
            </a:r>
            <a:r>
              <a:rPr lang="en-US" dirty="0" err="1"/>
              <a:t>src_name</a:t>
            </a:r>
            <a:r>
              <a:rPr lang="en-US" dirty="0"/>
              <a:t>, </a:t>
            </a:r>
            <a:r>
              <a:rPr lang="en-US" dirty="0" err="1"/>
              <a:t>dest.name</a:t>
            </a:r>
            <a:r>
              <a:rPr lang="en-US" dirty="0"/>
              <a:t> as </a:t>
            </a:r>
            <a:r>
              <a:rPr lang="en-US" dirty="0" err="1"/>
              <a:t>dest_name</a:t>
            </a:r>
            <a:r>
              <a:rPr lang="en-US" dirty="0"/>
              <a:t> </a:t>
            </a:r>
            <a:r>
              <a:rPr lang="en-US" dirty="0" err="1" smtClean="0"/>
              <a:t>withPath</a:t>
            </a:r>
            <a:endParaRPr lang="en-US" dirty="0" smtClean="0"/>
          </a:p>
          <a:p>
            <a:pPr marL="342900" indent="-342900">
              <a:buFont typeface="Arial"/>
              <a:buChar char="•"/>
            </a:pPr>
            <a:r>
              <a:rPr lang="en-US" dirty="0" smtClean="0"/>
              <a:t>outputs</a:t>
            </a:r>
          </a:p>
          <a:p>
            <a:pPr marL="509588" lvl="2" indent="-342900"/>
            <a:r>
              <a:rPr lang="en-US" dirty="0"/>
              <a:t>Table where (name = \"</a:t>
            </a:r>
            <a:r>
              <a:rPr lang="en-US" dirty="0" err="1"/>
              <a:t>sales_fact</a:t>
            </a:r>
            <a:r>
              <a:rPr lang="en-US" dirty="0"/>
              <a:t>\") as </a:t>
            </a:r>
            <a:r>
              <a:rPr lang="en-US" dirty="0" err="1"/>
              <a:t>src</a:t>
            </a:r>
            <a:r>
              <a:rPr lang="en-US" dirty="0"/>
              <a:t> loop (</a:t>
            </a:r>
            <a:r>
              <a:rPr lang="en-US" dirty="0" err="1"/>
              <a:t>LoadProcess</a:t>
            </a:r>
            <a:r>
              <a:rPr lang="en-US" dirty="0"/>
              <a:t>-&gt;</a:t>
            </a:r>
            <a:r>
              <a:rPr lang="en-US" dirty="0" err="1"/>
              <a:t>inputTables</a:t>
            </a:r>
            <a:r>
              <a:rPr lang="en-US" dirty="0"/>
              <a:t> </a:t>
            </a:r>
            <a:r>
              <a:rPr lang="en-US" dirty="0" err="1"/>
              <a:t>outputTables</a:t>
            </a:r>
            <a:r>
              <a:rPr lang="en-US" dirty="0"/>
              <a:t>) as </a:t>
            </a:r>
            <a:r>
              <a:rPr lang="en-US" dirty="0" err="1"/>
              <a:t>dest</a:t>
            </a:r>
            <a:r>
              <a:rPr lang="en-US" dirty="0"/>
              <a:t> select </a:t>
            </a:r>
            <a:r>
              <a:rPr lang="en-US" dirty="0" err="1"/>
              <a:t>src.name</a:t>
            </a:r>
            <a:r>
              <a:rPr lang="en-US" dirty="0"/>
              <a:t> as </a:t>
            </a:r>
            <a:r>
              <a:rPr lang="en-US" dirty="0" err="1"/>
              <a:t>src_name</a:t>
            </a:r>
            <a:r>
              <a:rPr lang="en-US" dirty="0"/>
              <a:t>, </a:t>
            </a:r>
            <a:r>
              <a:rPr lang="en-US" dirty="0" err="1"/>
              <a:t>dest.name</a:t>
            </a:r>
            <a:r>
              <a:rPr lang="en-US" dirty="0"/>
              <a:t> as </a:t>
            </a:r>
            <a:r>
              <a:rPr lang="en-US" dirty="0" err="1"/>
              <a:t>dest_name</a:t>
            </a:r>
            <a:r>
              <a:rPr lang="en-US" dirty="0"/>
              <a:t> </a:t>
            </a:r>
            <a:r>
              <a:rPr lang="en-US" dirty="0" err="1" smtClean="0"/>
              <a:t>withPath</a:t>
            </a:r>
            <a:endParaRPr lang="en-US" dirty="0" smtClean="0"/>
          </a:p>
          <a:p>
            <a:pPr marL="342900" indent="-342900">
              <a:buFont typeface="Arial"/>
              <a:buChar char="•"/>
            </a:pPr>
            <a:r>
              <a:rPr lang="en-US" dirty="0"/>
              <a:t>s</a:t>
            </a:r>
            <a:r>
              <a:rPr lang="en-US" dirty="0" smtClean="0"/>
              <a:t>chema</a:t>
            </a:r>
          </a:p>
          <a:p>
            <a:pPr marL="509588" lvl="2" indent="-342900"/>
            <a:r>
              <a:rPr lang="en-US" dirty="0"/>
              <a:t>Table where name="</a:t>
            </a:r>
            <a:r>
              <a:rPr lang="en-US" dirty="0" err="1"/>
              <a:t>sales_fact</a:t>
            </a:r>
            <a:r>
              <a:rPr lang="en-US" dirty="0"/>
              <a:t>", </a:t>
            </a:r>
            <a:r>
              <a:rPr lang="en-US" dirty="0" smtClean="0"/>
              <a:t>columns</a:t>
            </a:r>
            <a:endParaRPr lang="en-US" dirty="0"/>
          </a:p>
        </p:txBody>
      </p:sp>
    </p:spTree>
    <p:extLst>
      <p:ext uri="{BB962C8B-B14F-4D97-AF65-F5344CB8AC3E}">
        <p14:creationId xmlns:p14="http://schemas.microsoft.com/office/powerpoint/2010/main" val="20589641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Integration</a:t>
            </a:r>
            <a:endParaRPr lang="en-US" dirty="0"/>
          </a:p>
        </p:txBody>
      </p:sp>
      <p:sp>
        <p:nvSpPr>
          <p:cNvPr id="4" name="Rounded Rectangle 3"/>
          <p:cNvSpPr/>
          <p:nvPr/>
        </p:nvSpPr>
        <p:spPr>
          <a:xfrm>
            <a:off x="2949307" y="4076700"/>
            <a:ext cx="4924920"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Apache Atlas</a:t>
            </a:r>
          </a:p>
        </p:txBody>
      </p:sp>
      <p:sp>
        <p:nvSpPr>
          <p:cNvPr id="5" name="Rounded Rectangle 4"/>
          <p:cNvSpPr/>
          <p:nvPr/>
        </p:nvSpPr>
        <p:spPr>
          <a:xfrm>
            <a:off x="2949307" y="2017888"/>
            <a:ext cx="2201398"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Hive Bridge</a:t>
            </a:r>
          </a:p>
          <a:p>
            <a:pPr algn="ctr"/>
            <a:r>
              <a:rPr lang="en-US" b="1" dirty="0" smtClean="0">
                <a:solidFill>
                  <a:schemeClr val="bg2"/>
                </a:solidFill>
              </a:rPr>
              <a:t>(Client)</a:t>
            </a:r>
          </a:p>
        </p:txBody>
      </p:sp>
      <p:sp>
        <p:nvSpPr>
          <p:cNvPr id="6" name="Rounded Rectangle 5"/>
          <p:cNvSpPr/>
          <p:nvPr/>
        </p:nvSpPr>
        <p:spPr>
          <a:xfrm>
            <a:off x="5644608" y="2017888"/>
            <a:ext cx="2229619"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Hive Hook</a:t>
            </a:r>
          </a:p>
          <a:p>
            <a:pPr algn="ctr"/>
            <a:r>
              <a:rPr lang="en-US" b="1" dirty="0" smtClean="0">
                <a:solidFill>
                  <a:schemeClr val="bg2"/>
                </a:solidFill>
              </a:rPr>
              <a:t>(Post-execution)</a:t>
            </a:r>
          </a:p>
        </p:txBody>
      </p:sp>
      <p:cxnSp>
        <p:nvCxnSpPr>
          <p:cNvPr id="8" name="Straight Arrow Connector 7"/>
          <p:cNvCxnSpPr>
            <a:stCxn id="5" idx="2"/>
          </p:cNvCxnSpPr>
          <p:nvPr/>
        </p:nvCxnSpPr>
        <p:spPr>
          <a:xfrm>
            <a:off x="4050006" y="2932288"/>
            <a:ext cx="12723" cy="1144412"/>
          </a:xfrm>
          <a:prstGeom prst="straightConnector1">
            <a:avLst/>
          </a:prstGeom>
          <a:ln w="381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2"/>
          </p:cNvCxnSpPr>
          <p:nvPr/>
        </p:nvCxnSpPr>
        <p:spPr>
          <a:xfrm>
            <a:off x="6759418" y="2932288"/>
            <a:ext cx="9682" cy="1144412"/>
          </a:xfrm>
          <a:prstGeom prst="straightConnector1">
            <a:avLst/>
          </a:prstGeom>
          <a:ln w="381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539520" y="3263900"/>
            <a:ext cx="1727427" cy="564444"/>
          </a:xfrm>
          <a:prstGeom prst="rect">
            <a:avLst/>
          </a:prstGeom>
        </p:spPr>
        <p:txBody>
          <a:bodyPr vert="horz" wrap="none" lIns="91440" tIns="91440" rIns="91440" bIns="91440" rtlCol="0">
            <a:noAutofit/>
          </a:bodyPr>
          <a:lstStyle/>
          <a:p>
            <a:r>
              <a:rPr lang="en-US" sz="2400" b="1" dirty="0" smtClean="0"/>
              <a:t>REST API</a:t>
            </a:r>
            <a:endParaRPr lang="en-US" sz="2400" b="1" dirty="0"/>
          </a:p>
        </p:txBody>
      </p:sp>
      <p:sp>
        <p:nvSpPr>
          <p:cNvPr id="14" name="TextBox 13"/>
          <p:cNvSpPr txBox="1"/>
          <p:nvPr/>
        </p:nvSpPr>
        <p:spPr>
          <a:xfrm>
            <a:off x="5588000" y="3670300"/>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208747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TextBox 2"/>
          <p:cNvSpPr txBox="1"/>
          <p:nvPr/>
        </p:nvSpPr>
        <p:spPr>
          <a:xfrm>
            <a:off x="769371" y="1071335"/>
            <a:ext cx="9729600" cy="4403776"/>
          </a:xfrm>
          <a:prstGeom prst="rect">
            <a:avLst/>
          </a:prstGeom>
        </p:spPr>
        <p:txBody>
          <a:bodyPr vert="horz" wrap="square" lIns="91440" tIns="91440" rIns="91440" bIns="91440" rtlCol="0">
            <a:noAutofit/>
          </a:bodyPr>
          <a:lstStyle/>
          <a:p>
            <a:endParaRPr lang="en-US" dirty="0" smtClean="0"/>
          </a:p>
          <a:p>
            <a:pPr marL="342900" indent="-342900">
              <a:buFont typeface="Arial" charset="0"/>
              <a:buChar char="•"/>
            </a:pPr>
            <a:endParaRPr lang="en-US" sz="2000" b="1" dirty="0"/>
          </a:p>
          <a:p>
            <a:pPr marL="342900" indent="-342900">
              <a:buFont typeface="Arial" charset="0"/>
              <a:buChar char="•"/>
            </a:pPr>
            <a:r>
              <a:rPr lang="en-US" sz="2000" b="1" dirty="0" smtClean="0"/>
              <a:t>Component Model </a:t>
            </a:r>
            <a:r>
              <a:rPr lang="en-US" sz="2000" dirty="0" smtClean="0"/>
              <a:t>– Parts of a HDP component.   For example, Hive has DB’s, Tables and Columns.   </a:t>
            </a:r>
          </a:p>
          <a:p>
            <a:pPr marL="342900" indent="-342900">
              <a:buFont typeface="Arial" charset="0"/>
              <a:buChar char="•"/>
            </a:pPr>
            <a:endParaRPr lang="en-US" sz="2000" dirty="0" smtClean="0"/>
          </a:p>
          <a:p>
            <a:pPr marL="342900" indent="-342900">
              <a:buFont typeface="Arial" charset="0"/>
              <a:buChar char="•"/>
            </a:pPr>
            <a:r>
              <a:rPr lang="en-US" sz="2000" b="1" dirty="0" smtClean="0"/>
              <a:t>Compliance Standards:  </a:t>
            </a:r>
            <a:r>
              <a:rPr lang="en-US" sz="2000" dirty="0" smtClean="0"/>
              <a:t>HIPAA, PPDM, PCI, etc.</a:t>
            </a:r>
          </a:p>
          <a:p>
            <a:pPr marL="342900" indent="-342900">
              <a:buFont typeface="Arial" charset="0"/>
              <a:buChar char="•"/>
            </a:pPr>
            <a:endParaRPr lang="en-US" sz="2000" dirty="0"/>
          </a:p>
          <a:p>
            <a:pPr marL="342900" indent="-342900">
              <a:buFont typeface="Arial" charset="0"/>
              <a:buChar char="•"/>
            </a:pPr>
            <a:r>
              <a:rPr lang="en-US" sz="2000" b="1" dirty="0" smtClean="0"/>
              <a:t>Types</a:t>
            </a:r>
            <a:r>
              <a:rPr lang="en-US" sz="2000" dirty="0" smtClean="0"/>
              <a:t> – what is it ? </a:t>
            </a:r>
            <a:r>
              <a:rPr lang="en-US" sz="2000" b="1" dirty="0" smtClean="0"/>
              <a:t>Traits</a:t>
            </a:r>
            <a:r>
              <a:rPr lang="en-US" sz="2000" dirty="0" smtClean="0"/>
              <a:t> – what is it ? Create additional slide concepts</a:t>
            </a:r>
          </a:p>
          <a:p>
            <a:pPr marL="342900" indent="-342900">
              <a:buFont typeface="Arial" charset="0"/>
              <a:buChar char="•"/>
            </a:pPr>
            <a:r>
              <a:rPr lang="en-US" sz="2000" dirty="0" smtClean="0"/>
              <a:t>Flexible Type Systems</a:t>
            </a:r>
          </a:p>
          <a:p>
            <a:pPr marL="342900" indent="-342900">
              <a:buFont typeface="Arial" charset="0"/>
              <a:buChar char="•"/>
            </a:pPr>
            <a:endParaRPr lang="en-US" sz="2000" dirty="0"/>
          </a:p>
          <a:p>
            <a:pPr marL="342900" indent="-342900">
              <a:buFont typeface="Arial" charset="0"/>
              <a:buChar char="•"/>
            </a:pPr>
            <a:r>
              <a:rPr lang="en-US" sz="2000" b="1" dirty="0" smtClean="0"/>
              <a:t>Custom Connector </a:t>
            </a:r>
            <a:r>
              <a:rPr lang="en-US" sz="2000" dirty="0" smtClean="0"/>
              <a:t>– Customer reporter to Atlas using REST API</a:t>
            </a:r>
          </a:p>
          <a:p>
            <a:pPr marL="342900" indent="-342900">
              <a:buFont typeface="Arial" charset="0"/>
              <a:buChar char="•"/>
            </a:pPr>
            <a:endParaRPr lang="en-US" sz="2000" dirty="0" smtClean="0"/>
          </a:p>
          <a:p>
            <a:pPr marL="342900" indent="-342900">
              <a:buFont typeface="Arial" charset="0"/>
              <a:buChar char="•"/>
            </a:pPr>
            <a:r>
              <a:rPr lang="en-US" sz="2000" b="1" dirty="0" smtClean="0"/>
              <a:t>Native Connecter </a:t>
            </a:r>
            <a:r>
              <a:rPr lang="en-US" sz="2000" dirty="0" smtClean="0"/>
              <a:t>– Hive connector, automatically captures all SQL run against HiveServer2</a:t>
            </a:r>
          </a:p>
          <a:p>
            <a:pPr marL="342900" indent="-342900">
              <a:buFont typeface="Arial" charset="0"/>
              <a:buChar char="•"/>
            </a:pPr>
            <a:endParaRPr lang="en-US" sz="2000" dirty="0" smtClean="0"/>
          </a:p>
          <a:p>
            <a:pPr marL="342900" indent="-342900">
              <a:buFont typeface="Arial" charset="0"/>
              <a:buChar char="•"/>
            </a:pPr>
            <a:endParaRPr lang="en-US" sz="2000" dirty="0" smtClean="0"/>
          </a:p>
          <a:p>
            <a:endParaRPr lang="en-US" dirty="0" smtClean="0"/>
          </a:p>
          <a:p>
            <a:endParaRPr lang="en-US" sz="1000" dirty="0"/>
          </a:p>
          <a:p>
            <a:endParaRPr lang="en-US" sz="1000" dirty="0"/>
          </a:p>
          <a:p>
            <a:endParaRPr lang="en-US" sz="1000" dirty="0"/>
          </a:p>
          <a:p>
            <a:endParaRPr lang="en-US" sz="1000" dirty="0" smtClean="0"/>
          </a:p>
        </p:txBody>
      </p:sp>
    </p:spTree>
    <p:extLst>
      <p:ext uri="{BB962C8B-B14F-4D97-AF65-F5344CB8AC3E}">
        <p14:creationId xmlns:p14="http://schemas.microsoft.com/office/powerpoint/2010/main" val="24071273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Apache Atlas Screens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1263044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ounded Rectangle 14"/>
          <p:cNvSpPr/>
          <p:nvPr/>
        </p:nvSpPr>
        <p:spPr>
          <a:xfrm>
            <a:off x="5917776" y="1230043"/>
            <a:ext cx="2611025" cy="2875739"/>
          </a:xfrm>
          <a:prstGeom prst="roundRect">
            <a:avLst>
              <a:gd name="adj" fmla="val 4080"/>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endParaRPr lang="en-US" sz="2800" b="1" dirty="0"/>
          </a:p>
        </p:txBody>
      </p:sp>
      <p:sp>
        <p:nvSpPr>
          <p:cNvPr id="13" name="Rounded Rectangle 12"/>
          <p:cNvSpPr/>
          <p:nvPr/>
        </p:nvSpPr>
        <p:spPr>
          <a:xfrm>
            <a:off x="2622629" y="1230043"/>
            <a:ext cx="2611025" cy="2875739"/>
          </a:xfrm>
          <a:prstGeom prst="roundRect">
            <a:avLst>
              <a:gd name="adj" fmla="val 4080"/>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endParaRPr lang="en-US" sz="2800" b="1" dirty="0"/>
          </a:p>
        </p:txBody>
      </p:sp>
      <p:sp>
        <p:nvSpPr>
          <p:cNvPr id="2" name="Title 1"/>
          <p:cNvSpPr>
            <a:spLocks noGrp="1"/>
          </p:cNvSpPr>
          <p:nvPr>
            <p:ph type="title"/>
          </p:nvPr>
        </p:nvSpPr>
        <p:spPr/>
        <p:txBody>
          <a:bodyPr/>
          <a:lstStyle/>
          <a:p>
            <a:r>
              <a:rPr lang="en-US" dirty="0" smtClean="0"/>
              <a:t> </a:t>
            </a:r>
            <a:endParaRPr lang="en-US" dirty="0"/>
          </a:p>
        </p:txBody>
      </p:sp>
      <p:pic>
        <p:nvPicPr>
          <p:cNvPr id="5" name="Picture 4" descr="aahn.bwsmall.400.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626216" y="1487391"/>
            <a:ext cx="1132047" cy="1290533"/>
          </a:xfrm>
          <a:prstGeom prst="rect">
            <a:avLst/>
          </a:prstGeom>
        </p:spPr>
      </p:pic>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104000"/>
                    </a14:imgEffect>
                    <a14:imgEffect>
                      <a14:brightnessContrast contrast="-13000"/>
                    </a14:imgEffect>
                  </a14:imgLayer>
                </a14:imgProps>
              </a:ext>
            </a:extLst>
          </a:blip>
          <a:srcRect l="12451" r="2236"/>
          <a:stretch/>
        </p:blipFill>
        <p:spPr>
          <a:xfrm>
            <a:off x="3306751" y="1416165"/>
            <a:ext cx="1101019" cy="1290533"/>
          </a:xfrm>
          <a:prstGeom prst="rect">
            <a:avLst/>
          </a:prstGeom>
        </p:spPr>
      </p:pic>
      <p:sp>
        <p:nvSpPr>
          <p:cNvPr id="9" name="Rectangle 8"/>
          <p:cNvSpPr/>
          <p:nvPr/>
        </p:nvSpPr>
        <p:spPr>
          <a:xfrm>
            <a:off x="2809719" y="3030394"/>
            <a:ext cx="2260526" cy="830997"/>
          </a:xfrm>
          <a:prstGeom prst="rect">
            <a:avLst/>
          </a:prstGeom>
        </p:spPr>
        <p:txBody>
          <a:bodyPr wrap="square">
            <a:spAutoFit/>
          </a:bodyPr>
          <a:lstStyle/>
          <a:p>
            <a:r>
              <a:rPr lang="en-US" sz="1600" b="1" dirty="0" err="1"/>
              <a:t>Shivaji</a:t>
            </a:r>
            <a:r>
              <a:rPr lang="en-US" sz="1600" b="1" dirty="0"/>
              <a:t> </a:t>
            </a:r>
            <a:r>
              <a:rPr lang="en-US" sz="1600" b="1" dirty="0" err="1"/>
              <a:t>Dutta</a:t>
            </a:r>
            <a:endParaRPr lang="en-US" sz="1600" b="1" dirty="0"/>
          </a:p>
          <a:p>
            <a:r>
              <a:rPr lang="en-US" sz="1600" i="1" dirty="0"/>
              <a:t>Senior Partner </a:t>
            </a:r>
          </a:p>
          <a:p>
            <a:r>
              <a:rPr lang="en-US" sz="1600" i="1" dirty="0"/>
              <a:t>Solutions Engineering</a:t>
            </a:r>
          </a:p>
        </p:txBody>
      </p:sp>
      <p:sp>
        <p:nvSpPr>
          <p:cNvPr id="11" name="Rectangle 10"/>
          <p:cNvSpPr/>
          <p:nvPr/>
        </p:nvSpPr>
        <p:spPr>
          <a:xfrm>
            <a:off x="6175288" y="3067355"/>
            <a:ext cx="2172032" cy="861774"/>
          </a:xfrm>
          <a:prstGeom prst="rect">
            <a:avLst/>
          </a:prstGeom>
        </p:spPr>
        <p:txBody>
          <a:bodyPr wrap="square">
            <a:spAutoFit/>
          </a:bodyPr>
          <a:lstStyle/>
          <a:p>
            <a:r>
              <a:rPr lang="en-US" sz="1600" b="1" dirty="0"/>
              <a:t>Andrew Ahn</a:t>
            </a:r>
          </a:p>
          <a:p>
            <a:r>
              <a:rPr lang="en-US" sz="1600" i="1" dirty="0"/>
              <a:t>Director, Governance </a:t>
            </a:r>
          </a:p>
          <a:p>
            <a:r>
              <a:rPr lang="en-US" sz="1600" i="1" dirty="0"/>
              <a:t>Product Management</a:t>
            </a:r>
          </a:p>
        </p:txBody>
      </p:sp>
    </p:spTree>
    <p:extLst>
      <p:ext uri="{BB962C8B-B14F-4D97-AF65-F5344CB8AC3E}">
        <p14:creationId xmlns:p14="http://schemas.microsoft.com/office/powerpoint/2010/main" val="605053943"/>
      </p:ext>
    </p:extLst>
  </p:cSld>
  <p:clrMapOvr>
    <a:masterClrMapping/>
  </p:clrMapOvr>
  <mc:AlternateContent xmlns:mc="http://schemas.openxmlformats.org/markup-compatibility/2006">
    <mc:Choice xmlns:p14="http://schemas.microsoft.com/office/powerpoint/2010/main" Requires="p14">
      <p:transition p14:dur="0" advClick="0"/>
    </mc:Choice>
    <mc:Fallback>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Screen Shot 2015-06-08 at 1.49.45 PM.png"/>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0" y="0"/>
            <a:ext cx="12188825" cy="6831757"/>
          </a:xfrm>
        </p:spPr>
      </p:pic>
      <p:sp>
        <p:nvSpPr>
          <p:cNvPr id="3" name="Slide Number Placeholder 2"/>
          <p:cNvSpPr>
            <a:spLocks noGrp="1"/>
          </p:cNvSpPr>
          <p:nvPr>
            <p:ph type="sldNum" sz="quarter" idx="4"/>
          </p:nvPr>
        </p:nvSpPr>
        <p:spPr/>
        <p:txBody>
          <a:bodyPr/>
          <a:lstStyle/>
          <a:p>
            <a:fld id="{13BDBACA-B5F5-394C-AF1A-AF4F872C3316}" type="slidenum">
              <a:rPr lang="en-US" smtClean="0"/>
              <a:pPr/>
              <a:t>40</a:t>
            </a:fld>
            <a:endParaRPr lang="en-US" dirty="0"/>
          </a:p>
        </p:txBody>
      </p:sp>
    </p:spTree>
    <p:extLst>
      <p:ext uri="{BB962C8B-B14F-4D97-AF65-F5344CB8AC3E}">
        <p14:creationId xmlns:p14="http://schemas.microsoft.com/office/powerpoint/2010/main" val="88542095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6" name="Title 5"/>
          <p:cNvSpPr>
            <a:spLocks noGrp="1"/>
          </p:cNvSpPr>
          <p:nvPr>
            <p:ph type="title"/>
          </p:nvPr>
        </p:nvSpPr>
        <p:spPr/>
        <p:txBody>
          <a:bodyPr/>
          <a:lstStyle/>
          <a:p>
            <a:endParaRPr lang="en-US" dirty="0"/>
          </a:p>
        </p:txBody>
      </p:sp>
      <p:pic>
        <p:nvPicPr>
          <p:cNvPr id="2" name="Picture 1" descr="Screen Shot 2015-06-08 at 10.25.37 A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1"/>
            <a:ext cx="12188826" cy="6857999"/>
          </a:xfrm>
          <a:prstGeom prst="rect">
            <a:avLst/>
          </a:prstGeom>
        </p:spPr>
      </p:pic>
    </p:spTree>
    <p:extLst>
      <p:ext uri="{BB962C8B-B14F-4D97-AF65-F5344CB8AC3E}">
        <p14:creationId xmlns:p14="http://schemas.microsoft.com/office/powerpoint/2010/main" val="1166026160"/>
      </p:ext>
    </p:extLst>
  </p:cSld>
  <p:clrMapOvr>
    <a:masterClrMapping/>
  </p:clrMapOvr>
  <mc:AlternateContent xmlns:mc="http://schemas.openxmlformats.org/markup-compatibility/2006">
    <mc:Choice xmlns:p14="http://schemas.microsoft.com/office/powerpoint/2010/main" Requires="p14">
      <p:transition p14:dur="0" advClick="0"/>
    </mc:Choice>
    <mc:Fallback>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6" name="Title 5"/>
          <p:cNvSpPr>
            <a:spLocks noGrp="1"/>
          </p:cNvSpPr>
          <p:nvPr>
            <p:ph type="title"/>
          </p:nvPr>
        </p:nvSpPr>
        <p:spPr/>
        <p:txBody>
          <a:bodyPr/>
          <a:lstStyle/>
          <a:p>
            <a:endParaRPr lang="en-US"/>
          </a:p>
        </p:txBody>
      </p:sp>
      <p:pic>
        <p:nvPicPr>
          <p:cNvPr id="2" name="Picture 1" descr="Screen Shot 2015-06-08 at 10.25.21 A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88825" cy="6858000"/>
          </a:xfrm>
          <a:prstGeom prst="rect">
            <a:avLst/>
          </a:prstGeom>
        </p:spPr>
      </p:pic>
    </p:spTree>
    <p:extLst>
      <p:ext uri="{BB962C8B-B14F-4D97-AF65-F5344CB8AC3E}">
        <p14:creationId xmlns:p14="http://schemas.microsoft.com/office/powerpoint/2010/main" val="1867626400"/>
      </p:ext>
    </p:extLst>
  </p:cSld>
  <p:clrMapOvr>
    <a:masterClrMapping/>
  </p:clrMapOvr>
  <mc:AlternateContent xmlns:mc="http://schemas.openxmlformats.org/markup-compatibility/2006">
    <mc:Choice xmlns:p14="http://schemas.microsoft.com/office/powerpoint/2010/main" Requires="p14">
      <p:transition p14:dur="0" advClick="0"/>
    </mc:Choice>
    <mc:Fallback>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pic>
        <p:nvPicPr>
          <p:cNvPr id="2" name="Picture 1" descr="Screen Shot 2015-06-08 at 10.25.16 A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0"/>
            <a:ext cx="12188825" cy="6858000"/>
          </a:xfrm>
          <a:prstGeom prst="rect">
            <a:avLst/>
          </a:prstGeom>
        </p:spPr>
      </p:pic>
    </p:spTree>
    <p:extLst>
      <p:ext uri="{BB962C8B-B14F-4D97-AF65-F5344CB8AC3E}">
        <p14:creationId xmlns:p14="http://schemas.microsoft.com/office/powerpoint/2010/main" val="1260626448"/>
      </p:ext>
    </p:extLst>
  </p:cSld>
  <p:clrMapOvr>
    <a:masterClrMapping/>
  </p:clrMapOvr>
  <mc:AlternateContent xmlns:mc="http://schemas.openxmlformats.org/markup-compatibility/2006">
    <mc:Choice xmlns:p14="http://schemas.microsoft.com/office/powerpoint/2010/main" Requires="p14">
      <p:transition p14:dur="0" advClick="0"/>
    </mc:Choice>
    <mc:Fallback>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6" name="Title 5"/>
          <p:cNvSpPr>
            <a:spLocks noGrp="1"/>
          </p:cNvSpPr>
          <p:nvPr>
            <p:ph type="title"/>
          </p:nvPr>
        </p:nvSpPr>
        <p:spPr/>
        <p:txBody>
          <a:bodyPr/>
          <a:lstStyle/>
          <a:p>
            <a:endParaRPr lang="en-US"/>
          </a:p>
        </p:txBody>
      </p:sp>
      <p:pic>
        <p:nvPicPr>
          <p:cNvPr id="4" name="Picture 3" descr="Screen Shot 2015-06-08 at 10.56.00 A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0"/>
            <a:ext cx="12188825" cy="6883171"/>
          </a:xfrm>
          <a:prstGeom prst="rect">
            <a:avLst/>
          </a:prstGeom>
        </p:spPr>
      </p:pic>
    </p:spTree>
    <p:extLst>
      <p:ext uri="{BB962C8B-B14F-4D97-AF65-F5344CB8AC3E}">
        <p14:creationId xmlns:p14="http://schemas.microsoft.com/office/powerpoint/2010/main" val="1933197247"/>
      </p:ext>
    </p:extLst>
  </p:cSld>
  <p:clrMapOvr>
    <a:masterClrMapping/>
  </p:clrMapOvr>
  <mc:AlternateContent xmlns:mc="http://schemas.openxmlformats.org/markup-compatibility/2006">
    <mc:Choice xmlns:p14="http://schemas.microsoft.com/office/powerpoint/2010/main" Requires="p14">
      <p:transition p14:dur="0" advClick="0"/>
    </mc:Choice>
    <mc:Fallback>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 Ingestion &amp; ETL </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070565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60628"/>
            <a:ext cx="10969943" cy="1016000"/>
          </a:xfrm>
        </p:spPr>
        <p:txBody>
          <a:bodyPr/>
          <a:lstStyle/>
          <a:p>
            <a:r>
              <a:rPr lang="en-US" sz="3200" dirty="0" smtClean="0"/>
              <a:t>What can you do with Atlas now ?</a:t>
            </a:r>
            <a:br>
              <a:rPr lang="en-US" sz="3200" dirty="0" smtClean="0"/>
            </a:br>
            <a:r>
              <a:rPr lang="en-US" sz="3200" i="1" dirty="0" smtClean="0"/>
              <a:t>Ingestion &amp; ETL Demo</a:t>
            </a:r>
            <a:endParaRPr lang="en-US" sz="3200" i="1" dirty="0"/>
          </a:p>
        </p:txBody>
      </p:sp>
      <p:sp>
        <p:nvSpPr>
          <p:cNvPr id="3" name="Text Placeholder 2"/>
          <p:cNvSpPr>
            <a:spLocks noGrp="1"/>
          </p:cNvSpPr>
          <p:nvPr>
            <p:ph type="body" sz="quarter" idx="11"/>
          </p:nvPr>
        </p:nvSpPr>
        <p:spPr>
          <a:xfrm>
            <a:off x="609441" y="1304500"/>
            <a:ext cx="10969943" cy="4954588"/>
          </a:xfrm>
        </p:spPr>
        <p:txBody>
          <a:bodyPr/>
          <a:lstStyle/>
          <a:p>
            <a:pPr marL="342900" indent="-342900">
              <a:buFont typeface="Arial" charset="0"/>
              <a:buChar char="•"/>
            </a:pPr>
            <a:r>
              <a:rPr lang="en-US" b="0" dirty="0"/>
              <a:t>The </a:t>
            </a:r>
            <a:r>
              <a:rPr lang="en-US" b="0" dirty="0" smtClean="0"/>
              <a:t>objective is </a:t>
            </a:r>
            <a:r>
              <a:rPr lang="en-US" b="0" dirty="0"/>
              <a:t>to show a data </a:t>
            </a:r>
            <a:r>
              <a:rPr lang="en-US" b="0" dirty="0" smtClean="0"/>
              <a:t>ingestion workflow that starts from a traditional RDBMS which lands data in Hadoop for further analysis (ETL)</a:t>
            </a:r>
          </a:p>
          <a:p>
            <a:pPr marL="342900" indent="-342900">
              <a:buFont typeface="Arial" charset="0"/>
              <a:buChar char="•"/>
            </a:pPr>
            <a:r>
              <a:rPr lang="en-US" b="0" dirty="0" smtClean="0"/>
              <a:t>Leveraging Apache Atlas, proper workflow lineage with:</a:t>
            </a:r>
          </a:p>
          <a:p>
            <a:pPr marL="969963" lvl="4" indent="-342900">
              <a:buFont typeface="Arial" charset="0"/>
              <a:buChar char="•"/>
            </a:pPr>
            <a:r>
              <a:rPr lang="en-US" sz="1600" b="0" dirty="0" smtClean="0"/>
              <a:t>Apache </a:t>
            </a:r>
            <a:r>
              <a:rPr lang="en-US" sz="1600" b="0" dirty="0" err="1"/>
              <a:t>Sqoop</a:t>
            </a:r>
            <a:r>
              <a:rPr lang="en-US" sz="1600" b="0" dirty="0"/>
              <a:t> </a:t>
            </a:r>
            <a:r>
              <a:rPr lang="en-US" sz="1600" b="0" dirty="0" smtClean="0"/>
              <a:t>pulling from </a:t>
            </a:r>
            <a:r>
              <a:rPr lang="en-US" sz="1600" b="0" dirty="0" err="1" smtClean="0"/>
              <a:t>Mysql</a:t>
            </a:r>
            <a:endParaRPr lang="en-US" sz="1600" b="0" dirty="0"/>
          </a:p>
          <a:p>
            <a:pPr marL="969963" lvl="4" indent="-342900">
              <a:buFont typeface="Arial" charset="0"/>
              <a:buChar char="•"/>
            </a:pPr>
            <a:r>
              <a:rPr lang="en-US" sz="1600" b="0" dirty="0" smtClean="0"/>
              <a:t>Landing in Apache Hive</a:t>
            </a:r>
          </a:p>
          <a:p>
            <a:pPr marL="969963" lvl="4" indent="-342900">
              <a:buFont typeface="Arial" charset="0"/>
              <a:buChar char="•"/>
            </a:pPr>
            <a:r>
              <a:rPr lang="en-US" sz="1600" b="0" dirty="0" smtClean="0"/>
              <a:t>ETL+ CTAS to create a new table in Hive</a:t>
            </a:r>
            <a:endParaRPr lang="en-US" sz="1600" dirty="0"/>
          </a:p>
          <a:p>
            <a:pPr marL="342900" indent="-342900">
              <a:buFont typeface="Arial" charset="0"/>
              <a:buChar char="•"/>
            </a:pPr>
            <a:r>
              <a:rPr lang="en-US" sz="2000" b="0" dirty="0" smtClean="0"/>
              <a:t>Lineage </a:t>
            </a:r>
            <a:r>
              <a:rPr lang="en-US" sz="2000" dirty="0" smtClean="0"/>
              <a:t>outside</a:t>
            </a:r>
            <a:r>
              <a:rPr lang="en-US" sz="2000" b="0" dirty="0" smtClean="0"/>
              <a:t> Hadoop and </a:t>
            </a:r>
            <a:r>
              <a:rPr lang="en-US" sz="2000" dirty="0" smtClean="0"/>
              <a:t>within</a:t>
            </a:r>
            <a:r>
              <a:rPr lang="en-US" sz="2000" b="0" dirty="0" smtClean="0"/>
              <a:t>:</a:t>
            </a:r>
          </a:p>
          <a:p>
            <a:pPr marL="509588" lvl="2" indent="-342900">
              <a:buFont typeface="Arial" charset="0"/>
              <a:buChar char="•"/>
            </a:pPr>
            <a:r>
              <a:rPr lang="en-US" dirty="0" smtClean="0"/>
              <a:t>Custom connector:</a:t>
            </a:r>
          </a:p>
          <a:p>
            <a:pPr marL="969963" lvl="4" indent="-342900">
              <a:buFont typeface="Arial" charset="0"/>
              <a:buChar char="•"/>
            </a:pPr>
            <a:r>
              <a:rPr lang="en-US" sz="1600" dirty="0" smtClean="0"/>
              <a:t>Show Lineage with </a:t>
            </a:r>
            <a:r>
              <a:rPr lang="en-US" sz="1600" dirty="0" err="1" smtClean="0"/>
              <a:t>Sqoop</a:t>
            </a:r>
            <a:r>
              <a:rPr lang="en-US" sz="1600" dirty="0" smtClean="0"/>
              <a:t> Ingestion of data</a:t>
            </a:r>
          </a:p>
          <a:p>
            <a:pPr marL="509588" lvl="2" indent="-342900">
              <a:buFont typeface="Arial" charset="0"/>
              <a:buChar char="•"/>
            </a:pPr>
            <a:r>
              <a:rPr lang="en-US" dirty="0" smtClean="0"/>
              <a:t>Native connector:</a:t>
            </a:r>
          </a:p>
          <a:p>
            <a:pPr marL="969963" lvl="4" indent="-342900">
              <a:buFont typeface="Arial" charset="0"/>
              <a:buChar char="•"/>
            </a:pPr>
            <a:r>
              <a:rPr lang="en-US" sz="1600" dirty="0" smtClean="0"/>
              <a:t>Hive Hook CTAS Operation</a:t>
            </a:r>
          </a:p>
          <a:p>
            <a:pPr marL="342900" lvl="1" indent="-342900">
              <a:buClr>
                <a:srgbClr val="2F971B"/>
              </a:buClr>
              <a:buFont typeface="Arial"/>
              <a:buChar char="•"/>
            </a:pPr>
            <a:r>
              <a:rPr lang="en-US" sz="2200" dirty="0" smtClean="0"/>
              <a:t>Search by data asset, or tag - DSL</a:t>
            </a:r>
          </a:p>
          <a:p>
            <a:pPr marL="342900" lvl="1" indent="-342900">
              <a:buFont typeface="Arial"/>
              <a:buChar char="•"/>
            </a:pPr>
            <a:endParaRPr lang="en-US" dirty="0"/>
          </a:p>
        </p:txBody>
      </p:sp>
    </p:spTree>
    <p:extLst>
      <p:ext uri="{BB962C8B-B14F-4D97-AF65-F5344CB8AC3E}">
        <p14:creationId xmlns:p14="http://schemas.microsoft.com/office/powerpoint/2010/main" val="7527043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3845393" y="1626877"/>
            <a:ext cx="1835160" cy="3087997"/>
          </a:xfrm>
          <a:prstGeom prst="roundRect">
            <a:avLst>
              <a:gd name="adj" fmla="val 4170"/>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1"/>
                </a:solidFill>
              </a:rPr>
              <a:t>Load Wrapper</a:t>
            </a:r>
          </a:p>
        </p:txBody>
      </p:sp>
      <p:cxnSp>
        <p:nvCxnSpPr>
          <p:cNvPr id="24" name="Straight Arrow Connector 23"/>
          <p:cNvCxnSpPr/>
          <p:nvPr/>
        </p:nvCxnSpPr>
        <p:spPr>
          <a:xfrm>
            <a:off x="3299012" y="2844546"/>
            <a:ext cx="3058926" cy="15529"/>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284944" y="2385984"/>
            <a:ext cx="3072994" cy="14951"/>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Sample Use </a:t>
            </a:r>
            <a:r>
              <a:rPr lang="en-US" dirty="0"/>
              <a:t>C</a:t>
            </a:r>
            <a:r>
              <a:rPr lang="en-US" dirty="0" smtClean="0"/>
              <a:t>ase:  Ingestion &amp; ETL</a:t>
            </a:r>
            <a:endParaRPr lang="en-US" dirty="0"/>
          </a:p>
        </p:txBody>
      </p:sp>
      <p:sp>
        <p:nvSpPr>
          <p:cNvPr id="6" name="Rounded Rectangle 5"/>
          <p:cNvSpPr/>
          <p:nvPr/>
        </p:nvSpPr>
        <p:spPr>
          <a:xfrm>
            <a:off x="2160494" y="2019192"/>
            <a:ext cx="1138518" cy="1131942"/>
          </a:xfrm>
          <a:prstGeom prst="roundRect">
            <a:avLst>
              <a:gd name="adj" fmla="val 8006"/>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dirty="0" smtClean="0">
                <a:solidFill>
                  <a:schemeClr val="tx1"/>
                </a:solidFill>
              </a:rPr>
              <a:t>RDMS</a:t>
            </a:r>
          </a:p>
          <a:p>
            <a:pPr algn="l"/>
            <a:endParaRPr lang="en-US" sz="1600" dirty="0" smtClean="0">
              <a:solidFill>
                <a:schemeClr val="tx1"/>
              </a:solidFill>
            </a:endParaRPr>
          </a:p>
          <a:p>
            <a:pPr algn="l"/>
            <a:r>
              <a:rPr lang="en-US" sz="1600" i="1" dirty="0" smtClean="0">
                <a:solidFill>
                  <a:schemeClr val="tx1"/>
                </a:solidFill>
              </a:rPr>
              <a:t>Table 1</a:t>
            </a:r>
          </a:p>
          <a:p>
            <a:pPr algn="l"/>
            <a:r>
              <a:rPr lang="en-US" sz="1600" i="1" dirty="0" smtClean="0">
                <a:solidFill>
                  <a:schemeClr val="tx1"/>
                </a:solidFill>
              </a:rPr>
              <a:t>Table 2</a:t>
            </a:r>
          </a:p>
        </p:txBody>
      </p:sp>
      <p:sp>
        <p:nvSpPr>
          <p:cNvPr id="7" name="Rounded Rectangle 6"/>
          <p:cNvSpPr/>
          <p:nvPr/>
        </p:nvSpPr>
        <p:spPr>
          <a:xfrm>
            <a:off x="2160494" y="3362206"/>
            <a:ext cx="1138518" cy="1228164"/>
          </a:xfrm>
          <a:prstGeom prst="roundRect">
            <a:avLst>
              <a:gd name="adj" fmla="val 8006"/>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dirty="0" smtClean="0">
                <a:solidFill>
                  <a:schemeClr val="tx1"/>
                </a:solidFill>
              </a:rPr>
              <a:t>Business Catalog</a:t>
            </a:r>
          </a:p>
          <a:p>
            <a:pPr algn="l"/>
            <a:endParaRPr lang="en-US" sz="1600" dirty="0" smtClean="0">
              <a:solidFill>
                <a:schemeClr val="tx1"/>
              </a:solidFill>
            </a:endParaRPr>
          </a:p>
          <a:p>
            <a:pPr algn="l"/>
            <a:r>
              <a:rPr lang="en-US" sz="1600" i="1" dirty="0" smtClean="0">
                <a:solidFill>
                  <a:schemeClr val="tx1"/>
                </a:solidFill>
              </a:rPr>
              <a:t>Metadata</a:t>
            </a:r>
            <a:r>
              <a:rPr lang="en-US" sz="1600" dirty="0" smtClean="0">
                <a:solidFill>
                  <a:schemeClr val="tx1"/>
                </a:solidFill>
              </a:rPr>
              <a:t>	</a:t>
            </a:r>
          </a:p>
        </p:txBody>
      </p:sp>
      <p:sp>
        <p:nvSpPr>
          <p:cNvPr id="9" name="Merge 8"/>
          <p:cNvSpPr/>
          <p:nvPr/>
        </p:nvSpPr>
        <p:spPr>
          <a:xfrm rot="16200000">
            <a:off x="4213788" y="2095097"/>
            <a:ext cx="1183058" cy="1106018"/>
          </a:xfrm>
          <a:prstGeom prst="flowChartMerg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vert="vert" tIns="91440" bIns="91440" rtlCol="0" anchor="t" anchorCtr="0"/>
          <a:lstStyle/>
          <a:p>
            <a:pPr algn="l"/>
            <a:endParaRPr lang="en-US" sz="1800" dirty="0" smtClean="0">
              <a:solidFill>
                <a:schemeClr val="bg2"/>
              </a:solidFill>
            </a:endParaRPr>
          </a:p>
        </p:txBody>
      </p:sp>
      <p:sp>
        <p:nvSpPr>
          <p:cNvPr id="10" name="Rounded Rectangle 9"/>
          <p:cNvSpPr/>
          <p:nvPr/>
        </p:nvSpPr>
        <p:spPr>
          <a:xfrm>
            <a:off x="6365689" y="2003400"/>
            <a:ext cx="1179961" cy="1147734"/>
          </a:xfrm>
          <a:prstGeom prst="roundRect">
            <a:avLst>
              <a:gd name="adj" fmla="val 800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chemeClr val="bg2"/>
                </a:solidFill>
              </a:rPr>
              <a:t>Hive</a:t>
            </a:r>
            <a:r>
              <a:rPr lang="en-US" sz="1600" dirty="0" smtClean="0">
                <a:solidFill>
                  <a:schemeClr val="bg2"/>
                </a:solidFill>
              </a:rPr>
              <a:t>:</a:t>
            </a:r>
            <a:endParaRPr lang="en-US" sz="1600" dirty="0">
              <a:solidFill>
                <a:schemeClr val="bg2"/>
              </a:solidFill>
            </a:endParaRPr>
          </a:p>
          <a:p>
            <a:pPr algn="l"/>
            <a:r>
              <a:rPr lang="en-US" sz="1600" dirty="0" smtClean="0">
                <a:solidFill>
                  <a:schemeClr val="bg2"/>
                </a:solidFill>
              </a:rPr>
              <a:t>Landing </a:t>
            </a:r>
          </a:p>
          <a:p>
            <a:pPr algn="l"/>
            <a:r>
              <a:rPr lang="en-US" sz="1600" i="1" dirty="0" smtClean="0">
                <a:solidFill>
                  <a:schemeClr val="bg2"/>
                </a:solidFill>
              </a:rPr>
              <a:t>Table 1</a:t>
            </a:r>
          </a:p>
          <a:p>
            <a:pPr algn="l"/>
            <a:r>
              <a:rPr lang="en-US" sz="1600" i="1" dirty="0" smtClean="0">
                <a:solidFill>
                  <a:schemeClr val="bg2"/>
                </a:solidFill>
              </a:rPr>
              <a:t>Table 2 </a:t>
            </a:r>
          </a:p>
        </p:txBody>
      </p:sp>
      <p:sp>
        <p:nvSpPr>
          <p:cNvPr id="11" name="Rounded Rectangle 10"/>
          <p:cNvSpPr/>
          <p:nvPr/>
        </p:nvSpPr>
        <p:spPr>
          <a:xfrm>
            <a:off x="9351186" y="2041643"/>
            <a:ext cx="1145047" cy="1162772"/>
          </a:xfrm>
          <a:prstGeom prst="roundRect">
            <a:avLst>
              <a:gd name="adj" fmla="val 800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chemeClr val="bg2"/>
                </a:solidFill>
              </a:rPr>
              <a:t>Hive:</a:t>
            </a:r>
          </a:p>
          <a:p>
            <a:pPr algn="l"/>
            <a:r>
              <a:rPr lang="en-US" sz="1600" i="1" dirty="0" smtClean="0">
                <a:solidFill>
                  <a:schemeClr val="bg2"/>
                </a:solidFill>
              </a:rPr>
              <a:t>Table 3</a:t>
            </a:r>
          </a:p>
          <a:p>
            <a:pPr algn="l"/>
            <a:endParaRPr lang="en-US" sz="1600" dirty="0" smtClean="0">
              <a:solidFill>
                <a:schemeClr val="bg2"/>
              </a:solidFill>
            </a:endParaRPr>
          </a:p>
        </p:txBody>
      </p:sp>
      <p:cxnSp>
        <p:nvCxnSpPr>
          <p:cNvPr id="14" name="Straight Arrow Connector 13"/>
          <p:cNvCxnSpPr>
            <a:stCxn id="7" idx="3"/>
          </p:cNvCxnSpPr>
          <p:nvPr/>
        </p:nvCxnSpPr>
        <p:spPr>
          <a:xfrm flipV="1">
            <a:off x="3299012" y="3970620"/>
            <a:ext cx="881907" cy="5668"/>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1" idx="1"/>
          </p:cNvCxnSpPr>
          <p:nvPr/>
        </p:nvCxnSpPr>
        <p:spPr>
          <a:xfrm>
            <a:off x="8725611" y="2618703"/>
            <a:ext cx="625575" cy="4326"/>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151529" y="4996393"/>
            <a:ext cx="1588436" cy="0"/>
          </a:xfrm>
          <a:prstGeom prst="line">
            <a:avLst/>
          </a:prstGeom>
          <a:ln w="12700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845393" y="4996393"/>
            <a:ext cx="6781719" cy="0"/>
          </a:xfrm>
          <a:prstGeom prst="line">
            <a:avLst/>
          </a:prstGeom>
          <a:ln w="1270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1529" y="5064072"/>
            <a:ext cx="1452283" cy="523552"/>
          </a:xfrm>
          <a:prstGeom prst="rect">
            <a:avLst/>
          </a:prstGeom>
        </p:spPr>
        <p:txBody>
          <a:bodyPr vert="horz" wrap="none" lIns="91440" tIns="91440" rIns="91440" bIns="91440" rtlCol="0">
            <a:noAutofit/>
          </a:bodyPr>
          <a:lstStyle/>
          <a:p>
            <a:pPr algn="ctr"/>
            <a:r>
              <a:rPr lang="en-US" i="1" dirty="0" smtClean="0"/>
              <a:t>Traditional </a:t>
            </a:r>
          </a:p>
          <a:p>
            <a:pPr algn="ctr"/>
            <a:r>
              <a:rPr lang="en-US" i="1" dirty="0" smtClean="0"/>
              <a:t>EDW</a:t>
            </a:r>
            <a:endParaRPr lang="en-US" i="1" dirty="0"/>
          </a:p>
        </p:txBody>
      </p:sp>
      <p:cxnSp>
        <p:nvCxnSpPr>
          <p:cNvPr id="29" name="Straight Connector 28"/>
          <p:cNvCxnSpPr/>
          <p:nvPr/>
        </p:nvCxnSpPr>
        <p:spPr>
          <a:xfrm>
            <a:off x="2160494" y="4996393"/>
            <a:ext cx="1579471" cy="0"/>
          </a:xfrm>
          <a:prstGeom prst="line">
            <a:avLst/>
          </a:prstGeom>
          <a:ln w="127000">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357938" y="5045692"/>
            <a:ext cx="1255061" cy="740886"/>
          </a:xfrm>
          <a:prstGeom prst="rect">
            <a:avLst/>
          </a:prstGeom>
        </p:spPr>
        <p:txBody>
          <a:bodyPr vert="horz" wrap="none" lIns="91440" tIns="91440" rIns="91440" bIns="91440" rtlCol="0">
            <a:noAutofit/>
          </a:bodyPr>
          <a:lstStyle/>
          <a:p>
            <a:r>
              <a:rPr lang="en-US" i="1" dirty="0" smtClean="0"/>
              <a:t>New ETL </a:t>
            </a:r>
          </a:p>
          <a:p>
            <a:pPr algn="ctr"/>
            <a:r>
              <a:rPr lang="en-US" i="1" dirty="0" smtClean="0"/>
              <a:t>Hadoop</a:t>
            </a:r>
            <a:endParaRPr lang="en-US" i="1" dirty="0"/>
          </a:p>
        </p:txBody>
      </p:sp>
      <p:sp>
        <p:nvSpPr>
          <p:cNvPr id="3" name="Rounded Rectangle 2"/>
          <p:cNvSpPr/>
          <p:nvPr/>
        </p:nvSpPr>
        <p:spPr>
          <a:xfrm>
            <a:off x="6386410" y="3483074"/>
            <a:ext cx="1138518" cy="1023051"/>
          </a:xfrm>
          <a:prstGeom prst="roundRect">
            <a:avLst>
              <a:gd name="adj" fmla="val 828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b="1" dirty="0" smtClean="0">
                <a:solidFill>
                  <a:schemeClr val="bg2"/>
                </a:solidFill>
              </a:rPr>
              <a:t>Atlas</a:t>
            </a:r>
          </a:p>
          <a:p>
            <a:pPr algn="l"/>
            <a:endParaRPr lang="en-US" sz="1600" i="1" dirty="0" smtClean="0">
              <a:solidFill>
                <a:schemeClr val="bg2"/>
              </a:solidFill>
            </a:endParaRPr>
          </a:p>
          <a:p>
            <a:pPr algn="l"/>
            <a:r>
              <a:rPr lang="en-US" sz="1600" i="1" dirty="0" smtClean="0">
                <a:solidFill>
                  <a:schemeClr val="bg2"/>
                </a:solidFill>
              </a:rPr>
              <a:t>Metadata</a:t>
            </a:r>
          </a:p>
        </p:txBody>
      </p:sp>
      <p:cxnSp>
        <p:nvCxnSpPr>
          <p:cNvPr id="19" name="Straight Arrow Connector 18"/>
          <p:cNvCxnSpPr>
            <a:stCxn id="10" idx="2"/>
            <a:endCxn id="3" idx="0"/>
          </p:cNvCxnSpPr>
          <p:nvPr/>
        </p:nvCxnSpPr>
        <p:spPr>
          <a:xfrm flipH="1">
            <a:off x="6955669" y="3151134"/>
            <a:ext cx="1" cy="331940"/>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1" idx="2"/>
            <a:endCxn id="3" idx="3"/>
          </p:cNvCxnSpPr>
          <p:nvPr/>
        </p:nvCxnSpPr>
        <p:spPr>
          <a:xfrm flipH="1">
            <a:off x="7524928" y="3204415"/>
            <a:ext cx="2398782" cy="790185"/>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91178" y="2385984"/>
            <a:ext cx="945120" cy="474091"/>
          </a:xfrm>
          <a:prstGeom prst="rect">
            <a:avLst/>
          </a:prstGeom>
        </p:spPr>
        <p:txBody>
          <a:bodyPr vert="horz" wrap="none" lIns="91440" tIns="91440" rIns="91440" bIns="91440" rtlCol="0">
            <a:noAutofit/>
          </a:bodyPr>
          <a:lstStyle/>
          <a:p>
            <a:r>
              <a:rPr lang="en-US" dirty="0" err="1" smtClean="0">
                <a:solidFill>
                  <a:schemeClr val="bg2"/>
                </a:solidFill>
              </a:rPr>
              <a:t>Sqoop</a:t>
            </a:r>
            <a:endParaRPr lang="en-US" dirty="0">
              <a:solidFill>
                <a:schemeClr val="bg2"/>
              </a:solidFill>
            </a:endParaRPr>
          </a:p>
        </p:txBody>
      </p:sp>
      <p:sp>
        <p:nvSpPr>
          <p:cNvPr id="32" name="Rounded Rectangle 31"/>
          <p:cNvSpPr/>
          <p:nvPr/>
        </p:nvSpPr>
        <p:spPr>
          <a:xfrm>
            <a:off x="4233675" y="3483074"/>
            <a:ext cx="1138518" cy="1023051"/>
          </a:xfrm>
          <a:prstGeom prst="roundRect">
            <a:avLst>
              <a:gd name="adj" fmla="val 828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chemeClr val="bg2"/>
                </a:solidFill>
              </a:rPr>
              <a:t>Reporter</a:t>
            </a:r>
            <a:r>
              <a:rPr lang="en-US" sz="1600" dirty="0" smtClean="0">
                <a:solidFill>
                  <a:schemeClr val="bg2"/>
                </a:solidFill>
              </a:rPr>
              <a:t> </a:t>
            </a:r>
          </a:p>
          <a:p>
            <a:pPr algn="l"/>
            <a:r>
              <a:rPr lang="en-US" sz="1600" dirty="0" smtClean="0">
                <a:solidFill>
                  <a:schemeClr val="bg2"/>
                </a:solidFill>
              </a:rPr>
              <a:t> </a:t>
            </a:r>
          </a:p>
          <a:p>
            <a:pPr algn="l"/>
            <a:r>
              <a:rPr lang="en-US" sz="1400" dirty="0" smtClean="0">
                <a:solidFill>
                  <a:schemeClr val="bg2"/>
                </a:solidFill>
              </a:rPr>
              <a:t>REST </a:t>
            </a:r>
            <a:r>
              <a:rPr lang="en-US" sz="1400" dirty="0">
                <a:solidFill>
                  <a:schemeClr val="bg2"/>
                </a:solidFill>
              </a:rPr>
              <a:t>A</a:t>
            </a:r>
            <a:r>
              <a:rPr lang="en-US" sz="1400" dirty="0" smtClean="0">
                <a:solidFill>
                  <a:schemeClr val="bg2"/>
                </a:solidFill>
              </a:rPr>
              <a:t>PI</a:t>
            </a:r>
          </a:p>
        </p:txBody>
      </p:sp>
      <p:cxnSp>
        <p:nvCxnSpPr>
          <p:cNvPr id="39" name="Straight Arrow Connector 38"/>
          <p:cNvCxnSpPr/>
          <p:nvPr/>
        </p:nvCxnSpPr>
        <p:spPr>
          <a:xfrm>
            <a:off x="5384939" y="3970620"/>
            <a:ext cx="972999" cy="0"/>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sp>
        <p:nvSpPr>
          <p:cNvPr id="27" name="Diamond 26"/>
          <p:cNvSpPr/>
          <p:nvPr/>
        </p:nvSpPr>
        <p:spPr>
          <a:xfrm>
            <a:off x="7992510" y="2165829"/>
            <a:ext cx="914400" cy="914400"/>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 name="TextBox 36"/>
          <p:cNvSpPr txBox="1"/>
          <p:nvPr/>
        </p:nvSpPr>
        <p:spPr>
          <a:xfrm>
            <a:off x="7989926" y="2352193"/>
            <a:ext cx="945120" cy="458562"/>
          </a:xfrm>
          <a:prstGeom prst="rect">
            <a:avLst/>
          </a:prstGeom>
        </p:spPr>
        <p:txBody>
          <a:bodyPr vert="horz" wrap="none" lIns="91440" tIns="91440" rIns="91440" bIns="91440" rtlCol="0">
            <a:noAutofit/>
          </a:bodyPr>
          <a:lstStyle/>
          <a:p>
            <a:pPr algn="ctr"/>
            <a:r>
              <a:rPr lang="en-US" dirty="0" smtClean="0">
                <a:solidFill>
                  <a:schemeClr val="bg2"/>
                </a:solidFill>
              </a:rPr>
              <a:t>ETL</a:t>
            </a:r>
            <a:endParaRPr lang="en-US" dirty="0">
              <a:solidFill>
                <a:schemeClr val="bg2"/>
              </a:solidFill>
            </a:endParaRPr>
          </a:p>
        </p:txBody>
      </p:sp>
      <p:cxnSp>
        <p:nvCxnSpPr>
          <p:cNvPr id="38" name="Straight Arrow Connector 37"/>
          <p:cNvCxnSpPr/>
          <p:nvPr/>
        </p:nvCxnSpPr>
        <p:spPr>
          <a:xfrm>
            <a:off x="7526561" y="2391296"/>
            <a:ext cx="625575" cy="4326"/>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545650" y="2848526"/>
            <a:ext cx="625575" cy="4326"/>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2615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Governance </a:t>
            </a:r>
            <a:r>
              <a:rPr lang="en-US" dirty="0"/>
              <a:t>Ingestion &amp; </a:t>
            </a:r>
            <a:r>
              <a:rPr lang="en-US" dirty="0" smtClean="0"/>
              <a:t>ETL</a:t>
            </a:r>
            <a:endParaRPr lang="en-US" dirty="0"/>
          </a:p>
        </p:txBody>
      </p:sp>
      <p:sp>
        <p:nvSpPr>
          <p:cNvPr id="3" name="Text Placeholder 2"/>
          <p:cNvSpPr>
            <a:spLocks noGrp="1"/>
          </p:cNvSpPr>
          <p:nvPr>
            <p:ph type="body" sz="quarter" idx="11"/>
          </p:nvPr>
        </p:nvSpPr>
        <p:spPr/>
        <p:txBody>
          <a:bodyPr/>
          <a:lstStyle/>
          <a:p>
            <a:pPr marL="509588" lvl="2" indent="-342900"/>
            <a:endParaRPr lang="en-US" dirty="0"/>
          </a:p>
          <a:p>
            <a:pPr marL="342900" lvl="1" indent="-342900">
              <a:buFont typeface="Arial"/>
              <a:buChar char="•"/>
            </a:pPr>
            <a:r>
              <a:rPr lang="en-US" sz="2400" b="1" dirty="0"/>
              <a:t>Search</a:t>
            </a:r>
          </a:p>
          <a:p>
            <a:pPr marL="969963" lvl="4" indent="-342900"/>
            <a:r>
              <a:rPr lang="en-US" sz="1800" dirty="0"/>
              <a:t>DSL  - Domain Specific Language – SQL like.</a:t>
            </a:r>
          </a:p>
          <a:p>
            <a:pPr marL="969963" lvl="4" indent="-342900"/>
            <a:r>
              <a:rPr lang="en-US" sz="1800" dirty="0"/>
              <a:t>Data Asset</a:t>
            </a:r>
          </a:p>
          <a:p>
            <a:pPr marL="969963" lvl="4" indent="-342900"/>
            <a:r>
              <a:rPr lang="en-US" sz="1800" dirty="0"/>
              <a:t>By Tag</a:t>
            </a:r>
          </a:p>
          <a:p>
            <a:pPr marL="969963" lvl="4" indent="-342900"/>
            <a:endParaRPr lang="en-US" sz="2000" dirty="0"/>
          </a:p>
          <a:p>
            <a:pPr marL="342900" lvl="1" indent="-342900">
              <a:buFont typeface="Arial"/>
              <a:buChar char="•"/>
            </a:pPr>
            <a:r>
              <a:rPr lang="en-US" sz="2400" b="1" dirty="0"/>
              <a:t>Sample Code</a:t>
            </a:r>
            <a:endParaRPr lang="en-US" sz="2200" b="1" dirty="0"/>
          </a:p>
          <a:p>
            <a:endParaRPr lang="en-US" dirty="0"/>
          </a:p>
        </p:txBody>
      </p:sp>
    </p:spTree>
    <p:extLst>
      <p:ext uri="{BB962C8B-B14F-4D97-AF65-F5344CB8AC3E}">
        <p14:creationId xmlns:p14="http://schemas.microsoft.com/office/powerpoint/2010/main" val="744893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Setup</a:t>
            </a:r>
            <a:endParaRPr lang="en-US" dirty="0"/>
          </a:p>
        </p:txBody>
      </p:sp>
      <p:sp>
        <p:nvSpPr>
          <p:cNvPr id="3" name="Text Placeholder 2"/>
          <p:cNvSpPr>
            <a:spLocks noGrp="1"/>
          </p:cNvSpPr>
          <p:nvPr>
            <p:ph type="body" sz="quarter" idx="11"/>
          </p:nvPr>
        </p:nvSpPr>
        <p:spPr/>
        <p:txBody>
          <a:bodyPr/>
          <a:lstStyle/>
          <a:p>
            <a:pPr marL="342900" indent="-342900">
              <a:buFontTx/>
              <a:buChar char="•"/>
            </a:pPr>
            <a:r>
              <a:rPr lang="en-US" dirty="0" smtClean="0"/>
              <a:t>Source System</a:t>
            </a:r>
          </a:p>
          <a:p>
            <a:pPr marL="739775" lvl="3" indent="-342900">
              <a:buFontTx/>
              <a:buChar char="•"/>
            </a:pPr>
            <a:r>
              <a:rPr lang="en-US" dirty="0" smtClean="0"/>
              <a:t>VM 1 – Source System</a:t>
            </a:r>
          </a:p>
          <a:p>
            <a:pPr marL="969963" lvl="4" indent="-342900">
              <a:buFontTx/>
              <a:buChar char="•"/>
            </a:pPr>
            <a:r>
              <a:rPr lang="en-US" dirty="0" smtClean="0"/>
              <a:t>MySQL Database</a:t>
            </a:r>
          </a:p>
          <a:p>
            <a:pPr marL="969963" lvl="4" indent="-342900">
              <a:buFontTx/>
              <a:buChar char="•"/>
            </a:pPr>
            <a:r>
              <a:rPr lang="en-US" dirty="0" smtClean="0"/>
              <a:t>DRIVERS Table</a:t>
            </a:r>
          </a:p>
          <a:p>
            <a:pPr marL="969963" lvl="4" indent="-342900">
              <a:buFontTx/>
              <a:buChar char="•"/>
            </a:pPr>
            <a:r>
              <a:rPr lang="en-US" dirty="0" smtClean="0"/>
              <a:t>TIMESHEET Table</a:t>
            </a:r>
          </a:p>
          <a:p>
            <a:pPr marL="969963" lvl="4" indent="-342900">
              <a:buFontTx/>
              <a:buChar char="•"/>
            </a:pPr>
            <a:endParaRPr lang="en-US" dirty="0" smtClean="0"/>
          </a:p>
          <a:p>
            <a:pPr marL="509588" lvl="2" indent="-342900">
              <a:buFontTx/>
              <a:buChar char="•"/>
            </a:pPr>
            <a:r>
              <a:rPr lang="en-US" dirty="0" smtClean="0"/>
              <a:t>VM 2 – Destination System</a:t>
            </a:r>
          </a:p>
          <a:p>
            <a:pPr marL="739775" lvl="3" indent="-342900">
              <a:buFontTx/>
              <a:buChar char="•"/>
            </a:pPr>
            <a:r>
              <a:rPr lang="en-US" dirty="0" smtClean="0"/>
              <a:t>Single Node HDP 2.3 (Tech Preview)</a:t>
            </a:r>
          </a:p>
          <a:p>
            <a:pPr marL="969963" lvl="4" indent="-342900">
              <a:buFontTx/>
              <a:buChar char="•"/>
            </a:pPr>
            <a:r>
              <a:rPr lang="en-US" dirty="0" smtClean="0"/>
              <a:t>Apache Atlas</a:t>
            </a:r>
          </a:p>
          <a:p>
            <a:pPr lvl="4" indent="0">
              <a:buNone/>
            </a:pPr>
            <a:endParaRPr lang="en-US" dirty="0" smtClean="0"/>
          </a:p>
          <a:p>
            <a:pPr marL="739775" lvl="3" indent="-342900">
              <a:buFontTx/>
              <a:buChar char="•"/>
            </a:pPr>
            <a:endParaRPr lang="en-US" dirty="0"/>
          </a:p>
        </p:txBody>
      </p:sp>
    </p:spTree>
    <p:extLst>
      <p:ext uri="{BB962C8B-B14F-4D97-AF65-F5344CB8AC3E}">
        <p14:creationId xmlns:p14="http://schemas.microsoft.com/office/powerpoint/2010/main" val="14268190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Box 5"/>
          <p:cNvSpPr txBox="1"/>
          <p:nvPr/>
        </p:nvSpPr>
        <p:spPr>
          <a:xfrm>
            <a:off x="5067447" y="4818129"/>
            <a:ext cx="914400" cy="914400"/>
          </a:xfrm>
          <a:prstGeom prst="rect">
            <a:avLst/>
          </a:prstGeom>
        </p:spPr>
        <p:txBody>
          <a:bodyPr vert="horz" wrap="none" lIns="91440" tIns="91440" rIns="91440" bIns="91440" rtlCol="0">
            <a:noAutofit/>
          </a:bodyPr>
          <a:lstStyle/>
          <a:p>
            <a:endParaRPr lang="en-US" dirty="0"/>
          </a:p>
        </p:txBody>
      </p:sp>
      <p:sp>
        <p:nvSpPr>
          <p:cNvPr id="7" name="Rounded Rectangle 6"/>
          <p:cNvSpPr/>
          <p:nvPr/>
        </p:nvSpPr>
        <p:spPr>
          <a:xfrm>
            <a:off x="4545790" y="1901101"/>
            <a:ext cx="3162469" cy="2922182"/>
          </a:xfrm>
          <a:prstGeom prst="roundRect">
            <a:avLst>
              <a:gd name="adj" fmla="val 2570"/>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r>
              <a:rPr lang="en-US" sz="2800" b="1" dirty="0" smtClean="0"/>
              <a:t>Ingestion </a:t>
            </a:r>
          </a:p>
          <a:p>
            <a:pPr algn="ctr"/>
            <a:r>
              <a:rPr lang="en-US" sz="2800" b="1" dirty="0" smtClean="0"/>
              <a:t>Demo</a:t>
            </a:r>
            <a:endParaRPr lang="en-US" sz="2800" b="1" dirty="0"/>
          </a:p>
          <a:p>
            <a:pPr marL="166665" lvl="2"/>
            <a:endParaRPr lang="en-US" dirty="0" smtClean="0"/>
          </a:p>
          <a:p>
            <a:pPr marL="452415" lvl="2" indent="-285750">
              <a:buFont typeface="Arial"/>
              <a:buChar char="•"/>
            </a:pPr>
            <a:endParaRPr lang="en-US" dirty="0" smtClean="0"/>
          </a:p>
          <a:p>
            <a:pPr marL="452415" lvl="2" indent="-285750">
              <a:buFont typeface="Arial"/>
              <a:buChar char="•"/>
            </a:pPr>
            <a:r>
              <a:rPr lang="en-US" dirty="0" smtClean="0"/>
              <a:t>Ingestion Use Demo</a:t>
            </a:r>
          </a:p>
          <a:p>
            <a:pPr marL="452415" lvl="2" indent="-285750">
              <a:buFont typeface="Arial"/>
              <a:buChar char="•"/>
            </a:pPr>
            <a:r>
              <a:rPr lang="en-US" dirty="0" smtClean="0"/>
              <a:t>Custom / Native connectors</a:t>
            </a:r>
          </a:p>
          <a:p>
            <a:pPr marL="452415" lvl="2" indent="-285750">
              <a:buFont typeface="Arial"/>
              <a:buChar char="•"/>
            </a:pPr>
            <a:r>
              <a:rPr lang="en-US" dirty="0" smtClean="0"/>
              <a:t>Search</a:t>
            </a:r>
          </a:p>
        </p:txBody>
      </p:sp>
      <p:sp>
        <p:nvSpPr>
          <p:cNvPr id="8" name="Rounded Rectangle 7"/>
          <p:cNvSpPr/>
          <p:nvPr/>
        </p:nvSpPr>
        <p:spPr>
          <a:xfrm>
            <a:off x="845147" y="1895947"/>
            <a:ext cx="3162469" cy="2922182"/>
          </a:xfrm>
          <a:prstGeom prst="roundRect">
            <a:avLst>
              <a:gd name="adj" fmla="val 3073"/>
            </a:avLst>
          </a:prstGeom>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r>
              <a:rPr lang="en-US" sz="2800" b="1" dirty="0" smtClean="0"/>
              <a:t>Atlas</a:t>
            </a:r>
          </a:p>
          <a:p>
            <a:pPr algn="ctr"/>
            <a:r>
              <a:rPr lang="en-US" sz="2800" b="1" dirty="0" smtClean="0"/>
              <a:t>Overview</a:t>
            </a:r>
          </a:p>
          <a:p>
            <a:pPr marL="166665" lvl="2"/>
            <a:endParaRPr lang="en-US" sz="1800" dirty="0" smtClean="0"/>
          </a:p>
          <a:p>
            <a:pPr marL="166665" lvl="2"/>
            <a:endParaRPr lang="en-US" sz="1800" dirty="0"/>
          </a:p>
          <a:p>
            <a:pPr marL="452415" lvl="2" indent="-285750">
              <a:buFont typeface="Arial"/>
              <a:buChar char="•"/>
            </a:pPr>
            <a:r>
              <a:rPr lang="en-US" dirty="0" smtClean="0"/>
              <a:t>Positioning</a:t>
            </a:r>
          </a:p>
          <a:p>
            <a:pPr marL="452415" lvl="2" indent="-285750">
              <a:buFont typeface="Arial"/>
              <a:buChar char="•"/>
            </a:pPr>
            <a:r>
              <a:rPr lang="en-US" dirty="0" smtClean="0"/>
              <a:t>Features</a:t>
            </a:r>
          </a:p>
          <a:p>
            <a:pPr marL="452415" lvl="2" indent="-285750">
              <a:buFont typeface="Arial"/>
              <a:buChar char="•"/>
            </a:pPr>
            <a:r>
              <a:rPr lang="en-US" dirty="0" smtClean="0"/>
              <a:t>Architecture</a:t>
            </a:r>
            <a:endParaRPr lang="en-US" dirty="0"/>
          </a:p>
        </p:txBody>
      </p:sp>
      <p:sp>
        <p:nvSpPr>
          <p:cNvPr id="9" name="TextBox 8"/>
          <p:cNvSpPr txBox="1"/>
          <p:nvPr/>
        </p:nvSpPr>
        <p:spPr>
          <a:xfrm>
            <a:off x="8144360" y="4818129"/>
            <a:ext cx="914400" cy="914400"/>
          </a:xfrm>
          <a:prstGeom prst="rect">
            <a:avLst/>
          </a:prstGeom>
        </p:spPr>
        <p:txBody>
          <a:bodyPr vert="horz" wrap="none" lIns="91440" tIns="91440" rIns="91440" bIns="91440" rtlCol="0">
            <a:noAutofit/>
          </a:bodyPr>
          <a:lstStyle/>
          <a:p>
            <a:endParaRPr lang="en-US" dirty="0"/>
          </a:p>
        </p:txBody>
      </p:sp>
      <p:sp>
        <p:nvSpPr>
          <p:cNvPr id="10" name="Rounded Rectangle 9"/>
          <p:cNvSpPr/>
          <p:nvPr/>
        </p:nvSpPr>
        <p:spPr>
          <a:xfrm>
            <a:off x="8246433" y="1895947"/>
            <a:ext cx="3162469" cy="2922182"/>
          </a:xfrm>
          <a:prstGeom prst="roundRect">
            <a:avLst>
              <a:gd name="adj" fmla="val 2570"/>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r>
              <a:rPr lang="en-US" sz="2800" b="1" dirty="0" smtClean="0"/>
              <a:t>Atlas- Ranger</a:t>
            </a:r>
          </a:p>
          <a:p>
            <a:pPr algn="ctr"/>
            <a:r>
              <a:rPr lang="en-US" sz="2800" b="1" dirty="0" smtClean="0"/>
              <a:t>Demo</a:t>
            </a:r>
          </a:p>
          <a:p>
            <a:pPr algn="ctr"/>
            <a:r>
              <a:rPr lang="en-US" i="1" dirty="0" smtClean="0"/>
              <a:t>(HDP 2.3 M10)</a:t>
            </a:r>
            <a:endParaRPr lang="en-US" i="1" dirty="0"/>
          </a:p>
          <a:p>
            <a:pPr marL="452415" lvl="2" indent="-285750">
              <a:buFont typeface="Arial"/>
              <a:buChar char="•"/>
            </a:pPr>
            <a:endParaRPr lang="en-US" sz="1800" dirty="0" smtClean="0"/>
          </a:p>
          <a:p>
            <a:pPr marL="452415" lvl="2" indent="-285750">
              <a:buFont typeface="Arial"/>
              <a:buChar char="•"/>
            </a:pPr>
            <a:r>
              <a:rPr lang="en-US" sz="1800" dirty="0" smtClean="0"/>
              <a:t>Preview</a:t>
            </a:r>
          </a:p>
          <a:p>
            <a:pPr marL="452415" lvl="2" indent="-285750">
              <a:buFont typeface="Arial"/>
              <a:buChar char="•"/>
            </a:pPr>
            <a:r>
              <a:rPr lang="en-US" dirty="0" smtClean="0"/>
              <a:t>Example</a:t>
            </a:r>
          </a:p>
          <a:p>
            <a:pPr marL="452415" lvl="2" indent="-285750">
              <a:buFont typeface="Arial"/>
              <a:buChar char="•"/>
            </a:pPr>
            <a:r>
              <a:rPr lang="en-US" sz="1800" dirty="0" err="1" smtClean="0"/>
              <a:t>Acess</a:t>
            </a:r>
            <a:r>
              <a:rPr lang="en-US" sz="1800" dirty="0" smtClean="0"/>
              <a:t> audit</a:t>
            </a:r>
            <a:endParaRPr lang="en-US" sz="1800" dirty="0"/>
          </a:p>
        </p:txBody>
      </p:sp>
    </p:spTree>
    <p:extLst>
      <p:ext uri="{BB962C8B-B14F-4D97-AF65-F5344CB8AC3E}">
        <p14:creationId xmlns:p14="http://schemas.microsoft.com/office/powerpoint/2010/main" val="31866159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Steps to Create Metadata</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Create a Atlas Client Instance</a:t>
            </a:r>
          </a:p>
          <a:p>
            <a:pPr marL="342900" indent="-342900">
              <a:buFont typeface="Arial"/>
              <a:buChar char="•"/>
            </a:pPr>
            <a:r>
              <a:rPr lang="en-US" dirty="0" smtClean="0"/>
              <a:t>Create Type Definitions</a:t>
            </a:r>
          </a:p>
          <a:p>
            <a:pPr marL="739775" lvl="3" indent="-342900"/>
            <a:r>
              <a:rPr lang="en-US" dirty="0" smtClean="0"/>
              <a:t>Class Types</a:t>
            </a:r>
          </a:p>
          <a:p>
            <a:pPr marL="739775" lvl="3" indent="-342900"/>
            <a:r>
              <a:rPr lang="en-US" dirty="0" smtClean="0"/>
              <a:t>Attributes</a:t>
            </a:r>
          </a:p>
          <a:p>
            <a:pPr marL="739775" lvl="3" indent="-342900"/>
            <a:r>
              <a:rPr lang="en-US" dirty="0" smtClean="0"/>
              <a:t>List the Types</a:t>
            </a:r>
          </a:p>
          <a:p>
            <a:pPr marL="342900" indent="-342900">
              <a:buFont typeface="Arial"/>
              <a:buChar char="•"/>
            </a:pPr>
            <a:r>
              <a:rPr lang="en-US" dirty="0" smtClean="0"/>
              <a:t>Instantiate Entities</a:t>
            </a:r>
          </a:p>
          <a:p>
            <a:pPr marL="509588" lvl="2" indent="-342900"/>
            <a:r>
              <a:rPr lang="en-US" dirty="0" smtClean="0"/>
              <a:t>- Create Entities (Class Type)</a:t>
            </a:r>
          </a:p>
          <a:p>
            <a:pPr marL="509588" lvl="2" indent="-342900"/>
            <a:r>
              <a:rPr lang="en-US" dirty="0" smtClean="0"/>
              <a:t>- Search the Types</a:t>
            </a:r>
            <a:endParaRPr lang="en-US" dirty="0"/>
          </a:p>
          <a:p>
            <a:pPr marL="342900" indent="-342900">
              <a:buFont typeface="Arial"/>
              <a:buChar char="•"/>
            </a:pPr>
            <a:r>
              <a:rPr lang="en-US" dirty="0" smtClean="0"/>
              <a:t>Create Process</a:t>
            </a:r>
          </a:p>
          <a:p>
            <a:pPr marL="509588" lvl="2" indent="-342900"/>
            <a:r>
              <a:rPr lang="en-US" dirty="0" smtClean="0"/>
              <a:t>Create </a:t>
            </a:r>
            <a:r>
              <a:rPr lang="en-US" dirty="0" err="1" smtClean="0"/>
              <a:t>DataSet</a:t>
            </a:r>
            <a:r>
              <a:rPr lang="en-US" dirty="0" smtClean="0"/>
              <a:t> Type</a:t>
            </a:r>
          </a:p>
          <a:p>
            <a:pPr marL="509588" lvl="2" indent="-342900"/>
            <a:r>
              <a:rPr lang="en-US" dirty="0" smtClean="0"/>
              <a:t>Create Process Type</a:t>
            </a:r>
          </a:p>
          <a:p>
            <a:pPr marL="509588" lvl="2" indent="-342900"/>
            <a:r>
              <a:rPr lang="en-US" dirty="0" smtClean="0"/>
              <a:t>Connect a Process Lineage</a:t>
            </a:r>
          </a:p>
          <a:p>
            <a:pPr marL="342900" indent="-342900">
              <a:buFont typeface="Arial"/>
              <a:buChar char="•"/>
            </a:pPr>
            <a:endParaRPr lang="en-US" dirty="0"/>
          </a:p>
        </p:txBody>
      </p:sp>
    </p:spTree>
    <p:extLst>
      <p:ext uri="{BB962C8B-B14F-4D97-AF65-F5344CB8AC3E}">
        <p14:creationId xmlns:p14="http://schemas.microsoft.com/office/powerpoint/2010/main" val="13142185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Attribute Definition</a:t>
            </a:r>
            <a:endParaRPr lang="en-US" dirty="0"/>
          </a:p>
        </p:txBody>
      </p:sp>
      <p:sp>
        <p:nvSpPr>
          <p:cNvPr id="7" name="Text Placeholder 6"/>
          <p:cNvSpPr>
            <a:spLocks noGrp="1"/>
          </p:cNvSpPr>
          <p:nvPr>
            <p:ph type="body" sz="quarter" idx="11"/>
          </p:nvPr>
        </p:nvSpPr>
        <p:spPr/>
        <p:txBody>
          <a:bodyPr/>
          <a:lstStyle/>
          <a:p>
            <a:pPr marL="342900" indent="-342900">
              <a:buFont typeface="Arial"/>
              <a:buChar char="•"/>
            </a:pPr>
            <a:r>
              <a:rPr lang="en-US" dirty="0" smtClean="0"/>
              <a:t>Name</a:t>
            </a:r>
          </a:p>
          <a:p>
            <a:pPr marL="342900" indent="-342900">
              <a:buFont typeface="Arial"/>
              <a:buChar char="•"/>
            </a:pPr>
            <a:r>
              <a:rPr lang="en-US" dirty="0" smtClean="0"/>
              <a:t>Data Type</a:t>
            </a:r>
          </a:p>
          <a:p>
            <a:pPr marL="342900" indent="-342900">
              <a:buFont typeface="Arial"/>
              <a:buChar char="•"/>
            </a:pPr>
            <a:r>
              <a:rPr lang="en-US" dirty="0" smtClean="0"/>
              <a:t>Multiplicity</a:t>
            </a:r>
          </a:p>
          <a:p>
            <a:pPr marL="342900" indent="-342900">
              <a:buFont typeface="Arial"/>
              <a:buChar char="•"/>
            </a:pPr>
            <a:r>
              <a:rPr lang="en-US" dirty="0" smtClean="0"/>
              <a:t>Composite</a:t>
            </a:r>
          </a:p>
          <a:p>
            <a:pPr marL="342900" indent="-342900">
              <a:buFont typeface="Arial"/>
              <a:buChar char="•"/>
            </a:pPr>
            <a:r>
              <a:rPr lang="en-US" dirty="0" err="1" smtClean="0"/>
              <a:t>isIndexable</a:t>
            </a:r>
            <a:endParaRPr lang="en-US" dirty="0" smtClean="0"/>
          </a:p>
          <a:p>
            <a:pPr marL="342900" indent="-342900">
              <a:buFont typeface="Arial"/>
              <a:buChar char="•"/>
            </a:pPr>
            <a:r>
              <a:rPr lang="en-US" dirty="0" err="1" smtClean="0"/>
              <a:t>ReverseAttribute</a:t>
            </a:r>
            <a:endParaRPr lang="en-US" dirty="0" smtClean="0"/>
          </a:p>
          <a:p>
            <a:pPr marL="342900" indent="-342900">
              <a:buFont typeface="Arial"/>
              <a:buChar char="•"/>
            </a:pPr>
            <a:endParaRPr lang="en-US" dirty="0"/>
          </a:p>
        </p:txBody>
      </p:sp>
      <p:sp>
        <p:nvSpPr>
          <p:cNvPr id="2" name="TextBox 1"/>
          <p:cNvSpPr txBox="1"/>
          <p:nvPr/>
        </p:nvSpPr>
        <p:spPr>
          <a:xfrm>
            <a:off x="6215024" y="6151182"/>
            <a:ext cx="914400" cy="914400"/>
          </a:xfrm>
          <a:prstGeom prst="rect">
            <a:avLst/>
          </a:prstGeom>
        </p:spPr>
        <p:txBody>
          <a:bodyPr vert="horz" wrap="none" lIns="91440" tIns="91440" rIns="91440" bIns="91440" rtlCol="0">
            <a:noAutofit/>
          </a:bodyPr>
          <a:lstStyle/>
          <a:p>
            <a:endParaRPr lang="en-US" dirty="0"/>
          </a:p>
        </p:txBody>
      </p:sp>
      <p:sp>
        <p:nvSpPr>
          <p:cNvPr id="3" name="TextBox 2"/>
          <p:cNvSpPr txBox="1"/>
          <p:nvPr/>
        </p:nvSpPr>
        <p:spPr>
          <a:xfrm>
            <a:off x="609441" y="5757334"/>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2818308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Tag Based Ranger Policy Example</a:t>
            </a:r>
            <a:endParaRPr lang="en-US" dirty="0"/>
          </a:p>
        </p:txBody>
      </p:sp>
      <p:sp>
        <p:nvSpPr>
          <p:cNvPr id="3" name="Subtitle 2"/>
          <p:cNvSpPr>
            <a:spLocks noGrp="1"/>
          </p:cNvSpPr>
          <p:nvPr>
            <p:ph type="subTitle" idx="1"/>
          </p:nvPr>
        </p:nvSpPr>
        <p:spPr/>
        <p:txBody>
          <a:bodyPr/>
          <a:lstStyle/>
          <a:p>
            <a:r>
              <a:rPr lang="en-US" dirty="0" smtClean="0"/>
              <a:t>Progress demo from current sprints: June 2015</a:t>
            </a:r>
            <a:endParaRPr lang="en-US" dirty="0"/>
          </a:p>
        </p:txBody>
      </p:sp>
    </p:spTree>
    <p:extLst>
      <p:ext uri="{BB962C8B-B14F-4D97-AF65-F5344CB8AC3E}">
        <p14:creationId xmlns:p14="http://schemas.microsoft.com/office/powerpoint/2010/main" val="3358486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054077" y="3593859"/>
            <a:ext cx="6990843" cy="2183767"/>
          </a:xfrm>
          <a:prstGeom prst="roundRect">
            <a:avLst>
              <a:gd name="adj" fmla="val 7064"/>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6" name="Rounded Rectangle 15"/>
          <p:cNvSpPr/>
          <p:nvPr/>
        </p:nvSpPr>
        <p:spPr>
          <a:xfrm>
            <a:off x="4054281" y="1139108"/>
            <a:ext cx="6990843" cy="2183767"/>
          </a:xfrm>
          <a:prstGeom prst="roundRect">
            <a:avLst>
              <a:gd name="adj" fmla="val 7064"/>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5" name="Title 4"/>
          <p:cNvSpPr>
            <a:spLocks noGrp="1"/>
          </p:cNvSpPr>
          <p:nvPr>
            <p:ph type="title"/>
          </p:nvPr>
        </p:nvSpPr>
        <p:spPr/>
        <p:txBody>
          <a:bodyPr/>
          <a:lstStyle/>
          <a:p>
            <a:r>
              <a:rPr lang="en-US" dirty="0" smtClean="0"/>
              <a:t>How does Falcon work with Ranger?</a:t>
            </a:r>
            <a:endParaRPr lang="en-US" dirty="0"/>
          </a:p>
        </p:txBody>
      </p:sp>
      <p:sp>
        <p:nvSpPr>
          <p:cNvPr id="2" name="Text Placeholder 1"/>
          <p:cNvSpPr>
            <a:spLocks noGrp="1"/>
          </p:cNvSpPr>
          <p:nvPr>
            <p:ph type="body" sz="quarter" idx="11"/>
          </p:nvPr>
        </p:nvSpPr>
        <p:spPr>
          <a:xfrm>
            <a:off x="4384169" y="1224890"/>
            <a:ext cx="6455081" cy="2090559"/>
          </a:xfrm>
        </p:spPr>
        <p:txBody>
          <a:bodyPr/>
          <a:lstStyle/>
          <a:p>
            <a:r>
              <a:rPr lang="en-US" sz="1800" dirty="0" smtClean="0">
                <a:solidFill>
                  <a:schemeClr val="bg1"/>
                </a:solidFill>
              </a:rPr>
              <a:t>Atlas provides: </a:t>
            </a:r>
            <a:r>
              <a:rPr lang="en-US" sz="1800" i="1" dirty="0" smtClean="0">
                <a:solidFill>
                  <a:schemeClr val="accent1">
                    <a:lumMod val="75000"/>
                  </a:schemeClr>
                </a:solidFill>
              </a:rPr>
              <a:t>Metadata</a:t>
            </a:r>
          </a:p>
          <a:p>
            <a:pPr marL="285750" indent="-285750">
              <a:buFont typeface="Arial" charset="0"/>
              <a:buChar char="•"/>
            </a:pPr>
            <a:r>
              <a:rPr lang="en-US" sz="1600" b="0" dirty="0" smtClean="0"/>
              <a:t>Business Classification (taxonomy): Company &gt; HR &gt; Driver</a:t>
            </a:r>
          </a:p>
          <a:p>
            <a:pPr marL="285750" indent="-285750">
              <a:buFont typeface="Arial" charset="0"/>
              <a:buChar char="•"/>
            </a:pPr>
            <a:r>
              <a:rPr lang="en-US" sz="1600" b="0" dirty="0" smtClean="0"/>
              <a:t>Hierarchy  with Inheritance of attribute to child objects: Sens</a:t>
            </a:r>
            <a:r>
              <a:rPr lang="en-US" sz="1600" b="0" dirty="0"/>
              <a:t>i</a:t>
            </a:r>
            <a:r>
              <a:rPr lang="en-US" sz="1600" b="0" dirty="0" smtClean="0"/>
              <a:t>tive “PII” tag of department HR will be inherited by group HR&gt; Driver</a:t>
            </a:r>
          </a:p>
          <a:p>
            <a:pPr marL="285750" indent="-285750">
              <a:buFont typeface="Arial" charset="0"/>
              <a:buChar char="•"/>
            </a:pPr>
            <a:r>
              <a:rPr lang="en-US" sz="1600" b="0" dirty="0" smtClean="0"/>
              <a:t>Atlas will notify Ranger via Kafka Topic for changes</a:t>
            </a:r>
          </a:p>
          <a:p>
            <a:endParaRPr lang="en-US" sz="1600" dirty="0" smtClean="0"/>
          </a:p>
          <a:p>
            <a:endParaRPr lang="en-US" sz="1600" dirty="0" smtClean="0"/>
          </a:p>
          <a:p>
            <a:pPr marL="342900" indent="-342900">
              <a:buFont typeface="Arial"/>
              <a:buChar char="•"/>
            </a:pPr>
            <a:endParaRPr lang="en-US" sz="1600" dirty="0"/>
          </a:p>
        </p:txBody>
      </p:sp>
      <p:grpSp>
        <p:nvGrpSpPr>
          <p:cNvPr id="7" name="Group 6"/>
          <p:cNvGrpSpPr/>
          <p:nvPr/>
        </p:nvGrpSpPr>
        <p:grpSpPr>
          <a:xfrm>
            <a:off x="411636" y="2662616"/>
            <a:ext cx="2989964" cy="2233184"/>
            <a:chOff x="941634" y="1638384"/>
            <a:chExt cx="3433736" cy="2564634"/>
          </a:xfrm>
        </p:grpSpPr>
        <p:sp>
          <p:nvSpPr>
            <p:cNvPr id="4" name="Rounded Rectangle 3"/>
            <p:cNvSpPr/>
            <p:nvPr/>
          </p:nvSpPr>
          <p:spPr>
            <a:xfrm>
              <a:off x="941634" y="1638384"/>
              <a:ext cx="3433736" cy="2564634"/>
            </a:xfrm>
            <a:prstGeom prst="roundRect">
              <a:avLst>
                <a:gd name="adj" fmla="val 3472"/>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l"/>
              <a:endParaRPr lang="en-US" sz="2400" b="1" dirty="0" smtClean="0">
                <a:solidFill>
                  <a:schemeClr val="bg2"/>
                </a:solidFill>
              </a:endParaRPr>
            </a:p>
          </p:txBody>
        </p:sp>
        <p:sp>
          <p:nvSpPr>
            <p:cNvPr id="3" name="Rounded Rectangle 2"/>
            <p:cNvSpPr/>
            <p:nvPr/>
          </p:nvSpPr>
          <p:spPr>
            <a:xfrm>
              <a:off x="1175202" y="3110495"/>
              <a:ext cx="3022748" cy="755383"/>
            </a:xfrm>
            <a:prstGeom prst="round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b="1" dirty="0" smtClean="0">
                  <a:solidFill>
                    <a:schemeClr val="bg2"/>
                  </a:solidFill>
                </a:rPr>
                <a:t>Apache Atlas</a:t>
              </a:r>
            </a:p>
          </p:txBody>
        </p:sp>
        <p:sp>
          <p:nvSpPr>
            <p:cNvPr id="428" name="Rounded Rectangle 37"/>
            <p:cNvSpPr>
              <a:spLocks/>
            </p:cNvSpPr>
            <p:nvPr/>
          </p:nvSpPr>
          <p:spPr>
            <a:xfrm>
              <a:off x="128732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FF"/>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chemeClr val="bg1">
                      <a:lumMod val="25000"/>
                      <a:lumOff val="75000"/>
                    </a:schemeClr>
                  </a:solidFill>
                  <a:latin typeface="Arial"/>
                  <a:cs typeface="Arial"/>
                </a:rPr>
                <a:t>Hive</a:t>
              </a:r>
            </a:p>
            <a:p>
              <a:pPr algn="ctr"/>
              <a:endParaRPr lang="en-US" sz="1400" b="1" kern="0" dirty="0">
                <a:solidFill>
                  <a:schemeClr val="bg1">
                    <a:lumMod val="25000"/>
                    <a:lumOff val="75000"/>
                  </a:schemeClr>
                </a:solidFill>
                <a:latin typeface="Arial"/>
                <a:cs typeface="Arial"/>
              </a:endParaRPr>
            </a:p>
          </p:txBody>
        </p:sp>
        <p:sp>
          <p:nvSpPr>
            <p:cNvPr id="573" name="Rounded Rectangle 37"/>
            <p:cNvSpPr>
              <a:spLocks/>
            </p:cNvSpPr>
            <p:nvPr/>
          </p:nvSpPr>
          <p:spPr>
            <a:xfrm>
              <a:off x="185401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6">
                <a:lumMod val="60000"/>
                <a:lumOff val="40000"/>
              </a:schemeClr>
            </a:solidFill>
            <a:ln w="57150" cmpd="sng">
              <a:solidFill>
                <a:srgbClr val="1E1E1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chemeClr val="bg1"/>
                  </a:solidFill>
                  <a:latin typeface="Arial"/>
                  <a:cs typeface="Arial"/>
                </a:rPr>
                <a:t>Ranger</a:t>
              </a:r>
            </a:p>
          </p:txBody>
        </p:sp>
        <p:sp>
          <p:nvSpPr>
            <p:cNvPr id="575" name="Rounded Rectangle 37"/>
            <p:cNvSpPr>
              <a:spLocks/>
            </p:cNvSpPr>
            <p:nvPr/>
          </p:nvSpPr>
          <p:spPr>
            <a:xfrm>
              <a:off x="242069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BFBFBF"/>
                  </a:solidFill>
                  <a:latin typeface="Arial"/>
                  <a:cs typeface="Arial"/>
                </a:rPr>
                <a:t>Falcon</a:t>
              </a:r>
            </a:p>
          </p:txBody>
        </p:sp>
        <p:sp>
          <p:nvSpPr>
            <p:cNvPr id="576" name="Rounded Rectangle 37"/>
            <p:cNvSpPr>
              <a:spLocks/>
            </p:cNvSpPr>
            <p:nvPr/>
          </p:nvSpPr>
          <p:spPr>
            <a:xfrm>
              <a:off x="298738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chemeClr val="bg1">
                      <a:lumMod val="25000"/>
                      <a:lumOff val="75000"/>
                    </a:schemeClr>
                  </a:solidFill>
                  <a:latin typeface="Arial"/>
                  <a:cs typeface="Arial"/>
                </a:rPr>
                <a:t>Kafka</a:t>
              </a:r>
            </a:p>
          </p:txBody>
        </p:sp>
        <p:sp>
          <p:nvSpPr>
            <p:cNvPr id="577" name="Rounded Rectangle 37"/>
            <p:cNvSpPr>
              <a:spLocks/>
            </p:cNvSpPr>
            <p:nvPr/>
          </p:nvSpPr>
          <p:spPr>
            <a:xfrm>
              <a:off x="3554067"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chemeClr val="bg1">
                      <a:lumMod val="25000"/>
                      <a:lumOff val="75000"/>
                    </a:schemeClr>
                  </a:solidFill>
                  <a:latin typeface="Arial"/>
                  <a:cs typeface="Arial"/>
                </a:rPr>
                <a:t>Storm</a:t>
              </a:r>
            </a:p>
            <a:p>
              <a:pPr algn="ctr"/>
              <a:endParaRPr lang="en-US" sz="1400" b="1" kern="0" dirty="0">
                <a:solidFill>
                  <a:schemeClr val="bg1">
                    <a:lumMod val="25000"/>
                    <a:lumOff val="75000"/>
                  </a:schemeClr>
                </a:solidFill>
                <a:latin typeface="Arial"/>
                <a:cs typeface="Arial"/>
              </a:endParaRPr>
            </a:p>
          </p:txBody>
        </p:sp>
      </p:grpSp>
      <p:sp>
        <p:nvSpPr>
          <p:cNvPr id="6" name="TextBox 5"/>
          <p:cNvSpPr txBox="1"/>
          <p:nvPr/>
        </p:nvSpPr>
        <p:spPr>
          <a:xfrm>
            <a:off x="4926280" y="4863226"/>
            <a:ext cx="914400" cy="914400"/>
          </a:xfrm>
          <a:prstGeom prst="rect">
            <a:avLst/>
          </a:prstGeom>
        </p:spPr>
        <p:txBody>
          <a:bodyPr vert="horz" wrap="none" lIns="91440" tIns="91440" rIns="91440" bIns="91440" rtlCol="0">
            <a:noAutofit/>
          </a:bodyPr>
          <a:lstStyle/>
          <a:p>
            <a:endParaRPr lang="en-US" dirty="0"/>
          </a:p>
        </p:txBody>
      </p:sp>
      <p:sp>
        <p:nvSpPr>
          <p:cNvPr id="15" name="Rounded Rectangular Callout 14"/>
          <p:cNvSpPr/>
          <p:nvPr/>
        </p:nvSpPr>
        <p:spPr>
          <a:xfrm>
            <a:off x="768783" y="1677080"/>
            <a:ext cx="1867443" cy="846616"/>
          </a:xfrm>
          <a:prstGeom prst="wedgeRoundRectCallout">
            <a:avLst>
              <a:gd name="adj1" fmla="val -14519"/>
              <a:gd name="adj2" fmla="val 90765"/>
              <a:gd name="adj3" fmla="val 16667"/>
            </a:avLst>
          </a:prstGeom>
          <a:solidFill>
            <a:srgbClr val="FFFFFF"/>
          </a:solidFill>
          <a:ln w="25400">
            <a:solidFill>
              <a:schemeClr val="accent1">
                <a:lumMod val="75000"/>
              </a:schemeClr>
            </a:solidFill>
          </a:ln>
          <a:effectLst>
            <a:softEdge rad="0"/>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r>
              <a:rPr lang="en-US" sz="1400" i="1" dirty="0" smtClean="0">
                <a:solidFill>
                  <a:schemeClr val="tx1"/>
                </a:solidFill>
              </a:rPr>
              <a:t>Atlas provides the metadata tag to create policies</a:t>
            </a:r>
            <a:endParaRPr lang="en-US" sz="1400" i="1" dirty="0">
              <a:solidFill>
                <a:schemeClr val="tx1"/>
              </a:solidFill>
            </a:endParaRPr>
          </a:p>
        </p:txBody>
      </p:sp>
      <p:sp>
        <p:nvSpPr>
          <p:cNvPr id="9" name="TextBox 8"/>
          <p:cNvSpPr txBox="1"/>
          <p:nvPr/>
        </p:nvSpPr>
        <p:spPr>
          <a:xfrm>
            <a:off x="4384169" y="3711712"/>
            <a:ext cx="6455081" cy="2065914"/>
          </a:xfrm>
          <a:prstGeom prst="rect">
            <a:avLst/>
          </a:prstGeom>
        </p:spPr>
        <p:txBody>
          <a:bodyPr vert="horz" wrap="square" lIns="91440" tIns="91440" rIns="91440" bIns="91440" rtlCol="0">
            <a:noAutofit/>
          </a:bodyPr>
          <a:lstStyle/>
          <a:p>
            <a:r>
              <a:rPr lang="en-US" sz="1600" b="1" dirty="0">
                <a:solidFill>
                  <a:schemeClr val="bg1"/>
                </a:solidFill>
              </a:rPr>
              <a:t>Ranger provides</a:t>
            </a:r>
            <a:r>
              <a:rPr lang="en-US" sz="1600" dirty="0">
                <a:solidFill>
                  <a:schemeClr val="bg1"/>
                </a:solidFill>
              </a:rPr>
              <a:t>: </a:t>
            </a:r>
            <a:r>
              <a:rPr lang="en-US" sz="1600" b="1" i="1" dirty="0">
                <a:solidFill>
                  <a:schemeClr val="accent1">
                    <a:lumMod val="75000"/>
                  </a:schemeClr>
                </a:solidFill>
              </a:rPr>
              <a:t>Access  &amp; </a:t>
            </a:r>
            <a:r>
              <a:rPr lang="en-US" sz="1600" b="1" i="1" dirty="0" smtClean="0">
                <a:solidFill>
                  <a:schemeClr val="accent1">
                    <a:lumMod val="75000"/>
                  </a:schemeClr>
                </a:solidFill>
              </a:rPr>
              <a:t>Entitlements</a:t>
            </a:r>
          </a:p>
          <a:p>
            <a:endParaRPr lang="en-US" sz="1600" b="1" i="1" dirty="0">
              <a:solidFill>
                <a:schemeClr val="accent1">
                  <a:lumMod val="75000"/>
                </a:schemeClr>
              </a:solidFill>
            </a:endParaRPr>
          </a:p>
          <a:p>
            <a:pPr marL="285750" indent="-285750">
              <a:buFont typeface="Arial" charset="0"/>
              <a:buChar char="•"/>
            </a:pPr>
            <a:r>
              <a:rPr lang="en-US" sz="1600" dirty="0"/>
              <a:t>Ranger will cache tags and asset mapping for </a:t>
            </a:r>
            <a:r>
              <a:rPr lang="en-US" sz="1600" dirty="0" smtClean="0"/>
              <a:t>performance</a:t>
            </a:r>
          </a:p>
          <a:p>
            <a:pPr marL="285750" indent="-285750">
              <a:buFont typeface="Arial" charset="0"/>
              <a:buChar char="•"/>
            </a:pPr>
            <a:endParaRPr lang="en-US" sz="1600" dirty="0"/>
          </a:p>
          <a:p>
            <a:pPr marL="285750" indent="-285750">
              <a:buFont typeface="Arial" charset="0"/>
              <a:buChar char="•"/>
            </a:pPr>
            <a:r>
              <a:rPr lang="en-US" sz="1600" dirty="0"/>
              <a:t>Ranger will have a policy based on tags instead of roles.</a:t>
            </a:r>
          </a:p>
          <a:p>
            <a:pPr marL="285750" indent="-285750">
              <a:buFont typeface="Arial" charset="0"/>
              <a:buChar char="•"/>
            </a:pPr>
            <a:endParaRPr lang="en-US" sz="1600" dirty="0" smtClean="0"/>
          </a:p>
          <a:p>
            <a:pPr marL="285750" indent="-285750">
              <a:buFont typeface="Arial" charset="0"/>
              <a:buChar char="•"/>
            </a:pPr>
            <a:r>
              <a:rPr lang="en-US" sz="1600" dirty="0" smtClean="0"/>
              <a:t>Example</a:t>
            </a:r>
            <a:r>
              <a:rPr lang="en-US" sz="1600" dirty="0"/>
              <a:t>:  PII = &lt;group&gt;  This can work for a may assets.</a:t>
            </a:r>
          </a:p>
          <a:p>
            <a:endParaRPr lang="en-US" sz="1600" dirty="0"/>
          </a:p>
        </p:txBody>
      </p:sp>
    </p:spTree>
    <p:extLst>
      <p:ext uri="{BB962C8B-B14F-4D97-AF65-F5344CB8AC3E}">
        <p14:creationId xmlns:p14="http://schemas.microsoft.com/office/powerpoint/2010/main" val="7944521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Hive schema and tags - Atlas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7872532"/>
              </p:ext>
            </p:extLst>
          </p:nvPr>
        </p:nvGraphicFramePr>
        <p:xfrm>
          <a:off x="963612" y="1524000"/>
          <a:ext cx="7924800" cy="2719669"/>
        </p:xfrm>
        <a:graphic>
          <a:graphicData uri="http://schemas.openxmlformats.org/drawingml/2006/table">
            <a:tbl>
              <a:tblPr firstRow="1" bandRow="1">
                <a:tableStyleId>{5C22544A-7EE6-4342-B048-85BDC9FD1C3A}</a:tableStyleId>
              </a:tblPr>
              <a:tblGrid>
                <a:gridCol w="1311237"/>
                <a:gridCol w="1203363"/>
                <a:gridCol w="2514600"/>
                <a:gridCol w="2895600"/>
              </a:tblGrid>
              <a:tr h="42751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43388">
                <a:tc>
                  <a:txBody>
                    <a:bodyPr/>
                    <a:lstStyle/>
                    <a:p>
                      <a:r>
                        <a:rPr lang="en-US" dirty="0" smtClean="0"/>
                        <a:t>Database</a:t>
                      </a:r>
                      <a:endParaRPr lang="en-US" dirty="0"/>
                    </a:p>
                  </a:txBody>
                  <a:tcPr/>
                </a:tc>
                <a:tc>
                  <a:txBody>
                    <a:bodyPr/>
                    <a:lstStyle/>
                    <a:p>
                      <a:r>
                        <a:rPr lang="en-US" dirty="0" smtClean="0">
                          <a:solidFill>
                            <a:srgbClr val="008000"/>
                          </a:solidFill>
                        </a:rPr>
                        <a:t>default</a:t>
                      </a:r>
                      <a:endParaRPr lang="en-US" dirty="0">
                        <a:solidFill>
                          <a:srgbClr val="008000"/>
                        </a:solidFill>
                      </a:endParaRPr>
                    </a:p>
                  </a:txBody>
                  <a:tcPr/>
                </a:tc>
                <a:tc>
                  <a:txBody>
                    <a:bodyPr/>
                    <a:lstStyle/>
                    <a:p>
                      <a:r>
                        <a:rPr lang="en-US" dirty="0" smtClean="0">
                          <a:solidFill>
                            <a:srgbClr val="FF0000"/>
                          </a:solidFill>
                        </a:rPr>
                        <a:t>finance</a:t>
                      </a:r>
                      <a:endParaRPr lang="en-US" dirty="0">
                        <a:solidFill>
                          <a:srgbClr val="FF0000"/>
                        </a:solidFill>
                      </a:endParaRPr>
                    </a:p>
                  </a:txBody>
                  <a:tcPr/>
                </a:tc>
                <a:tc>
                  <a:txBody>
                    <a:bodyPr/>
                    <a:lstStyle/>
                    <a:p>
                      <a:r>
                        <a:rPr lang="en-US" dirty="0" err="1" smtClean="0">
                          <a:solidFill>
                            <a:srgbClr val="008000"/>
                          </a:solidFill>
                        </a:rPr>
                        <a:t>hr</a:t>
                      </a:r>
                      <a:endParaRPr lang="en-US" dirty="0">
                        <a:solidFill>
                          <a:srgbClr val="008000"/>
                        </a:solidFill>
                      </a:endParaRPr>
                    </a:p>
                  </a:txBody>
                  <a:tcPr/>
                </a:tc>
              </a:tr>
              <a:tr h="443388">
                <a:tc>
                  <a:txBody>
                    <a:bodyPr/>
                    <a:lstStyle/>
                    <a:p>
                      <a:r>
                        <a:rPr lang="en-US" dirty="0" smtClean="0"/>
                        <a:t>Table</a:t>
                      </a:r>
                      <a:endParaRPr lang="en-US" dirty="0"/>
                    </a:p>
                  </a:txBody>
                  <a:tcPr/>
                </a:tc>
                <a:tc>
                  <a:txBody>
                    <a:bodyPr/>
                    <a:lstStyle/>
                    <a:p>
                      <a:r>
                        <a:rPr lang="en-US" dirty="0" smtClean="0">
                          <a:solidFill>
                            <a:srgbClr val="008000"/>
                          </a:solidFill>
                        </a:rPr>
                        <a:t>table1</a:t>
                      </a:r>
                      <a:endParaRPr lang="en-US" dirty="0">
                        <a:solidFill>
                          <a:srgbClr val="008000"/>
                        </a:solidFill>
                      </a:endParaRPr>
                    </a:p>
                  </a:txBody>
                  <a:tcPr/>
                </a:tc>
                <a:tc>
                  <a:txBody>
                    <a:bodyPr/>
                    <a:lstStyle/>
                    <a:p>
                      <a:r>
                        <a:rPr lang="en-US" dirty="0" smtClean="0"/>
                        <a:t>invoice</a:t>
                      </a:r>
                      <a:endParaRPr lang="en-US" dirty="0"/>
                    </a:p>
                  </a:txBody>
                  <a:tcPr/>
                </a:tc>
                <a:tc>
                  <a:txBody>
                    <a:bodyPr/>
                    <a:lstStyle/>
                    <a:p>
                      <a:r>
                        <a:rPr lang="en-US" dirty="0" smtClean="0">
                          <a:solidFill>
                            <a:srgbClr val="008000"/>
                          </a:solidFill>
                        </a:rPr>
                        <a:t>employee</a:t>
                      </a:r>
                      <a:endParaRPr lang="en-US" dirty="0">
                        <a:solidFill>
                          <a:srgbClr val="008000"/>
                        </a:solidFill>
                      </a:endParaRPr>
                    </a:p>
                  </a:txBody>
                  <a:tcPr/>
                </a:tc>
              </a:tr>
              <a:tr h="574710">
                <a:tc>
                  <a:txBody>
                    <a:bodyPr/>
                    <a:lstStyle/>
                    <a:p>
                      <a:r>
                        <a:rPr lang="en-US" dirty="0" smtClean="0"/>
                        <a:t>Columns</a:t>
                      </a:r>
                      <a:endParaRPr lang="en-US" dirty="0"/>
                    </a:p>
                  </a:txBody>
                  <a:tcPr/>
                </a:tc>
                <a:tc>
                  <a:txBody>
                    <a:bodyPr/>
                    <a:lstStyle/>
                    <a:p>
                      <a:r>
                        <a:rPr lang="en-US" dirty="0" smtClean="0">
                          <a:solidFill>
                            <a:srgbClr val="008000"/>
                          </a:solidFill>
                        </a:rPr>
                        <a:t>column1, column2</a:t>
                      </a:r>
                      <a:endParaRPr lang="en-US" dirty="0">
                        <a:solidFill>
                          <a:srgbClr val="008000"/>
                        </a:solidFill>
                      </a:endParaRPr>
                    </a:p>
                  </a:txBody>
                  <a:tcPr/>
                </a:tc>
                <a:tc>
                  <a:txBody>
                    <a:bodyPr/>
                    <a:lstStyle/>
                    <a:p>
                      <a:r>
                        <a:rPr lang="en-US" dirty="0" smtClean="0"/>
                        <a:t>id,</a:t>
                      </a:r>
                      <a:r>
                        <a:rPr lang="en-US" baseline="0" dirty="0" smtClean="0"/>
                        <a:t> vendor, </a:t>
                      </a:r>
                      <a:r>
                        <a:rPr lang="en-US" baseline="0" dirty="0" err="1" smtClean="0">
                          <a:solidFill>
                            <a:schemeClr val="tx1"/>
                          </a:solidFill>
                        </a:rPr>
                        <a:t>ssn</a:t>
                      </a:r>
                      <a:r>
                        <a:rPr lang="en-US" baseline="0" dirty="0" smtClean="0"/>
                        <a:t>,  amount</a:t>
                      </a:r>
                      <a:endParaRPr lang="en-US" dirty="0"/>
                    </a:p>
                  </a:txBody>
                  <a:tcPr/>
                </a:tc>
                <a:tc>
                  <a:txBody>
                    <a:bodyPr/>
                    <a:lstStyle/>
                    <a:p>
                      <a:r>
                        <a:rPr lang="en-US" dirty="0" smtClean="0">
                          <a:solidFill>
                            <a:srgbClr val="008000"/>
                          </a:solidFill>
                        </a:rPr>
                        <a:t>id</a:t>
                      </a:r>
                      <a:r>
                        <a:rPr lang="en-US" dirty="0" smtClean="0"/>
                        <a:t>, </a:t>
                      </a:r>
                      <a:r>
                        <a:rPr lang="en-US" dirty="0" smtClean="0">
                          <a:solidFill>
                            <a:srgbClr val="008000"/>
                          </a:solidFill>
                        </a:rPr>
                        <a:t>name</a:t>
                      </a:r>
                      <a:r>
                        <a:rPr lang="en-US" dirty="0" smtClean="0"/>
                        <a:t>,</a:t>
                      </a:r>
                      <a:r>
                        <a:rPr lang="en-US" baseline="0" dirty="0" smtClean="0"/>
                        <a:t> </a:t>
                      </a:r>
                      <a:r>
                        <a:rPr lang="en-US" baseline="0" dirty="0" err="1" smtClean="0">
                          <a:solidFill>
                            <a:srgbClr val="FF0000"/>
                          </a:solidFill>
                        </a:rPr>
                        <a:t>ssn</a:t>
                      </a:r>
                      <a:endParaRPr lang="en-US" dirty="0">
                        <a:solidFill>
                          <a:srgbClr val="FF0000"/>
                        </a:solidFill>
                      </a:endParaRPr>
                    </a:p>
                  </a:txBody>
                  <a:tcPr/>
                </a:tc>
              </a:tr>
              <a:tr h="765300">
                <a:tc>
                  <a:txBody>
                    <a:bodyPr/>
                    <a:lstStyle/>
                    <a:p>
                      <a:r>
                        <a:rPr lang="en-US" dirty="0" smtClean="0"/>
                        <a:t>Tags</a:t>
                      </a:r>
                      <a:endParaRPr lang="en-US" dirty="0"/>
                    </a:p>
                  </a:txBody>
                  <a:tcPr/>
                </a:tc>
                <a:tc>
                  <a:txBody>
                    <a:bodyPr/>
                    <a:lstStyle/>
                    <a:p>
                      <a:r>
                        <a:rPr lang="en-US" dirty="0" smtClean="0"/>
                        <a:t>None</a:t>
                      </a:r>
                      <a:endParaRPr lang="en-US" dirty="0"/>
                    </a:p>
                  </a:txBody>
                  <a:tcPr/>
                </a:tc>
                <a:tc>
                  <a:txBody>
                    <a:bodyPr/>
                    <a:lstStyle/>
                    <a:p>
                      <a:r>
                        <a:rPr lang="en-US" u="sng" baseline="0" dirty="0" smtClean="0">
                          <a:solidFill>
                            <a:srgbClr val="FF0000"/>
                          </a:solidFill>
                        </a:rPr>
                        <a:t>FINANCE</a:t>
                      </a:r>
                      <a:r>
                        <a:rPr lang="en-US" dirty="0" smtClean="0"/>
                        <a:t> – </a:t>
                      </a:r>
                      <a:r>
                        <a:rPr lang="en-US" dirty="0" err="1" smtClean="0"/>
                        <a:t>db</a:t>
                      </a:r>
                      <a:r>
                        <a:rPr lang="en-US" dirty="0" smtClean="0"/>
                        <a:t>=finance</a:t>
                      </a:r>
                      <a:endParaRPr lang="en-US" u="sng" baseline="0" dirty="0" smtClean="0">
                        <a:solidFill>
                          <a:srgbClr val="FF0000"/>
                        </a:solidFill>
                      </a:endParaRPr>
                    </a:p>
                  </a:txBody>
                  <a:tcPr/>
                </a:tc>
                <a:tc>
                  <a:txBody>
                    <a:bodyPr/>
                    <a:lstStyle/>
                    <a:p>
                      <a:r>
                        <a:rPr lang="en-US" u="sng" dirty="0" smtClean="0">
                          <a:solidFill>
                            <a:srgbClr val="FF0000"/>
                          </a:solidFill>
                        </a:rPr>
                        <a:t>PII</a:t>
                      </a:r>
                      <a:r>
                        <a:rPr lang="en-US" dirty="0" smtClean="0"/>
                        <a:t> – column=</a:t>
                      </a:r>
                      <a:r>
                        <a:rPr lang="en-US" dirty="0" err="1" smtClean="0"/>
                        <a:t>employee.ssn</a:t>
                      </a:r>
                      <a:endParaRPr lang="en-US" u="sng" dirty="0">
                        <a:solidFill>
                          <a:srgbClr val="FF0000"/>
                        </a:solidFill>
                      </a:endParaRPr>
                    </a:p>
                  </a:txBody>
                  <a:tcPr/>
                </a:tc>
              </a:tr>
            </a:tbl>
          </a:graphicData>
        </a:graphic>
      </p:graphicFrame>
    </p:spTree>
    <p:custDataLst>
      <p:tags r:id="rId1"/>
    </p:custDataLst>
    <p:extLst>
      <p:ext uri="{BB962C8B-B14F-4D97-AF65-F5344CB8AC3E}">
        <p14:creationId xmlns:p14="http://schemas.microsoft.com/office/powerpoint/2010/main" val="1182912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17812" y="2363450"/>
            <a:ext cx="6781800" cy="3808750"/>
          </a:xfrm>
          <a:prstGeom prst="rect">
            <a:avLst/>
          </a:prstGeom>
          <a:noFill/>
        </p:spPr>
        <p:txBody>
          <a:bodyPr wrap="square" rtlCol="0">
            <a:normAutofit/>
          </a:bodyPr>
          <a:lstStyle/>
          <a:p>
            <a:endParaRPr lang="en-US" sz="7200" dirty="0"/>
          </a:p>
        </p:txBody>
      </p:sp>
      <p:sp>
        <p:nvSpPr>
          <p:cNvPr id="2" name="Title 1"/>
          <p:cNvSpPr>
            <a:spLocks noGrp="1"/>
          </p:cNvSpPr>
          <p:nvPr>
            <p:ph type="title"/>
          </p:nvPr>
        </p:nvSpPr>
        <p:spPr/>
        <p:txBody>
          <a:bodyPr/>
          <a:lstStyle/>
          <a:p>
            <a:r>
              <a:rPr lang="en-US" dirty="0" smtClean="0"/>
              <a:t>Tag-based policies - Ranger</a:t>
            </a:r>
            <a:endParaRPr lang="en-US" dirty="0"/>
          </a:p>
        </p:txBody>
      </p:sp>
      <p:graphicFrame>
        <p:nvGraphicFramePr>
          <p:cNvPr id="4" name="Table 3"/>
          <p:cNvGraphicFramePr>
            <a:graphicFrameLocks noGrp="1"/>
          </p:cNvGraphicFramePr>
          <p:nvPr>
            <p:extLst/>
          </p:nvPr>
        </p:nvGraphicFramePr>
        <p:xfrm>
          <a:off x="1015736" y="1551259"/>
          <a:ext cx="8077199" cy="2872781"/>
        </p:xfrm>
        <a:graphic>
          <a:graphicData uri="http://schemas.openxmlformats.org/drawingml/2006/table">
            <a:tbl>
              <a:tblPr firstRow="1" bandRow="1">
                <a:tableStyleId>{5C22544A-7EE6-4342-B048-85BDC9FD1C3A}</a:tableStyleId>
              </a:tblPr>
              <a:tblGrid>
                <a:gridCol w="1828800"/>
                <a:gridCol w="2362200"/>
                <a:gridCol w="3886199"/>
              </a:tblGrid>
              <a:tr h="815117">
                <a:tc>
                  <a:txBody>
                    <a:bodyPr/>
                    <a:lstStyle/>
                    <a:p>
                      <a:r>
                        <a:rPr lang="en-US" dirty="0" smtClean="0"/>
                        <a:t>TAG-Names</a:t>
                      </a:r>
                      <a:endParaRPr lang="en-US" dirty="0"/>
                    </a:p>
                  </a:txBody>
                  <a:tcPr/>
                </a:tc>
                <a:tc>
                  <a:txBody>
                    <a:bodyPr/>
                    <a:lstStyle/>
                    <a:p>
                      <a:r>
                        <a:rPr lang="en-US" dirty="0" smtClean="0"/>
                        <a:t>Users</a:t>
                      </a:r>
                      <a:endParaRPr lang="en-US" dirty="0"/>
                    </a:p>
                  </a:txBody>
                  <a:tcPr/>
                </a:tc>
                <a:tc>
                  <a:txBody>
                    <a:bodyPr/>
                    <a:lstStyle/>
                    <a:p>
                      <a:r>
                        <a:rPr lang="en-US" dirty="0" smtClean="0"/>
                        <a:t>Permissions</a:t>
                      </a:r>
                      <a:endParaRPr lang="en-US" dirty="0"/>
                    </a:p>
                  </a:txBody>
                  <a:tcPr/>
                </a:tc>
              </a:tr>
              <a:tr h="368731">
                <a:tc rowSpan="3">
                  <a:txBody>
                    <a:bodyPr/>
                    <a:lstStyle/>
                    <a:p>
                      <a:pPr algn="ctr"/>
                      <a:r>
                        <a:rPr lang="en-US" dirty="0" smtClean="0"/>
                        <a:t>FINANCE</a:t>
                      </a:r>
                      <a:endParaRPr lang="en-US" dirty="0"/>
                    </a:p>
                  </a:txBody>
                  <a:tcPr anchor="ctr" anchorCtr="1"/>
                </a:tc>
                <a:tc>
                  <a:txBody>
                    <a:bodyPr/>
                    <a:lstStyle/>
                    <a:p>
                      <a:r>
                        <a:rPr lang="en-US" dirty="0" err="1" smtClean="0"/>
                        <a:t>fin_user</a:t>
                      </a:r>
                      <a:endParaRPr lang="en-US" dirty="0"/>
                    </a:p>
                  </a:txBody>
                  <a:tcPr/>
                </a:tc>
                <a:tc>
                  <a:txBody>
                    <a:bodyPr/>
                    <a:lstStyle/>
                    <a:p>
                      <a:r>
                        <a:rPr lang="en-US" dirty="0" smtClean="0"/>
                        <a:t>select</a:t>
                      </a:r>
                      <a:endParaRPr lang="en-US" dirty="0"/>
                    </a:p>
                  </a:txBody>
                  <a:tcPr/>
                </a:tc>
              </a:tr>
              <a:tr h="340751">
                <a:tc vMerge="1">
                  <a:txBody>
                    <a:bodyPr/>
                    <a:lstStyle/>
                    <a:p>
                      <a:endParaRPr lang="en-US" dirty="0"/>
                    </a:p>
                  </a:txBody>
                  <a:tcPr/>
                </a:tc>
                <a:tc>
                  <a:txBody>
                    <a:bodyPr/>
                    <a:lstStyle/>
                    <a:p>
                      <a:r>
                        <a:rPr lang="en-US" dirty="0" err="1" smtClean="0"/>
                        <a:t>fin_admin</a:t>
                      </a:r>
                      <a:endParaRPr lang="en-US" dirty="0"/>
                    </a:p>
                  </a:txBody>
                  <a:tcPr/>
                </a:tc>
                <a:tc>
                  <a:txBody>
                    <a:bodyPr/>
                    <a:lstStyle/>
                    <a:p>
                      <a:r>
                        <a:rPr lang="en-US" dirty="0" smtClean="0"/>
                        <a:t>all</a:t>
                      </a:r>
                      <a:endParaRPr lang="en-US" dirty="0"/>
                    </a:p>
                  </a:txBody>
                  <a:tcPr/>
                </a:tc>
              </a:tr>
              <a:tr h="360144">
                <a:tc vMerge="1">
                  <a:txBody>
                    <a:bodyPr/>
                    <a:lstStyle/>
                    <a:p>
                      <a:pPr algn="ctr"/>
                      <a:endParaRPr lang="en-US" dirty="0"/>
                    </a:p>
                  </a:txBody>
                  <a:tcPr/>
                </a:tc>
                <a:tc>
                  <a:txBody>
                    <a:bodyPr/>
                    <a:lstStyle/>
                    <a:p>
                      <a:r>
                        <a:rPr lang="en-US" dirty="0" smtClean="0"/>
                        <a:t>other</a:t>
                      </a:r>
                      <a:r>
                        <a:rPr lang="en-US" baseline="0" dirty="0" smtClean="0"/>
                        <a:t> users</a:t>
                      </a:r>
                      <a:endParaRPr lang="en-US" dirty="0"/>
                    </a:p>
                  </a:txBody>
                  <a:tcPr/>
                </a:tc>
                <a:tc>
                  <a:txBody>
                    <a:bodyPr/>
                    <a:lstStyle/>
                    <a:p>
                      <a:r>
                        <a:rPr lang="en-US" dirty="0" smtClean="0"/>
                        <a:t>no access</a:t>
                      </a:r>
                      <a:endParaRPr lang="en-US" dirty="0"/>
                    </a:p>
                  </a:txBody>
                  <a:tcPr/>
                </a:tc>
              </a:tr>
              <a:tr h="360144">
                <a:tc rowSpan="2">
                  <a:txBody>
                    <a:bodyPr/>
                    <a:lstStyle/>
                    <a:p>
                      <a:pPr algn="ctr"/>
                      <a:r>
                        <a:rPr lang="en-US" dirty="0" smtClean="0"/>
                        <a:t>PII</a:t>
                      </a:r>
                      <a:endParaRPr lang="en-US" dirty="0"/>
                    </a:p>
                  </a:txBody>
                  <a:tcPr anchor="ctr" anchorCtr="1"/>
                </a:tc>
                <a:tc>
                  <a:txBody>
                    <a:bodyPr/>
                    <a:lstStyle/>
                    <a:p>
                      <a:r>
                        <a:rPr lang="en-US" dirty="0" err="1" smtClean="0"/>
                        <a:t>hr_admin</a:t>
                      </a:r>
                      <a:endParaRPr lang="en-US" dirty="0"/>
                    </a:p>
                  </a:txBody>
                  <a:tcPr/>
                </a:tc>
                <a:tc>
                  <a:txBody>
                    <a:bodyPr/>
                    <a:lstStyle/>
                    <a:p>
                      <a:r>
                        <a:rPr lang="en-US" dirty="0" smtClean="0"/>
                        <a:t>all</a:t>
                      </a:r>
                      <a:endParaRPr lang="en-US" dirty="0"/>
                    </a:p>
                  </a:txBody>
                  <a:tcPr/>
                </a:tc>
              </a:tr>
              <a:tr h="591653">
                <a:tc vMerge="1">
                  <a:txBody>
                    <a:bodyPr/>
                    <a:lstStyle/>
                    <a:p>
                      <a:pPr algn="ctr"/>
                      <a:endParaRPr lang="en-US" dirty="0"/>
                    </a:p>
                  </a:txBody>
                  <a:tcPr/>
                </a:tc>
                <a:tc>
                  <a:txBody>
                    <a:bodyPr/>
                    <a:lstStyle/>
                    <a:p>
                      <a:r>
                        <a:rPr lang="en-US" dirty="0" smtClean="0"/>
                        <a:t>other</a:t>
                      </a:r>
                      <a:r>
                        <a:rPr lang="en-US" baseline="0" dirty="0" smtClean="0"/>
                        <a:t> users</a:t>
                      </a:r>
                      <a:endParaRPr lang="en-US" dirty="0"/>
                    </a:p>
                  </a:txBody>
                  <a:tcPr/>
                </a:tc>
                <a:tc>
                  <a:txBody>
                    <a:bodyPr/>
                    <a:lstStyle/>
                    <a:p>
                      <a:r>
                        <a:rPr lang="en-US" dirty="0" smtClean="0"/>
                        <a:t>no access</a:t>
                      </a:r>
                      <a:endParaRPr lang="en-US" dirty="0"/>
                    </a:p>
                  </a:txBody>
                  <a:tcPr/>
                </a:tc>
              </a:tr>
            </a:tbl>
          </a:graphicData>
        </a:graphic>
      </p:graphicFrame>
    </p:spTree>
    <p:extLst>
      <p:ext uri="{BB962C8B-B14F-4D97-AF65-F5344CB8AC3E}">
        <p14:creationId xmlns:p14="http://schemas.microsoft.com/office/powerpoint/2010/main" val="21186439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41" y="165100"/>
            <a:ext cx="10969943" cy="1016000"/>
          </a:xfrm>
        </p:spPr>
        <p:txBody>
          <a:bodyPr>
            <a:normAutofit fontScale="90000"/>
          </a:bodyPr>
          <a:lstStyle/>
          <a:p>
            <a:r>
              <a:rPr lang="en-US" dirty="0" smtClean="0"/>
              <a:t>Queries &amp; </a:t>
            </a:r>
            <a:r>
              <a:rPr lang="en-US" sz="4000" dirty="0" smtClean="0"/>
              <a:t>outcomes</a:t>
            </a:r>
            <a:r>
              <a:rPr lang="en-US" dirty="0" smtClean="0"/>
              <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79127523"/>
              </p:ext>
            </p:extLst>
          </p:nvPr>
        </p:nvGraphicFramePr>
        <p:xfrm>
          <a:off x="931472" y="1094244"/>
          <a:ext cx="10498557" cy="4498179"/>
        </p:xfrm>
        <a:graphic>
          <a:graphicData uri="http://schemas.openxmlformats.org/drawingml/2006/table">
            <a:tbl>
              <a:tblPr firstRow="1" bandRow="1">
                <a:tableStyleId>{5C22544A-7EE6-4342-B048-85BDC9FD1C3A}</a:tableStyleId>
              </a:tblPr>
              <a:tblGrid>
                <a:gridCol w="3842790"/>
                <a:gridCol w="1668965"/>
                <a:gridCol w="1176792"/>
                <a:gridCol w="1316608"/>
                <a:gridCol w="1176792"/>
                <a:gridCol w="1316610"/>
              </a:tblGrid>
              <a:tr h="501927">
                <a:tc>
                  <a:txBody>
                    <a:bodyPr/>
                    <a:lstStyle/>
                    <a:p>
                      <a:r>
                        <a:rPr lang="en-US" dirty="0" smtClean="0"/>
                        <a:t>Query</a:t>
                      </a:r>
                      <a:endParaRPr lang="en-US" dirty="0"/>
                    </a:p>
                  </a:txBody>
                  <a:tcPr/>
                </a:tc>
                <a:tc>
                  <a:txBody>
                    <a:bodyPr/>
                    <a:lstStyle/>
                    <a:p>
                      <a:endParaRPr lang="en-US" dirty="0"/>
                    </a:p>
                  </a:txBody>
                  <a:tcPr/>
                </a:tc>
                <a:tc>
                  <a:txBody>
                    <a:bodyPr/>
                    <a:lstStyle/>
                    <a:p>
                      <a:r>
                        <a:rPr lang="en-US" dirty="0" err="1" smtClean="0"/>
                        <a:t>fin_user</a:t>
                      </a:r>
                      <a:endParaRPr lang="en-US" dirty="0"/>
                    </a:p>
                  </a:txBody>
                  <a:tcPr/>
                </a:tc>
                <a:tc>
                  <a:txBody>
                    <a:bodyPr/>
                    <a:lstStyle/>
                    <a:p>
                      <a:r>
                        <a:rPr lang="en-US" dirty="0" err="1" smtClean="0"/>
                        <a:t>fin_admin</a:t>
                      </a:r>
                      <a:endParaRPr lang="en-US" dirty="0"/>
                    </a:p>
                  </a:txBody>
                  <a:tcPr/>
                </a:tc>
                <a:tc>
                  <a:txBody>
                    <a:bodyPr/>
                    <a:lstStyle/>
                    <a:p>
                      <a:r>
                        <a:rPr lang="en-US" dirty="0" err="1" smtClean="0"/>
                        <a:t>hr_user</a:t>
                      </a:r>
                      <a:endParaRPr lang="en-US" dirty="0"/>
                    </a:p>
                  </a:txBody>
                  <a:tcPr/>
                </a:tc>
                <a:tc>
                  <a:txBody>
                    <a:bodyPr/>
                    <a:lstStyle/>
                    <a:p>
                      <a:r>
                        <a:rPr lang="en-US" dirty="0" err="1" smtClean="0"/>
                        <a:t>hr_admin</a:t>
                      </a:r>
                      <a:endParaRPr lang="en-US" dirty="0"/>
                    </a:p>
                  </a:txBody>
                  <a:tcPr/>
                </a:tc>
              </a:tr>
              <a:tr h="334349">
                <a:tc rowSpan="2">
                  <a:txBody>
                    <a:bodyPr/>
                    <a:lstStyle/>
                    <a:p>
                      <a:pPr algn="l"/>
                      <a:r>
                        <a:rPr lang="en-US" sz="1600" i="1" dirty="0" smtClean="0"/>
                        <a:t>select</a:t>
                      </a:r>
                      <a:r>
                        <a:rPr lang="en-US" sz="1600" i="1" baseline="0" dirty="0" smtClean="0"/>
                        <a:t> * from default.table1;</a:t>
                      </a:r>
                      <a:endParaRPr lang="en-US" sz="1600" i="1" dirty="0"/>
                    </a:p>
                  </a:txBody>
                  <a:tcPr anchor="ctr"/>
                </a:tc>
                <a:tc>
                  <a:txBody>
                    <a:bodyPr/>
                    <a:lstStyle/>
                    <a:p>
                      <a:r>
                        <a:rPr lang="en-US" sz="1600" dirty="0" smtClean="0"/>
                        <a:t>Resource</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r>
              <a:tr h="456980">
                <a:tc vMerge="1">
                  <a:txBody>
                    <a:bodyPr/>
                    <a:lstStyle/>
                    <a:p>
                      <a:endParaRPr lang="en-US" dirty="0"/>
                    </a:p>
                  </a:txBody>
                  <a:tcPr/>
                </a:tc>
                <a:tc>
                  <a:txBody>
                    <a:bodyPr/>
                    <a:lstStyle/>
                    <a:p>
                      <a:r>
                        <a:rPr lang="en-US" sz="1600" dirty="0" smtClean="0"/>
                        <a:t>Tag &amp; Resource</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r>
              <a:tr h="334349">
                <a:tc rowSpan="2">
                  <a:txBody>
                    <a:bodyPr/>
                    <a:lstStyle/>
                    <a:p>
                      <a:r>
                        <a:rPr lang="en-US" sz="1600" i="1" dirty="0" smtClean="0"/>
                        <a:t>select * from </a:t>
                      </a:r>
                      <a:r>
                        <a:rPr lang="en-US" sz="1600" i="1" dirty="0" err="1" smtClean="0"/>
                        <a:t>finance.invoice</a:t>
                      </a:r>
                      <a:r>
                        <a:rPr lang="en-US" sz="1600" i="1" dirty="0" smtClean="0"/>
                        <a:t>;</a:t>
                      </a:r>
                      <a:endParaRPr lang="en-US" sz="1600" i="1" dirty="0"/>
                    </a:p>
                  </a:txBody>
                  <a:tcPr anchor="ctr"/>
                </a:tc>
                <a:tc>
                  <a:txBody>
                    <a:bodyPr/>
                    <a:lstStyle/>
                    <a:p>
                      <a:r>
                        <a:rPr lang="en-US" sz="1600" dirty="0" smtClean="0"/>
                        <a:t>Resource</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N</a:t>
                      </a:r>
                      <a:endParaRPr lang="en-US" sz="1600" dirty="0"/>
                    </a:p>
                  </a:txBody>
                  <a:tcPr/>
                </a:tc>
              </a:tr>
              <a:tr h="433678">
                <a:tc vMerge="1">
                  <a:txBody>
                    <a:bodyPr/>
                    <a:lstStyle/>
                    <a:p>
                      <a:endParaRPr lang="en-US" dirty="0"/>
                    </a:p>
                  </a:txBody>
                  <a:tcPr/>
                </a:tc>
                <a:tc>
                  <a:txBody>
                    <a:bodyPr/>
                    <a:lstStyle/>
                    <a:p>
                      <a:r>
                        <a:rPr lang="en-US" sz="1600" dirty="0" smtClean="0"/>
                        <a:t>Tag &amp;</a:t>
                      </a:r>
                      <a:r>
                        <a:rPr lang="en-US" sz="1600" baseline="0" dirty="0" smtClean="0"/>
                        <a:t> Resource</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N</a:t>
                      </a:r>
                      <a:endParaRPr lang="en-US" sz="1600" dirty="0"/>
                    </a:p>
                  </a:txBody>
                  <a:tcPr/>
                </a:tc>
              </a:tr>
              <a:tr h="334349">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t>insert</a:t>
                      </a:r>
                      <a:r>
                        <a:rPr lang="en-US" sz="1600" i="1" baseline="0" dirty="0" smtClean="0"/>
                        <a:t> into </a:t>
                      </a:r>
                      <a:r>
                        <a:rPr lang="en-US" sz="1600" i="1" baseline="0" dirty="0" err="1" smtClean="0"/>
                        <a:t>finance.invoice</a:t>
                      </a:r>
                      <a:r>
                        <a:rPr lang="en-US" sz="1600" i="1" baseline="0" dirty="0" smtClean="0"/>
                        <a:t> (id, vendor, amount) VALUES (2</a:t>
                      </a:r>
                      <a:r>
                        <a:rPr lang="en-US" sz="1600" i="1" dirty="0" smtClean="0"/>
                        <a:t>, ‘vendor 2’,</a:t>
                      </a:r>
                      <a:r>
                        <a:rPr lang="en-US" sz="1600" i="1" baseline="0" dirty="0" smtClean="0"/>
                        <a:t> 1500000);</a:t>
                      </a:r>
                      <a:endParaRPr lang="en-US" sz="1600" i="1" dirty="0" smtClean="0"/>
                    </a:p>
                  </a:txBody>
                  <a:tcPr anchor="ctr"/>
                </a:tc>
                <a:tc>
                  <a:txBody>
                    <a:bodyPr/>
                    <a:lstStyle/>
                    <a:p>
                      <a:r>
                        <a:rPr lang="en-US" sz="1600" dirty="0" smtClean="0"/>
                        <a:t>Resource</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N</a:t>
                      </a:r>
                      <a:endParaRPr lang="en-US" sz="1600" dirty="0"/>
                    </a:p>
                  </a:txBody>
                  <a:tcPr/>
                </a:tc>
              </a:tr>
              <a:tr h="58511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sz="1600" dirty="0" smtClean="0"/>
                        <a:t>Tag &amp; Resource</a:t>
                      </a:r>
                      <a:endParaRPr lang="en-US" sz="1600" dirty="0"/>
                    </a:p>
                  </a:txBody>
                  <a:tcPr/>
                </a:tc>
                <a:tc>
                  <a:txBody>
                    <a:bodyPr/>
                    <a:lstStyle/>
                    <a:p>
                      <a:pPr algn="ctr"/>
                      <a:r>
                        <a:rPr lang="en-US" sz="1600" b="1" dirty="0" smtClean="0">
                          <a:solidFill>
                            <a:srgbClr val="FF0000"/>
                          </a:solidFill>
                        </a:rPr>
                        <a:t>N</a:t>
                      </a:r>
                      <a:endParaRPr lang="en-US" sz="1600" b="1" dirty="0">
                        <a:solidFill>
                          <a:srgbClr val="FF0000"/>
                        </a:solidFill>
                      </a:endParaRPr>
                    </a:p>
                  </a:txBody>
                  <a:tcPr/>
                </a:tc>
                <a:tc>
                  <a:txBody>
                    <a:bodyPr/>
                    <a:lstStyle/>
                    <a:p>
                      <a:pPr algn="ctr"/>
                      <a:r>
                        <a:rPr lang="en-US" sz="1600" dirty="0" smtClean="0"/>
                        <a:t>Y</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N</a:t>
                      </a:r>
                      <a:endParaRPr lang="en-US" sz="1600" dirty="0"/>
                    </a:p>
                  </a:txBody>
                  <a:tcPr/>
                </a:tc>
              </a:tr>
              <a:tr h="334349">
                <a:tc rowSpan="2">
                  <a:txBody>
                    <a:bodyPr/>
                    <a:lstStyle/>
                    <a:p>
                      <a:r>
                        <a:rPr lang="en-US" sz="1600" i="1" dirty="0" smtClean="0"/>
                        <a:t>select * from </a:t>
                      </a:r>
                      <a:r>
                        <a:rPr lang="en-US" sz="1600" i="1" dirty="0" err="1" smtClean="0"/>
                        <a:t>hr.</a:t>
                      </a:r>
                      <a:r>
                        <a:rPr lang="en-US" sz="1600" i="1" baseline="0" dirty="0" err="1" smtClean="0"/>
                        <a:t>employee</a:t>
                      </a:r>
                      <a:r>
                        <a:rPr lang="en-US" sz="1600" i="1" baseline="0" dirty="0" smtClean="0"/>
                        <a:t>;</a:t>
                      </a:r>
                      <a:endParaRPr lang="en-US" sz="1600" i="1" dirty="0"/>
                    </a:p>
                  </a:txBody>
                  <a:tcPr anchor="ctr"/>
                </a:tc>
                <a:tc>
                  <a:txBody>
                    <a:bodyPr/>
                    <a:lstStyle/>
                    <a:p>
                      <a:r>
                        <a:rPr lang="en-US" sz="1600" dirty="0" smtClean="0"/>
                        <a:t>Resource</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r>
              <a:tr h="410406">
                <a:tc vMerge="1">
                  <a:txBody>
                    <a:bodyPr/>
                    <a:lstStyle/>
                    <a:p>
                      <a:endParaRPr lang="en-US" dirty="0"/>
                    </a:p>
                  </a:txBody>
                  <a:tcPr/>
                </a:tc>
                <a:tc>
                  <a:txBody>
                    <a:bodyPr/>
                    <a:lstStyle/>
                    <a:p>
                      <a:r>
                        <a:rPr lang="en-US" sz="1600" dirty="0" smtClean="0"/>
                        <a:t>Tag &amp; Resource</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b="1" dirty="0" smtClean="0">
                          <a:solidFill>
                            <a:srgbClr val="FF0000"/>
                          </a:solidFill>
                        </a:rPr>
                        <a:t>N</a:t>
                      </a:r>
                      <a:endParaRPr lang="en-US" sz="1600" b="1" dirty="0">
                        <a:solidFill>
                          <a:srgbClr val="FF0000"/>
                        </a:solidFill>
                      </a:endParaRPr>
                    </a:p>
                  </a:txBody>
                  <a:tcPr/>
                </a:tc>
                <a:tc>
                  <a:txBody>
                    <a:bodyPr/>
                    <a:lstStyle/>
                    <a:p>
                      <a:pPr algn="ctr"/>
                      <a:r>
                        <a:rPr lang="en-US" sz="1600" dirty="0" smtClean="0"/>
                        <a:t>Y</a:t>
                      </a:r>
                      <a:endParaRPr lang="en-US" sz="1600" dirty="0"/>
                    </a:p>
                  </a:txBody>
                  <a:tcPr/>
                </a:tc>
              </a:tr>
              <a:tr h="334349">
                <a:tc rowSpan="2">
                  <a:txBody>
                    <a:bodyPr/>
                    <a:lstStyle/>
                    <a:p>
                      <a:r>
                        <a:rPr lang="en-US" sz="1600" i="1" dirty="0" smtClean="0"/>
                        <a:t>select id, name from </a:t>
                      </a:r>
                      <a:r>
                        <a:rPr lang="en-US" sz="1600" i="1" dirty="0" err="1" smtClean="0"/>
                        <a:t>hr.</a:t>
                      </a:r>
                      <a:r>
                        <a:rPr lang="en-US" sz="1600" i="1" baseline="0" dirty="0" err="1" smtClean="0"/>
                        <a:t>employee</a:t>
                      </a:r>
                      <a:r>
                        <a:rPr lang="en-US" sz="1600" i="1" baseline="0" dirty="0" smtClean="0"/>
                        <a:t>;</a:t>
                      </a:r>
                      <a:endParaRPr lang="en-US" sz="1600" i="1" dirty="0"/>
                    </a:p>
                  </a:txBody>
                  <a:tcPr anchor="ctr"/>
                </a:tc>
                <a:tc>
                  <a:txBody>
                    <a:bodyPr/>
                    <a:lstStyle/>
                    <a:p>
                      <a:r>
                        <a:rPr lang="en-US" sz="1600" dirty="0" smtClean="0"/>
                        <a:t>Resource</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r>
              <a:tr h="433678">
                <a:tc vMerge="1">
                  <a:txBody>
                    <a:bodyPr/>
                    <a:lstStyle/>
                    <a:p>
                      <a:endParaRPr lang="en-US" dirty="0"/>
                    </a:p>
                  </a:txBody>
                  <a:tcPr/>
                </a:tc>
                <a:tc>
                  <a:txBody>
                    <a:bodyPr/>
                    <a:lstStyle/>
                    <a:p>
                      <a:r>
                        <a:rPr lang="en-US" sz="1600" dirty="0" smtClean="0"/>
                        <a:t>Tag &amp; Resource</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N</a:t>
                      </a:r>
                      <a:endParaRPr lang="en-US" sz="1600" dirty="0"/>
                    </a:p>
                  </a:txBody>
                  <a:tcPr/>
                </a:tc>
                <a:tc>
                  <a:txBody>
                    <a:bodyPr/>
                    <a:lstStyle/>
                    <a:p>
                      <a:pPr algn="ctr"/>
                      <a:r>
                        <a:rPr lang="en-US" sz="1600" dirty="0" smtClean="0"/>
                        <a:t>Y</a:t>
                      </a:r>
                      <a:endParaRPr lang="en-US" sz="1600" dirty="0"/>
                    </a:p>
                  </a:txBody>
                  <a:tcPr/>
                </a:tc>
                <a:tc>
                  <a:txBody>
                    <a:bodyPr/>
                    <a:lstStyle/>
                    <a:p>
                      <a:pPr algn="ctr"/>
                      <a:r>
                        <a:rPr lang="en-US" sz="1600" dirty="0" smtClean="0"/>
                        <a:t>Y</a:t>
                      </a:r>
                      <a:endParaRPr lang="en-US" sz="1600" dirty="0"/>
                    </a:p>
                  </a:txBody>
                  <a:tcPr/>
                </a:tc>
              </a:tr>
            </a:tbl>
          </a:graphicData>
        </a:graphic>
      </p:graphicFrame>
    </p:spTree>
    <p:extLst>
      <p:ext uri="{BB962C8B-B14F-4D97-AF65-F5344CB8AC3E}">
        <p14:creationId xmlns:p14="http://schemas.microsoft.com/office/powerpoint/2010/main" val="50115630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based Access Policy Review</a:t>
            </a:r>
            <a:endParaRPr lang="en-US" dirty="0"/>
          </a:p>
        </p:txBody>
      </p:sp>
      <p:sp>
        <p:nvSpPr>
          <p:cNvPr id="3" name="TextBox 2"/>
          <p:cNvSpPr txBox="1"/>
          <p:nvPr/>
        </p:nvSpPr>
        <p:spPr>
          <a:xfrm>
            <a:off x="784614" y="1420519"/>
            <a:ext cx="914400" cy="914400"/>
          </a:xfrm>
          <a:prstGeom prst="rect">
            <a:avLst/>
          </a:prstGeom>
        </p:spPr>
        <p:txBody>
          <a:bodyPr vert="horz" wrap="none" lIns="91440" tIns="91440" rIns="91440" bIns="91440" rtlCol="0">
            <a:noAutofit/>
          </a:bodyPr>
          <a:lstStyle/>
          <a:p>
            <a:endParaRPr lang="en-US" dirty="0"/>
          </a:p>
        </p:txBody>
      </p:sp>
      <p:sp>
        <p:nvSpPr>
          <p:cNvPr id="4" name="TextBox 3"/>
          <p:cNvSpPr txBox="1"/>
          <p:nvPr/>
        </p:nvSpPr>
        <p:spPr>
          <a:xfrm>
            <a:off x="784614" y="1420519"/>
            <a:ext cx="9369427" cy="4068065"/>
          </a:xfrm>
          <a:prstGeom prst="rect">
            <a:avLst/>
          </a:prstGeom>
        </p:spPr>
        <p:txBody>
          <a:bodyPr vert="horz" wrap="square" lIns="91440" tIns="91440" rIns="91440" bIns="91440" rtlCol="0">
            <a:noAutofit/>
          </a:bodyPr>
          <a:lstStyle/>
          <a:p>
            <a:pPr marL="285750" indent="-285750">
              <a:buFont typeface="Arial"/>
              <a:buChar char="•"/>
            </a:pPr>
            <a:r>
              <a:rPr lang="en-US" sz="2400" b="1" dirty="0" smtClean="0"/>
              <a:t>Basic Tag policy </a:t>
            </a:r>
            <a:r>
              <a:rPr lang="en-US" sz="2400" dirty="0" smtClean="0"/>
              <a:t>– PII example </a:t>
            </a:r>
          </a:p>
          <a:p>
            <a:pPr marL="285750" indent="-285750">
              <a:buFont typeface="Arial"/>
              <a:buChar char="•"/>
            </a:pPr>
            <a:endParaRPr lang="en-US" sz="2400" dirty="0"/>
          </a:p>
          <a:p>
            <a:pPr marL="285750" indent="-285750">
              <a:buFont typeface="Arial"/>
              <a:buChar char="•"/>
            </a:pPr>
            <a:r>
              <a:rPr lang="en-US" sz="2400" b="1" dirty="0" smtClean="0"/>
              <a:t>Geo- based policy  </a:t>
            </a:r>
            <a:r>
              <a:rPr lang="en-US" sz="2400" dirty="0" smtClean="0"/>
              <a:t>-- Policy based on IP address, proxy IP substitution maybe required</a:t>
            </a:r>
          </a:p>
          <a:p>
            <a:pPr marL="285750" indent="-285750">
              <a:buFont typeface="Arial"/>
              <a:buChar char="•"/>
            </a:pPr>
            <a:endParaRPr lang="en-US" sz="2400" dirty="0"/>
          </a:p>
          <a:p>
            <a:pPr marL="285750" indent="-285750">
              <a:buFont typeface="Arial"/>
              <a:buChar char="•"/>
            </a:pPr>
            <a:r>
              <a:rPr lang="en-US" sz="2400" b="1" dirty="0" smtClean="0"/>
              <a:t>Time based policy  </a:t>
            </a:r>
            <a:r>
              <a:rPr lang="en-US" sz="2400" dirty="0" smtClean="0"/>
              <a:t>-- Timer for data access, de-coupled from deletion of data.</a:t>
            </a:r>
          </a:p>
          <a:p>
            <a:pPr marL="285750" indent="-285750">
              <a:buFont typeface="Arial"/>
              <a:buChar char="•"/>
            </a:pPr>
            <a:endParaRPr lang="en-US" sz="2400" dirty="0"/>
          </a:p>
          <a:p>
            <a:pPr marL="285750" indent="-285750">
              <a:buFont typeface="Arial"/>
              <a:buChar char="•"/>
            </a:pPr>
            <a:r>
              <a:rPr lang="en-US" sz="2400" b="1" dirty="0" smtClean="0"/>
              <a:t>Prohibitions</a:t>
            </a:r>
            <a:r>
              <a:rPr lang="en-US" sz="2400" dirty="0" smtClean="0"/>
              <a:t>  -- Prevention of combination of Hive tables that may pose a risk together </a:t>
            </a:r>
            <a:endParaRPr lang="en-US" sz="2400" dirty="0"/>
          </a:p>
        </p:txBody>
      </p:sp>
    </p:spTree>
    <p:extLst>
      <p:ext uri="{BB962C8B-B14F-4D97-AF65-F5344CB8AC3E}">
        <p14:creationId xmlns:p14="http://schemas.microsoft.com/office/powerpoint/2010/main" val="21328986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Apache Atlas Roadmap</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365735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5"/>
                </a:solidFill>
              </a:rPr>
              <a:t>Disclaimer</a:t>
            </a:r>
            <a:endParaRPr lang="en-US" dirty="0">
              <a:solidFill>
                <a:schemeClr val="accent5"/>
              </a:solidFill>
            </a:endParaRPr>
          </a:p>
        </p:txBody>
      </p:sp>
      <p:sp>
        <p:nvSpPr>
          <p:cNvPr id="6" name="Text Placeholder 2"/>
          <p:cNvSpPr>
            <a:spLocks noGrp="1"/>
          </p:cNvSpPr>
          <p:nvPr>
            <p:ph type="body" sz="quarter" idx="11"/>
          </p:nvPr>
        </p:nvSpPr>
        <p:spPr/>
        <p:txBody>
          <a:bodyPr/>
          <a:lstStyle/>
          <a:p>
            <a:r>
              <a:rPr lang="en-US" sz="2000" dirty="0">
                <a:solidFill>
                  <a:schemeClr val="accent5"/>
                </a:solidFill>
              </a:rPr>
              <a:t>This document may contain product features and technology directions that are under development, may be under development in the future or may ultimately not be developed.</a:t>
            </a:r>
          </a:p>
          <a:p>
            <a:r>
              <a:rPr lang="en-US" sz="2000" dirty="0">
                <a:solidFill>
                  <a:schemeClr val="accent5"/>
                </a:solidFill>
              </a:rPr>
              <a:t>Project capabilities are based on information that is publicly available within the Apache Software Foundation project websites ("Apache").  Progress of the project capabilities can be tracked from inception to release through Apache, however, technical feasibility, market demand, user feedback and the overarching Apache Software Foundation community development process can all effect timing and final delivery.</a:t>
            </a:r>
          </a:p>
          <a:p>
            <a:r>
              <a:rPr lang="en-US" sz="2000" dirty="0">
                <a:solidFill>
                  <a:schemeClr val="accent5"/>
                </a:solidFill>
              </a:rPr>
              <a:t>This document’s description of these features and technology directions does not represent a contractual commitment, promise or obligation from Hortonworks to deliver these features in any generally available product.</a:t>
            </a:r>
          </a:p>
          <a:p>
            <a:r>
              <a:rPr lang="en-US" sz="2000" dirty="0">
                <a:solidFill>
                  <a:schemeClr val="accent5"/>
                </a:solidFill>
              </a:rPr>
              <a:t>Product features and technology directions are subject to change, and must not be included in contracts, purchase orders, or sales agreements of any kind.</a:t>
            </a:r>
          </a:p>
          <a:p>
            <a:r>
              <a:rPr lang="en-US" sz="2000" dirty="0">
                <a:solidFill>
                  <a:schemeClr val="accent5"/>
                </a:solidFill>
              </a:rPr>
              <a:t>Since this document contains an outline of general product development plans, customers should not rely upon it when making purchasing decisions.</a:t>
            </a:r>
          </a:p>
          <a:p>
            <a:pPr lvl="1"/>
            <a:endParaRPr lang="en-US" dirty="0">
              <a:solidFill>
                <a:schemeClr val="accent5"/>
              </a:solidFill>
            </a:endParaRPr>
          </a:p>
        </p:txBody>
      </p:sp>
    </p:spTree>
    <p:extLst>
      <p:ext uri="{BB962C8B-B14F-4D97-AF65-F5344CB8AC3E}">
        <p14:creationId xmlns:p14="http://schemas.microsoft.com/office/powerpoint/2010/main" val="7555261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Oval 354"/>
          <p:cNvSpPr/>
          <p:nvPr/>
        </p:nvSpPr>
        <p:spPr>
          <a:xfrm rot="17370120">
            <a:off x="472198" y="1890943"/>
            <a:ext cx="4708924" cy="3566372"/>
          </a:xfrm>
          <a:prstGeom prst="ellipse">
            <a:avLst/>
          </a:prstGeom>
          <a:solidFill>
            <a:schemeClr val="bg1">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5" name="Title 4"/>
          <p:cNvSpPr>
            <a:spLocks noGrp="1"/>
          </p:cNvSpPr>
          <p:nvPr>
            <p:ph type="title"/>
          </p:nvPr>
        </p:nvSpPr>
        <p:spPr/>
        <p:txBody>
          <a:bodyPr/>
          <a:lstStyle/>
          <a:p>
            <a:r>
              <a:rPr lang="en-US" dirty="0" smtClean="0"/>
              <a:t>Enterprise Data Governance Goals</a:t>
            </a:r>
            <a:endParaRPr lang="en-US" dirty="0"/>
          </a:p>
        </p:txBody>
      </p:sp>
      <p:sp>
        <p:nvSpPr>
          <p:cNvPr id="571" name="Text Placeholder 570"/>
          <p:cNvSpPr>
            <a:spLocks noGrp="1"/>
          </p:cNvSpPr>
          <p:nvPr>
            <p:ph type="body" sz="quarter" idx="11"/>
          </p:nvPr>
        </p:nvSpPr>
        <p:spPr>
          <a:xfrm>
            <a:off x="5617425" y="1177637"/>
            <a:ext cx="5037875" cy="4978222"/>
          </a:xfrm>
        </p:spPr>
        <p:txBody>
          <a:bodyPr/>
          <a:lstStyle/>
          <a:p>
            <a:r>
              <a:rPr lang="en-US" sz="2000" dirty="0" smtClean="0">
                <a:solidFill>
                  <a:schemeClr val="accent1"/>
                </a:solidFill>
              </a:rPr>
              <a:t>GOAL: </a:t>
            </a:r>
            <a:r>
              <a:rPr lang="en-US" sz="2000" dirty="0" smtClean="0"/>
              <a:t>Provide a common approach to data governance across all systems and data within the organization</a:t>
            </a:r>
          </a:p>
          <a:p>
            <a:pPr marL="342900" indent="-342900">
              <a:spcBef>
                <a:spcPts val="1976"/>
              </a:spcBef>
              <a:buFont typeface="Arial"/>
              <a:buChar char="•"/>
            </a:pPr>
            <a:r>
              <a:rPr lang="en-US" sz="1800" dirty="0" smtClean="0">
                <a:solidFill>
                  <a:schemeClr val="accent1"/>
                </a:solidFill>
              </a:rPr>
              <a:t>Transparent</a:t>
            </a:r>
            <a:r>
              <a:rPr lang="en-US" sz="1800" b="0" dirty="0"/>
              <a:t/>
            </a:r>
            <a:br>
              <a:rPr lang="en-US" sz="1800" b="0" dirty="0"/>
            </a:br>
            <a:r>
              <a:rPr lang="en-US" sz="1800" b="0" dirty="0" smtClean="0"/>
              <a:t>Governance </a:t>
            </a:r>
            <a:r>
              <a:rPr lang="en-US" sz="1800" b="0" dirty="0"/>
              <a:t>standards &amp; protocols must be clearly defined and available to all</a:t>
            </a:r>
          </a:p>
          <a:p>
            <a:pPr marL="342900" indent="-342900">
              <a:spcBef>
                <a:spcPts val="776"/>
              </a:spcBef>
              <a:buFont typeface="Arial"/>
              <a:buChar char="•"/>
            </a:pPr>
            <a:r>
              <a:rPr lang="en-US" sz="1800" dirty="0" smtClean="0">
                <a:solidFill>
                  <a:srgbClr val="69BE28"/>
                </a:solidFill>
              </a:rPr>
              <a:t>Reproducible</a:t>
            </a:r>
            <a:r>
              <a:rPr lang="en-US" sz="1800" dirty="0"/>
              <a:t/>
            </a:r>
            <a:br>
              <a:rPr lang="en-US" sz="1800" dirty="0"/>
            </a:br>
            <a:r>
              <a:rPr lang="en-US" sz="1800" b="0" dirty="0" smtClean="0"/>
              <a:t>Recreate </a:t>
            </a:r>
            <a:r>
              <a:rPr lang="en-US" sz="1800" b="0" dirty="0"/>
              <a:t>the relevant data landscape at a point in time</a:t>
            </a:r>
          </a:p>
          <a:p>
            <a:pPr marL="342900" indent="-342900">
              <a:spcBef>
                <a:spcPts val="776"/>
              </a:spcBef>
              <a:buFont typeface="Arial"/>
              <a:buChar char="•"/>
            </a:pPr>
            <a:r>
              <a:rPr lang="en-US" sz="1800" dirty="0" smtClean="0">
                <a:solidFill>
                  <a:srgbClr val="69BE28"/>
                </a:solidFill>
              </a:rPr>
              <a:t>Auditable</a:t>
            </a:r>
            <a:r>
              <a:rPr lang="en-US" sz="1800" dirty="0"/>
              <a:t/>
            </a:r>
            <a:br>
              <a:rPr lang="en-US" sz="1800" dirty="0"/>
            </a:br>
            <a:r>
              <a:rPr lang="en-US" sz="1800" b="0" dirty="0" smtClean="0"/>
              <a:t>All </a:t>
            </a:r>
            <a:r>
              <a:rPr lang="en-US" sz="1800" b="0" dirty="0"/>
              <a:t>relevant events and assets but be traceable with appropriate historical lineage</a:t>
            </a:r>
          </a:p>
          <a:p>
            <a:pPr marL="342900" indent="-342900">
              <a:spcBef>
                <a:spcPts val="776"/>
              </a:spcBef>
              <a:buFont typeface="Arial"/>
              <a:buChar char="•"/>
            </a:pPr>
            <a:r>
              <a:rPr lang="en-US" sz="1800" dirty="0" smtClean="0">
                <a:solidFill>
                  <a:srgbClr val="69BE28"/>
                </a:solidFill>
              </a:rPr>
              <a:t>Consistent</a:t>
            </a:r>
            <a:r>
              <a:rPr lang="en-US" sz="1800" dirty="0"/>
              <a:t/>
            </a:r>
            <a:br>
              <a:rPr lang="en-US" sz="1800" dirty="0"/>
            </a:br>
            <a:r>
              <a:rPr lang="en-US" sz="1800" b="0" dirty="0" smtClean="0"/>
              <a:t>Compliance </a:t>
            </a:r>
            <a:r>
              <a:rPr lang="en-US" sz="1800" b="0" dirty="0"/>
              <a:t>practices must be </a:t>
            </a:r>
            <a:r>
              <a:rPr lang="en-US" sz="1800" b="0" dirty="0" smtClean="0"/>
              <a:t>consistent</a:t>
            </a:r>
            <a:endParaRPr lang="en-US" sz="1800" b="0" dirty="0"/>
          </a:p>
        </p:txBody>
      </p:sp>
      <p:sp>
        <p:nvSpPr>
          <p:cNvPr id="411" name="Rounded Rectangle 410"/>
          <p:cNvSpPr/>
          <p:nvPr/>
        </p:nvSpPr>
        <p:spPr>
          <a:xfrm>
            <a:off x="635383" y="2905208"/>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ETL/DQ</a:t>
            </a:r>
            <a:endParaRPr lang="en-US" sz="900" b="1" dirty="0">
              <a:solidFill>
                <a:prstClr val="black">
                  <a:lumMod val="65000"/>
                  <a:lumOff val="35000"/>
                </a:prstClr>
              </a:solidFill>
              <a:cs typeface="Calibri"/>
            </a:endParaRPr>
          </a:p>
        </p:txBody>
      </p:sp>
      <p:sp>
        <p:nvSpPr>
          <p:cNvPr id="412" name="Rounded Rectangle 411"/>
          <p:cNvSpPr/>
          <p:nvPr/>
        </p:nvSpPr>
        <p:spPr>
          <a:xfrm>
            <a:off x="2117642" y="3402426"/>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BPM</a:t>
            </a:r>
            <a:endParaRPr lang="en-US" sz="900" b="1" dirty="0">
              <a:solidFill>
                <a:prstClr val="black">
                  <a:lumMod val="65000"/>
                  <a:lumOff val="35000"/>
                </a:prstClr>
              </a:solidFill>
              <a:cs typeface="Calibri"/>
            </a:endParaRPr>
          </a:p>
        </p:txBody>
      </p:sp>
      <p:sp>
        <p:nvSpPr>
          <p:cNvPr id="431" name="Rounded Rectangle 430"/>
          <p:cNvSpPr/>
          <p:nvPr/>
        </p:nvSpPr>
        <p:spPr>
          <a:xfrm>
            <a:off x="1062181" y="1895276"/>
            <a:ext cx="1584810" cy="62732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fontAlgn="base">
              <a:spcBef>
                <a:spcPct val="0"/>
              </a:spcBef>
              <a:spcAft>
                <a:spcPct val="0"/>
              </a:spcAft>
            </a:pPr>
            <a:r>
              <a:rPr lang="en-US" sz="900" b="1" dirty="0">
                <a:solidFill>
                  <a:prstClr val="black">
                    <a:lumMod val="65000"/>
                    <a:lumOff val="35000"/>
                  </a:prstClr>
                </a:solidFill>
                <a:cs typeface="Calibri"/>
              </a:rPr>
              <a:t>Business </a:t>
            </a:r>
            <a:br>
              <a:rPr lang="en-US" sz="900" b="1" dirty="0">
                <a:solidFill>
                  <a:prstClr val="black">
                    <a:lumMod val="65000"/>
                    <a:lumOff val="35000"/>
                  </a:prstClr>
                </a:solidFill>
                <a:cs typeface="Calibri"/>
              </a:rPr>
            </a:br>
            <a:r>
              <a:rPr lang="en-US" sz="900" b="1" dirty="0">
                <a:solidFill>
                  <a:prstClr val="black">
                    <a:lumMod val="65000"/>
                    <a:lumOff val="35000"/>
                  </a:prstClr>
                </a:solidFill>
                <a:cs typeface="Calibri"/>
              </a:rPr>
              <a:t>Analytics</a:t>
            </a:r>
            <a:endParaRPr lang="en-US" sz="700" b="1" dirty="0">
              <a:solidFill>
                <a:prstClr val="black">
                  <a:lumMod val="65000"/>
                  <a:lumOff val="35000"/>
                </a:prstClr>
              </a:solidFill>
              <a:cs typeface="Calibri"/>
            </a:endParaRPr>
          </a:p>
        </p:txBody>
      </p:sp>
      <p:sp>
        <p:nvSpPr>
          <p:cNvPr id="432" name="Rounded Rectangle 431"/>
          <p:cNvSpPr/>
          <p:nvPr/>
        </p:nvSpPr>
        <p:spPr>
          <a:xfrm>
            <a:off x="3261480" y="1677949"/>
            <a:ext cx="1584810" cy="62732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fontAlgn="base">
              <a:spcBef>
                <a:spcPct val="0"/>
              </a:spcBef>
              <a:spcAft>
                <a:spcPct val="0"/>
              </a:spcAft>
            </a:pPr>
            <a:r>
              <a:rPr lang="en-US" sz="900" b="1" dirty="0">
                <a:solidFill>
                  <a:prstClr val="black">
                    <a:lumMod val="65000"/>
                    <a:lumOff val="35000"/>
                  </a:prstClr>
                </a:solidFill>
                <a:cs typeface="Calibri"/>
              </a:rPr>
              <a:t>Visualization</a:t>
            </a:r>
          </a:p>
          <a:p>
            <a:pPr fontAlgn="base">
              <a:spcBef>
                <a:spcPct val="0"/>
              </a:spcBef>
              <a:spcAft>
                <a:spcPct val="0"/>
              </a:spcAft>
            </a:pPr>
            <a:r>
              <a:rPr lang="en-US" sz="900" b="1" dirty="0">
                <a:solidFill>
                  <a:prstClr val="black">
                    <a:lumMod val="65000"/>
                    <a:lumOff val="35000"/>
                  </a:prstClr>
                </a:solidFill>
                <a:cs typeface="Calibri"/>
              </a:rPr>
              <a:t>&amp; Dashboards</a:t>
            </a:r>
          </a:p>
        </p:txBody>
      </p:sp>
      <p:sp>
        <p:nvSpPr>
          <p:cNvPr id="433" name="Rectangle 432"/>
          <p:cNvSpPr/>
          <p:nvPr/>
        </p:nvSpPr>
        <p:spPr>
          <a:xfrm>
            <a:off x="1941152" y="2021224"/>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4" name="Rectangle 433"/>
          <p:cNvSpPr/>
          <p:nvPr/>
        </p:nvSpPr>
        <p:spPr>
          <a:xfrm>
            <a:off x="1941152" y="2021226"/>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5" name="Rectangle 434"/>
          <p:cNvSpPr/>
          <p:nvPr/>
        </p:nvSpPr>
        <p:spPr>
          <a:xfrm>
            <a:off x="2022479" y="2126286"/>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6" name="Rectangle 435"/>
          <p:cNvSpPr/>
          <p:nvPr/>
        </p:nvSpPr>
        <p:spPr>
          <a:xfrm>
            <a:off x="2022479" y="218857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7" name="Rectangle 436"/>
          <p:cNvSpPr/>
          <p:nvPr/>
        </p:nvSpPr>
        <p:spPr>
          <a:xfrm rot="5400000">
            <a:off x="4388038" y="2044822"/>
            <a:ext cx="194836" cy="47108"/>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8" name="Rectangle 437"/>
          <p:cNvSpPr/>
          <p:nvPr/>
        </p:nvSpPr>
        <p:spPr>
          <a:xfrm rot="5400000">
            <a:off x="4388472" y="1990120"/>
            <a:ext cx="305629"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9" name="Rectangle 438"/>
          <p:cNvSpPr/>
          <p:nvPr/>
        </p:nvSpPr>
        <p:spPr>
          <a:xfrm rot="5400000">
            <a:off x="4407781" y="1954292"/>
            <a:ext cx="377284"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nvGrpSpPr>
          <p:cNvPr id="440" name="Group 439"/>
          <p:cNvGrpSpPr/>
          <p:nvPr/>
        </p:nvGrpSpPr>
        <p:grpSpPr>
          <a:xfrm>
            <a:off x="4280927" y="1803917"/>
            <a:ext cx="180976" cy="174625"/>
            <a:chOff x="5632450" y="1365250"/>
            <a:chExt cx="904875" cy="901700"/>
          </a:xfrm>
        </p:grpSpPr>
        <p:sp>
          <p:nvSpPr>
            <p:cNvPr id="441" name="Oval 440"/>
            <p:cNvSpPr/>
            <p:nvPr/>
          </p:nvSpPr>
          <p:spPr>
            <a:xfrm>
              <a:off x="5632450" y="1365250"/>
              <a:ext cx="904875" cy="90170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442" name="Pie 441"/>
            <p:cNvSpPr/>
            <p:nvPr/>
          </p:nvSpPr>
          <p:spPr>
            <a:xfrm>
              <a:off x="5632450" y="1365250"/>
              <a:ext cx="904875" cy="901700"/>
            </a:xfrm>
            <a:prstGeom prst="pi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sp>
        <p:nvSpPr>
          <p:cNvPr id="445" name="Rectangle 444"/>
          <p:cNvSpPr/>
          <p:nvPr/>
        </p:nvSpPr>
        <p:spPr>
          <a:xfrm>
            <a:off x="1950380" y="2022337"/>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6" name="Rectangle 445"/>
          <p:cNvSpPr/>
          <p:nvPr/>
        </p:nvSpPr>
        <p:spPr>
          <a:xfrm>
            <a:off x="1950380" y="2022339"/>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7" name="Rectangle 446"/>
          <p:cNvSpPr/>
          <p:nvPr/>
        </p:nvSpPr>
        <p:spPr>
          <a:xfrm>
            <a:off x="2031707" y="212739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8" name="Rectangle 447"/>
          <p:cNvSpPr/>
          <p:nvPr/>
        </p:nvSpPr>
        <p:spPr>
          <a:xfrm>
            <a:off x="2031707" y="2189687"/>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9" name="Rectangle 448"/>
          <p:cNvSpPr/>
          <p:nvPr/>
        </p:nvSpPr>
        <p:spPr>
          <a:xfrm>
            <a:off x="2031707" y="231391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450" name="Straight Connector 449"/>
          <p:cNvCxnSpPr/>
          <p:nvPr/>
        </p:nvCxnSpPr>
        <p:spPr>
          <a:xfrm>
            <a:off x="1950380" y="2272732"/>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51" name="Rectangle 450"/>
          <p:cNvSpPr/>
          <p:nvPr/>
        </p:nvSpPr>
        <p:spPr>
          <a:xfrm rot="5400000">
            <a:off x="4339254" y="2099587"/>
            <a:ext cx="88923"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2" name="Rectangle 451"/>
          <p:cNvSpPr/>
          <p:nvPr/>
        </p:nvSpPr>
        <p:spPr>
          <a:xfrm rot="5400000">
            <a:off x="4382958" y="2088153"/>
            <a:ext cx="111791"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3" name="Rectangle 452"/>
          <p:cNvSpPr/>
          <p:nvPr/>
        </p:nvSpPr>
        <p:spPr>
          <a:xfrm rot="5400000">
            <a:off x="4397266" y="2045935"/>
            <a:ext cx="194836" cy="47108"/>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4" name="Rectangle 453"/>
          <p:cNvSpPr/>
          <p:nvPr/>
        </p:nvSpPr>
        <p:spPr>
          <a:xfrm rot="5400000">
            <a:off x="4397700" y="1991233"/>
            <a:ext cx="305629"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5" name="Rectangle 454"/>
          <p:cNvSpPr/>
          <p:nvPr/>
        </p:nvSpPr>
        <p:spPr>
          <a:xfrm rot="5400000">
            <a:off x="4417009" y="1955405"/>
            <a:ext cx="377284"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nvGrpSpPr>
          <p:cNvPr id="456" name="Group 455"/>
          <p:cNvGrpSpPr/>
          <p:nvPr/>
        </p:nvGrpSpPr>
        <p:grpSpPr>
          <a:xfrm>
            <a:off x="4290155" y="1805030"/>
            <a:ext cx="180976" cy="174625"/>
            <a:chOff x="5632450" y="1365250"/>
            <a:chExt cx="904875" cy="901700"/>
          </a:xfrm>
        </p:grpSpPr>
        <p:sp>
          <p:nvSpPr>
            <p:cNvPr id="457" name="Oval 456"/>
            <p:cNvSpPr/>
            <p:nvPr/>
          </p:nvSpPr>
          <p:spPr>
            <a:xfrm>
              <a:off x="5632450" y="1365250"/>
              <a:ext cx="904875" cy="90170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458" name="Pie 457"/>
            <p:cNvSpPr/>
            <p:nvPr/>
          </p:nvSpPr>
          <p:spPr>
            <a:xfrm>
              <a:off x="5632450" y="1365250"/>
              <a:ext cx="904875" cy="901700"/>
            </a:xfrm>
            <a:prstGeom prst="pi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grpSp>
        <p:nvGrpSpPr>
          <p:cNvPr id="459" name="Group 458"/>
          <p:cNvGrpSpPr/>
          <p:nvPr/>
        </p:nvGrpSpPr>
        <p:grpSpPr>
          <a:xfrm>
            <a:off x="1023323" y="4471589"/>
            <a:ext cx="474710" cy="439277"/>
            <a:chOff x="1740238" y="3340072"/>
            <a:chExt cx="443116" cy="423958"/>
          </a:xfrm>
        </p:grpSpPr>
        <p:grpSp>
          <p:nvGrpSpPr>
            <p:cNvPr id="460" name="Group 459"/>
            <p:cNvGrpSpPr/>
            <p:nvPr/>
          </p:nvGrpSpPr>
          <p:grpSpPr>
            <a:xfrm>
              <a:off x="1740238" y="3340072"/>
              <a:ext cx="443116" cy="423799"/>
              <a:chOff x="1252336" y="3335736"/>
              <a:chExt cx="341151" cy="220661"/>
            </a:xfrm>
          </p:grpSpPr>
          <p:sp>
            <p:nvSpPr>
              <p:cNvPr id="462"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3"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4"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61" name="TextBox 460"/>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4" name="Rounded Rectangle 43"/>
          <p:cNvSpPr/>
          <p:nvPr/>
        </p:nvSpPr>
        <p:spPr>
          <a:xfrm>
            <a:off x="792970" y="4162283"/>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ERP</a:t>
            </a:r>
            <a:endParaRPr lang="en-US" sz="900" b="1" dirty="0">
              <a:solidFill>
                <a:prstClr val="black">
                  <a:lumMod val="65000"/>
                  <a:lumOff val="35000"/>
                </a:prstClr>
              </a:solidFill>
              <a:cs typeface="Calibri"/>
            </a:endParaRPr>
          </a:p>
        </p:txBody>
      </p:sp>
      <p:grpSp>
        <p:nvGrpSpPr>
          <p:cNvPr id="47" name="Group 46"/>
          <p:cNvGrpSpPr/>
          <p:nvPr/>
        </p:nvGrpSpPr>
        <p:grpSpPr>
          <a:xfrm>
            <a:off x="849967" y="4231020"/>
            <a:ext cx="391882" cy="266221"/>
            <a:chOff x="3858333" y="1952339"/>
            <a:chExt cx="533791" cy="382916"/>
          </a:xfrm>
        </p:grpSpPr>
        <p:sp>
          <p:nvSpPr>
            <p:cNvPr id="48" name="Rectangle 47"/>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 name="Rectangle 48"/>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 name="Rectangle 49"/>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 name="Rectangle 50"/>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 name="Rectangle 51"/>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3" name="Rectangle 52"/>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4" name="Rectangle 53"/>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5" name="Rectangle 54"/>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6" name="Rectangle 55"/>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7" name="Straight Connector 56"/>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65" name="Group 464"/>
          <p:cNvGrpSpPr/>
          <p:nvPr/>
        </p:nvGrpSpPr>
        <p:grpSpPr>
          <a:xfrm>
            <a:off x="1703020" y="5403370"/>
            <a:ext cx="474710" cy="439277"/>
            <a:chOff x="1740238" y="3340072"/>
            <a:chExt cx="443116" cy="423958"/>
          </a:xfrm>
        </p:grpSpPr>
        <p:grpSp>
          <p:nvGrpSpPr>
            <p:cNvPr id="466" name="Group 465"/>
            <p:cNvGrpSpPr/>
            <p:nvPr/>
          </p:nvGrpSpPr>
          <p:grpSpPr>
            <a:xfrm>
              <a:off x="1740238" y="3340072"/>
              <a:ext cx="443116" cy="423799"/>
              <a:chOff x="1252336" y="3335736"/>
              <a:chExt cx="341151" cy="220661"/>
            </a:xfrm>
          </p:grpSpPr>
          <p:sp>
            <p:nvSpPr>
              <p:cNvPr id="468"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9"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70"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67" name="TextBox 466"/>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71" name="Rounded Rectangle 470"/>
          <p:cNvSpPr/>
          <p:nvPr/>
        </p:nvSpPr>
        <p:spPr>
          <a:xfrm>
            <a:off x="1472667" y="5094064"/>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CRM</a:t>
            </a:r>
            <a:endParaRPr lang="en-US" sz="900" b="1" dirty="0">
              <a:solidFill>
                <a:prstClr val="black">
                  <a:lumMod val="65000"/>
                  <a:lumOff val="35000"/>
                </a:prstClr>
              </a:solidFill>
              <a:cs typeface="Calibri"/>
            </a:endParaRPr>
          </a:p>
        </p:txBody>
      </p:sp>
      <p:grpSp>
        <p:nvGrpSpPr>
          <p:cNvPr id="472" name="Group 471"/>
          <p:cNvGrpSpPr/>
          <p:nvPr/>
        </p:nvGrpSpPr>
        <p:grpSpPr>
          <a:xfrm>
            <a:off x="1529664" y="5162801"/>
            <a:ext cx="391882" cy="266221"/>
            <a:chOff x="3858333" y="1952339"/>
            <a:chExt cx="533791" cy="382916"/>
          </a:xfrm>
        </p:grpSpPr>
        <p:sp>
          <p:nvSpPr>
            <p:cNvPr id="473" name="Rectangle 472"/>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4" name="Rectangle 473"/>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5" name="Rectangle 474"/>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6" name="Rectangle 475"/>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7" name="Rectangle 476"/>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8" name="Rectangle 477"/>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9" name="Rectangle 478"/>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80" name="Rectangle 479"/>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81" name="Rectangle 480"/>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482" name="Straight Connector 481"/>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83" name="Group 482"/>
          <p:cNvGrpSpPr/>
          <p:nvPr/>
        </p:nvGrpSpPr>
        <p:grpSpPr>
          <a:xfrm>
            <a:off x="2660759" y="5331151"/>
            <a:ext cx="474710" cy="439277"/>
            <a:chOff x="1740238" y="3340072"/>
            <a:chExt cx="443116" cy="423958"/>
          </a:xfrm>
        </p:grpSpPr>
        <p:grpSp>
          <p:nvGrpSpPr>
            <p:cNvPr id="484" name="Group 483"/>
            <p:cNvGrpSpPr/>
            <p:nvPr/>
          </p:nvGrpSpPr>
          <p:grpSpPr>
            <a:xfrm>
              <a:off x="1740238" y="3340072"/>
              <a:ext cx="443116" cy="423799"/>
              <a:chOff x="1252336" y="3335736"/>
              <a:chExt cx="341151" cy="220661"/>
            </a:xfrm>
          </p:grpSpPr>
          <p:sp>
            <p:nvSpPr>
              <p:cNvPr id="486"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87"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88"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85" name="TextBox 484"/>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89" name="Rounded Rectangle 488"/>
          <p:cNvSpPr/>
          <p:nvPr/>
        </p:nvSpPr>
        <p:spPr>
          <a:xfrm>
            <a:off x="2430406" y="5021845"/>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SCM</a:t>
            </a:r>
            <a:endParaRPr lang="en-US" sz="900" b="1" dirty="0">
              <a:solidFill>
                <a:prstClr val="black">
                  <a:lumMod val="65000"/>
                  <a:lumOff val="35000"/>
                </a:prstClr>
              </a:solidFill>
              <a:cs typeface="Calibri"/>
            </a:endParaRPr>
          </a:p>
        </p:txBody>
      </p:sp>
      <p:grpSp>
        <p:nvGrpSpPr>
          <p:cNvPr id="490" name="Group 489"/>
          <p:cNvGrpSpPr/>
          <p:nvPr/>
        </p:nvGrpSpPr>
        <p:grpSpPr>
          <a:xfrm>
            <a:off x="2487403" y="5090582"/>
            <a:ext cx="391882" cy="266221"/>
            <a:chOff x="3858333" y="1952339"/>
            <a:chExt cx="533791" cy="382916"/>
          </a:xfrm>
        </p:grpSpPr>
        <p:sp>
          <p:nvSpPr>
            <p:cNvPr id="491" name="Rectangle 490"/>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2" name="Rectangle 491"/>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3" name="Rectangle 492"/>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4" name="Rectangle 493"/>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5" name="Rectangle 494"/>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6" name="Rectangle 495"/>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7" name="Rectangle 496"/>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8" name="Rectangle 497"/>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9" name="Rectangle 498"/>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00" name="Straight Connector 499"/>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01" name="Group 500"/>
          <p:cNvGrpSpPr/>
          <p:nvPr/>
        </p:nvGrpSpPr>
        <p:grpSpPr>
          <a:xfrm>
            <a:off x="780105" y="2988873"/>
            <a:ext cx="816379" cy="555349"/>
            <a:chOff x="2124761" y="2853340"/>
            <a:chExt cx="816379" cy="555349"/>
          </a:xfrm>
        </p:grpSpPr>
        <p:sp>
          <p:nvSpPr>
            <p:cNvPr id="502" name="Rectangle 501"/>
            <p:cNvSpPr/>
            <p:nvPr/>
          </p:nvSpPr>
          <p:spPr>
            <a:xfrm>
              <a:off x="2128578" y="2853340"/>
              <a:ext cx="812562" cy="555349"/>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3" name="Rectangle 502"/>
            <p:cNvSpPr/>
            <p:nvPr/>
          </p:nvSpPr>
          <p:spPr>
            <a:xfrm>
              <a:off x="2128578" y="2853341"/>
              <a:ext cx="812562" cy="9107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4" name="Rectangle 503"/>
            <p:cNvSpPr/>
            <p:nvPr/>
          </p:nvSpPr>
          <p:spPr>
            <a:xfrm>
              <a:off x="2199225" y="2998077"/>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05" name="Straight Connector 504"/>
            <p:cNvCxnSpPr/>
            <p:nvPr/>
          </p:nvCxnSpPr>
          <p:spPr>
            <a:xfrm>
              <a:off x="2124761" y="3300149"/>
              <a:ext cx="812562"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06" name="Rectangle 505"/>
            <p:cNvSpPr/>
            <p:nvPr/>
          </p:nvSpPr>
          <p:spPr>
            <a:xfrm>
              <a:off x="2564899" y="2997193"/>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7" name="Rectangle 506"/>
            <p:cNvSpPr/>
            <p:nvPr/>
          </p:nvSpPr>
          <p:spPr>
            <a:xfrm>
              <a:off x="2338549" y="2998079"/>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8" name="Rectangle 507"/>
            <p:cNvSpPr/>
            <p:nvPr/>
          </p:nvSpPr>
          <p:spPr>
            <a:xfrm>
              <a:off x="2136018" y="3306373"/>
              <a:ext cx="794955" cy="92743"/>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9" name="Rectangle 508"/>
            <p:cNvSpPr/>
            <p:nvPr/>
          </p:nvSpPr>
          <p:spPr>
            <a:xfrm>
              <a:off x="2564899"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0" name="Rectangle 509"/>
            <p:cNvSpPr/>
            <p:nvPr/>
          </p:nvSpPr>
          <p:spPr>
            <a:xfrm>
              <a:off x="2746894"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11" name="Straight Connector 510"/>
            <p:cNvCxnSpPr>
              <a:stCxn id="507" idx="3"/>
              <a:endCxn id="506" idx="1"/>
            </p:cNvCxnSpPr>
            <p:nvPr/>
          </p:nvCxnSpPr>
          <p:spPr>
            <a:xfrm flipV="1">
              <a:off x="2434345" y="3029634"/>
              <a:ext cx="130554" cy="885"/>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2" name="Straight Connector 511"/>
            <p:cNvCxnSpPr>
              <a:stCxn id="507" idx="3"/>
              <a:endCxn id="516" idx="1"/>
            </p:cNvCxnSpPr>
            <p:nvPr/>
          </p:nvCxnSpPr>
          <p:spPr>
            <a:xfrm>
              <a:off x="2434345" y="3030519"/>
              <a:ext cx="130554" cy="8734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3" name="Straight Connector 512"/>
            <p:cNvCxnSpPr>
              <a:stCxn id="507" idx="3"/>
            </p:cNvCxnSpPr>
            <p:nvPr/>
          </p:nvCxnSpPr>
          <p:spPr>
            <a:xfrm>
              <a:off x="2434345" y="3030519"/>
              <a:ext cx="130554" cy="174554"/>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a:stCxn id="509" idx="3"/>
              <a:endCxn id="510" idx="1"/>
            </p:cNvCxnSpPr>
            <p:nvPr/>
          </p:nvCxnSpPr>
          <p:spPr>
            <a:xfrm>
              <a:off x="2660694" y="3206084"/>
              <a:ext cx="86199"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5" name="Straight Connector 514"/>
            <p:cNvCxnSpPr>
              <a:stCxn id="509" idx="0"/>
              <a:endCxn id="506" idx="2"/>
            </p:cNvCxnSpPr>
            <p:nvPr/>
          </p:nvCxnSpPr>
          <p:spPr>
            <a:xfrm flipV="1">
              <a:off x="2612797" y="3062074"/>
              <a:ext cx="0" cy="111569"/>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16" name="Rectangle 515"/>
            <p:cNvSpPr/>
            <p:nvPr/>
          </p:nvSpPr>
          <p:spPr>
            <a:xfrm>
              <a:off x="2564899" y="3085418"/>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grpSp>
        <p:nvGrpSpPr>
          <p:cNvPr id="517" name="Group 516"/>
          <p:cNvGrpSpPr/>
          <p:nvPr/>
        </p:nvGrpSpPr>
        <p:grpSpPr>
          <a:xfrm>
            <a:off x="2255146" y="3496921"/>
            <a:ext cx="816379" cy="555349"/>
            <a:chOff x="2124761" y="2853340"/>
            <a:chExt cx="816379" cy="555349"/>
          </a:xfrm>
        </p:grpSpPr>
        <p:sp>
          <p:nvSpPr>
            <p:cNvPr id="518" name="Rectangle 517"/>
            <p:cNvSpPr/>
            <p:nvPr/>
          </p:nvSpPr>
          <p:spPr>
            <a:xfrm>
              <a:off x="2128578" y="2853340"/>
              <a:ext cx="812562" cy="555349"/>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9" name="Rectangle 518"/>
            <p:cNvSpPr/>
            <p:nvPr/>
          </p:nvSpPr>
          <p:spPr>
            <a:xfrm>
              <a:off x="2128578" y="2853341"/>
              <a:ext cx="812562" cy="9107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0" name="Rectangle 519"/>
            <p:cNvSpPr/>
            <p:nvPr/>
          </p:nvSpPr>
          <p:spPr>
            <a:xfrm>
              <a:off x="2199225" y="2998077"/>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21" name="Straight Connector 520"/>
            <p:cNvCxnSpPr/>
            <p:nvPr/>
          </p:nvCxnSpPr>
          <p:spPr>
            <a:xfrm>
              <a:off x="2124761" y="3300149"/>
              <a:ext cx="812562"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22" name="Rectangle 521"/>
            <p:cNvSpPr/>
            <p:nvPr/>
          </p:nvSpPr>
          <p:spPr>
            <a:xfrm>
              <a:off x="2564899" y="2997193"/>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3" name="Rectangle 522"/>
            <p:cNvSpPr/>
            <p:nvPr/>
          </p:nvSpPr>
          <p:spPr>
            <a:xfrm>
              <a:off x="2338549" y="2998079"/>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4" name="Rectangle 523"/>
            <p:cNvSpPr/>
            <p:nvPr/>
          </p:nvSpPr>
          <p:spPr>
            <a:xfrm>
              <a:off x="2136018" y="3306373"/>
              <a:ext cx="794955" cy="92743"/>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5" name="Rectangle 524"/>
            <p:cNvSpPr/>
            <p:nvPr/>
          </p:nvSpPr>
          <p:spPr>
            <a:xfrm>
              <a:off x="2564899"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6" name="Rectangle 525"/>
            <p:cNvSpPr/>
            <p:nvPr/>
          </p:nvSpPr>
          <p:spPr>
            <a:xfrm>
              <a:off x="2746894"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27" name="Straight Connector 526"/>
            <p:cNvCxnSpPr>
              <a:stCxn id="523" idx="3"/>
              <a:endCxn id="522" idx="1"/>
            </p:cNvCxnSpPr>
            <p:nvPr/>
          </p:nvCxnSpPr>
          <p:spPr>
            <a:xfrm flipV="1">
              <a:off x="2434345" y="3029634"/>
              <a:ext cx="130554" cy="885"/>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8" name="Straight Connector 527"/>
            <p:cNvCxnSpPr>
              <a:stCxn id="523" idx="3"/>
              <a:endCxn id="532" idx="1"/>
            </p:cNvCxnSpPr>
            <p:nvPr/>
          </p:nvCxnSpPr>
          <p:spPr>
            <a:xfrm>
              <a:off x="2434345" y="3030519"/>
              <a:ext cx="130554" cy="8734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9" name="Straight Connector 528"/>
            <p:cNvCxnSpPr>
              <a:stCxn id="523" idx="3"/>
            </p:cNvCxnSpPr>
            <p:nvPr/>
          </p:nvCxnSpPr>
          <p:spPr>
            <a:xfrm>
              <a:off x="2434345" y="3030519"/>
              <a:ext cx="130554" cy="174554"/>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0" name="Straight Connector 529"/>
            <p:cNvCxnSpPr>
              <a:stCxn id="525" idx="3"/>
              <a:endCxn id="526" idx="1"/>
            </p:cNvCxnSpPr>
            <p:nvPr/>
          </p:nvCxnSpPr>
          <p:spPr>
            <a:xfrm>
              <a:off x="2660694" y="3206084"/>
              <a:ext cx="86199"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1" name="Straight Connector 530"/>
            <p:cNvCxnSpPr>
              <a:stCxn id="525" idx="0"/>
              <a:endCxn id="522" idx="2"/>
            </p:cNvCxnSpPr>
            <p:nvPr/>
          </p:nvCxnSpPr>
          <p:spPr>
            <a:xfrm flipV="1">
              <a:off x="2612797" y="3062074"/>
              <a:ext cx="0" cy="111569"/>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2564899" y="3085418"/>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grpSp>
        <p:nvGrpSpPr>
          <p:cNvPr id="568" name="Group 567"/>
          <p:cNvGrpSpPr/>
          <p:nvPr/>
        </p:nvGrpSpPr>
        <p:grpSpPr>
          <a:xfrm>
            <a:off x="3665199" y="3471199"/>
            <a:ext cx="1114600" cy="893067"/>
            <a:chOff x="4983234" y="3050739"/>
            <a:chExt cx="1114600" cy="893067"/>
          </a:xfrm>
        </p:grpSpPr>
        <p:sp>
          <p:nvSpPr>
            <p:cNvPr id="557" name="Rounded Rectangle 556"/>
            <p:cNvSpPr/>
            <p:nvPr/>
          </p:nvSpPr>
          <p:spPr>
            <a:xfrm>
              <a:off x="4983234" y="3050739"/>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MDM</a:t>
              </a:r>
              <a:endParaRPr lang="en-US" sz="900" b="1" dirty="0">
                <a:solidFill>
                  <a:prstClr val="black">
                    <a:lumMod val="65000"/>
                    <a:lumOff val="35000"/>
                  </a:prstClr>
                </a:solidFill>
                <a:cs typeface="Calibri"/>
              </a:endParaRPr>
            </a:p>
          </p:txBody>
        </p:sp>
        <p:grpSp>
          <p:nvGrpSpPr>
            <p:cNvPr id="533" name="Group 532"/>
            <p:cNvGrpSpPr/>
            <p:nvPr/>
          </p:nvGrpSpPr>
          <p:grpSpPr>
            <a:xfrm>
              <a:off x="5305523" y="3119534"/>
              <a:ext cx="474710" cy="322372"/>
              <a:chOff x="1740238" y="3340072"/>
              <a:chExt cx="443116" cy="423958"/>
            </a:xfrm>
          </p:grpSpPr>
          <p:grpSp>
            <p:nvGrpSpPr>
              <p:cNvPr id="534" name="Group 533"/>
              <p:cNvGrpSpPr/>
              <p:nvPr/>
            </p:nvGrpSpPr>
            <p:grpSpPr>
              <a:xfrm>
                <a:off x="1740238" y="3340072"/>
                <a:ext cx="443116" cy="423799"/>
                <a:chOff x="1252336" y="3335736"/>
                <a:chExt cx="341151" cy="220661"/>
              </a:xfrm>
            </p:grpSpPr>
            <p:sp>
              <p:nvSpPr>
                <p:cNvPr id="536"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37"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38"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35" name="TextBox 534"/>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39" name="Group 538"/>
            <p:cNvGrpSpPr/>
            <p:nvPr/>
          </p:nvGrpSpPr>
          <p:grpSpPr>
            <a:xfrm>
              <a:off x="5063341" y="3496047"/>
              <a:ext cx="271669" cy="196586"/>
              <a:chOff x="1740238" y="3340072"/>
              <a:chExt cx="443116" cy="423958"/>
            </a:xfrm>
          </p:grpSpPr>
          <p:grpSp>
            <p:nvGrpSpPr>
              <p:cNvPr id="540" name="Group 539"/>
              <p:cNvGrpSpPr/>
              <p:nvPr/>
            </p:nvGrpSpPr>
            <p:grpSpPr>
              <a:xfrm>
                <a:off x="1740238" y="3340072"/>
                <a:ext cx="443116" cy="423799"/>
                <a:chOff x="1252336" y="3335736"/>
                <a:chExt cx="341151" cy="220661"/>
              </a:xfrm>
            </p:grpSpPr>
            <p:sp>
              <p:nvSpPr>
                <p:cNvPr id="542"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3"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4"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41" name="TextBox 540"/>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45" name="Group 544"/>
            <p:cNvGrpSpPr/>
            <p:nvPr/>
          </p:nvGrpSpPr>
          <p:grpSpPr>
            <a:xfrm>
              <a:off x="5411761" y="3493854"/>
              <a:ext cx="271669" cy="196586"/>
              <a:chOff x="1740238" y="3340072"/>
              <a:chExt cx="443116" cy="423958"/>
            </a:xfrm>
          </p:grpSpPr>
          <p:grpSp>
            <p:nvGrpSpPr>
              <p:cNvPr id="546" name="Group 545"/>
              <p:cNvGrpSpPr/>
              <p:nvPr/>
            </p:nvGrpSpPr>
            <p:grpSpPr>
              <a:xfrm>
                <a:off x="1740238" y="3340072"/>
                <a:ext cx="443116" cy="423799"/>
                <a:chOff x="1252336" y="3335736"/>
                <a:chExt cx="341151" cy="220661"/>
              </a:xfrm>
            </p:grpSpPr>
            <p:sp>
              <p:nvSpPr>
                <p:cNvPr id="548"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9"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0"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47" name="TextBox 546"/>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51" name="Group 550"/>
            <p:cNvGrpSpPr/>
            <p:nvPr/>
          </p:nvGrpSpPr>
          <p:grpSpPr>
            <a:xfrm>
              <a:off x="5760181" y="3487410"/>
              <a:ext cx="271669" cy="196586"/>
              <a:chOff x="1740238" y="3340072"/>
              <a:chExt cx="443116" cy="423958"/>
            </a:xfrm>
          </p:grpSpPr>
          <p:grpSp>
            <p:nvGrpSpPr>
              <p:cNvPr id="552" name="Group 551"/>
              <p:cNvGrpSpPr/>
              <p:nvPr/>
            </p:nvGrpSpPr>
            <p:grpSpPr>
              <a:xfrm>
                <a:off x="1740238" y="3340072"/>
                <a:ext cx="443116" cy="423799"/>
                <a:chOff x="1252336" y="3335736"/>
                <a:chExt cx="341151" cy="220661"/>
              </a:xfrm>
            </p:grpSpPr>
            <p:sp>
              <p:nvSpPr>
                <p:cNvPr id="554"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5"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6"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53" name="TextBox 552"/>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cxnSp>
          <p:nvCxnSpPr>
            <p:cNvPr id="558" name="Straight Connector 557"/>
            <p:cNvCxnSpPr/>
            <p:nvPr/>
          </p:nvCxnSpPr>
          <p:spPr>
            <a:xfrm flipH="1">
              <a:off x="5200387" y="3374058"/>
              <a:ext cx="221897" cy="150446"/>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flipH="1">
              <a:off x="5546725" y="3374058"/>
              <a:ext cx="1" cy="160591"/>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5683430" y="3374058"/>
              <a:ext cx="212586" cy="148253"/>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569" name="Rounded Rectangle 568"/>
          <p:cNvSpPr/>
          <p:nvPr/>
        </p:nvSpPr>
        <p:spPr>
          <a:xfrm>
            <a:off x="3608419" y="4619529"/>
            <a:ext cx="725006" cy="894480"/>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ARCHIVE</a:t>
            </a:r>
            <a:endParaRPr lang="en-US" sz="900" b="1" dirty="0">
              <a:solidFill>
                <a:prstClr val="black">
                  <a:lumMod val="65000"/>
                  <a:lumOff val="35000"/>
                </a:prstClr>
              </a:solidFill>
              <a:cs typeface="Calibri"/>
            </a:endParaRPr>
          </a:p>
        </p:txBody>
      </p:sp>
      <p:grpSp>
        <p:nvGrpSpPr>
          <p:cNvPr id="358" name="Group 357"/>
          <p:cNvGrpSpPr/>
          <p:nvPr/>
        </p:nvGrpSpPr>
        <p:grpSpPr>
          <a:xfrm>
            <a:off x="3696618" y="4682690"/>
            <a:ext cx="532073" cy="621571"/>
            <a:chOff x="6015872" y="1632885"/>
            <a:chExt cx="3248571" cy="3682065"/>
          </a:xfrm>
        </p:grpSpPr>
        <p:sp>
          <p:nvSpPr>
            <p:cNvPr id="372" name="Rectangle 371"/>
            <p:cNvSpPr/>
            <p:nvPr/>
          </p:nvSpPr>
          <p:spPr>
            <a:xfrm>
              <a:off x="6015872" y="1632886"/>
              <a:ext cx="3248571" cy="36820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3" name="Rectangle 372"/>
            <p:cNvSpPr/>
            <p:nvPr/>
          </p:nvSpPr>
          <p:spPr>
            <a:xfrm>
              <a:off x="6211408" y="1632885"/>
              <a:ext cx="2852505" cy="348521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4" name="Rectangle 373"/>
            <p:cNvSpPr/>
            <p:nvPr/>
          </p:nvSpPr>
          <p:spPr>
            <a:xfrm>
              <a:off x="6350085" y="1632886"/>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5" name="Rectangle 374"/>
            <p:cNvSpPr/>
            <p:nvPr/>
          </p:nvSpPr>
          <p:spPr>
            <a:xfrm>
              <a:off x="6350085" y="2508072"/>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6" name="Rectangle 375"/>
            <p:cNvSpPr/>
            <p:nvPr/>
          </p:nvSpPr>
          <p:spPr>
            <a:xfrm>
              <a:off x="6350085" y="3383258"/>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7" name="Rectangle 376"/>
            <p:cNvSpPr/>
            <p:nvPr/>
          </p:nvSpPr>
          <p:spPr>
            <a:xfrm>
              <a:off x="6350085" y="4258444"/>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8" name="Oval 377"/>
            <p:cNvSpPr/>
            <p:nvPr/>
          </p:nvSpPr>
          <p:spPr>
            <a:xfrm>
              <a:off x="8497492" y="4392125"/>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9" name="Oval 378"/>
            <p:cNvSpPr/>
            <p:nvPr/>
          </p:nvSpPr>
          <p:spPr>
            <a:xfrm>
              <a:off x="8497492" y="1763893"/>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80" name="Oval 379"/>
            <p:cNvSpPr/>
            <p:nvPr/>
          </p:nvSpPr>
          <p:spPr>
            <a:xfrm>
              <a:off x="8497492" y="2639970"/>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81" name="Oval 380"/>
            <p:cNvSpPr/>
            <p:nvPr/>
          </p:nvSpPr>
          <p:spPr>
            <a:xfrm>
              <a:off x="8497492" y="3516047"/>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sp>
        <p:nvSpPr>
          <p:cNvPr id="570" name="Rectangle 569"/>
          <p:cNvSpPr/>
          <p:nvPr/>
        </p:nvSpPr>
        <p:spPr>
          <a:xfrm>
            <a:off x="2826686" y="2523318"/>
            <a:ext cx="1518940" cy="646331"/>
          </a:xfrm>
          <a:prstGeom prst="rect">
            <a:avLst/>
          </a:prstGeom>
        </p:spPr>
        <p:txBody>
          <a:bodyPr wrap="none">
            <a:spAutoFit/>
          </a:bodyPr>
          <a:lstStyle/>
          <a:p>
            <a:pPr algn="ctr"/>
            <a:r>
              <a:rPr lang="en-US" b="1" dirty="0" smtClean="0"/>
              <a:t>Governance </a:t>
            </a:r>
            <a:br>
              <a:rPr lang="en-US" b="1" dirty="0" smtClean="0"/>
            </a:br>
            <a:r>
              <a:rPr lang="en-US" b="1" dirty="0" smtClean="0"/>
              <a:t>Framework</a:t>
            </a:r>
            <a:endParaRPr lang="en-US" b="1" dirty="0"/>
          </a:p>
        </p:txBody>
      </p:sp>
    </p:spTree>
    <p:extLst>
      <p:ext uri="{BB962C8B-B14F-4D97-AF65-F5344CB8AC3E}">
        <p14:creationId xmlns:p14="http://schemas.microsoft.com/office/powerpoint/2010/main" val="5680629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962579378"/>
              </p:ext>
            </p:extLst>
          </p:nvPr>
        </p:nvGraphicFramePr>
        <p:xfrm>
          <a:off x="485124" y="1002145"/>
          <a:ext cx="11190865" cy="4838862"/>
        </p:xfrm>
        <a:graphic>
          <a:graphicData uri="http://schemas.openxmlformats.org/drawingml/2006/table">
            <a:tbl>
              <a:tblPr firstRow="1" bandRow="1">
                <a:tableStyleId>{5C22544A-7EE6-4342-B048-85BDC9FD1C3A}</a:tableStyleId>
              </a:tblPr>
              <a:tblGrid>
                <a:gridCol w="1200744"/>
                <a:gridCol w="4034844"/>
                <a:gridCol w="3394214"/>
                <a:gridCol w="2561063"/>
              </a:tblGrid>
              <a:tr h="448977">
                <a:tc>
                  <a:txBody>
                    <a:bodyPr/>
                    <a:lstStyle/>
                    <a:p>
                      <a:pPr algn="ctr"/>
                      <a:r>
                        <a:rPr lang="en-US" sz="1400" b="1" dirty="0" smtClean="0">
                          <a:latin typeface="Calibri"/>
                          <a:cs typeface="Calibri"/>
                        </a:rPr>
                        <a:t>Area</a:t>
                      </a:r>
                      <a:endParaRPr lang="en-US" sz="1400" b="1"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c>
                  <a:txBody>
                    <a:bodyPr/>
                    <a:lstStyle/>
                    <a:p>
                      <a:pPr marL="0" indent="0" algn="ctr">
                        <a:buFont typeface="Arial"/>
                        <a:buNone/>
                      </a:pPr>
                      <a:r>
                        <a:rPr lang="en-US" sz="1400" b="1" dirty="0" smtClean="0">
                          <a:latin typeface="Calibri"/>
                          <a:cs typeface="Calibri"/>
                        </a:rPr>
                        <a:t>Nearer Term</a:t>
                      </a:r>
                      <a:endParaRPr lang="en-US" sz="1400" b="1" dirty="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c>
                  <a:txBody>
                    <a:bodyPr/>
                    <a:lstStyle/>
                    <a:p>
                      <a:pPr marL="0" indent="0" algn="ctr">
                        <a:buFont typeface="Arial"/>
                        <a:buNone/>
                      </a:pPr>
                      <a:r>
                        <a:rPr lang="en-US" sz="1400" b="1" dirty="0" smtClean="0">
                          <a:latin typeface="Calibri"/>
                          <a:cs typeface="Calibri"/>
                        </a:rPr>
                        <a:t>Longer Term Needs</a:t>
                      </a:r>
                      <a:endParaRPr lang="en-US" sz="1400" b="1" dirty="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c>
                  <a:txBody>
                    <a:bodyPr/>
                    <a:lstStyle/>
                    <a:p>
                      <a:pPr marL="0" indent="0" algn="ctr">
                        <a:buFont typeface="Arial"/>
                        <a:buNone/>
                      </a:pPr>
                      <a:r>
                        <a:rPr lang="en-US" sz="1400" b="1" dirty="0" smtClean="0">
                          <a:latin typeface="Calibri"/>
                          <a:cs typeface="Calibri"/>
                        </a:rPr>
                        <a:t>Beyond</a:t>
                      </a:r>
                      <a:endParaRPr lang="en-US" sz="1400" b="1" dirty="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69BE28"/>
                    </a:solidFill>
                  </a:tcPr>
                </a:tc>
              </a:tr>
              <a:tr h="1334018">
                <a:tc>
                  <a:txBody>
                    <a:bodyPr/>
                    <a:lstStyle/>
                    <a:p>
                      <a:pPr algn="ctr"/>
                      <a:r>
                        <a:rPr lang="en-US" sz="1400" dirty="0" smtClean="0">
                          <a:latin typeface="Calibri"/>
                          <a:cs typeface="Calibri"/>
                        </a:rPr>
                        <a:t>Ease</a:t>
                      </a:r>
                      <a:r>
                        <a:rPr lang="en-US" sz="1400" baseline="0" dirty="0" smtClean="0">
                          <a:latin typeface="Calibri"/>
                          <a:cs typeface="Calibri"/>
                        </a:rPr>
                        <a:t> of Use</a:t>
                      </a:r>
                      <a:endParaRPr lang="en-US" sz="1400"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BF4E8"/>
                    </a:solidFill>
                  </a:tcPr>
                </a:tc>
                <a:tc>
                  <a:txBody>
                    <a:bodyPr/>
                    <a:lstStyle/>
                    <a:p>
                      <a:pPr marL="285750" indent="-285750">
                        <a:buFont typeface="Arial"/>
                        <a:buChar char="•"/>
                      </a:pPr>
                      <a:r>
                        <a:rPr lang="en-US" sz="1400" dirty="0" smtClean="0">
                          <a:solidFill>
                            <a:srgbClr val="1E1E1E"/>
                          </a:solidFill>
                          <a:latin typeface="Calibri"/>
                          <a:cs typeface="Calibri"/>
                        </a:rPr>
                        <a:t>T</a:t>
                      </a:r>
                      <a:r>
                        <a:rPr lang="en-US" sz="1400" baseline="0" dirty="0" smtClean="0">
                          <a:solidFill>
                            <a:srgbClr val="1E1E1E"/>
                          </a:solidFill>
                          <a:latin typeface="Calibri"/>
                          <a:cs typeface="Calibri"/>
                        </a:rPr>
                        <a:t>ype mutation – Model / Tags *DGI: RMP 4122</a:t>
                      </a:r>
                    </a:p>
                    <a:p>
                      <a:pPr marL="285750" indent="-285750">
                        <a:buFont typeface="Arial"/>
                        <a:buChar char="•"/>
                      </a:pPr>
                      <a:r>
                        <a:rPr lang="en-US" sz="1400" dirty="0" smtClean="0">
                          <a:solidFill>
                            <a:srgbClr val="1E1E1E"/>
                          </a:solidFill>
                          <a:latin typeface="Calibri"/>
                          <a:cs typeface="Calibri"/>
                        </a:rPr>
                        <a:t>UI Metadata</a:t>
                      </a:r>
                      <a:r>
                        <a:rPr lang="en-US" sz="1400" baseline="0" dirty="0" smtClean="0">
                          <a:solidFill>
                            <a:srgbClr val="1E1E1E"/>
                          </a:solidFill>
                          <a:latin typeface="Calibri"/>
                          <a:cs typeface="Calibri"/>
                        </a:rPr>
                        <a:t> Management * DGI: RMP 4123</a:t>
                      </a: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3">
                        <a:lumMod val="20000"/>
                        <a:lumOff val="8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latin typeface="Calibri"/>
                          <a:cs typeface="Calibri"/>
                        </a:rPr>
                        <a:t>Row</a:t>
                      </a:r>
                      <a:r>
                        <a:rPr lang="en-US" sz="1400" baseline="0" dirty="0" smtClean="0">
                          <a:latin typeface="Calibri"/>
                          <a:cs typeface="Calibri"/>
                        </a:rPr>
                        <a:t> / Column level filtering by policy *DGI</a:t>
                      </a:r>
                      <a:r>
                        <a:rPr lang="en-US" sz="1400" baseline="0" dirty="0" smtClean="0">
                          <a:solidFill>
                            <a:srgbClr val="1E1E1E"/>
                          </a:solidFill>
                          <a:latin typeface="Calibri"/>
                          <a:cs typeface="Calibri"/>
                        </a:rPr>
                        <a:t>: RMP 4133</a:t>
                      </a:r>
                      <a:endParaRPr lang="en-US" sz="1400" baseline="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1" i="1" baseline="0" dirty="0" smtClean="0">
                          <a:solidFill>
                            <a:srgbClr val="69BE28"/>
                          </a:solidFill>
                          <a:latin typeface="Calibri"/>
                          <a:cs typeface="Calibri"/>
                        </a:rPr>
                        <a:t>Column Level lineage in Hive: RMP 4131</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1" i="1" baseline="0" dirty="0" smtClean="0">
                          <a:solidFill>
                            <a:srgbClr val="69BE28"/>
                          </a:solidFill>
                          <a:latin typeface="Calibri"/>
                          <a:cs typeface="Calibri"/>
                        </a:rPr>
                        <a:t>UI improve lineage explorer: RMP 4119</a:t>
                      </a:r>
                      <a:endParaRPr lang="en-US" sz="1400" b="1" i="1" dirty="0" smtClean="0">
                        <a:solidFill>
                          <a:srgbClr val="69BE28"/>
                        </a:solidFill>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bg1">
                        <a:lumMod val="10000"/>
                        <a:lumOff val="9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1" i="1" dirty="0" smtClean="0">
                          <a:solidFill>
                            <a:srgbClr val="69BE28"/>
                          </a:solidFill>
                          <a:latin typeface="Calibri"/>
                          <a:cs typeface="Calibri"/>
                        </a:rPr>
                        <a:t>Self</a:t>
                      </a:r>
                      <a:r>
                        <a:rPr lang="en-US" sz="1400" b="1" i="1" baseline="0" dirty="0" smtClean="0">
                          <a:solidFill>
                            <a:srgbClr val="69BE28"/>
                          </a:solidFill>
                          <a:latin typeface="Calibri"/>
                          <a:cs typeface="Calibri"/>
                        </a:rPr>
                        <a:t> service support: RMP 4125/4126</a:t>
                      </a:r>
                      <a:endParaRPr lang="en-US" sz="1400" b="1" i="1" dirty="0" smtClean="0">
                        <a:solidFill>
                          <a:srgbClr val="69BE28"/>
                        </a:solidFill>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tx2">
                        <a:lumMod val="95000"/>
                      </a:schemeClr>
                    </a:solidFill>
                  </a:tcPr>
                </a:tc>
              </a:tr>
              <a:tr h="1433325">
                <a:tc>
                  <a:txBody>
                    <a:bodyPr/>
                    <a:lstStyle/>
                    <a:p>
                      <a:pPr algn="ctr"/>
                      <a:r>
                        <a:rPr lang="en-US" sz="1400" dirty="0" smtClean="0">
                          <a:latin typeface="Calibri"/>
                          <a:cs typeface="Calibri"/>
                        </a:rPr>
                        <a:t>Simplification</a:t>
                      </a:r>
                      <a:endParaRPr lang="en-US" sz="1400"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BF4E8"/>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latin typeface="Calibri"/>
                          <a:cs typeface="Calibri"/>
                        </a:rPr>
                        <a:t>Audit / Log search GUID integration *DGI</a:t>
                      </a:r>
                      <a:r>
                        <a:rPr lang="en-US" sz="1400" baseline="0" dirty="0" smtClean="0">
                          <a:solidFill>
                            <a:srgbClr val="1E1E1E"/>
                          </a:solidFill>
                          <a:latin typeface="Calibri"/>
                          <a:cs typeface="Calibri"/>
                        </a:rPr>
                        <a:t>: RMP 4120</a:t>
                      </a:r>
                      <a:endParaRPr lang="en-US" sz="1400" baseline="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err="1" smtClean="0">
                          <a:latin typeface="Calibri"/>
                          <a:cs typeface="Calibri"/>
                        </a:rPr>
                        <a:t>Gov</a:t>
                      </a:r>
                      <a:r>
                        <a:rPr lang="en-US" sz="1400" baseline="0" dirty="0" smtClean="0">
                          <a:latin typeface="Calibri"/>
                          <a:cs typeface="Calibri"/>
                        </a:rPr>
                        <a:t> Ready Certification *DGI</a:t>
                      </a:r>
                      <a:r>
                        <a:rPr lang="en-US" sz="1400" baseline="0" dirty="0" smtClean="0">
                          <a:solidFill>
                            <a:srgbClr val="1E1E1E"/>
                          </a:solidFill>
                          <a:latin typeface="Calibri"/>
                          <a:cs typeface="Calibri"/>
                        </a:rPr>
                        <a:t>: RMP 4128</a:t>
                      </a:r>
                      <a:endParaRPr lang="en-US" sz="1400" baseline="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dirty="0" smtClean="0">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baseline="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3">
                        <a:lumMod val="20000"/>
                        <a:lumOff val="8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1" i="1" u="none" strike="noStrike" kern="1200" cap="none" spc="0" normalizeH="0" baseline="0" noProof="0" dirty="0" err="1" smtClean="0">
                          <a:ln>
                            <a:noFill/>
                          </a:ln>
                          <a:solidFill>
                            <a:srgbClr val="69BE28"/>
                          </a:solidFill>
                          <a:effectLst/>
                          <a:uLnTx/>
                          <a:uFillTx/>
                          <a:latin typeface="Calibri"/>
                          <a:ea typeface="+mn-ea"/>
                          <a:cs typeface="Calibri"/>
                        </a:rPr>
                        <a:t>Config</a:t>
                      </a:r>
                      <a:r>
                        <a:rPr kumimoji="0" lang="en-US" sz="1400" b="1" i="1" u="none" strike="noStrike" kern="1200" cap="none" spc="0" normalizeH="0" baseline="0" noProof="0" dirty="0" smtClean="0">
                          <a:ln>
                            <a:noFill/>
                          </a:ln>
                          <a:solidFill>
                            <a:srgbClr val="69BE28"/>
                          </a:solidFill>
                          <a:effectLst/>
                          <a:uLnTx/>
                          <a:uFillTx/>
                          <a:latin typeface="Calibri"/>
                          <a:ea typeface="+mn-ea"/>
                          <a:cs typeface="Calibri"/>
                        </a:rPr>
                        <a:t> / Setting UI</a:t>
                      </a:r>
                      <a:r>
                        <a:rPr lang="en-US" sz="1400" b="1" i="1" baseline="0" dirty="0" smtClean="0">
                          <a:solidFill>
                            <a:srgbClr val="69BE28"/>
                          </a:solidFill>
                          <a:latin typeface="Calibri"/>
                          <a:cs typeface="Calibri"/>
                        </a:rPr>
                        <a:t>: RMP 4133</a:t>
                      </a:r>
                      <a:endParaRPr kumimoji="0" lang="en-US" sz="1400" b="1" i="1" u="none" strike="noStrike" kern="1200" cap="none" spc="0" normalizeH="0" baseline="0" noProof="0" dirty="0" smtClean="0">
                        <a:ln>
                          <a:noFill/>
                        </a:ln>
                        <a:solidFill>
                          <a:srgbClr val="69BE28"/>
                        </a:solidFill>
                        <a:effectLst/>
                        <a:uLnTx/>
                        <a:uFillTx/>
                        <a:latin typeface="Calibri"/>
                        <a:ea typeface="+mn-ea"/>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1" i="1" baseline="0" dirty="0" smtClean="0">
                          <a:solidFill>
                            <a:srgbClr val="69BE28"/>
                          </a:solidFill>
                          <a:latin typeface="Calibri"/>
                          <a:cs typeface="Calibri"/>
                        </a:rPr>
                        <a:t>UI search improvement : RMP 4121</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kumimoji="0" lang="en-US" sz="1400" b="0" i="0" u="none" strike="noStrike" kern="1200" cap="none" spc="0" normalizeH="0" baseline="0" noProof="0" dirty="0" smtClean="0">
                        <a:ln>
                          <a:noFill/>
                        </a:ln>
                        <a:solidFill>
                          <a:srgbClr val="000000"/>
                        </a:solidFill>
                        <a:effectLst/>
                        <a:uLnTx/>
                        <a:uFillTx/>
                        <a:latin typeface="Calibri"/>
                        <a:ea typeface="+mn-ea"/>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bg1">
                        <a:lumMod val="10000"/>
                        <a:lumOff val="90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1" i="1" dirty="0" smtClean="0">
                          <a:solidFill>
                            <a:srgbClr val="69BE28"/>
                          </a:solidFill>
                          <a:latin typeface="Calibri"/>
                          <a:cs typeface="Calibri"/>
                        </a:rPr>
                        <a:t>ACL Ranger</a:t>
                      </a:r>
                      <a:r>
                        <a:rPr lang="en-US" sz="1400" b="1" i="1" baseline="0" dirty="0" smtClean="0">
                          <a:solidFill>
                            <a:srgbClr val="69BE28"/>
                          </a:solidFill>
                          <a:latin typeface="Calibri"/>
                          <a:cs typeface="Calibri"/>
                        </a:rPr>
                        <a:t> delegation for Stewardship : RMP 4125</a:t>
                      </a:r>
                      <a:endParaRPr lang="en-US" sz="1400" b="1" i="1" dirty="0" smtClean="0">
                        <a:solidFill>
                          <a:srgbClr val="69BE28"/>
                        </a:solidFill>
                        <a:latin typeface="Calibri"/>
                        <a:cs typeface="Calibri"/>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b="0" dirty="0" smtClean="0">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tx2">
                        <a:lumMod val="95000"/>
                      </a:schemeClr>
                    </a:solidFill>
                  </a:tcPr>
                </a:tc>
              </a:tr>
              <a:tr h="1274655">
                <a:tc>
                  <a:txBody>
                    <a:bodyPr/>
                    <a:lstStyle/>
                    <a:p>
                      <a:pPr algn="ctr"/>
                      <a:r>
                        <a:rPr lang="en-US" sz="1400" dirty="0" smtClean="0">
                          <a:latin typeface="Calibri"/>
                          <a:cs typeface="Calibri"/>
                        </a:rPr>
                        <a:t>Enterprise Readiness</a:t>
                      </a:r>
                      <a:endParaRPr lang="en-US" sz="1400" dirty="0">
                        <a:latin typeface="Calibri"/>
                        <a:cs typeface="Calibri"/>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BF4E8"/>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dirty="0" smtClean="0">
                          <a:solidFill>
                            <a:srgbClr val="1E1E1E"/>
                          </a:solidFill>
                          <a:latin typeface="Calibri"/>
                          <a:cs typeface="Calibri"/>
                        </a:rPr>
                        <a:t>Integration</a:t>
                      </a:r>
                      <a:r>
                        <a:rPr lang="en-US" sz="1400" baseline="0" dirty="0" smtClean="0">
                          <a:solidFill>
                            <a:srgbClr val="1E1E1E"/>
                          </a:solidFill>
                          <a:latin typeface="Calibri"/>
                          <a:cs typeface="Calibri"/>
                        </a:rPr>
                        <a:t> with Ranger – Merck *DGI: RMP 4115</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Integration with Kafka – Target *DGI: RMP 4117</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Integration with Storm – Target *DGI : RMP 4118</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Integration with Falcon – JPMC *DGI: RMP 4116</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400" baseline="0" dirty="0" smtClean="0">
                          <a:solidFill>
                            <a:srgbClr val="1E1E1E"/>
                          </a:solidFill>
                          <a:latin typeface="Calibri"/>
                          <a:cs typeface="Calibri"/>
                        </a:rPr>
                        <a:t>Notification of updates to components *DGI: RMP 4124</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400" dirty="0" smtClean="0">
                        <a:solidFill>
                          <a:srgbClr val="1E1E1E"/>
                        </a:solidFill>
                        <a:latin typeface="Calibri"/>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3">
                        <a:lumMod val="20000"/>
                        <a:lumOff val="80000"/>
                      </a:schemeClr>
                    </a:soli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Versioning of Types, Traits </a:t>
                      </a:r>
                      <a:r>
                        <a:rPr lang="en-US" sz="1400" baseline="0" dirty="0" smtClean="0">
                          <a:solidFill>
                            <a:srgbClr val="1E1E1E"/>
                          </a:solidFill>
                          <a:latin typeface="Calibri"/>
                          <a:cs typeface="Calibri"/>
                        </a:rPr>
                        <a:t>*DGI: RMP 4127</a:t>
                      </a:r>
                      <a:endParaRPr kumimoji="0" lang="en-US" sz="1400" b="0" i="0" u="none" strike="noStrike" kern="1200" cap="none" spc="0" normalizeH="0" baseline="0" noProof="0" dirty="0" smtClean="0">
                        <a:ln>
                          <a:noFill/>
                        </a:ln>
                        <a:solidFill>
                          <a:srgbClr val="000000"/>
                        </a:solidFill>
                        <a:effectLst/>
                        <a:uLnTx/>
                        <a:uFillTx/>
                        <a:latin typeface="Calibri"/>
                        <a:ea typeface="+mn-ea"/>
                        <a:cs typeface="Calibri"/>
                      </a:endParaRP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HA for Atlas service </a:t>
                      </a:r>
                      <a:r>
                        <a:rPr lang="en-US" sz="1400" baseline="0" dirty="0" smtClean="0">
                          <a:solidFill>
                            <a:srgbClr val="1E1E1E"/>
                          </a:solidFill>
                          <a:latin typeface="Calibri"/>
                          <a:cs typeface="Calibri"/>
                        </a:rPr>
                        <a:t>*DGI: RMP 4130</a:t>
                      </a:r>
                      <a:endParaRPr kumimoji="0" lang="en-US" sz="1400" b="0" i="0" u="none" strike="noStrike" kern="1200" cap="none" spc="0" normalizeH="0" baseline="0" noProof="0" dirty="0" smtClean="0">
                        <a:ln>
                          <a:noFill/>
                        </a:ln>
                        <a:solidFill>
                          <a:srgbClr val="000000"/>
                        </a:solidFill>
                        <a:effectLst/>
                        <a:uLnTx/>
                        <a:uFillTx/>
                        <a:latin typeface="Calibri"/>
                        <a:ea typeface="+mn-ea"/>
                        <a:cs typeface="Calibri"/>
                      </a:endParaRP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1" i="1" u="none" strike="noStrike" kern="1200" cap="none" spc="0" normalizeH="0" baseline="0" noProof="0" dirty="0" smtClean="0">
                          <a:ln>
                            <a:noFill/>
                          </a:ln>
                          <a:solidFill>
                            <a:srgbClr val="69BE28"/>
                          </a:solidFill>
                          <a:effectLst/>
                          <a:uLnTx/>
                          <a:uFillTx/>
                          <a:latin typeface="Calibri"/>
                          <a:ea typeface="+mn-ea"/>
                          <a:cs typeface="Calibri"/>
                        </a:rPr>
                        <a:t>Integration with Spark</a:t>
                      </a:r>
                      <a:r>
                        <a:rPr lang="en-US" sz="1400" b="1" i="1" baseline="0" dirty="0" smtClean="0">
                          <a:solidFill>
                            <a:srgbClr val="69BE28"/>
                          </a:solidFill>
                          <a:latin typeface="Calibri"/>
                          <a:cs typeface="Calibri"/>
                        </a:rPr>
                        <a:t>: RMP 4132</a:t>
                      </a:r>
                      <a:endParaRPr kumimoji="0" lang="en-US" sz="1400" b="1" i="1" u="none" strike="noStrike" kern="1200" cap="none" spc="0" normalizeH="0" baseline="0" noProof="0" dirty="0" smtClean="0">
                        <a:ln>
                          <a:noFill/>
                        </a:ln>
                        <a:solidFill>
                          <a:srgbClr val="69BE28"/>
                        </a:solidFill>
                        <a:effectLst/>
                        <a:uLnTx/>
                        <a:uFillTx/>
                        <a:latin typeface="Calibri"/>
                        <a:ea typeface="+mn-ea"/>
                        <a:cs typeface="Calibri"/>
                      </a:endParaRP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endParaRPr kumimoji="0" lang="en-US" sz="1400" b="0" i="0" u="none" strike="noStrike" kern="1200" cap="none" spc="0" normalizeH="0" baseline="0" noProof="0" dirty="0" smtClean="0">
                        <a:ln>
                          <a:noFill/>
                        </a:ln>
                        <a:solidFill>
                          <a:srgbClr val="000000"/>
                        </a:solidFill>
                        <a:effectLst/>
                        <a:uLnTx/>
                        <a:uFillTx/>
                        <a:latin typeface="Calibri"/>
                        <a:ea typeface="+mn-ea"/>
                        <a:cs typeface="Calibri"/>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bg1">
                        <a:lumMod val="10000"/>
                        <a:lumOff val="90000"/>
                      </a:schemeClr>
                    </a:soli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Calibri"/>
                        </a:rPr>
                        <a:t>TBA DGI</a:t>
                      </a: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tx2">
                        <a:lumMod val="95000"/>
                      </a:schemeClr>
                    </a:solidFill>
                  </a:tcPr>
                </a:tc>
              </a:tr>
            </a:tbl>
          </a:graphicData>
        </a:graphic>
      </p:graphicFrame>
      <p:sp>
        <p:nvSpPr>
          <p:cNvPr id="2" name="Title 1"/>
          <p:cNvSpPr>
            <a:spLocks noGrp="1"/>
          </p:cNvSpPr>
          <p:nvPr>
            <p:ph type="title"/>
          </p:nvPr>
        </p:nvSpPr>
        <p:spPr/>
        <p:txBody>
          <a:bodyPr/>
          <a:lstStyle/>
          <a:p>
            <a:r>
              <a:rPr lang="en-US" dirty="0" smtClean="0"/>
              <a:t>Atlas Roadmap</a:t>
            </a:r>
            <a:endParaRPr lang="en-US" dirty="0"/>
          </a:p>
        </p:txBody>
      </p:sp>
      <p:sp>
        <p:nvSpPr>
          <p:cNvPr id="5" name="Rectangle 4"/>
          <p:cNvSpPr/>
          <p:nvPr/>
        </p:nvSpPr>
        <p:spPr>
          <a:xfrm>
            <a:off x="6748123" y="423592"/>
            <a:ext cx="4831261" cy="369332"/>
          </a:xfrm>
          <a:prstGeom prst="rect">
            <a:avLst/>
          </a:prstGeom>
        </p:spPr>
        <p:txBody>
          <a:bodyPr wrap="none">
            <a:spAutoFit/>
          </a:bodyPr>
          <a:lstStyle/>
          <a:p>
            <a:pPr algn="r"/>
            <a:r>
              <a:rPr lang="en-US" b="1" i="1" dirty="0">
                <a:solidFill>
                  <a:srgbClr val="69BE28"/>
                </a:solidFill>
              </a:rPr>
              <a:t>Green are dropped with ease of use focus</a:t>
            </a:r>
          </a:p>
        </p:txBody>
      </p:sp>
    </p:spTree>
    <p:extLst>
      <p:ext uri="{BB962C8B-B14F-4D97-AF65-F5344CB8AC3E}">
        <p14:creationId xmlns:p14="http://schemas.microsoft.com/office/powerpoint/2010/main" val="36708317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FAQ’s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315710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312665" y="903383"/>
            <a:ext cx="5101766" cy="5012675"/>
          </a:xfrm>
          <a:prstGeom prst="roundRect">
            <a:avLst>
              <a:gd name="adj" fmla="val 6975"/>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7" name="Rounded Rectangle 6"/>
          <p:cNvSpPr/>
          <p:nvPr/>
        </p:nvSpPr>
        <p:spPr>
          <a:xfrm>
            <a:off x="609440" y="903383"/>
            <a:ext cx="5152381" cy="5012675"/>
          </a:xfrm>
          <a:prstGeom prst="roundRect">
            <a:avLst>
              <a:gd name="adj" fmla="val 6975"/>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 name="Title 1"/>
          <p:cNvSpPr>
            <a:spLocks noGrp="1"/>
          </p:cNvSpPr>
          <p:nvPr>
            <p:ph type="title"/>
          </p:nvPr>
        </p:nvSpPr>
        <p:spPr/>
        <p:txBody>
          <a:bodyPr/>
          <a:lstStyle/>
          <a:p>
            <a:r>
              <a:rPr lang="en-US" dirty="0" smtClean="0"/>
              <a:t>Atlas versus Falcon:  What’s the difference</a:t>
            </a:r>
            <a:r>
              <a:rPr lang="en-US" dirty="0"/>
              <a:t>? </a:t>
            </a:r>
          </a:p>
        </p:txBody>
      </p:sp>
      <p:sp>
        <p:nvSpPr>
          <p:cNvPr id="3" name="TextBox 2"/>
          <p:cNvSpPr txBox="1"/>
          <p:nvPr/>
        </p:nvSpPr>
        <p:spPr>
          <a:xfrm>
            <a:off x="936702" y="1371600"/>
            <a:ext cx="914400" cy="914400"/>
          </a:xfrm>
          <a:prstGeom prst="rect">
            <a:avLst/>
          </a:prstGeom>
        </p:spPr>
        <p:txBody>
          <a:bodyPr vert="horz" wrap="none" lIns="91440" tIns="91440" rIns="91440" bIns="91440" rtlCol="0">
            <a:noAutofit/>
          </a:bodyPr>
          <a:lstStyle/>
          <a:p>
            <a:endParaRPr lang="en-US" dirty="0"/>
          </a:p>
        </p:txBody>
      </p:sp>
      <p:sp>
        <p:nvSpPr>
          <p:cNvPr id="4" name="TextBox 3"/>
          <p:cNvSpPr txBox="1"/>
          <p:nvPr/>
        </p:nvSpPr>
        <p:spPr>
          <a:xfrm>
            <a:off x="1196064" y="1364993"/>
            <a:ext cx="4347411" cy="4022255"/>
          </a:xfrm>
          <a:prstGeom prst="rect">
            <a:avLst/>
          </a:prstGeom>
        </p:spPr>
        <p:txBody>
          <a:bodyPr vert="horz" wrap="square" lIns="91440" tIns="91440" rIns="91440" bIns="91440" rtlCol="0">
            <a:noAutofit/>
          </a:bodyPr>
          <a:lstStyle/>
          <a:p>
            <a:pPr algn="ctr"/>
            <a:r>
              <a:rPr lang="en-US" sz="2400" b="1" dirty="0" smtClean="0"/>
              <a:t>Atlas core strength is </a:t>
            </a:r>
            <a:r>
              <a:rPr lang="en-US" sz="2400" b="1" dirty="0" smtClean="0">
                <a:solidFill>
                  <a:srgbClr val="C00000"/>
                </a:solidFill>
              </a:rPr>
              <a:t>Metadata</a:t>
            </a:r>
          </a:p>
          <a:p>
            <a:endParaRPr lang="en-US" sz="2400" b="1" dirty="0" smtClean="0"/>
          </a:p>
          <a:p>
            <a:pPr marL="285750" indent="-285750">
              <a:buFont typeface="Arial" charset="0"/>
              <a:buChar char="•"/>
            </a:pPr>
            <a:r>
              <a:rPr lang="en-US" sz="2400" dirty="0"/>
              <a:t>C</a:t>
            </a:r>
            <a:r>
              <a:rPr lang="en-US" sz="2400" dirty="0" smtClean="0"/>
              <a:t>ollecting metadata and reporting it back.  </a:t>
            </a:r>
          </a:p>
          <a:p>
            <a:pPr marL="285750" indent="-285750">
              <a:buFont typeface="Arial" charset="0"/>
              <a:buChar char="•"/>
            </a:pPr>
            <a:endParaRPr lang="en-US" sz="2400" dirty="0" smtClean="0"/>
          </a:p>
          <a:p>
            <a:pPr marL="285750" indent="-285750">
              <a:buFont typeface="Arial" charset="0"/>
              <a:buChar char="•"/>
            </a:pPr>
            <a:r>
              <a:rPr lang="en-US" sz="2400" dirty="0" smtClean="0"/>
              <a:t>Technical or business classification</a:t>
            </a:r>
          </a:p>
          <a:p>
            <a:pPr marL="285750" indent="-285750">
              <a:buFont typeface="Arial" charset="0"/>
              <a:buChar char="•"/>
            </a:pPr>
            <a:endParaRPr lang="en-US" sz="2400" dirty="0" smtClean="0"/>
          </a:p>
          <a:p>
            <a:pPr marL="285750" indent="-285750">
              <a:buFont typeface="Arial" charset="0"/>
              <a:buChar char="•"/>
            </a:pPr>
            <a:r>
              <a:rPr lang="en-US" sz="2400" dirty="0" smtClean="0"/>
              <a:t>Hierarchical with inheritance of attributes (PII)</a:t>
            </a:r>
          </a:p>
          <a:p>
            <a:endParaRPr lang="en-US" sz="2400" dirty="0"/>
          </a:p>
        </p:txBody>
      </p:sp>
      <p:sp>
        <p:nvSpPr>
          <p:cNvPr id="5" name="TextBox 4"/>
          <p:cNvSpPr txBox="1"/>
          <p:nvPr/>
        </p:nvSpPr>
        <p:spPr>
          <a:xfrm>
            <a:off x="6689842" y="1377108"/>
            <a:ext cx="4492278" cy="3712685"/>
          </a:xfrm>
          <a:prstGeom prst="rect">
            <a:avLst/>
          </a:prstGeom>
        </p:spPr>
        <p:txBody>
          <a:bodyPr vert="horz" wrap="square" lIns="91440" tIns="91440" rIns="91440" bIns="91440" rtlCol="0">
            <a:noAutofit/>
          </a:bodyPr>
          <a:lstStyle/>
          <a:p>
            <a:pPr algn="ctr"/>
            <a:r>
              <a:rPr lang="en-US" sz="2400" b="1" dirty="0" smtClean="0"/>
              <a:t>Falcon core strength is data </a:t>
            </a:r>
            <a:r>
              <a:rPr lang="en-US" sz="2400" b="1" dirty="0" smtClean="0">
                <a:solidFill>
                  <a:srgbClr val="C00000"/>
                </a:solidFill>
              </a:rPr>
              <a:t>Life Cycle</a:t>
            </a:r>
          </a:p>
          <a:p>
            <a:endParaRPr lang="en-US" sz="2400" b="1" dirty="0" smtClean="0"/>
          </a:p>
          <a:p>
            <a:pPr marL="285750" indent="-285750">
              <a:buFont typeface="Arial" charset="0"/>
              <a:buChar char="•"/>
            </a:pPr>
            <a:r>
              <a:rPr lang="en-US" sz="2400" dirty="0" smtClean="0"/>
              <a:t>Data movement management</a:t>
            </a:r>
          </a:p>
          <a:p>
            <a:pPr marL="285750" indent="-285750">
              <a:buFont typeface="Arial" charset="0"/>
              <a:buChar char="•"/>
            </a:pPr>
            <a:endParaRPr lang="en-US" sz="2400" dirty="0" smtClean="0"/>
          </a:p>
          <a:p>
            <a:pPr marL="285750" indent="-285750">
              <a:buFont typeface="Arial" charset="0"/>
              <a:buChar char="•"/>
            </a:pPr>
            <a:r>
              <a:rPr lang="en-US" sz="2400" dirty="0" smtClean="0"/>
              <a:t>Re-useable job definitions</a:t>
            </a:r>
          </a:p>
          <a:p>
            <a:pPr marL="285750" indent="-285750">
              <a:buFont typeface="Arial" charset="0"/>
              <a:buChar char="•"/>
            </a:pPr>
            <a:endParaRPr lang="en-US" sz="2400" dirty="0"/>
          </a:p>
          <a:p>
            <a:pPr marL="285750" indent="-285750">
              <a:buFont typeface="Arial" charset="0"/>
              <a:buChar char="•"/>
            </a:pPr>
            <a:r>
              <a:rPr lang="en-US" sz="2400" dirty="0" smtClean="0"/>
              <a:t>Lineage and Audit at instance level (log)</a:t>
            </a:r>
          </a:p>
        </p:txBody>
      </p:sp>
    </p:spTree>
    <p:extLst>
      <p:ext uri="{BB962C8B-B14F-4D97-AF65-F5344CB8AC3E}">
        <p14:creationId xmlns:p14="http://schemas.microsoft.com/office/powerpoint/2010/main" val="19990385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312665" y="903383"/>
            <a:ext cx="5101766" cy="5012675"/>
          </a:xfrm>
          <a:prstGeom prst="roundRect">
            <a:avLst>
              <a:gd name="adj" fmla="val 6975"/>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9" name="Rounded Rectangle 8"/>
          <p:cNvSpPr/>
          <p:nvPr/>
        </p:nvSpPr>
        <p:spPr>
          <a:xfrm>
            <a:off x="609440" y="903383"/>
            <a:ext cx="5152381" cy="5012675"/>
          </a:xfrm>
          <a:prstGeom prst="roundRect">
            <a:avLst>
              <a:gd name="adj" fmla="val 6975"/>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 name="Title 1"/>
          <p:cNvSpPr>
            <a:spLocks noGrp="1"/>
          </p:cNvSpPr>
          <p:nvPr>
            <p:ph type="title"/>
          </p:nvPr>
        </p:nvSpPr>
        <p:spPr/>
        <p:txBody>
          <a:bodyPr/>
          <a:lstStyle/>
          <a:p>
            <a:r>
              <a:rPr lang="en-US" dirty="0" smtClean="0"/>
              <a:t>When to use  Atlas versus Falcon?</a:t>
            </a:r>
            <a:endParaRPr lang="en-US" dirty="0"/>
          </a:p>
        </p:txBody>
      </p:sp>
      <p:sp>
        <p:nvSpPr>
          <p:cNvPr id="3" name="TextBox 2"/>
          <p:cNvSpPr txBox="1"/>
          <p:nvPr/>
        </p:nvSpPr>
        <p:spPr>
          <a:xfrm>
            <a:off x="936702" y="1371600"/>
            <a:ext cx="914400" cy="914400"/>
          </a:xfrm>
          <a:prstGeom prst="rect">
            <a:avLst/>
          </a:prstGeom>
        </p:spPr>
        <p:txBody>
          <a:bodyPr vert="horz" wrap="none" lIns="91440" tIns="91440" rIns="91440" bIns="91440" rtlCol="0">
            <a:noAutofit/>
          </a:bodyPr>
          <a:lstStyle/>
          <a:p>
            <a:endParaRPr lang="en-US" dirty="0"/>
          </a:p>
        </p:txBody>
      </p:sp>
      <p:sp>
        <p:nvSpPr>
          <p:cNvPr id="4" name="TextBox 3"/>
          <p:cNvSpPr txBox="1"/>
          <p:nvPr/>
        </p:nvSpPr>
        <p:spPr>
          <a:xfrm>
            <a:off x="1011924" y="1348468"/>
            <a:ext cx="4347411" cy="1411707"/>
          </a:xfrm>
          <a:prstGeom prst="rect">
            <a:avLst/>
          </a:prstGeom>
        </p:spPr>
        <p:txBody>
          <a:bodyPr vert="horz" wrap="square" lIns="91440" tIns="91440" rIns="91440" bIns="91440" rtlCol="0">
            <a:noAutofit/>
          </a:bodyPr>
          <a:lstStyle/>
          <a:p>
            <a:pPr algn="ctr"/>
            <a:r>
              <a:rPr lang="en-US" sz="2400" b="1" dirty="0" smtClean="0"/>
              <a:t>Atlas core strength is </a:t>
            </a:r>
            <a:r>
              <a:rPr lang="en-US" sz="2400" b="1" i="1" dirty="0" smtClean="0">
                <a:solidFill>
                  <a:srgbClr val="C00000"/>
                </a:solidFill>
              </a:rPr>
              <a:t>Metadata</a:t>
            </a:r>
          </a:p>
          <a:p>
            <a:endParaRPr lang="en-US" sz="2400" b="1" dirty="0" smtClean="0"/>
          </a:p>
          <a:p>
            <a:pPr marL="285750" indent="-285750">
              <a:buFont typeface="Arial" charset="0"/>
              <a:buChar char="•"/>
            </a:pPr>
            <a:r>
              <a:rPr lang="en-US" sz="2400" dirty="0" smtClean="0"/>
              <a:t>Business Classification</a:t>
            </a:r>
          </a:p>
          <a:p>
            <a:pPr marL="285750" indent="-285750">
              <a:buFont typeface="Arial" charset="0"/>
              <a:buChar char="•"/>
            </a:pPr>
            <a:endParaRPr lang="en-US" sz="2400" dirty="0" smtClean="0"/>
          </a:p>
          <a:p>
            <a:pPr marL="285750" indent="-285750">
              <a:buFont typeface="Arial" charset="0"/>
              <a:buChar char="•"/>
            </a:pPr>
            <a:r>
              <a:rPr lang="en-US" sz="2400" dirty="0" smtClean="0"/>
              <a:t>Integration with other components or tools</a:t>
            </a:r>
          </a:p>
          <a:p>
            <a:endParaRPr lang="en-US" sz="2400" dirty="0"/>
          </a:p>
        </p:txBody>
      </p:sp>
      <p:sp>
        <p:nvSpPr>
          <p:cNvPr id="5" name="TextBox 4"/>
          <p:cNvSpPr txBox="1"/>
          <p:nvPr/>
        </p:nvSpPr>
        <p:spPr>
          <a:xfrm>
            <a:off x="6560447" y="1371600"/>
            <a:ext cx="4423370" cy="3462581"/>
          </a:xfrm>
          <a:prstGeom prst="rect">
            <a:avLst/>
          </a:prstGeom>
        </p:spPr>
        <p:txBody>
          <a:bodyPr vert="horz" wrap="square" lIns="91440" tIns="91440" rIns="91440" bIns="91440" rtlCol="0">
            <a:noAutofit/>
          </a:bodyPr>
          <a:lstStyle/>
          <a:p>
            <a:pPr algn="ctr"/>
            <a:r>
              <a:rPr lang="en-US" sz="2400" b="1" dirty="0" smtClean="0"/>
              <a:t>Falcon core strength is data </a:t>
            </a:r>
            <a:r>
              <a:rPr lang="en-US" sz="2400" b="1" dirty="0" smtClean="0">
                <a:solidFill>
                  <a:srgbClr val="C00000"/>
                </a:solidFill>
              </a:rPr>
              <a:t>Life Cycle</a:t>
            </a:r>
          </a:p>
          <a:p>
            <a:endParaRPr lang="en-US" sz="2400" b="1" dirty="0" smtClean="0"/>
          </a:p>
          <a:p>
            <a:pPr marL="285750" indent="-285750">
              <a:buFont typeface="Arial" charset="0"/>
              <a:buChar char="•"/>
            </a:pPr>
            <a:r>
              <a:rPr lang="en-US" sz="2400" dirty="0" smtClean="0"/>
              <a:t>Orchestrate movement instead of </a:t>
            </a:r>
            <a:r>
              <a:rPr lang="en-US" sz="2400" dirty="0" err="1" smtClean="0"/>
              <a:t>Oozie</a:t>
            </a:r>
            <a:endParaRPr lang="en-US" sz="2400" dirty="0" smtClean="0"/>
          </a:p>
          <a:p>
            <a:endParaRPr lang="en-US" sz="2400" dirty="0" smtClean="0"/>
          </a:p>
          <a:p>
            <a:pPr marL="285750" indent="-285750">
              <a:buFont typeface="Arial" charset="0"/>
              <a:buChar char="•"/>
            </a:pPr>
            <a:r>
              <a:rPr lang="en-US" sz="2400" dirty="0" smtClean="0"/>
              <a:t>Manage and track repeating jobs</a:t>
            </a:r>
          </a:p>
          <a:p>
            <a:pPr marL="285750" indent="-285750">
              <a:buFont typeface="Arial" charset="0"/>
              <a:buChar char="•"/>
            </a:pPr>
            <a:endParaRPr lang="en-US" sz="2400" dirty="0" smtClean="0"/>
          </a:p>
          <a:p>
            <a:pPr marL="285750" indent="-285750">
              <a:buFont typeface="Arial" charset="0"/>
              <a:buChar char="•"/>
            </a:pPr>
            <a:r>
              <a:rPr lang="en-US" sz="2400" dirty="0" smtClean="0"/>
              <a:t>Audit for pipelines</a:t>
            </a:r>
          </a:p>
        </p:txBody>
      </p:sp>
    </p:spTree>
    <p:extLst>
      <p:ext uri="{BB962C8B-B14F-4D97-AF65-F5344CB8AC3E}">
        <p14:creationId xmlns:p14="http://schemas.microsoft.com/office/powerpoint/2010/main" val="5746203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FAQ’s</a:t>
            </a:r>
            <a:endParaRPr lang="en-US" dirty="0"/>
          </a:p>
        </p:txBody>
      </p:sp>
      <p:sp>
        <p:nvSpPr>
          <p:cNvPr id="2" name="Content Placeholder 1"/>
          <p:cNvSpPr>
            <a:spLocks noGrp="1"/>
          </p:cNvSpPr>
          <p:nvPr>
            <p:ph type="body" sz="quarter" idx="11"/>
          </p:nvPr>
        </p:nvSpPr>
        <p:spPr>
          <a:xfrm>
            <a:off x="840795" y="1016000"/>
            <a:ext cx="10352342" cy="4954588"/>
          </a:xfrm>
        </p:spPr>
        <p:txBody>
          <a:bodyPr/>
          <a:lstStyle/>
          <a:p>
            <a:pPr marL="342900" indent="-342900">
              <a:buFont typeface="Arial" charset="0"/>
              <a:buChar char="•"/>
            </a:pPr>
            <a:r>
              <a:rPr lang="en-US" dirty="0" smtClean="0"/>
              <a:t>Lineage : </a:t>
            </a:r>
            <a:r>
              <a:rPr lang="en-US" b="0" dirty="0" smtClean="0"/>
              <a:t>What is the difference b/t Falcon and Atlas ?   Falcon is only for falcon entities.  Atlas can trace for any component.   Falcon tracks instance of its entity.   Atlas does not track instance – integration with Log Search effort.</a:t>
            </a:r>
          </a:p>
          <a:p>
            <a:pPr marL="342900" indent="-342900">
              <a:buFont typeface="Arial" charset="0"/>
              <a:buChar char="•"/>
            </a:pPr>
            <a:r>
              <a:rPr lang="en-US" dirty="0" smtClean="0"/>
              <a:t>Tag vs Label:   </a:t>
            </a:r>
            <a:r>
              <a:rPr lang="en-US" b="0" dirty="0" smtClean="0"/>
              <a:t>Falcon has free from labels.  Tags (traits) in Atlas are ordered into a hierarchy with inheritance</a:t>
            </a:r>
            <a:endParaRPr lang="en-US" b="0" dirty="0"/>
          </a:p>
          <a:p>
            <a:pPr marL="342900" indent="-342900">
              <a:buFont typeface="Arial" charset="0"/>
              <a:buChar char="•"/>
            </a:pPr>
            <a:r>
              <a:rPr lang="en-US" dirty="0"/>
              <a:t>Search </a:t>
            </a:r>
            <a:r>
              <a:rPr lang="en-US" dirty="0" smtClean="0"/>
              <a:t>DSL:  </a:t>
            </a:r>
            <a:r>
              <a:rPr lang="en-US" b="0" dirty="0" smtClean="0"/>
              <a:t>Domain Specific Language.  Atlas has SQL like query language.</a:t>
            </a:r>
            <a:endParaRPr lang="en-US" b="0" dirty="0"/>
          </a:p>
          <a:p>
            <a:pPr marL="342900" indent="-342900">
              <a:buFont typeface="Arial" charset="0"/>
              <a:buChar char="•"/>
            </a:pPr>
            <a:r>
              <a:rPr lang="en-US" dirty="0"/>
              <a:t>More selected from </a:t>
            </a:r>
            <a:r>
              <a:rPr lang="en-US" dirty="0" err="1"/>
              <a:t>Gov</a:t>
            </a:r>
            <a:r>
              <a:rPr lang="en-US" dirty="0"/>
              <a:t> FE Poll </a:t>
            </a:r>
            <a:r>
              <a:rPr lang="en-US" dirty="0" smtClean="0"/>
              <a:t>:</a:t>
            </a:r>
          </a:p>
          <a:p>
            <a:pPr marL="455613" lvl="4" indent="0">
              <a:buNone/>
            </a:pPr>
            <a:r>
              <a:rPr lang="en-US" sz="3200" b="0" i="1" baseline="-25000" dirty="0" smtClean="0"/>
              <a:t>https</a:t>
            </a:r>
            <a:r>
              <a:rPr lang="en-US" sz="3200" b="0" i="1" baseline="-25000" dirty="0"/>
              <a:t>://</a:t>
            </a:r>
            <a:r>
              <a:rPr lang="en-US" sz="3200" b="0" i="1" baseline="-25000" dirty="0" err="1"/>
              <a:t>drive.google.com</a:t>
            </a:r>
            <a:r>
              <a:rPr lang="en-US" sz="3200" b="0" i="1" baseline="-25000" dirty="0"/>
              <a:t>/a/</a:t>
            </a:r>
            <a:r>
              <a:rPr lang="en-US" sz="3200" b="0" i="1" baseline="-25000" dirty="0" err="1"/>
              <a:t>hortonworks.com</a:t>
            </a:r>
            <a:r>
              <a:rPr lang="en-US" sz="3200" b="0" i="1" baseline="-25000" dirty="0"/>
              <a:t>/</a:t>
            </a:r>
            <a:r>
              <a:rPr lang="en-US" sz="3200" b="0" i="1" baseline="-25000" dirty="0" err="1"/>
              <a:t>folderview?id</a:t>
            </a:r>
            <a:r>
              <a:rPr lang="en-US" sz="3200" b="0" i="1" baseline="-25000" dirty="0"/>
              <a:t>=0B67w627CdwANNkYxRUdkNEx3Nms&amp;usp=sharing</a:t>
            </a:r>
          </a:p>
          <a:p>
            <a:pPr lvl="4" indent="0">
              <a:buNone/>
            </a:pPr>
            <a:endParaRPr lang="en-US" sz="2400" b="0" dirty="0" smtClean="0"/>
          </a:p>
        </p:txBody>
      </p:sp>
    </p:spTree>
    <p:extLst>
      <p:ext uri="{BB962C8B-B14F-4D97-AF65-F5344CB8AC3E}">
        <p14:creationId xmlns:p14="http://schemas.microsoft.com/office/powerpoint/2010/main" val="8699212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462" y="1025407"/>
            <a:ext cx="9456776" cy="4856498"/>
          </a:xfrm>
        </p:spPr>
        <p:txBody>
          <a:bodyPr/>
          <a:lstStyle/>
          <a:p>
            <a:r>
              <a:rPr lang="en-US" sz="1800" b="1" dirty="0"/>
              <a:t>HDP </a:t>
            </a:r>
            <a:r>
              <a:rPr lang="en-US" sz="1800" b="1" dirty="0" smtClean="0"/>
              <a:t>2.3 Preview Sandbox VM: </a:t>
            </a:r>
          </a:p>
          <a:p>
            <a:pPr lvl="1"/>
            <a:r>
              <a:rPr lang="en-US" sz="1600" dirty="0" smtClean="0">
                <a:hlinkClick r:id="rId2"/>
              </a:rPr>
              <a:t>http</a:t>
            </a:r>
            <a:r>
              <a:rPr lang="en-US" sz="1600" dirty="0">
                <a:hlinkClick r:id="rId2"/>
              </a:rPr>
              <a:t>://hortonworks.com/hdp/whats-new</a:t>
            </a:r>
            <a:r>
              <a:rPr lang="en-US" sz="1600" dirty="0" smtClean="0">
                <a:hlinkClick r:id="rId2"/>
              </a:rPr>
              <a:t>/</a:t>
            </a:r>
            <a:endParaRPr lang="en-US" sz="1600" dirty="0" smtClean="0"/>
          </a:p>
          <a:p>
            <a:endParaRPr lang="en-US" sz="1800" b="1" dirty="0" smtClean="0"/>
          </a:p>
          <a:p>
            <a:r>
              <a:rPr lang="en-US" sz="1800" b="1" dirty="0" smtClean="0"/>
              <a:t>Apache Atlas: </a:t>
            </a:r>
          </a:p>
          <a:p>
            <a:pPr lvl="1"/>
            <a:r>
              <a:rPr lang="en-US" sz="1600" dirty="0" smtClean="0">
                <a:hlinkClick r:id="rId3"/>
              </a:rPr>
              <a:t>http</a:t>
            </a:r>
            <a:r>
              <a:rPr lang="en-US" sz="1600" dirty="0">
                <a:hlinkClick r:id="rId3"/>
              </a:rPr>
              <a:t>://atlas.incubator.apache.org/</a:t>
            </a:r>
            <a:endParaRPr lang="en-US" sz="1600" dirty="0" smtClean="0"/>
          </a:p>
          <a:p>
            <a:pPr lvl="1"/>
            <a:r>
              <a:rPr lang="en-US" sz="1600" dirty="0" smtClean="0">
                <a:hlinkClick r:id="rId4"/>
              </a:rPr>
              <a:t>http://incubator.apache.org/projects/atlas.html</a:t>
            </a:r>
            <a:endParaRPr lang="en-US" sz="1600" dirty="0" smtClean="0"/>
          </a:p>
          <a:p>
            <a:pPr lvl="1"/>
            <a:r>
              <a:rPr lang="en-US" sz="1600" dirty="0">
                <a:hlinkClick r:id="rId5"/>
              </a:rPr>
              <a:t>https://</a:t>
            </a:r>
            <a:r>
              <a:rPr lang="en-US" sz="1600" dirty="0" smtClean="0">
                <a:hlinkClick r:id="rId5"/>
              </a:rPr>
              <a:t>git-wip-us.apache.org/repos/asf/incubator-atlas.git</a:t>
            </a:r>
            <a:endParaRPr lang="en-US" sz="1600" dirty="0"/>
          </a:p>
          <a:p>
            <a:endParaRPr lang="en-US" sz="1800" b="1" dirty="0" smtClean="0"/>
          </a:p>
          <a:p>
            <a:r>
              <a:rPr lang="en-US" sz="1800" b="1" dirty="0" smtClean="0"/>
              <a:t>Apache Falcon:</a:t>
            </a:r>
          </a:p>
          <a:p>
            <a:pPr lvl="1" indent="-342900"/>
            <a:r>
              <a:rPr lang="en-US" sz="1600" dirty="0">
                <a:hlinkClick r:id="rId6"/>
              </a:rPr>
              <a:t>http://hortonworks.com/hadoop/falcon</a:t>
            </a:r>
            <a:r>
              <a:rPr lang="en-US" sz="1600" dirty="0" smtClean="0">
                <a:hlinkClick r:id="rId6"/>
              </a:rPr>
              <a:t>/</a:t>
            </a:r>
            <a:endParaRPr lang="en-US" sz="1600" dirty="0" smtClean="0"/>
          </a:p>
          <a:p>
            <a:pPr lvl="1" indent="-342900"/>
            <a:r>
              <a:rPr lang="en-US" sz="1600" dirty="0">
                <a:hlinkClick r:id="rId7"/>
              </a:rPr>
              <a:t>http://hortonworks.com/wp-content/uploads/2015/06/Falcon-UI-Preview-Instructions.v2.</a:t>
            </a:r>
            <a:r>
              <a:rPr lang="en-US" sz="1600" dirty="0" smtClean="0">
                <a:hlinkClick r:id="rId7"/>
              </a:rPr>
              <a:t>pdf</a:t>
            </a:r>
            <a:endParaRPr lang="en-US" sz="1800" dirty="0" smtClean="0"/>
          </a:p>
          <a:p>
            <a:endParaRPr lang="en-US" sz="1800" b="1" dirty="0" smtClean="0">
              <a:solidFill>
                <a:schemeClr val="accent1"/>
              </a:solidFill>
            </a:endParaRPr>
          </a:p>
          <a:p>
            <a:r>
              <a:rPr lang="en-US" sz="1800" b="1" dirty="0" smtClean="0">
                <a:solidFill>
                  <a:schemeClr val="bg1"/>
                </a:solidFill>
              </a:rPr>
              <a:t>Partner Workshops  </a:t>
            </a:r>
          </a:p>
          <a:p>
            <a:pPr lvl="1"/>
            <a:r>
              <a:rPr lang="en-US" sz="1600" dirty="0">
                <a:hlinkClick r:id="rId8"/>
              </a:rPr>
              <a:t>http://hortonworks.com/partners/learn</a:t>
            </a:r>
            <a:r>
              <a:rPr lang="en-US" sz="1600" dirty="0" smtClean="0">
                <a:hlinkClick r:id="rId8"/>
              </a:rPr>
              <a:t>/</a:t>
            </a:r>
            <a:endParaRPr lang="en-US" sz="1600" dirty="0" smtClean="0"/>
          </a:p>
          <a:p>
            <a:pPr lvl="1"/>
            <a:endParaRPr lang="en-US" sz="1600" dirty="0" smtClean="0"/>
          </a:p>
          <a:p>
            <a:r>
              <a:rPr lang="en-US" sz="1800" b="1" dirty="0" smtClean="0"/>
              <a:t>More </a:t>
            </a:r>
            <a:r>
              <a:rPr lang="en-US" sz="1800" b="1" dirty="0"/>
              <a:t>to come with official GA release of HDP 2.3</a:t>
            </a:r>
          </a:p>
          <a:p>
            <a:pPr lvl="1"/>
            <a:endParaRPr lang="en-US" sz="1600" dirty="0"/>
          </a:p>
        </p:txBody>
      </p:sp>
      <p:sp>
        <p:nvSpPr>
          <p:cNvPr id="3" name="Slide Number Placeholder 2"/>
          <p:cNvSpPr>
            <a:spLocks noGrp="1"/>
          </p:cNvSpPr>
          <p:nvPr>
            <p:ph type="sldNum" sz="quarter" idx="4"/>
          </p:nvPr>
        </p:nvSpPr>
        <p:spPr/>
        <p:txBody>
          <a:bodyPr/>
          <a:lstStyle/>
          <a:p>
            <a:fld id="{13BDBACA-B5F5-394C-AF1A-AF4F872C3316}" type="slidenum">
              <a:rPr lang="en-US" smtClean="0"/>
              <a:pPr/>
              <a:t>65</a:t>
            </a:fld>
            <a:endParaRPr lang="en-US" dirty="0"/>
          </a:p>
        </p:txBody>
      </p:sp>
      <p:sp>
        <p:nvSpPr>
          <p:cNvPr id="4" name="Title 3"/>
          <p:cNvSpPr>
            <a:spLocks noGrp="1"/>
          </p:cNvSpPr>
          <p:nvPr>
            <p:ph type="title"/>
          </p:nvPr>
        </p:nvSpPr>
        <p:spPr/>
        <p:txBody>
          <a:bodyPr/>
          <a:lstStyle/>
          <a:p>
            <a:r>
              <a:rPr lang="en-US" dirty="0" smtClean="0"/>
              <a:t>Atlas Resources</a:t>
            </a:r>
            <a:endParaRPr lang="en-US" dirty="0"/>
          </a:p>
        </p:txBody>
      </p:sp>
    </p:spTree>
    <p:extLst>
      <p:ext uri="{BB962C8B-B14F-4D97-AF65-F5344CB8AC3E}">
        <p14:creationId xmlns:p14="http://schemas.microsoft.com/office/powerpoint/2010/main" val="2693657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 !</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15125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Oval 354"/>
          <p:cNvSpPr/>
          <p:nvPr/>
        </p:nvSpPr>
        <p:spPr>
          <a:xfrm rot="19684869">
            <a:off x="524220" y="1737505"/>
            <a:ext cx="5957457" cy="3566372"/>
          </a:xfrm>
          <a:prstGeom prst="ellipse">
            <a:avLst/>
          </a:prstGeom>
          <a:solidFill>
            <a:schemeClr val="bg1">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5" name="Title 4"/>
          <p:cNvSpPr>
            <a:spLocks noGrp="1"/>
          </p:cNvSpPr>
          <p:nvPr>
            <p:ph type="title"/>
          </p:nvPr>
        </p:nvSpPr>
        <p:spPr/>
        <p:txBody>
          <a:bodyPr/>
          <a:lstStyle/>
          <a:p>
            <a:r>
              <a:rPr lang="en-US" dirty="0" smtClean="0"/>
              <a:t>Data Governance Initiative for Hadoop</a:t>
            </a:r>
            <a:endParaRPr lang="en-US" dirty="0"/>
          </a:p>
        </p:txBody>
      </p:sp>
      <p:sp>
        <p:nvSpPr>
          <p:cNvPr id="411" name="Rounded Rectangle 410"/>
          <p:cNvSpPr/>
          <p:nvPr/>
        </p:nvSpPr>
        <p:spPr>
          <a:xfrm>
            <a:off x="635383" y="2905208"/>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ETL/DQ</a:t>
            </a:r>
            <a:endParaRPr lang="en-US" sz="900" b="1" dirty="0">
              <a:solidFill>
                <a:prstClr val="black">
                  <a:lumMod val="65000"/>
                  <a:lumOff val="35000"/>
                </a:prstClr>
              </a:solidFill>
              <a:cs typeface="Calibri"/>
            </a:endParaRPr>
          </a:p>
        </p:txBody>
      </p:sp>
      <p:sp>
        <p:nvSpPr>
          <p:cNvPr id="412" name="Rounded Rectangle 411"/>
          <p:cNvSpPr/>
          <p:nvPr/>
        </p:nvSpPr>
        <p:spPr>
          <a:xfrm>
            <a:off x="2117642" y="3402426"/>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BPM</a:t>
            </a:r>
            <a:endParaRPr lang="en-US" sz="900" b="1" dirty="0">
              <a:solidFill>
                <a:prstClr val="black">
                  <a:lumMod val="65000"/>
                  <a:lumOff val="35000"/>
                </a:prstClr>
              </a:solidFill>
              <a:cs typeface="Calibri"/>
            </a:endParaRPr>
          </a:p>
        </p:txBody>
      </p:sp>
      <p:sp>
        <p:nvSpPr>
          <p:cNvPr id="431" name="Rounded Rectangle 430"/>
          <p:cNvSpPr/>
          <p:nvPr/>
        </p:nvSpPr>
        <p:spPr>
          <a:xfrm>
            <a:off x="1062181" y="1895276"/>
            <a:ext cx="1584810" cy="62732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fontAlgn="base">
              <a:spcBef>
                <a:spcPct val="0"/>
              </a:spcBef>
              <a:spcAft>
                <a:spcPct val="0"/>
              </a:spcAft>
            </a:pPr>
            <a:r>
              <a:rPr lang="en-US" sz="900" b="1" dirty="0">
                <a:solidFill>
                  <a:prstClr val="black">
                    <a:lumMod val="65000"/>
                    <a:lumOff val="35000"/>
                  </a:prstClr>
                </a:solidFill>
                <a:cs typeface="Calibri"/>
              </a:rPr>
              <a:t>Business </a:t>
            </a:r>
            <a:br>
              <a:rPr lang="en-US" sz="900" b="1" dirty="0">
                <a:solidFill>
                  <a:prstClr val="black">
                    <a:lumMod val="65000"/>
                    <a:lumOff val="35000"/>
                  </a:prstClr>
                </a:solidFill>
                <a:cs typeface="Calibri"/>
              </a:rPr>
            </a:br>
            <a:r>
              <a:rPr lang="en-US" sz="900" b="1" dirty="0">
                <a:solidFill>
                  <a:prstClr val="black">
                    <a:lumMod val="65000"/>
                    <a:lumOff val="35000"/>
                  </a:prstClr>
                </a:solidFill>
                <a:cs typeface="Calibri"/>
              </a:rPr>
              <a:t>Analytics</a:t>
            </a:r>
            <a:endParaRPr lang="en-US" sz="700" b="1" dirty="0">
              <a:solidFill>
                <a:prstClr val="black">
                  <a:lumMod val="65000"/>
                  <a:lumOff val="35000"/>
                </a:prstClr>
              </a:solidFill>
              <a:cs typeface="Calibri"/>
            </a:endParaRPr>
          </a:p>
        </p:txBody>
      </p:sp>
      <p:sp>
        <p:nvSpPr>
          <p:cNvPr id="432" name="Rounded Rectangle 431"/>
          <p:cNvSpPr/>
          <p:nvPr/>
        </p:nvSpPr>
        <p:spPr>
          <a:xfrm>
            <a:off x="3183743" y="1457626"/>
            <a:ext cx="1584810" cy="62732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fontAlgn="base">
              <a:spcBef>
                <a:spcPct val="0"/>
              </a:spcBef>
              <a:spcAft>
                <a:spcPct val="0"/>
              </a:spcAft>
            </a:pPr>
            <a:r>
              <a:rPr lang="en-US" sz="900" b="1" dirty="0">
                <a:solidFill>
                  <a:prstClr val="black">
                    <a:lumMod val="65000"/>
                    <a:lumOff val="35000"/>
                  </a:prstClr>
                </a:solidFill>
                <a:cs typeface="Calibri"/>
              </a:rPr>
              <a:t>Visualization</a:t>
            </a:r>
          </a:p>
          <a:p>
            <a:pPr fontAlgn="base">
              <a:spcBef>
                <a:spcPct val="0"/>
              </a:spcBef>
              <a:spcAft>
                <a:spcPct val="0"/>
              </a:spcAft>
            </a:pPr>
            <a:r>
              <a:rPr lang="en-US" sz="900" b="1" dirty="0">
                <a:solidFill>
                  <a:prstClr val="black">
                    <a:lumMod val="65000"/>
                    <a:lumOff val="35000"/>
                  </a:prstClr>
                </a:solidFill>
                <a:cs typeface="Calibri"/>
              </a:rPr>
              <a:t>&amp; Dashboards</a:t>
            </a:r>
          </a:p>
        </p:txBody>
      </p:sp>
      <p:sp>
        <p:nvSpPr>
          <p:cNvPr id="433" name="Rectangle 432"/>
          <p:cNvSpPr/>
          <p:nvPr/>
        </p:nvSpPr>
        <p:spPr>
          <a:xfrm>
            <a:off x="1941152" y="2021224"/>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4" name="Rectangle 433"/>
          <p:cNvSpPr/>
          <p:nvPr/>
        </p:nvSpPr>
        <p:spPr>
          <a:xfrm>
            <a:off x="1941152" y="2021226"/>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5" name="Rectangle 434"/>
          <p:cNvSpPr/>
          <p:nvPr/>
        </p:nvSpPr>
        <p:spPr>
          <a:xfrm>
            <a:off x="2022479" y="2126286"/>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6" name="Rectangle 435"/>
          <p:cNvSpPr/>
          <p:nvPr/>
        </p:nvSpPr>
        <p:spPr>
          <a:xfrm>
            <a:off x="2022479" y="218857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7" name="Rectangle 436"/>
          <p:cNvSpPr/>
          <p:nvPr/>
        </p:nvSpPr>
        <p:spPr>
          <a:xfrm rot="5400000">
            <a:off x="4310301" y="1824499"/>
            <a:ext cx="194836" cy="47108"/>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8" name="Rectangle 437"/>
          <p:cNvSpPr/>
          <p:nvPr/>
        </p:nvSpPr>
        <p:spPr>
          <a:xfrm rot="5400000">
            <a:off x="4310735" y="1769797"/>
            <a:ext cx="305629"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9" name="Rectangle 438"/>
          <p:cNvSpPr/>
          <p:nvPr/>
        </p:nvSpPr>
        <p:spPr>
          <a:xfrm rot="5400000">
            <a:off x="4330044" y="1733969"/>
            <a:ext cx="377284"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nvGrpSpPr>
          <p:cNvPr id="440" name="Group 439"/>
          <p:cNvGrpSpPr/>
          <p:nvPr/>
        </p:nvGrpSpPr>
        <p:grpSpPr>
          <a:xfrm>
            <a:off x="4203190" y="1583594"/>
            <a:ext cx="180976" cy="174625"/>
            <a:chOff x="5632450" y="1365250"/>
            <a:chExt cx="904875" cy="901700"/>
          </a:xfrm>
        </p:grpSpPr>
        <p:sp>
          <p:nvSpPr>
            <p:cNvPr id="441" name="Oval 440"/>
            <p:cNvSpPr/>
            <p:nvPr/>
          </p:nvSpPr>
          <p:spPr>
            <a:xfrm>
              <a:off x="5632450" y="1365250"/>
              <a:ext cx="904875" cy="90170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442" name="Pie 441"/>
            <p:cNvSpPr/>
            <p:nvPr/>
          </p:nvSpPr>
          <p:spPr>
            <a:xfrm>
              <a:off x="5632450" y="1365250"/>
              <a:ext cx="904875" cy="901700"/>
            </a:xfrm>
            <a:prstGeom prst="pi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sp>
        <p:nvSpPr>
          <p:cNvPr id="445" name="Rectangle 444"/>
          <p:cNvSpPr/>
          <p:nvPr/>
        </p:nvSpPr>
        <p:spPr>
          <a:xfrm>
            <a:off x="1950380" y="2022337"/>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6" name="Rectangle 445"/>
          <p:cNvSpPr/>
          <p:nvPr/>
        </p:nvSpPr>
        <p:spPr>
          <a:xfrm>
            <a:off x="1950380" y="2022339"/>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7" name="Rectangle 446"/>
          <p:cNvSpPr/>
          <p:nvPr/>
        </p:nvSpPr>
        <p:spPr>
          <a:xfrm>
            <a:off x="2031707" y="212739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8" name="Rectangle 447"/>
          <p:cNvSpPr/>
          <p:nvPr/>
        </p:nvSpPr>
        <p:spPr>
          <a:xfrm>
            <a:off x="2031707" y="2189687"/>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9" name="Rectangle 448"/>
          <p:cNvSpPr/>
          <p:nvPr/>
        </p:nvSpPr>
        <p:spPr>
          <a:xfrm>
            <a:off x="2031707" y="231391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450" name="Straight Connector 449"/>
          <p:cNvCxnSpPr/>
          <p:nvPr/>
        </p:nvCxnSpPr>
        <p:spPr>
          <a:xfrm>
            <a:off x="1950380" y="2272732"/>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51" name="Rectangle 450"/>
          <p:cNvSpPr/>
          <p:nvPr/>
        </p:nvSpPr>
        <p:spPr>
          <a:xfrm rot="5400000">
            <a:off x="4261517" y="1879264"/>
            <a:ext cx="88923"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2" name="Rectangle 451"/>
          <p:cNvSpPr/>
          <p:nvPr/>
        </p:nvSpPr>
        <p:spPr>
          <a:xfrm rot="5400000">
            <a:off x="4305221" y="1867830"/>
            <a:ext cx="111791"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3" name="Rectangle 452"/>
          <p:cNvSpPr/>
          <p:nvPr/>
        </p:nvSpPr>
        <p:spPr>
          <a:xfrm rot="5400000">
            <a:off x="4319529" y="1825612"/>
            <a:ext cx="194836" cy="47108"/>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4" name="Rectangle 453"/>
          <p:cNvSpPr/>
          <p:nvPr/>
        </p:nvSpPr>
        <p:spPr>
          <a:xfrm rot="5400000">
            <a:off x="4319963" y="1770910"/>
            <a:ext cx="305629"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5" name="Rectangle 454"/>
          <p:cNvSpPr/>
          <p:nvPr/>
        </p:nvSpPr>
        <p:spPr>
          <a:xfrm rot="5400000">
            <a:off x="4339272" y="1735082"/>
            <a:ext cx="377284"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nvGrpSpPr>
          <p:cNvPr id="456" name="Group 455"/>
          <p:cNvGrpSpPr/>
          <p:nvPr/>
        </p:nvGrpSpPr>
        <p:grpSpPr>
          <a:xfrm>
            <a:off x="4212418" y="1584707"/>
            <a:ext cx="180976" cy="174625"/>
            <a:chOff x="5632450" y="1365250"/>
            <a:chExt cx="904875" cy="901700"/>
          </a:xfrm>
        </p:grpSpPr>
        <p:sp>
          <p:nvSpPr>
            <p:cNvPr id="457" name="Oval 456"/>
            <p:cNvSpPr/>
            <p:nvPr/>
          </p:nvSpPr>
          <p:spPr>
            <a:xfrm>
              <a:off x="5632450" y="1365250"/>
              <a:ext cx="904875" cy="90170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458" name="Pie 457"/>
            <p:cNvSpPr/>
            <p:nvPr/>
          </p:nvSpPr>
          <p:spPr>
            <a:xfrm>
              <a:off x="5632450" y="1365250"/>
              <a:ext cx="904875" cy="901700"/>
            </a:xfrm>
            <a:prstGeom prst="pi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grpSp>
        <p:nvGrpSpPr>
          <p:cNvPr id="459" name="Group 458"/>
          <p:cNvGrpSpPr/>
          <p:nvPr/>
        </p:nvGrpSpPr>
        <p:grpSpPr>
          <a:xfrm>
            <a:off x="1023323" y="4471589"/>
            <a:ext cx="474710" cy="439277"/>
            <a:chOff x="1740238" y="3340072"/>
            <a:chExt cx="443116" cy="423958"/>
          </a:xfrm>
        </p:grpSpPr>
        <p:grpSp>
          <p:nvGrpSpPr>
            <p:cNvPr id="460" name="Group 459"/>
            <p:cNvGrpSpPr/>
            <p:nvPr/>
          </p:nvGrpSpPr>
          <p:grpSpPr>
            <a:xfrm>
              <a:off x="1740238" y="3340072"/>
              <a:ext cx="443116" cy="423799"/>
              <a:chOff x="1252336" y="3335736"/>
              <a:chExt cx="341151" cy="220661"/>
            </a:xfrm>
          </p:grpSpPr>
          <p:sp>
            <p:nvSpPr>
              <p:cNvPr id="462"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3"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4"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61" name="TextBox 460"/>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4" name="Rounded Rectangle 43"/>
          <p:cNvSpPr/>
          <p:nvPr/>
        </p:nvSpPr>
        <p:spPr>
          <a:xfrm>
            <a:off x="792970" y="4162283"/>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ERP</a:t>
            </a:r>
            <a:endParaRPr lang="en-US" sz="900" b="1" dirty="0">
              <a:solidFill>
                <a:prstClr val="black">
                  <a:lumMod val="65000"/>
                  <a:lumOff val="35000"/>
                </a:prstClr>
              </a:solidFill>
              <a:cs typeface="Calibri"/>
            </a:endParaRPr>
          </a:p>
        </p:txBody>
      </p:sp>
      <p:grpSp>
        <p:nvGrpSpPr>
          <p:cNvPr id="47" name="Group 46"/>
          <p:cNvGrpSpPr/>
          <p:nvPr/>
        </p:nvGrpSpPr>
        <p:grpSpPr>
          <a:xfrm>
            <a:off x="849967" y="4231020"/>
            <a:ext cx="391882" cy="266221"/>
            <a:chOff x="3858333" y="1952339"/>
            <a:chExt cx="533791" cy="382916"/>
          </a:xfrm>
        </p:grpSpPr>
        <p:sp>
          <p:nvSpPr>
            <p:cNvPr id="48" name="Rectangle 47"/>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 name="Rectangle 48"/>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 name="Rectangle 49"/>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 name="Rectangle 50"/>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 name="Rectangle 51"/>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3" name="Rectangle 52"/>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4" name="Rectangle 53"/>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5" name="Rectangle 54"/>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6" name="Rectangle 55"/>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7" name="Straight Connector 56"/>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65" name="Group 464"/>
          <p:cNvGrpSpPr/>
          <p:nvPr/>
        </p:nvGrpSpPr>
        <p:grpSpPr>
          <a:xfrm>
            <a:off x="1703020" y="5403370"/>
            <a:ext cx="474710" cy="439277"/>
            <a:chOff x="1740238" y="3340072"/>
            <a:chExt cx="443116" cy="423958"/>
          </a:xfrm>
        </p:grpSpPr>
        <p:grpSp>
          <p:nvGrpSpPr>
            <p:cNvPr id="466" name="Group 465"/>
            <p:cNvGrpSpPr/>
            <p:nvPr/>
          </p:nvGrpSpPr>
          <p:grpSpPr>
            <a:xfrm>
              <a:off x="1740238" y="3340072"/>
              <a:ext cx="443116" cy="423799"/>
              <a:chOff x="1252336" y="3335736"/>
              <a:chExt cx="341151" cy="220661"/>
            </a:xfrm>
          </p:grpSpPr>
          <p:sp>
            <p:nvSpPr>
              <p:cNvPr id="468"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9"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70"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67" name="TextBox 466"/>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71" name="Rounded Rectangle 470"/>
          <p:cNvSpPr/>
          <p:nvPr/>
        </p:nvSpPr>
        <p:spPr>
          <a:xfrm>
            <a:off x="1472667" y="5094064"/>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CRM</a:t>
            </a:r>
            <a:endParaRPr lang="en-US" sz="900" b="1" dirty="0">
              <a:solidFill>
                <a:prstClr val="black">
                  <a:lumMod val="65000"/>
                  <a:lumOff val="35000"/>
                </a:prstClr>
              </a:solidFill>
              <a:cs typeface="Calibri"/>
            </a:endParaRPr>
          </a:p>
        </p:txBody>
      </p:sp>
      <p:grpSp>
        <p:nvGrpSpPr>
          <p:cNvPr id="472" name="Group 471"/>
          <p:cNvGrpSpPr/>
          <p:nvPr/>
        </p:nvGrpSpPr>
        <p:grpSpPr>
          <a:xfrm>
            <a:off x="1529664" y="5162801"/>
            <a:ext cx="391882" cy="266221"/>
            <a:chOff x="3858333" y="1952339"/>
            <a:chExt cx="533791" cy="382916"/>
          </a:xfrm>
        </p:grpSpPr>
        <p:sp>
          <p:nvSpPr>
            <p:cNvPr id="473" name="Rectangle 472"/>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4" name="Rectangle 473"/>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5" name="Rectangle 474"/>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6" name="Rectangle 475"/>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7" name="Rectangle 476"/>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8" name="Rectangle 477"/>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9" name="Rectangle 478"/>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80" name="Rectangle 479"/>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81" name="Rectangle 480"/>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482" name="Straight Connector 481"/>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83" name="Group 482"/>
          <p:cNvGrpSpPr/>
          <p:nvPr/>
        </p:nvGrpSpPr>
        <p:grpSpPr>
          <a:xfrm>
            <a:off x="2660759" y="5331151"/>
            <a:ext cx="474710" cy="439277"/>
            <a:chOff x="1740238" y="3340072"/>
            <a:chExt cx="443116" cy="423958"/>
          </a:xfrm>
        </p:grpSpPr>
        <p:grpSp>
          <p:nvGrpSpPr>
            <p:cNvPr id="484" name="Group 483"/>
            <p:cNvGrpSpPr/>
            <p:nvPr/>
          </p:nvGrpSpPr>
          <p:grpSpPr>
            <a:xfrm>
              <a:off x="1740238" y="3340072"/>
              <a:ext cx="443116" cy="423799"/>
              <a:chOff x="1252336" y="3335736"/>
              <a:chExt cx="341151" cy="220661"/>
            </a:xfrm>
          </p:grpSpPr>
          <p:sp>
            <p:nvSpPr>
              <p:cNvPr id="486"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87"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88"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85" name="TextBox 484"/>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89" name="Rounded Rectangle 488"/>
          <p:cNvSpPr/>
          <p:nvPr/>
        </p:nvSpPr>
        <p:spPr>
          <a:xfrm>
            <a:off x="2430406" y="5021845"/>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SCM</a:t>
            </a:r>
            <a:endParaRPr lang="en-US" sz="900" b="1" dirty="0">
              <a:solidFill>
                <a:prstClr val="black">
                  <a:lumMod val="65000"/>
                  <a:lumOff val="35000"/>
                </a:prstClr>
              </a:solidFill>
              <a:cs typeface="Calibri"/>
            </a:endParaRPr>
          </a:p>
        </p:txBody>
      </p:sp>
      <p:grpSp>
        <p:nvGrpSpPr>
          <p:cNvPr id="490" name="Group 489"/>
          <p:cNvGrpSpPr/>
          <p:nvPr/>
        </p:nvGrpSpPr>
        <p:grpSpPr>
          <a:xfrm>
            <a:off x="2487403" y="5090582"/>
            <a:ext cx="391882" cy="266221"/>
            <a:chOff x="3858333" y="1952339"/>
            <a:chExt cx="533791" cy="382916"/>
          </a:xfrm>
        </p:grpSpPr>
        <p:sp>
          <p:nvSpPr>
            <p:cNvPr id="491" name="Rectangle 490"/>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2" name="Rectangle 491"/>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3" name="Rectangle 492"/>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4" name="Rectangle 493"/>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5" name="Rectangle 494"/>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6" name="Rectangle 495"/>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7" name="Rectangle 496"/>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8" name="Rectangle 497"/>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9" name="Rectangle 498"/>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00" name="Straight Connector 499"/>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01" name="Group 500"/>
          <p:cNvGrpSpPr/>
          <p:nvPr/>
        </p:nvGrpSpPr>
        <p:grpSpPr>
          <a:xfrm>
            <a:off x="780105" y="2988873"/>
            <a:ext cx="816379" cy="555349"/>
            <a:chOff x="2124761" y="2853340"/>
            <a:chExt cx="816379" cy="555349"/>
          </a:xfrm>
        </p:grpSpPr>
        <p:sp>
          <p:nvSpPr>
            <p:cNvPr id="502" name="Rectangle 501"/>
            <p:cNvSpPr/>
            <p:nvPr/>
          </p:nvSpPr>
          <p:spPr>
            <a:xfrm>
              <a:off x="2128578" y="2853340"/>
              <a:ext cx="812562" cy="555349"/>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3" name="Rectangle 502"/>
            <p:cNvSpPr/>
            <p:nvPr/>
          </p:nvSpPr>
          <p:spPr>
            <a:xfrm>
              <a:off x="2128578" y="2853341"/>
              <a:ext cx="812562" cy="9107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4" name="Rectangle 503"/>
            <p:cNvSpPr/>
            <p:nvPr/>
          </p:nvSpPr>
          <p:spPr>
            <a:xfrm>
              <a:off x="2199225" y="2998077"/>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05" name="Straight Connector 504"/>
            <p:cNvCxnSpPr/>
            <p:nvPr/>
          </p:nvCxnSpPr>
          <p:spPr>
            <a:xfrm>
              <a:off x="2124761" y="3300149"/>
              <a:ext cx="812562"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06" name="Rectangle 505"/>
            <p:cNvSpPr/>
            <p:nvPr/>
          </p:nvSpPr>
          <p:spPr>
            <a:xfrm>
              <a:off x="2564899" y="2997193"/>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7" name="Rectangle 506"/>
            <p:cNvSpPr/>
            <p:nvPr/>
          </p:nvSpPr>
          <p:spPr>
            <a:xfrm>
              <a:off x="2338549" y="2998079"/>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8" name="Rectangle 507"/>
            <p:cNvSpPr/>
            <p:nvPr/>
          </p:nvSpPr>
          <p:spPr>
            <a:xfrm>
              <a:off x="2136018" y="3306373"/>
              <a:ext cx="794955" cy="92743"/>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9" name="Rectangle 508"/>
            <p:cNvSpPr/>
            <p:nvPr/>
          </p:nvSpPr>
          <p:spPr>
            <a:xfrm>
              <a:off x="2564899"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0" name="Rectangle 509"/>
            <p:cNvSpPr/>
            <p:nvPr/>
          </p:nvSpPr>
          <p:spPr>
            <a:xfrm>
              <a:off x="2746894"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11" name="Straight Connector 510"/>
            <p:cNvCxnSpPr>
              <a:stCxn id="507" idx="3"/>
              <a:endCxn id="506" idx="1"/>
            </p:cNvCxnSpPr>
            <p:nvPr/>
          </p:nvCxnSpPr>
          <p:spPr>
            <a:xfrm flipV="1">
              <a:off x="2434345" y="3029634"/>
              <a:ext cx="130554" cy="885"/>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2" name="Straight Connector 511"/>
            <p:cNvCxnSpPr>
              <a:stCxn id="507" idx="3"/>
              <a:endCxn id="516" idx="1"/>
            </p:cNvCxnSpPr>
            <p:nvPr/>
          </p:nvCxnSpPr>
          <p:spPr>
            <a:xfrm>
              <a:off x="2434345" y="3030519"/>
              <a:ext cx="130554" cy="8734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3" name="Straight Connector 512"/>
            <p:cNvCxnSpPr>
              <a:stCxn id="507" idx="3"/>
            </p:cNvCxnSpPr>
            <p:nvPr/>
          </p:nvCxnSpPr>
          <p:spPr>
            <a:xfrm>
              <a:off x="2434345" y="3030519"/>
              <a:ext cx="130554" cy="174554"/>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a:stCxn id="509" idx="3"/>
              <a:endCxn id="510" idx="1"/>
            </p:cNvCxnSpPr>
            <p:nvPr/>
          </p:nvCxnSpPr>
          <p:spPr>
            <a:xfrm>
              <a:off x="2660694" y="3206084"/>
              <a:ext cx="86199"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5" name="Straight Connector 514"/>
            <p:cNvCxnSpPr>
              <a:stCxn id="509" idx="0"/>
              <a:endCxn id="506" idx="2"/>
            </p:cNvCxnSpPr>
            <p:nvPr/>
          </p:nvCxnSpPr>
          <p:spPr>
            <a:xfrm flipV="1">
              <a:off x="2612797" y="3062074"/>
              <a:ext cx="0" cy="111569"/>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16" name="Rectangle 515"/>
            <p:cNvSpPr/>
            <p:nvPr/>
          </p:nvSpPr>
          <p:spPr>
            <a:xfrm>
              <a:off x="2564899" y="3085418"/>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grpSp>
        <p:nvGrpSpPr>
          <p:cNvPr id="517" name="Group 516"/>
          <p:cNvGrpSpPr/>
          <p:nvPr/>
        </p:nvGrpSpPr>
        <p:grpSpPr>
          <a:xfrm>
            <a:off x="2255146" y="3496921"/>
            <a:ext cx="816379" cy="555349"/>
            <a:chOff x="2124761" y="2853340"/>
            <a:chExt cx="816379" cy="555349"/>
          </a:xfrm>
        </p:grpSpPr>
        <p:sp>
          <p:nvSpPr>
            <p:cNvPr id="518" name="Rectangle 517"/>
            <p:cNvSpPr/>
            <p:nvPr/>
          </p:nvSpPr>
          <p:spPr>
            <a:xfrm>
              <a:off x="2128578" y="2853340"/>
              <a:ext cx="812562" cy="555349"/>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9" name="Rectangle 518"/>
            <p:cNvSpPr/>
            <p:nvPr/>
          </p:nvSpPr>
          <p:spPr>
            <a:xfrm>
              <a:off x="2128578" y="2853341"/>
              <a:ext cx="812562" cy="9107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0" name="Rectangle 519"/>
            <p:cNvSpPr/>
            <p:nvPr/>
          </p:nvSpPr>
          <p:spPr>
            <a:xfrm>
              <a:off x="2199225" y="2998077"/>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21" name="Straight Connector 520"/>
            <p:cNvCxnSpPr/>
            <p:nvPr/>
          </p:nvCxnSpPr>
          <p:spPr>
            <a:xfrm>
              <a:off x="2124761" y="3300149"/>
              <a:ext cx="812562"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22" name="Rectangle 521"/>
            <p:cNvSpPr/>
            <p:nvPr/>
          </p:nvSpPr>
          <p:spPr>
            <a:xfrm>
              <a:off x="2564899" y="2997193"/>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3" name="Rectangle 522"/>
            <p:cNvSpPr/>
            <p:nvPr/>
          </p:nvSpPr>
          <p:spPr>
            <a:xfrm>
              <a:off x="2338549" y="2998079"/>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4" name="Rectangle 523"/>
            <p:cNvSpPr/>
            <p:nvPr/>
          </p:nvSpPr>
          <p:spPr>
            <a:xfrm>
              <a:off x="2136018" y="3306373"/>
              <a:ext cx="794955" cy="92743"/>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5" name="Rectangle 524"/>
            <p:cNvSpPr/>
            <p:nvPr/>
          </p:nvSpPr>
          <p:spPr>
            <a:xfrm>
              <a:off x="2564899"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6" name="Rectangle 525"/>
            <p:cNvSpPr/>
            <p:nvPr/>
          </p:nvSpPr>
          <p:spPr>
            <a:xfrm>
              <a:off x="2746894"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27" name="Straight Connector 526"/>
            <p:cNvCxnSpPr>
              <a:stCxn id="523" idx="3"/>
              <a:endCxn id="522" idx="1"/>
            </p:cNvCxnSpPr>
            <p:nvPr/>
          </p:nvCxnSpPr>
          <p:spPr>
            <a:xfrm flipV="1">
              <a:off x="2434345" y="3029634"/>
              <a:ext cx="130554" cy="885"/>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8" name="Straight Connector 527"/>
            <p:cNvCxnSpPr>
              <a:stCxn id="523" idx="3"/>
              <a:endCxn id="532" idx="1"/>
            </p:cNvCxnSpPr>
            <p:nvPr/>
          </p:nvCxnSpPr>
          <p:spPr>
            <a:xfrm>
              <a:off x="2434345" y="3030519"/>
              <a:ext cx="130554" cy="8734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9" name="Straight Connector 528"/>
            <p:cNvCxnSpPr>
              <a:stCxn id="523" idx="3"/>
            </p:cNvCxnSpPr>
            <p:nvPr/>
          </p:nvCxnSpPr>
          <p:spPr>
            <a:xfrm>
              <a:off x="2434345" y="3030519"/>
              <a:ext cx="130554" cy="174554"/>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0" name="Straight Connector 529"/>
            <p:cNvCxnSpPr>
              <a:stCxn id="525" idx="3"/>
              <a:endCxn id="526" idx="1"/>
            </p:cNvCxnSpPr>
            <p:nvPr/>
          </p:nvCxnSpPr>
          <p:spPr>
            <a:xfrm>
              <a:off x="2660694" y="3206084"/>
              <a:ext cx="86199"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1" name="Straight Connector 530"/>
            <p:cNvCxnSpPr>
              <a:stCxn id="525" idx="0"/>
              <a:endCxn id="522" idx="2"/>
            </p:cNvCxnSpPr>
            <p:nvPr/>
          </p:nvCxnSpPr>
          <p:spPr>
            <a:xfrm flipV="1">
              <a:off x="2612797" y="3062074"/>
              <a:ext cx="0" cy="111569"/>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2564899" y="3085418"/>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grpSp>
        <p:nvGrpSpPr>
          <p:cNvPr id="568" name="Group 567"/>
          <p:cNvGrpSpPr/>
          <p:nvPr/>
        </p:nvGrpSpPr>
        <p:grpSpPr>
          <a:xfrm>
            <a:off x="3665199" y="3471199"/>
            <a:ext cx="1114600" cy="893067"/>
            <a:chOff x="4983234" y="3050739"/>
            <a:chExt cx="1114600" cy="893067"/>
          </a:xfrm>
        </p:grpSpPr>
        <p:sp>
          <p:nvSpPr>
            <p:cNvPr id="557" name="Rounded Rectangle 556"/>
            <p:cNvSpPr/>
            <p:nvPr/>
          </p:nvSpPr>
          <p:spPr>
            <a:xfrm>
              <a:off x="4983234" y="3050739"/>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MDM</a:t>
              </a:r>
              <a:endParaRPr lang="en-US" sz="900" b="1" dirty="0">
                <a:solidFill>
                  <a:prstClr val="black">
                    <a:lumMod val="65000"/>
                    <a:lumOff val="35000"/>
                  </a:prstClr>
                </a:solidFill>
                <a:cs typeface="Calibri"/>
              </a:endParaRPr>
            </a:p>
          </p:txBody>
        </p:sp>
        <p:grpSp>
          <p:nvGrpSpPr>
            <p:cNvPr id="533" name="Group 532"/>
            <p:cNvGrpSpPr/>
            <p:nvPr/>
          </p:nvGrpSpPr>
          <p:grpSpPr>
            <a:xfrm>
              <a:off x="5305523" y="3119534"/>
              <a:ext cx="474710" cy="322372"/>
              <a:chOff x="1740238" y="3340072"/>
              <a:chExt cx="443116" cy="423958"/>
            </a:xfrm>
          </p:grpSpPr>
          <p:grpSp>
            <p:nvGrpSpPr>
              <p:cNvPr id="534" name="Group 533"/>
              <p:cNvGrpSpPr/>
              <p:nvPr/>
            </p:nvGrpSpPr>
            <p:grpSpPr>
              <a:xfrm>
                <a:off x="1740238" y="3340072"/>
                <a:ext cx="443116" cy="423799"/>
                <a:chOff x="1252336" y="3335736"/>
                <a:chExt cx="341151" cy="220661"/>
              </a:xfrm>
            </p:grpSpPr>
            <p:sp>
              <p:nvSpPr>
                <p:cNvPr id="536"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37"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38"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35" name="TextBox 534"/>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39" name="Group 538"/>
            <p:cNvGrpSpPr/>
            <p:nvPr/>
          </p:nvGrpSpPr>
          <p:grpSpPr>
            <a:xfrm>
              <a:off x="5063341" y="3496047"/>
              <a:ext cx="271669" cy="196586"/>
              <a:chOff x="1740238" y="3340072"/>
              <a:chExt cx="443116" cy="423958"/>
            </a:xfrm>
          </p:grpSpPr>
          <p:grpSp>
            <p:nvGrpSpPr>
              <p:cNvPr id="540" name="Group 539"/>
              <p:cNvGrpSpPr/>
              <p:nvPr/>
            </p:nvGrpSpPr>
            <p:grpSpPr>
              <a:xfrm>
                <a:off x="1740238" y="3340072"/>
                <a:ext cx="443116" cy="423799"/>
                <a:chOff x="1252336" y="3335736"/>
                <a:chExt cx="341151" cy="220661"/>
              </a:xfrm>
            </p:grpSpPr>
            <p:sp>
              <p:nvSpPr>
                <p:cNvPr id="542"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3"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4"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41" name="TextBox 540"/>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45" name="Group 544"/>
            <p:cNvGrpSpPr/>
            <p:nvPr/>
          </p:nvGrpSpPr>
          <p:grpSpPr>
            <a:xfrm>
              <a:off x="5411761" y="3493854"/>
              <a:ext cx="271669" cy="196586"/>
              <a:chOff x="1740238" y="3340072"/>
              <a:chExt cx="443116" cy="423958"/>
            </a:xfrm>
          </p:grpSpPr>
          <p:grpSp>
            <p:nvGrpSpPr>
              <p:cNvPr id="546" name="Group 545"/>
              <p:cNvGrpSpPr/>
              <p:nvPr/>
            </p:nvGrpSpPr>
            <p:grpSpPr>
              <a:xfrm>
                <a:off x="1740238" y="3340072"/>
                <a:ext cx="443116" cy="423799"/>
                <a:chOff x="1252336" y="3335736"/>
                <a:chExt cx="341151" cy="220661"/>
              </a:xfrm>
            </p:grpSpPr>
            <p:sp>
              <p:nvSpPr>
                <p:cNvPr id="548"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9"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0"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47" name="TextBox 546"/>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51" name="Group 550"/>
            <p:cNvGrpSpPr/>
            <p:nvPr/>
          </p:nvGrpSpPr>
          <p:grpSpPr>
            <a:xfrm>
              <a:off x="5760181" y="3487410"/>
              <a:ext cx="271669" cy="196586"/>
              <a:chOff x="1740238" y="3340072"/>
              <a:chExt cx="443116" cy="423958"/>
            </a:xfrm>
          </p:grpSpPr>
          <p:grpSp>
            <p:nvGrpSpPr>
              <p:cNvPr id="552" name="Group 551"/>
              <p:cNvGrpSpPr/>
              <p:nvPr/>
            </p:nvGrpSpPr>
            <p:grpSpPr>
              <a:xfrm>
                <a:off x="1740238" y="3340072"/>
                <a:ext cx="443116" cy="423799"/>
                <a:chOff x="1252336" y="3335736"/>
                <a:chExt cx="341151" cy="220661"/>
              </a:xfrm>
            </p:grpSpPr>
            <p:sp>
              <p:nvSpPr>
                <p:cNvPr id="554"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5"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6"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53" name="TextBox 552"/>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cxnSp>
          <p:nvCxnSpPr>
            <p:cNvPr id="558" name="Straight Connector 557"/>
            <p:cNvCxnSpPr/>
            <p:nvPr/>
          </p:nvCxnSpPr>
          <p:spPr>
            <a:xfrm flipH="1">
              <a:off x="5200387" y="3374058"/>
              <a:ext cx="221897" cy="150446"/>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flipH="1">
              <a:off x="5546725" y="3374058"/>
              <a:ext cx="1" cy="160591"/>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5683430" y="3374058"/>
              <a:ext cx="212586" cy="148253"/>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569" name="Rounded Rectangle 568"/>
          <p:cNvSpPr/>
          <p:nvPr/>
        </p:nvSpPr>
        <p:spPr>
          <a:xfrm>
            <a:off x="3608419" y="4619529"/>
            <a:ext cx="725006" cy="894480"/>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ARCHIVE</a:t>
            </a:r>
            <a:endParaRPr lang="en-US" sz="900" b="1" dirty="0">
              <a:solidFill>
                <a:prstClr val="black">
                  <a:lumMod val="65000"/>
                  <a:lumOff val="35000"/>
                </a:prstClr>
              </a:solidFill>
              <a:cs typeface="Calibri"/>
            </a:endParaRPr>
          </a:p>
        </p:txBody>
      </p:sp>
      <p:grpSp>
        <p:nvGrpSpPr>
          <p:cNvPr id="358" name="Group 357"/>
          <p:cNvGrpSpPr/>
          <p:nvPr/>
        </p:nvGrpSpPr>
        <p:grpSpPr>
          <a:xfrm>
            <a:off x="3696618" y="4682690"/>
            <a:ext cx="532073" cy="621571"/>
            <a:chOff x="6015872" y="1632885"/>
            <a:chExt cx="3248571" cy="3682065"/>
          </a:xfrm>
        </p:grpSpPr>
        <p:sp>
          <p:nvSpPr>
            <p:cNvPr id="372" name="Rectangle 371"/>
            <p:cNvSpPr/>
            <p:nvPr/>
          </p:nvSpPr>
          <p:spPr>
            <a:xfrm>
              <a:off x="6015872" y="1632886"/>
              <a:ext cx="3248571" cy="36820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3" name="Rectangle 372"/>
            <p:cNvSpPr/>
            <p:nvPr/>
          </p:nvSpPr>
          <p:spPr>
            <a:xfrm>
              <a:off x="6211408" y="1632885"/>
              <a:ext cx="2852505" cy="348521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4" name="Rectangle 373"/>
            <p:cNvSpPr/>
            <p:nvPr/>
          </p:nvSpPr>
          <p:spPr>
            <a:xfrm>
              <a:off x="6350085" y="1632886"/>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5" name="Rectangle 374"/>
            <p:cNvSpPr/>
            <p:nvPr/>
          </p:nvSpPr>
          <p:spPr>
            <a:xfrm>
              <a:off x="6350085" y="2508072"/>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6" name="Rectangle 375"/>
            <p:cNvSpPr/>
            <p:nvPr/>
          </p:nvSpPr>
          <p:spPr>
            <a:xfrm>
              <a:off x="6350085" y="3383258"/>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7" name="Rectangle 376"/>
            <p:cNvSpPr/>
            <p:nvPr/>
          </p:nvSpPr>
          <p:spPr>
            <a:xfrm>
              <a:off x="6350085" y="4258444"/>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8" name="Oval 377"/>
            <p:cNvSpPr/>
            <p:nvPr/>
          </p:nvSpPr>
          <p:spPr>
            <a:xfrm>
              <a:off x="8497492" y="4392125"/>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9" name="Oval 378"/>
            <p:cNvSpPr/>
            <p:nvPr/>
          </p:nvSpPr>
          <p:spPr>
            <a:xfrm>
              <a:off x="8497492" y="1763893"/>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80" name="Oval 379"/>
            <p:cNvSpPr/>
            <p:nvPr/>
          </p:nvSpPr>
          <p:spPr>
            <a:xfrm>
              <a:off x="8497492" y="2639970"/>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81" name="Oval 380"/>
            <p:cNvSpPr/>
            <p:nvPr/>
          </p:nvSpPr>
          <p:spPr>
            <a:xfrm>
              <a:off x="8497492" y="3516047"/>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sp>
        <p:nvSpPr>
          <p:cNvPr id="408" name="Rounded Rectangle 407"/>
          <p:cNvSpPr/>
          <p:nvPr/>
        </p:nvSpPr>
        <p:spPr>
          <a:xfrm>
            <a:off x="5047115" y="1380818"/>
            <a:ext cx="3583909" cy="2778309"/>
          </a:xfrm>
          <a:prstGeom prst="roundRect">
            <a:avLst>
              <a:gd name="adj" fmla="val 1121"/>
            </a:avLst>
          </a:prstGeom>
          <a:solidFill>
            <a:schemeClr val="accent1">
              <a:lumMod val="20000"/>
              <a:lumOff val="80000"/>
            </a:schemeClr>
          </a:solidFill>
          <a:ln w="9525"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40" rIns="91440" rtlCol="0" anchor="t"/>
          <a:lstStyle/>
          <a:p>
            <a:pPr algn="ctr"/>
            <a:r>
              <a:rPr lang="en-US" b="1" dirty="0" smtClean="0">
                <a:solidFill>
                  <a:schemeClr val="bg1"/>
                </a:solidFill>
                <a:cs typeface="Arial"/>
              </a:rPr>
              <a:t>Data Governance Initiative</a:t>
            </a:r>
            <a:endParaRPr lang="en-US" b="1" dirty="0">
              <a:solidFill>
                <a:schemeClr val="bg1"/>
              </a:solidFill>
              <a:cs typeface="Arial"/>
            </a:endParaRPr>
          </a:p>
        </p:txBody>
      </p:sp>
      <p:sp>
        <p:nvSpPr>
          <p:cNvPr id="409" name="Rounded Rectangle 408"/>
          <p:cNvSpPr>
            <a:spLocks/>
          </p:cNvSpPr>
          <p:nvPr/>
        </p:nvSpPr>
        <p:spPr>
          <a:xfrm>
            <a:off x="5139020" y="2757215"/>
            <a:ext cx="3397163" cy="632877"/>
          </a:xfrm>
          <a:prstGeom prst="roundRect">
            <a:avLst>
              <a:gd name="adj" fmla="val 5758"/>
            </a:avLst>
          </a:prstGeom>
          <a:solidFill>
            <a:schemeClr val="accent3"/>
          </a:solidFill>
          <a:ln w="9525" cmpd="sng">
            <a:solidFill>
              <a:srgbClr val="334F5E"/>
            </a:solidFill>
          </a:ln>
          <a:effectLst/>
        </p:spPr>
        <p:style>
          <a:lnRef idx="1">
            <a:schemeClr val="accent1"/>
          </a:lnRef>
          <a:fillRef idx="3">
            <a:schemeClr val="accent1"/>
          </a:fillRef>
          <a:effectRef idx="2">
            <a:schemeClr val="accent1"/>
          </a:effectRef>
          <a:fontRef idx="minor">
            <a:schemeClr val="lt1"/>
          </a:fontRef>
        </p:style>
        <p:txBody>
          <a:bodyPr lIns="0" tIns="137160" rIns="0" rtlCol="0" anchor="b"/>
          <a:lstStyle/>
          <a:p>
            <a:pPr algn="ctr"/>
            <a:endParaRPr lang="en-US" sz="1000" kern="0" dirty="0">
              <a:solidFill>
                <a:schemeClr val="bg2"/>
              </a:solidFill>
              <a:cs typeface="Arial"/>
            </a:endParaRPr>
          </a:p>
        </p:txBody>
      </p:sp>
      <p:sp>
        <p:nvSpPr>
          <p:cNvPr id="570" name="Rectangle 569"/>
          <p:cNvSpPr/>
          <p:nvPr/>
        </p:nvSpPr>
        <p:spPr>
          <a:xfrm>
            <a:off x="2209633" y="2404140"/>
            <a:ext cx="2973969" cy="923330"/>
          </a:xfrm>
          <a:prstGeom prst="rect">
            <a:avLst/>
          </a:prstGeom>
        </p:spPr>
        <p:txBody>
          <a:bodyPr wrap="square">
            <a:spAutoFit/>
          </a:bodyPr>
          <a:lstStyle/>
          <a:p>
            <a:pPr algn="ctr"/>
            <a:r>
              <a:rPr lang="en-US" b="1" dirty="0" smtClean="0"/>
              <a:t>Common </a:t>
            </a:r>
            <a:br>
              <a:rPr lang="en-US" b="1" dirty="0" smtClean="0"/>
            </a:br>
            <a:r>
              <a:rPr lang="en-US" b="1" dirty="0" smtClean="0"/>
              <a:t>Governance </a:t>
            </a:r>
            <a:br>
              <a:rPr lang="en-US" b="1" dirty="0" smtClean="0"/>
            </a:br>
            <a:r>
              <a:rPr lang="en-US" b="1" dirty="0" smtClean="0"/>
              <a:t>Framework</a:t>
            </a:r>
            <a:endParaRPr lang="en-US" b="1" dirty="0"/>
          </a:p>
        </p:txBody>
      </p:sp>
      <p:sp>
        <p:nvSpPr>
          <p:cNvPr id="173" name="Rounded Rectangle 172"/>
          <p:cNvSpPr>
            <a:spLocks/>
          </p:cNvSpPr>
          <p:nvPr/>
        </p:nvSpPr>
        <p:spPr>
          <a:xfrm>
            <a:off x="5265505"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a:solidFill>
                  <a:srgbClr val="1E1E1E">
                    <a:lumMod val="75000"/>
                    <a:lumOff val="25000"/>
                  </a:srgbClr>
                </a:solidFill>
                <a:latin typeface="Arial"/>
                <a:cs typeface="Arial"/>
              </a:rPr>
              <a:t>1</a:t>
            </a:r>
          </a:p>
        </p:txBody>
      </p:sp>
      <p:sp>
        <p:nvSpPr>
          <p:cNvPr id="174" name="Rounded Rectangle 173"/>
          <p:cNvSpPr>
            <a:spLocks/>
          </p:cNvSpPr>
          <p:nvPr/>
        </p:nvSpPr>
        <p:spPr>
          <a:xfrm>
            <a:off x="5552921"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5" name="Rounded Rectangle 174"/>
          <p:cNvSpPr>
            <a:spLocks/>
          </p:cNvSpPr>
          <p:nvPr/>
        </p:nvSpPr>
        <p:spPr>
          <a:xfrm>
            <a:off x="5840336"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6" name="Rounded Rectangle 175"/>
          <p:cNvSpPr>
            <a:spLocks/>
          </p:cNvSpPr>
          <p:nvPr/>
        </p:nvSpPr>
        <p:spPr>
          <a:xfrm>
            <a:off x="6127752"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7" name="Rounded Rectangle 176"/>
          <p:cNvSpPr>
            <a:spLocks/>
          </p:cNvSpPr>
          <p:nvPr/>
        </p:nvSpPr>
        <p:spPr>
          <a:xfrm>
            <a:off x="6415168"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8" name="Rounded Rectangle 177"/>
          <p:cNvSpPr>
            <a:spLocks/>
          </p:cNvSpPr>
          <p:nvPr/>
        </p:nvSpPr>
        <p:spPr>
          <a:xfrm>
            <a:off x="6702583"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9" name="Rounded Rectangle 178"/>
          <p:cNvSpPr>
            <a:spLocks/>
          </p:cNvSpPr>
          <p:nvPr/>
        </p:nvSpPr>
        <p:spPr>
          <a:xfrm>
            <a:off x="6989999"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0" name="Rounded Rectangle 179"/>
          <p:cNvSpPr>
            <a:spLocks/>
          </p:cNvSpPr>
          <p:nvPr/>
        </p:nvSpPr>
        <p:spPr>
          <a:xfrm>
            <a:off x="7277415"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1" name="Rounded Rectangle 180"/>
          <p:cNvSpPr>
            <a:spLocks/>
          </p:cNvSpPr>
          <p:nvPr/>
        </p:nvSpPr>
        <p:spPr>
          <a:xfrm>
            <a:off x="5265505"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2" name="Rounded Rectangle 181"/>
          <p:cNvSpPr>
            <a:spLocks/>
          </p:cNvSpPr>
          <p:nvPr/>
        </p:nvSpPr>
        <p:spPr>
          <a:xfrm>
            <a:off x="5552921"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3" name="Rounded Rectangle 182"/>
          <p:cNvSpPr>
            <a:spLocks/>
          </p:cNvSpPr>
          <p:nvPr/>
        </p:nvSpPr>
        <p:spPr>
          <a:xfrm>
            <a:off x="5840336"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4" name="Rounded Rectangle 183"/>
          <p:cNvSpPr>
            <a:spLocks/>
          </p:cNvSpPr>
          <p:nvPr/>
        </p:nvSpPr>
        <p:spPr>
          <a:xfrm>
            <a:off x="6127752"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5" name="Rounded Rectangle 184"/>
          <p:cNvSpPr>
            <a:spLocks/>
          </p:cNvSpPr>
          <p:nvPr/>
        </p:nvSpPr>
        <p:spPr>
          <a:xfrm>
            <a:off x="6415168"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6" name="Rounded Rectangle 185"/>
          <p:cNvSpPr>
            <a:spLocks/>
          </p:cNvSpPr>
          <p:nvPr/>
        </p:nvSpPr>
        <p:spPr>
          <a:xfrm>
            <a:off x="6702583"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7" name="Rounded Rectangle 186"/>
          <p:cNvSpPr>
            <a:spLocks/>
          </p:cNvSpPr>
          <p:nvPr/>
        </p:nvSpPr>
        <p:spPr>
          <a:xfrm>
            <a:off x="6989999"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8" name="Rounded Rectangle 187"/>
          <p:cNvSpPr>
            <a:spLocks/>
          </p:cNvSpPr>
          <p:nvPr/>
        </p:nvSpPr>
        <p:spPr>
          <a:xfrm>
            <a:off x="7277415"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9" name="Rounded Rectangle 188"/>
          <p:cNvSpPr>
            <a:spLocks/>
          </p:cNvSpPr>
          <p:nvPr/>
        </p:nvSpPr>
        <p:spPr>
          <a:xfrm>
            <a:off x="7567699"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0" name="Rounded Rectangle 189"/>
          <p:cNvSpPr>
            <a:spLocks/>
          </p:cNvSpPr>
          <p:nvPr/>
        </p:nvSpPr>
        <p:spPr>
          <a:xfrm>
            <a:off x="7855115"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1" name="Rounded Rectangle 190"/>
          <p:cNvSpPr>
            <a:spLocks/>
          </p:cNvSpPr>
          <p:nvPr/>
        </p:nvSpPr>
        <p:spPr>
          <a:xfrm>
            <a:off x="7567699"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2" name="Rounded Rectangle 191"/>
          <p:cNvSpPr>
            <a:spLocks/>
          </p:cNvSpPr>
          <p:nvPr/>
        </p:nvSpPr>
        <p:spPr>
          <a:xfrm>
            <a:off x="7855115"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3" name="Rounded Rectangle 192"/>
          <p:cNvSpPr>
            <a:spLocks/>
          </p:cNvSpPr>
          <p:nvPr/>
        </p:nvSpPr>
        <p:spPr>
          <a:xfrm>
            <a:off x="8138404"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6" name="Rounded Rectangle 195"/>
          <p:cNvSpPr>
            <a:spLocks/>
          </p:cNvSpPr>
          <p:nvPr/>
        </p:nvSpPr>
        <p:spPr>
          <a:xfrm>
            <a:off x="8138404"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9" name="Rounded Rectangle 198"/>
          <p:cNvSpPr>
            <a:spLocks/>
          </p:cNvSpPr>
          <p:nvPr/>
        </p:nvSpPr>
        <p:spPr>
          <a:xfrm>
            <a:off x="5139020" y="2757215"/>
            <a:ext cx="3397164" cy="1270812"/>
          </a:xfrm>
          <a:prstGeom prst="roundRect">
            <a:avLst>
              <a:gd name="adj" fmla="val 5758"/>
            </a:avLst>
          </a:prstGeom>
          <a:solidFill>
            <a:schemeClr val="tx2">
              <a:alpha val="40000"/>
            </a:schemeClr>
          </a:solidFill>
          <a:ln w="9525"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dirty="0">
              <a:solidFill>
                <a:srgbClr val="1E1E1E">
                  <a:lumMod val="75000"/>
                  <a:lumOff val="25000"/>
                </a:srgbClr>
              </a:solidFill>
              <a:latin typeface="Arial"/>
              <a:cs typeface="Arial"/>
            </a:endParaRPr>
          </a:p>
        </p:txBody>
      </p:sp>
      <p:pic>
        <p:nvPicPr>
          <p:cNvPr id="200" name="Picture 19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18511" y="3108769"/>
            <a:ext cx="2180127" cy="564732"/>
          </a:xfrm>
          <a:prstGeom prst="rect">
            <a:avLst/>
          </a:prstGeom>
        </p:spPr>
      </p:pic>
      <p:sp>
        <p:nvSpPr>
          <p:cNvPr id="428" name="Rounded Rectangle 37"/>
          <p:cNvSpPr>
            <a:spLocks/>
          </p:cNvSpPr>
          <p:nvPr/>
        </p:nvSpPr>
        <p:spPr>
          <a:xfrm>
            <a:off x="5139019" y="1876422"/>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Pig</a:t>
            </a:r>
          </a:p>
          <a:p>
            <a:endParaRPr lang="en-US" sz="900" kern="0" dirty="0">
              <a:solidFill>
                <a:srgbClr val="1E1E1E">
                  <a:lumMod val="75000"/>
                  <a:lumOff val="25000"/>
                </a:srgbClr>
              </a:solidFill>
              <a:latin typeface="Arial"/>
              <a:cs typeface="Arial"/>
            </a:endParaRPr>
          </a:p>
        </p:txBody>
      </p:sp>
      <p:sp>
        <p:nvSpPr>
          <p:cNvPr id="571" name="Rounded Rectangle 37"/>
          <p:cNvSpPr>
            <a:spLocks/>
          </p:cNvSpPr>
          <p:nvPr/>
        </p:nvSpPr>
        <p:spPr>
          <a:xfrm>
            <a:off x="5628464" y="1870076"/>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Hive</a:t>
            </a:r>
          </a:p>
          <a:p>
            <a:endParaRPr lang="en-US" sz="900" kern="0" dirty="0">
              <a:solidFill>
                <a:srgbClr val="1E1E1E">
                  <a:lumMod val="75000"/>
                  <a:lumOff val="25000"/>
                </a:srgbClr>
              </a:solidFill>
              <a:latin typeface="Arial"/>
              <a:cs typeface="Arial"/>
            </a:endParaRPr>
          </a:p>
        </p:txBody>
      </p:sp>
      <p:sp>
        <p:nvSpPr>
          <p:cNvPr id="573" name="Rounded Rectangle 37"/>
          <p:cNvSpPr>
            <a:spLocks/>
          </p:cNvSpPr>
          <p:nvPr/>
        </p:nvSpPr>
        <p:spPr>
          <a:xfrm>
            <a:off x="6118310" y="1870076"/>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HBase</a:t>
            </a:r>
          </a:p>
          <a:p>
            <a:endParaRPr lang="en-US" sz="900" kern="0" dirty="0">
              <a:solidFill>
                <a:srgbClr val="1E1E1E">
                  <a:lumMod val="75000"/>
                  <a:lumOff val="25000"/>
                </a:srgbClr>
              </a:solidFill>
              <a:latin typeface="Arial"/>
              <a:cs typeface="Arial"/>
            </a:endParaRPr>
          </a:p>
        </p:txBody>
      </p:sp>
      <p:sp>
        <p:nvSpPr>
          <p:cNvPr id="574" name="Rounded Rectangle 37"/>
          <p:cNvSpPr>
            <a:spLocks/>
          </p:cNvSpPr>
          <p:nvPr/>
        </p:nvSpPr>
        <p:spPr>
          <a:xfrm>
            <a:off x="6596046" y="1872379"/>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0" rIns="182880" bIns="137160" rtlCol="0" anchor="ctr"/>
          <a:lstStyle/>
          <a:p>
            <a:r>
              <a:rPr lang="en-US" sz="800" kern="0" dirty="0" smtClean="0">
                <a:solidFill>
                  <a:srgbClr val="1E1E1E">
                    <a:lumMod val="75000"/>
                    <a:lumOff val="25000"/>
                  </a:srgbClr>
                </a:solidFill>
                <a:latin typeface="Arial"/>
                <a:cs typeface="Arial"/>
              </a:rPr>
              <a:t>Apache Accumulo</a:t>
            </a:r>
          </a:p>
          <a:p>
            <a:endParaRPr lang="en-US" sz="700" kern="0" dirty="0">
              <a:solidFill>
                <a:srgbClr val="1E1E1E">
                  <a:lumMod val="75000"/>
                  <a:lumOff val="25000"/>
                </a:srgbClr>
              </a:solidFill>
              <a:latin typeface="Arial"/>
              <a:cs typeface="Arial"/>
            </a:endParaRPr>
          </a:p>
        </p:txBody>
      </p:sp>
      <p:sp>
        <p:nvSpPr>
          <p:cNvPr id="575" name="Rounded Rectangle 37"/>
          <p:cNvSpPr>
            <a:spLocks/>
          </p:cNvSpPr>
          <p:nvPr/>
        </p:nvSpPr>
        <p:spPr>
          <a:xfrm>
            <a:off x="7091316" y="1870076"/>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Solr</a:t>
            </a:r>
          </a:p>
          <a:p>
            <a:endParaRPr lang="en-US" sz="900" kern="0" dirty="0">
              <a:solidFill>
                <a:srgbClr val="1E1E1E">
                  <a:lumMod val="75000"/>
                  <a:lumOff val="25000"/>
                </a:srgbClr>
              </a:solidFill>
              <a:latin typeface="Arial"/>
              <a:cs typeface="Arial"/>
            </a:endParaRPr>
          </a:p>
        </p:txBody>
      </p:sp>
      <p:sp>
        <p:nvSpPr>
          <p:cNvPr id="576" name="Rounded Rectangle 37"/>
          <p:cNvSpPr>
            <a:spLocks/>
          </p:cNvSpPr>
          <p:nvPr/>
        </p:nvSpPr>
        <p:spPr>
          <a:xfrm>
            <a:off x="7583326" y="1872379"/>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Spark</a:t>
            </a:r>
          </a:p>
        </p:txBody>
      </p:sp>
      <p:sp>
        <p:nvSpPr>
          <p:cNvPr id="577" name="Rounded Rectangle 37"/>
          <p:cNvSpPr>
            <a:spLocks/>
          </p:cNvSpPr>
          <p:nvPr/>
        </p:nvSpPr>
        <p:spPr>
          <a:xfrm>
            <a:off x="8077183" y="1872720"/>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Storm</a:t>
            </a:r>
          </a:p>
          <a:p>
            <a:endParaRPr lang="en-US" sz="900" kern="0" dirty="0">
              <a:solidFill>
                <a:srgbClr val="1E1E1E">
                  <a:lumMod val="75000"/>
                  <a:lumOff val="25000"/>
                </a:srgbClr>
              </a:solidFill>
              <a:latin typeface="Arial"/>
              <a:cs typeface="Arial"/>
            </a:endParaRPr>
          </a:p>
        </p:txBody>
      </p:sp>
      <p:sp>
        <p:nvSpPr>
          <p:cNvPr id="201" name="Text Placeholder 1"/>
          <p:cNvSpPr txBox="1">
            <a:spLocks/>
          </p:cNvSpPr>
          <p:nvPr/>
        </p:nvSpPr>
        <p:spPr>
          <a:xfrm>
            <a:off x="8731432" y="1394464"/>
            <a:ext cx="2915287" cy="2548548"/>
          </a:xfrm>
          <a:prstGeom prst="rect">
            <a:avLst/>
          </a:prstGeom>
        </p:spPr>
        <p:txBody>
          <a:bodyPr vert="horz"/>
          <a:lstStyle>
            <a:lvl1pPr marL="0" indent="0" algn="l" defTabSz="457200" rtl="0" eaLnBrk="1" fontAlgn="base" hangingPunct="1">
              <a:spcBef>
                <a:spcPts val="1376"/>
              </a:spcBef>
              <a:spcAft>
                <a:spcPct val="0"/>
              </a:spcAft>
              <a:buClr>
                <a:srgbClr val="69BE28"/>
              </a:buClr>
              <a:buFont typeface="Wingdings" charset="2"/>
              <a:buNone/>
              <a:defRPr sz="2400" b="1" i="0" kern="1200" baseline="0">
                <a:solidFill>
                  <a:schemeClr val="tx1"/>
                </a:solidFill>
                <a:latin typeface="Arial"/>
                <a:ea typeface="ヒラギノ角ゴ Pro W3" charset="-128"/>
                <a:cs typeface="Arial"/>
              </a:defRPr>
            </a:lvl1pPr>
            <a:lvl2pPr marL="0" indent="0" algn="l" defTabSz="58738" rtl="0" eaLnBrk="1" fontAlgn="base" hangingPunct="1">
              <a:spcBef>
                <a:spcPts val="776"/>
              </a:spcBef>
              <a:spcAft>
                <a:spcPct val="0"/>
              </a:spcAft>
              <a:buFont typeface="Lucida Grande"/>
              <a:buNone/>
              <a:tabLst/>
              <a:defRPr sz="2000" kern="1200">
                <a:solidFill>
                  <a:srgbClr val="1E1E1E"/>
                </a:solidFill>
                <a:latin typeface="+mn-lt"/>
                <a:ea typeface="ヒラギノ角ゴ Pro W3" charset="-128"/>
                <a:cs typeface="ヒラギノ角ゴ Pro W3" charset="-128"/>
              </a:defRPr>
            </a:lvl2pPr>
            <a:lvl3pPr marL="166688" indent="-166688" algn="l" defTabSz="282575" rtl="0" eaLnBrk="1" fontAlgn="base" hangingPunct="1">
              <a:spcBef>
                <a:spcPts val="776"/>
              </a:spcBef>
              <a:spcAft>
                <a:spcPts val="0"/>
              </a:spcAft>
              <a:buClr>
                <a:schemeClr val="accent1"/>
              </a:buClr>
              <a:buFont typeface="Arial"/>
              <a:buChar char="•"/>
              <a:tabLst/>
              <a:defRPr sz="1800" kern="1200">
                <a:solidFill>
                  <a:srgbClr val="1E1E1E"/>
                </a:solidFill>
                <a:latin typeface="+mn-lt"/>
                <a:ea typeface="ヒラギノ角ゴ Pro W3" charset="-128"/>
                <a:cs typeface="ヒラギノ角ゴ Pro W3" charset="-128"/>
              </a:defRPr>
            </a:lvl3pPr>
            <a:lvl4pPr marL="396875" indent="-171450" algn="l" defTabSz="282575" rtl="0" eaLnBrk="1" fontAlgn="base" hangingPunct="1">
              <a:spcBef>
                <a:spcPts val="776"/>
              </a:spcBef>
              <a:spcAft>
                <a:spcPts val="0"/>
              </a:spcAft>
              <a:buFont typeface="Arial" charset="0"/>
              <a:buChar char="–"/>
              <a:defRPr sz="1600" kern="1200">
                <a:solidFill>
                  <a:srgbClr val="1E1E1E"/>
                </a:solidFill>
                <a:latin typeface="+mn-lt"/>
                <a:ea typeface="ヒラギノ角ゴ Pro W3" charset="-128"/>
                <a:cs typeface="ヒラギノ角ゴ Pro W3" charset="-128"/>
              </a:defRPr>
            </a:lvl4pPr>
            <a:lvl5pPr marL="627063" indent="-176213" algn="l" defTabSz="282575" rtl="0" eaLnBrk="1" fontAlgn="base" hangingPunct="1">
              <a:spcBef>
                <a:spcPts val="776"/>
              </a:spcBef>
              <a:spcAft>
                <a:spcPts val="0"/>
              </a:spcAft>
              <a:buFont typeface="Lucida Grande"/>
              <a:buChar char="-"/>
              <a:defRPr sz="1400" kern="1200">
                <a:solidFill>
                  <a:srgbClr val="1E1E1E"/>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rPr>
              <a:t>TWO </a:t>
            </a:r>
            <a:r>
              <a:rPr lang="en-US" sz="1600" dirty="0" smtClean="0">
                <a:solidFill>
                  <a:schemeClr val="bg1"/>
                </a:solidFill>
              </a:rPr>
              <a:t>Requirements</a:t>
            </a:r>
          </a:p>
          <a:p>
            <a:pPr marL="342900" indent="-342900">
              <a:buFont typeface="+mj-lt"/>
              <a:buAutoNum type="arabicPeriod"/>
            </a:pPr>
            <a:r>
              <a:rPr lang="en-US" sz="1600" b="0" dirty="0" smtClean="0">
                <a:solidFill>
                  <a:schemeClr val="accent1"/>
                </a:solidFill>
              </a:rPr>
              <a:t>Hadoop must snap in to the existing frameworks and be a </a:t>
            </a:r>
            <a:r>
              <a:rPr lang="en-US" sz="1600" i="1" dirty="0" smtClean="0">
                <a:solidFill>
                  <a:schemeClr val="bg1"/>
                </a:solidFill>
              </a:rPr>
              <a:t>good citizen</a:t>
            </a:r>
          </a:p>
          <a:p>
            <a:pPr marL="342900" indent="-342900">
              <a:buFont typeface="+mj-lt"/>
              <a:buAutoNum type="arabicPeriod"/>
            </a:pPr>
            <a:r>
              <a:rPr lang="en-US" sz="1600" b="0" dirty="0" smtClean="0">
                <a:solidFill>
                  <a:schemeClr val="accent1"/>
                </a:solidFill>
              </a:rPr>
              <a:t>Hadoop must also provide governance within its own stack of technologies</a:t>
            </a:r>
            <a:endParaRPr lang="en-US" sz="1600" b="0" dirty="0">
              <a:solidFill>
                <a:schemeClr val="accent1"/>
              </a:solidFill>
            </a:endParaRPr>
          </a:p>
        </p:txBody>
      </p:sp>
      <p:sp>
        <p:nvSpPr>
          <p:cNvPr id="203" name="Text Placeholder 1"/>
          <p:cNvSpPr txBox="1">
            <a:spLocks/>
          </p:cNvSpPr>
          <p:nvPr/>
        </p:nvSpPr>
        <p:spPr>
          <a:xfrm>
            <a:off x="5139020" y="4554650"/>
            <a:ext cx="6146896" cy="2105807"/>
          </a:xfrm>
          <a:prstGeom prst="rect">
            <a:avLst/>
          </a:prstGeom>
        </p:spPr>
        <p:txBody>
          <a:bodyPr vert="horz"/>
          <a:lstStyle>
            <a:lvl1pPr marL="0" indent="0" algn="l" defTabSz="457200" rtl="0" eaLnBrk="1" fontAlgn="base" hangingPunct="1">
              <a:spcBef>
                <a:spcPts val="1376"/>
              </a:spcBef>
              <a:spcAft>
                <a:spcPct val="0"/>
              </a:spcAft>
              <a:buClr>
                <a:srgbClr val="69BE28"/>
              </a:buClr>
              <a:buFont typeface="Wingdings" charset="2"/>
              <a:buNone/>
              <a:defRPr sz="2400" b="1" i="0" kern="1200" baseline="0">
                <a:solidFill>
                  <a:schemeClr val="tx1"/>
                </a:solidFill>
                <a:latin typeface="Arial"/>
                <a:ea typeface="ヒラギノ角ゴ Pro W3" charset="-128"/>
                <a:cs typeface="Arial"/>
              </a:defRPr>
            </a:lvl1pPr>
            <a:lvl2pPr marL="0" indent="0" algn="l" defTabSz="58738" rtl="0" eaLnBrk="1" fontAlgn="base" hangingPunct="1">
              <a:spcBef>
                <a:spcPts val="776"/>
              </a:spcBef>
              <a:spcAft>
                <a:spcPct val="0"/>
              </a:spcAft>
              <a:buFont typeface="Lucida Grande"/>
              <a:buNone/>
              <a:tabLst/>
              <a:defRPr sz="2000" kern="1200">
                <a:solidFill>
                  <a:srgbClr val="1E1E1E"/>
                </a:solidFill>
                <a:latin typeface="+mn-lt"/>
                <a:ea typeface="ヒラギノ角ゴ Pro W3" charset="-128"/>
                <a:cs typeface="ヒラギノ角ゴ Pro W3" charset="-128"/>
              </a:defRPr>
            </a:lvl2pPr>
            <a:lvl3pPr marL="166688" indent="-166688" algn="l" defTabSz="282575" rtl="0" eaLnBrk="1" fontAlgn="base" hangingPunct="1">
              <a:spcBef>
                <a:spcPts val="776"/>
              </a:spcBef>
              <a:spcAft>
                <a:spcPts val="0"/>
              </a:spcAft>
              <a:buClr>
                <a:schemeClr val="accent1"/>
              </a:buClr>
              <a:buFont typeface="Arial"/>
              <a:buChar char="•"/>
              <a:tabLst/>
              <a:defRPr sz="1800" kern="1200">
                <a:solidFill>
                  <a:srgbClr val="1E1E1E"/>
                </a:solidFill>
                <a:latin typeface="+mn-lt"/>
                <a:ea typeface="ヒラギノ角ゴ Pro W3" charset="-128"/>
                <a:cs typeface="ヒラギノ角ゴ Pro W3" charset="-128"/>
              </a:defRPr>
            </a:lvl3pPr>
            <a:lvl4pPr marL="396875" indent="-171450" algn="l" defTabSz="282575" rtl="0" eaLnBrk="1" fontAlgn="base" hangingPunct="1">
              <a:spcBef>
                <a:spcPts val="776"/>
              </a:spcBef>
              <a:spcAft>
                <a:spcPts val="0"/>
              </a:spcAft>
              <a:buFont typeface="Arial" charset="0"/>
              <a:buChar char="–"/>
              <a:defRPr sz="1600" kern="1200">
                <a:solidFill>
                  <a:srgbClr val="1E1E1E"/>
                </a:solidFill>
                <a:latin typeface="+mn-lt"/>
                <a:ea typeface="ヒラギノ角ゴ Pro W3" charset="-128"/>
                <a:cs typeface="ヒラギノ角ゴ Pro W3" charset="-128"/>
              </a:defRPr>
            </a:lvl4pPr>
            <a:lvl5pPr marL="627063" indent="-176213" algn="l" defTabSz="282575" rtl="0" eaLnBrk="1" fontAlgn="base" hangingPunct="1">
              <a:spcBef>
                <a:spcPts val="776"/>
              </a:spcBef>
              <a:spcAft>
                <a:spcPts val="0"/>
              </a:spcAft>
              <a:buFont typeface="Lucida Grande"/>
              <a:buChar char="-"/>
              <a:defRPr sz="1400" kern="1200">
                <a:solidFill>
                  <a:srgbClr val="1E1E1E"/>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rPr>
              <a:t>A group of companies dedicated to meeting these requirements in the open</a:t>
            </a:r>
            <a:endParaRPr lang="en-US" sz="1800" dirty="0">
              <a:solidFill>
                <a:schemeClr val="accent1"/>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987417" y="5412675"/>
            <a:ext cx="1149663" cy="383221"/>
          </a:xfrm>
          <a:prstGeom prst="rect">
            <a:avLst/>
          </a:prstGeom>
        </p:spPr>
      </p:pic>
      <p:sp>
        <p:nvSpPr>
          <p:cNvPr id="6" name="Rectangle 5"/>
          <p:cNvSpPr/>
          <p:nvPr/>
        </p:nvSpPr>
        <p:spPr>
          <a:xfrm>
            <a:off x="10080834" y="5982146"/>
            <a:ext cx="1498550" cy="6783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pic>
        <p:nvPicPr>
          <p:cNvPr id="206" name="Picture 205" descr="Hor_RGBLogo.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346387" y="5577764"/>
            <a:ext cx="1104860" cy="417611"/>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617359" y="5466958"/>
            <a:ext cx="1152371" cy="260697"/>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45899" y="5331867"/>
            <a:ext cx="954270" cy="478798"/>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302540" y="5955686"/>
            <a:ext cx="706701" cy="305600"/>
          </a:xfrm>
          <a:prstGeom prst="rect">
            <a:avLst/>
          </a:prstGeom>
        </p:spPr>
      </p:pic>
      <p:cxnSp>
        <p:nvCxnSpPr>
          <p:cNvPr id="210" name="Straight Connector 209"/>
          <p:cNvCxnSpPr/>
          <p:nvPr/>
        </p:nvCxnSpPr>
        <p:spPr>
          <a:xfrm>
            <a:off x="5207777" y="4514120"/>
            <a:ext cx="6253425" cy="0"/>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689843" y="5963558"/>
            <a:ext cx="1446917" cy="355942"/>
          </a:xfrm>
          <a:prstGeom prst="rect">
            <a:avLst/>
          </a:prstGeom>
        </p:spPr>
      </p:pic>
      <p:pic>
        <p:nvPicPr>
          <p:cNvPr id="10" name="Picture 9"/>
          <p:cNvPicPr>
            <a:picLocks noChangeAspect="1"/>
          </p:cNvPicPr>
          <p:nvPr/>
        </p:nvPicPr>
        <p:blipFill>
          <a:blip r:embed="rId10"/>
          <a:stretch>
            <a:fillRect/>
          </a:stretch>
        </p:blipFill>
        <p:spPr>
          <a:xfrm>
            <a:off x="4416947" y="5595001"/>
            <a:ext cx="911725" cy="911725"/>
          </a:xfrm>
          <a:prstGeom prst="rect">
            <a:avLst/>
          </a:prstGeom>
        </p:spPr>
      </p:pic>
      <p:sp>
        <p:nvSpPr>
          <p:cNvPr id="11" name="TextBox 10"/>
          <p:cNvSpPr txBox="1"/>
          <p:nvPr/>
        </p:nvSpPr>
        <p:spPr>
          <a:xfrm>
            <a:off x="5552921" y="5778118"/>
            <a:ext cx="927964" cy="731286"/>
          </a:xfrm>
          <a:prstGeom prst="rect">
            <a:avLst/>
          </a:prstGeom>
        </p:spPr>
        <p:txBody>
          <a:bodyPr vert="horz" wrap="square" lIns="91440" tIns="91440" rIns="91440" bIns="91440" rtlCol="0">
            <a:noAutofit/>
          </a:bodyPr>
          <a:lstStyle/>
          <a:p>
            <a:r>
              <a:rPr lang="en-US" b="1" i="1" dirty="0" smtClean="0">
                <a:solidFill>
                  <a:schemeClr val="tx1">
                    <a:lumMod val="50000"/>
                    <a:lumOff val="50000"/>
                  </a:schemeClr>
                </a:solidFill>
              </a:rPr>
              <a:t>Major Bank</a:t>
            </a:r>
            <a:endParaRPr lang="en-US" b="1" i="1" dirty="0">
              <a:solidFill>
                <a:schemeClr val="tx1">
                  <a:lumMod val="50000"/>
                  <a:lumOff val="50000"/>
                </a:schemeClr>
              </a:solidFill>
            </a:endParaRPr>
          </a:p>
        </p:txBody>
      </p:sp>
    </p:spTree>
    <p:extLst>
      <p:ext uri="{BB962C8B-B14F-4D97-AF65-F5344CB8AC3E}">
        <p14:creationId xmlns:p14="http://schemas.microsoft.com/office/powerpoint/2010/main" val="2975985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a:xfrm>
            <a:off x="1651000" y="1930400"/>
            <a:ext cx="8978900" cy="303264"/>
          </a:xfrm>
          <a:prstGeom prst="roundRect">
            <a:avLst>
              <a:gd name="adj" fmla="val 0"/>
            </a:avLst>
          </a:prstGeom>
          <a:solidFill>
            <a:srgbClr val="595959"/>
          </a:solidFill>
          <a:ln w="19050" cmpd="sng">
            <a:noFill/>
          </a:ln>
          <a:effectLst/>
        </p:spPr>
        <p:style>
          <a:lnRef idx="2">
            <a:schemeClr val="accent1"/>
          </a:lnRef>
          <a:fillRef idx="0">
            <a:schemeClr val="accent1"/>
          </a:fillRef>
          <a:effectRef idx="1">
            <a:schemeClr val="accent1"/>
          </a:effectRef>
          <a:fontRef idx="minor">
            <a:schemeClr val="tx1"/>
          </a:fontRef>
        </p:style>
        <p:txBody>
          <a:bodyPr rtlCol="0" anchor="t"/>
          <a:lstStyle/>
          <a:p>
            <a:pPr marL="1485900"/>
            <a:r>
              <a:rPr lang="en-US" sz="3200" b="1" dirty="0" smtClean="0">
                <a:solidFill>
                  <a:srgbClr val="FFFFFF"/>
                </a:solidFill>
              </a:rPr>
              <a:t>    </a:t>
            </a:r>
            <a:endParaRPr lang="en-US" sz="3200" b="1" dirty="0">
              <a:solidFill>
                <a:srgbClr val="FFFFFF"/>
              </a:solidFill>
            </a:endParaRPr>
          </a:p>
        </p:txBody>
      </p:sp>
      <p:sp>
        <p:nvSpPr>
          <p:cNvPr id="82" name="TextBox 81"/>
          <p:cNvSpPr txBox="1"/>
          <p:nvPr/>
        </p:nvSpPr>
        <p:spPr>
          <a:xfrm>
            <a:off x="1662144" y="1936750"/>
            <a:ext cx="5807995" cy="317225"/>
          </a:xfrm>
          <a:prstGeom prst="rect">
            <a:avLst/>
          </a:prstGeom>
        </p:spPr>
        <p:txBody>
          <a:bodyPr vert="horz" wrap="none" lIns="91440" tIns="45720" rIns="91440" bIns="45720" rtlCol="0">
            <a:noAutofit/>
          </a:bodyPr>
          <a:lstStyle/>
          <a:p>
            <a:pPr>
              <a:spcBef>
                <a:spcPct val="20000"/>
              </a:spcBef>
            </a:pPr>
            <a:r>
              <a:rPr lang="en-US" sz="1200" b="1" dirty="0" smtClean="0">
                <a:solidFill>
                  <a:schemeClr val="bg2"/>
                </a:solidFill>
              </a:rPr>
              <a:t>Hortonworks Data Platform 2.3</a:t>
            </a:r>
            <a:endParaRPr lang="en-US" sz="1200" b="1" dirty="0">
              <a:solidFill>
                <a:schemeClr val="bg2"/>
              </a:solidFill>
            </a:endParaRPr>
          </a:p>
        </p:txBody>
      </p:sp>
      <p:pic>
        <p:nvPicPr>
          <p:cNvPr id="84" name="Picture 83" descr="Hor_RGBLogo ALL white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0900" y="1714500"/>
            <a:ext cx="906462" cy="342621"/>
          </a:xfrm>
          <a:prstGeom prst="rect">
            <a:avLst/>
          </a:prstGeom>
        </p:spPr>
      </p:pic>
      <p:sp>
        <p:nvSpPr>
          <p:cNvPr id="8" name="Rounded Rectangle 7"/>
          <p:cNvSpPr/>
          <p:nvPr/>
        </p:nvSpPr>
        <p:spPr>
          <a:xfrm>
            <a:off x="2937103" y="3822793"/>
            <a:ext cx="5221059" cy="890955"/>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40" rIns="0" rtlCol="0" anchor="t"/>
          <a:lstStyle/>
          <a:p>
            <a:r>
              <a:rPr lang="en-US" sz="1100" b="1" dirty="0" smtClean="0">
                <a:solidFill>
                  <a:prstClr val="black">
                    <a:lumMod val="65000"/>
                    <a:lumOff val="35000"/>
                  </a:prstClr>
                </a:solidFill>
                <a:latin typeface="Calibri"/>
                <a:cs typeface="Calibri"/>
              </a:rPr>
              <a:t> </a:t>
            </a:r>
            <a:endParaRPr lang="en-US" sz="1100" b="1" dirty="0">
              <a:solidFill>
                <a:prstClr val="black">
                  <a:lumMod val="65000"/>
                  <a:lumOff val="35000"/>
                </a:prstClr>
              </a:solidFill>
              <a:latin typeface="Calibri"/>
              <a:cs typeface="Calibri"/>
            </a:endParaRPr>
          </a:p>
        </p:txBody>
      </p:sp>
      <p:sp>
        <p:nvSpPr>
          <p:cNvPr id="12" name="Rounded Rectangle 11"/>
          <p:cNvSpPr/>
          <p:nvPr/>
        </p:nvSpPr>
        <p:spPr>
          <a:xfrm>
            <a:off x="2930706" y="2283653"/>
            <a:ext cx="5228902" cy="1454382"/>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40" rIns="0" rtlCol="0" anchor="t"/>
          <a:lstStyle/>
          <a:p>
            <a:endParaRPr lang="en-US" sz="1100" b="1" dirty="0">
              <a:solidFill>
                <a:prstClr val="black">
                  <a:lumMod val="65000"/>
                  <a:lumOff val="35000"/>
                </a:prstClr>
              </a:solidFill>
              <a:latin typeface="Calibri"/>
              <a:cs typeface="Calibri"/>
            </a:endParaRPr>
          </a:p>
        </p:txBody>
      </p:sp>
      <p:sp>
        <p:nvSpPr>
          <p:cNvPr id="13" name="Rounded Rectangle 12"/>
          <p:cNvSpPr>
            <a:spLocks/>
          </p:cNvSpPr>
          <p:nvPr/>
        </p:nvSpPr>
        <p:spPr>
          <a:xfrm>
            <a:off x="2926597" y="3502666"/>
            <a:ext cx="5242283" cy="499696"/>
          </a:xfrm>
          <a:prstGeom prst="roundRect">
            <a:avLst>
              <a:gd name="adj" fmla="val 0"/>
            </a:avLst>
          </a:prstGeom>
          <a:solidFill>
            <a:schemeClr val="accent3"/>
          </a:solidFill>
          <a:ln w="9525" cmpd="sng">
            <a:noFill/>
          </a:ln>
          <a:effectLst/>
        </p:spPr>
        <p:style>
          <a:lnRef idx="1">
            <a:schemeClr val="accent1"/>
          </a:lnRef>
          <a:fillRef idx="3">
            <a:schemeClr val="accent1"/>
          </a:fillRef>
          <a:effectRef idx="2">
            <a:schemeClr val="accent1"/>
          </a:effectRef>
          <a:fontRef idx="minor">
            <a:schemeClr val="lt1"/>
          </a:fontRef>
        </p:style>
        <p:txBody>
          <a:bodyPr lIns="0" tIns="137160" rIns="0" rtlCol="0" anchor="ctr"/>
          <a:lstStyle/>
          <a:p>
            <a:pPr algn="ctr"/>
            <a:r>
              <a:rPr lang="en-US" sz="1100" b="1" dirty="0" smtClean="0">
                <a:solidFill>
                  <a:schemeClr val="bg2"/>
                </a:solidFill>
                <a:latin typeface="Arial"/>
                <a:cs typeface="Arial"/>
              </a:rPr>
              <a:t>YARN : Data Operating System</a:t>
            </a:r>
            <a:endParaRPr lang="en-US" sz="900" dirty="0">
              <a:solidFill>
                <a:schemeClr val="bg2"/>
              </a:solidFill>
              <a:latin typeface="Arial"/>
              <a:cs typeface="Arial"/>
            </a:endParaRPr>
          </a:p>
        </p:txBody>
      </p:sp>
      <p:sp>
        <p:nvSpPr>
          <p:cNvPr id="17" name="Rounded Rectangle 16"/>
          <p:cNvSpPr/>
          <p:nvPr/>
        </p:nvSpPr>
        <p:spPr>
          <a:xfrm rot="5400000">
            <a:off x="5339312" y="-129062"/>
            <a:ext cx="412744" cy="5238174"/>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a:solidFill>
                  <a:srgbClr val="FFFFFF"/>
                </a:solidFill>
                <a:latin typeface="Arial"/>
                <a:cs typeface="Arial"/>
              </a:rPr>
              <a:t>DATA </a:t>
            </a:r>
            <a:r>
              <a:rPr lang="en-US" sz="900" b="1" dirty="0" smtClean="0">
                <a:solidFill>
                  <a:srgbClr val="FFFFFF"/>
                </a:solidFill>
                <a:latin typeface="Arial"/>
                <a:cs typeface="Arial"/>
              </a:rPr>
              <a:t> ACCESS</a:t>
            </a:r>
            <a:endParaRPr lang="en-US" sz="900" b="1" dirty="0">
              <a:solidFill>
                <a:srgbClr val="FFFFFF"/>
              </a:solidFill>
              <a:latin typeface="Arial"/>
              <a:cs typeface="Arial"/>
            </a:endParaRPr>
          </a:p>
        </p:txBody>
      </p:sp>
      <p:sp>
        <p:nvSpPr>
          <p:cNvPr id="5" name="Title 4"/>
          <p:cNvSpPr>
            <a:spLocks noGrp="1"/>
          </p:cNvSpPr>
          <p:nvPr>
            <p:ph type="title"/>
          </p:nvPr>
        </p:nvSpPr>
        <p:spPr>
          <a:xfrm>
            <a:off x="609441" y="0"/>
            <a:ext cx="11453222" cy="1016000"/>
          </a:xfrm>
        </p:spPr>
        <p:txBody>
          <a:bodyPr>
            <a:normAutofit/>
          </a:bodyPr>
          <a:lstStyle/>
          <a:p>
            <a:r>
              <a:rPr lang="en-US" dirty="0" smtClean="0"/>
              <a:t>Core Capabilities of HDP 2.3</a:t>
            </a:r>
            <a:endParaRPr lang="en-US" dirty="0"/>
          </a:p>
        </p:txBody>
      </p:sp>
      <p:sp>
        <p:nvSpPr>
          <p:cNvPr id="6" name="Rounded Rectangle 5"/>
          <p:cNvSpPr/>
          <p:nvPr/>
        </p:nvSpPr>
        <p:spPr>
          <a:xfrm>
            <a:off x="1727976" y="2283653"/>
            <a:ext cx="1143000" cy="2850720"/>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1100" b="1" dirty="0">
              <a:solidFill>
                <a:prstClr val="black">
                  <a:lumMod val="65000"/>
                  <a:lumOff val="35000"/>
                </a:prstClr>
              </a:solidFill>
              <a:latin typeface="Calibri"/>
              <a:cs typeface="Calibri"/>
            </a:endParaRPr>
          </a:p>
        </p:txBody>
      </p:sp>
      <p:sp>
        <p:nvSpPr>
          <p:cNvPr id="7" name="Rounded Rectangle 6"/>
          <p:cNvSpPr/>
          <p:nvPr/>
        </p:nvSpPr>
        <p:spPr>
          <a:xfrm>
            <a:off x="9419058" y="2278139"/>
            <a:ext cx="1143000" cy="2856234"/>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1100" b="1" dirty="0">
              <a:solidFill>
                <a:prstClr val="black">
                  <a:lumMod val="65000"/>
                  <a:lumOff val="35000"/>
                </a:prstClr>
              </a:solidFill>
              <a:latin typeface="Calibri"/>
              <a:cs typeface="Calibri"/>
            </a:endParaRPr>
          </a:p>
        </p:txBody>
      </p:sp>
      <p:sp>
        <p:nvSpPr>
          <p:cNvPr id="14" name="Rounded Rectangle 13"/>
          <p:cNvSpPr/>
          <p:nvPr/>
        </p:nvSpPr>
        <p:spPr>
          <a:xfrm>
            <a:off x="8215868" y="2278139"/>
            <a:ext cx="1143000" cy="2856234"/>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spcBef>
                <a:spcPts val="400"/>
              </a:spcBef>
            </a:pPr>
            <a:endParaRPr lang="en-US" sz="1100" b="1" dirty="0">
              <a:solidFill>
                <a:prstClr val="black">
                  <a:lumMod val="65000"/>
                  <a:lumOff val="35000"/>
                </a:prstClr>
              </a:solidFill>
              <a:latin typeface="Calibri"/>
              <a:cs typeface="Calibri"/>
            </a:endParaRPr>
          </a:p>
        </p:txBody>
      </p:sp>
      <p:sp>
        <p:nvSpPr>
          <p:cNvPr id="16" name="Rounded Rectangle 15"/>
          <p:cNvSpPr/>
          <p:nvPr/>
        </p:nvSpPr>
        <p:spPr>
          <a:xfrm rot="5400000">
            <a:off x="8577134" y="1915769"/>
            <a:ext cx="418259" cy="1143000"/>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smtClean="0">
                <a:solidFill>
                  <a:srgbClr val="FFFFFF"/>
                </a:solidFill>
                <a:latin typeface="Arial"/>
                <a:cs typeface="Arial"/>
              </a:rPr>
              <a:t>SECURITY</a:t>
            </a:r>
            <a:endParaRPr lang="en-US" sz="900" b="1" dirty="0">
              <a:solidFill>
                <a:srgbClr val="FFFFFF"/>
              </a:solidFill>
              <a:latin typeface="Arial"/>
              <a:cs typeface="Arial"/>
            </a:endParaRPr>
          </a:p>
        </p:txBody>
      </p:sp>
      <p:sp>
        <p:nvSpPr>
          <p:cNvPr id="18" name="Rounded Rectangle 17"/>
          <p:cNvSpPr/>
          <p:nvPr/>
        </p:nvSpPr>
        <p:spPr>
          <a:xfrm rot="5400000">
            <a:off x="2087751" y="1915768"/>
            <a:ext cx="418259" cy="1143000"/>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smtClean="0">
                <a:solidFill>
                  <a:srgbClr val="FFFFFF"/>
                </a:solidFill>
                <a:latin typeface="Arial"/>
                <a:cs typeface="Arial"/>
              </a:rPr>
              <a:t>GOVERNANCE &amp; INTEGRATION</a:t>
            </a:r>
            <a:endParaRPr lang="en-US" sz="900" b="1" dirty="0">
              <a:solidFill>
                <a:srgbClr val="FFFFFF"/>
              </a:solidFill>
              <a:latin typeface="Arial"/>
              <a:cs typeface="Arial"/>
            </a:endParaRPr>
          </a:p>
        </p:txBody>
      </p:sp>
      <p:sp>
        <p:nvSpPr>
          <p:cNvPr id="20" name="Rounded Rectangle 19"/>
          <p:cNvSpPr/>
          <p:nvPr/>
        </p:nvSpPr>
        <p:spPr>
          <a:xfrm rot="5400000">
            <a:off x="9784624" y="1915999"/>
            <a:ext cx="417797" cy="1143000"/>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smtClean="0">
                <a:solidFill>
                  <a:srgbClr val="FFFFFF"/>
                </a:solidFill>
                <a:latin typeface="Arial"/>
                <a:cs typeface="Arial"/>
              </a:rPr>
              <a:t>OPERATIONS</a:t>
            </a:r>
            <a:endParaRPr lang="en-US" sz="900" b="1" dirty="0">
              <a:solidFill>
                <a:srgbClr val="FFFFFF"/>
              </a:solidFill>
              <a:latin typeface="Arial"/>
              <a:cs typeface="Arial"/>
            </a:endParaRPr>
          </a:p>
        </p:txBody>
      </p:sp>
      <p:grpSp>
        <p:nvGrpSpPr>
          <p:cNvPr id="27" name="Group 26"/>
          <p:cNvGrpSpPr/>
          <p:nvPr/>
        </p:nvGrpSpPr>
        <p:grpSpPr>
          <a:xfrm>
            <a:off x="2957152" y="4111620"/>
            <a:ext cx="5179978" cy="475013"/>
            <a:chOff x="2499285" y="4541714"/>
            <a:chExt cx="3308943" cy="475013"/>
          </a:xfrm>
        </p:grpSpPr>
        <p:grpSp>
          <p:nvGrpSpPr>
            <p:cNvPr id="28" name="Group 27"/>
            <p:cNvGrpSpPr/>
            <p:nvPr/>
          </p:nvGrpSpPr>
          <p:grpSpPr>
            <a:xfrm>
              <a:off x="2499285" y="4541714"/>
              <a:ext cx="3001931" cy="475013"/>
              <a:chOff x="2573538" y="3889648"/>
              <a:chExt cx="3001931" cy="475013"/>
            </a:xfrm>
            <a:solidFill>
              <a:schemeClr val="tx2"/>
            </a:solidFill>
          </p:grpSpPr>
          <p:sp>
            <p:nvSpPr>
              <p:cNvPr id="32" name="Rounded Rectangle 31"/>
              <p:cNvSpPr>
                <a:spLocks/>
              </p:cNvSpPr>
              <p:nvPr/>
            </p:nvSpPr>
            <p:spPr>
              <a:xfrm>
                <a:off x="2573538"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a:solidFill>
                      <a:srgbClr val="1E1E1E">
                        <a:lumMod val="75000"/>
                        <a:lumOff val="25000"/>
                      </a:srgbClr>
                    </a:solidFill>
                    <a:latin typeface="Calibri"/>
                    <a:cs typeface="Calibri"/>
                  </a:rPr>
                  <a:t>1</a:t>
                </a:r>
              </a:p>
            </p:txBody>
          </p:sp>
          <p:sp>
            <p:nvSpPr>
              <p:cNvPr id="33" name="Rounded Rectangle 32"/>
              <p:cNvSpPr>
                <a:spLocks/>
              </p:cNvSpPr>
              <p:nvPr/>
            </p:nvSpPr>
            <p:spPr>
              <a:xfrm>
                <a:off x="2876974"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4" name="Rounded Rectangle 33"/>
              <p:cNvSpPr>
                <a:spLocks/>
              </p:cNvSpPr>
              <p:nvPr/>
            </p:nvSpPr>
            <p:spPr>
              <a:xfrm>
                <a:off x="3180410"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5" name="Rounded Rectangle 34"/>
              <p:cNvSpPr>
                <a:spLocks/>
              </p:cNvSpPr>
              <p:nvPr/>
            </p:nvSpPr>
            <p:spPr>
              <a:xfrm>
                <a:off x="3483846"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6" name="Rounded Rectangle 35"/>
              <p:cNvSpPr>
                <a:spLocks/>
              </p:cNvSpPr>
              <p:nvPr/>
            </p:nvSpPr>
            <p:spPr>
              <a:xfrm>
                <a:off x="3787282"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7" name="Rounded Rectangle 36"/>
              <p:cNvSpPr>
                <a:spLocks/>
              </p:cNvSpPr>
              <p:nvPr/>
            </p:nvSpPr>
            <p:spPr>
              <a:xfrm>
                <a:off x="4090718"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8" name="Rounded Rectangle 37"/>
              <p:cNvSpPr>
                <a:spLocks/>
              </p:cNvSpPr>
              <p:nvPr/>
            </p:nvSpPr>
            <p:spPr>
              <a:xfrm>
                <a:off x="4394154"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9" name="Rounded Rectangle 38"/>
              <p:cNvSpPr>
                <a:spLocks/>
              </p:cNvSpPr>
              <p:nvPr/>
            </p:nvSpPr>
            <p:spPr>
              <a:xfrm>
                <a:off x="4697590"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0" name="Rounded Rectangle 39"/>
              <p:cNvSpPr>
                <a:spLocks/>
              </p:cNvSpPr>
              <p:nvPr/>
            </p:nvSpPr>
            <p:spPr>
              <a:xfrm>
                <a:off x="5001026"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1" name="Rounded Rectangle 40"/>
              <p:cNvSpPr>
                <a:spLocks/>
              </p:cNvSpPr>
              <p:nvPr/>
            </p:nvSpPr>
            <p:spPr>
              <a:xfrm>
                <a:off x="5304462"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2" name="Rounded Rectangle 41"/>
              <p:cNvSpPr>
                <a:spLocks/>
              </p:cNvSpPr>
              <p:nvPr/>
            </p:nvSpPr>
            <p:spPr>
              <a:xfrm>
                <a:off x="2573538"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3" name="Rounded Rectangle 42"/>
              <p:cNvSpPr>
                <a:spLocks/>
              </p:cNvSpPr>
              <p:nvPr/>
            </p:nvSpPr>
            <p:spPr>
              <a:xfrm>
                <a:off x="2876974"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4" name="Rounded Rectangle 43"/>
              <p:cNvSpPr>
                <a:spLocks/>
              </p:cNvSpPr>
              <p:nvPr/>
            </p:nvSpPr>
            <p:spPr>
              <a:xfrm>
                <a:off x="3180410"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5" name="Rounded Rectangle 44"/>
              <p:cNvSpPr>
                <a:spLocks/>
              </p:cNvSpPr>
              <p:nvPr/>
            </p:nvSpPr>
            <p:spPr>
              <a:xfrm>
                <a:off x="3483846"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6" name="Rounded Rectangle 45"/>
              <p:cNvSpPr>
                <a:spLocks/>
              </p:cNvSpPr>
              <p:nvPr/>
            </p:nvSpPr>
            <p:spPr>
              <a:xfrm>
                <a:off x="3787282"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7" name="Rounded Rectangle 46"/>
              <p:cNvSpPr>
                <a:spLocks/>
              </p:cNvSpPr>
              <p:nvPr/>
            </p:nvSpPr>
            <p:spPr>
              <a:xfrm>
                <a:off x="4090718"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8" name="Rounded Rectangle 47"/>
              <p:cNvSpPr>
                <a:spLocks/>
              </p:cNvSpPr>
              <p:nvPr/>
            </p:nvSpPr>
            <p:spPr>
              <a:xfrm>
                <a:off x="4394154"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9" name="Rounded Rectangle 48"/>
              <p:cNvSpPr>
                <a:spLocks/>
              </p:cNvSpPr>
              <p:nvPr/>
            </p:nvSpPr>
            <p:spPr>
              <a:xfrm>
                <a:off x="4697590"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0" name="Rounded Rectangle 49"/>
              <p:cNvSpPr>
                <a:spLocks/>
              </p:cNvSpPr>
              <p:nvPr/>
            </p:nvSpPr>
            <p:spPr>
              <a:xfrm>
                <a:off x="5001026"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1" name="Rounded Rectangle 50"/>
              <p:cNvSpPr>
                <a:spLocks/>
              </p:cNvSpPr>
              <p:nvPr/>
            </p:nvSpPr>
            <p:spPr>
              <a:xfrm>
                <a:off x="5304462"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grpSp>
        <p:sp>
          <p:nvSpPr>
            <p:cNvPr id="29" name="Rounded Rectangle 28"/>
            <p:cNvSpPr>
              <a:spLocks/>
            </p:cNvSpPr>
            <p:nvPr/>
          </p:nvSpPr>
          <p:spPr>
            <a:xfrm>
              <a:off x="5537221" y="4541714"/>
              <a:ext cx="271007"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1" name="Rounded Rectangle 30"/>
            <p:cNvSpPr>
              <a:spLocks/>
            </p:cNvSpPr>
            <p:nvPr/>
          </p:nvSpPr>
          <p:spPr>
            <a:xfrm>
              <a:off x="5537221" y="4797418"/>
              <a:ext cx="271007"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b="1" dirty="0">
                  <a:solidFill>
                    <a:srgbClr val="1E1E1E">
                      <a:lumMod val="75000"/>
                      <a:lumOff val="25000"/>
                    </a:srgbClr>
                  </a:solidFill>
                  <a:latin typeface="Calibri"/>
                  <a:cs typeface="Calibri"/>
                </a:rPr>
                <a:t>N</a:t>
              </a:r>
            </a:p>
          </p:txBody>
        </p:sp>
      </p:grpSp>
      <p:sp>
        <p:nvSpPr>
          <p:cNvPr id="11" name="Rounded Rectangle 10"/>
          <p:cNvSpPr>
            <a:spLocks/>
          </p:cNvSpPr>
          <p:nvPr/>
        </p:nvSpPr>
        <p:spPr>
          <a:xfrm>
            <a:off x="1773019" y="2764295"/>
            <a:ext cx="1051560" cy="922230"/>
          </a:xfrm>
          <a:prstGeom prst="roundRect">
            <a:avLst>
              <a:gd name="adj" fmla="val 0"/>
            </a:avLst>
          </a:pr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smtClean="0">
                <a:solidFill>
                  <a:srgbClr val="1E1E1E">
                    <a:lumMod val="75000"/>
                    <a:lumOff val="25000"/>
                  </a:srgbClr>
                </a:solidFill>
                <a:latin typeface="Arial"/>
                <a:cs typeface="Arial"/>
              </a:rPr>
              <a:t>Data Lifecycle &amp; Governance</a:t>
            </a:r>
          </a:p>
          <a:p>
            <a:endParaRPr lang="en-US" sz="900" b="1" dirty="0">
              <a:solidFill>
                <a:srgbClr val="1E1E1E">
                  <a:lumMod val="75000"/>
                  <a:lumOff val="25000"/>
                </a:srgbClr>
              </a:solidFill>
              <a:latin typeface="Arial"/>
              <a:cs typeface="Arial"/>
            </a:endParaRPr>
          </a:p>
          <a:p>
            <a:r>
              <a:rPr lang="en-US" sz="900" dirty="0" smtClean="0">
                <a:solidFill>
                  <a:srgbClr val="1E1E1E">
                    <a:lumMod val="75000"/>
                    <a:lumOff val="25000"/>
                  </a:srgbClr>
                </a:solidFill>
                <a:latin typeface="Arial"/>
                <a:cs typeface="Arial"/>
              </a:rPr>
              <a:t>Falcon</a:t>
            </a:r>
          </a:p>
          <a:p>
            <a:r>
              <a:rPr lang="en-US" sz="900" dirty="0" smtClean="0">
                <a:solidFill>
                  <a:srgbClr val="1E1E1E">
                    <a:lumMod val="75000"/>
                    <a:lumOff val="25000"/>
                  </a:srgbClr>
                </a:solidFill>
                <a:latin typeface="Arial"/>
                <a:cs typeface="Arial"/>
              </a:rPr>
              <a:t>Atlas</a:t>
            </a:r>
          </a:p>
          <a:p>
            <a:endParaRPr lang="en-US" sz="900" b="1" dirty="0">
              <a:solidFill>
                <a:srgbClr val="1E1E1E">
                  <a:lumMod val="75000"/>
                  <a:lumOff val="25000"/>
                </a:srgbClr>
              </a:solidFill>
              <a:latin typeface="Arial"/>
              <a:cs typeface="Arial"/>
            </a:endParaRPr>
          </a:p>
          <a:p>
            <a:endParaRPr lang="en-US" sz="900" b="1" dirty="0" smtClean="0">
              <a:solidFill>
                <a:srgbClr val="1E1E1E">
                  <a:lumMod val="75000"/>
                  <a:lumOff val="25000"/>
                </a:srgbClr>
              </a:solidFill>
              <a:latin typeface="Arial"/>
              <a:cs typeface="Arial"/>
            </a:endParaRPr>
          </a:p>
        </p:txBody>
      </p:sp>
      <p:sp>
        <p:nvSpPr>
          <p:cNvPr id="19" name="Rounded Rectangle 18"/>
          <p:cNvSpPr>
            <a:spLocks/>
          </p:cNvSpPr>
          <p:nvPr/>
        </p:nvSpPr>
        <p:spPr>
          <a:xfrm>
            <a:off x="8263368" y="2815094"/>
            <a:ext cx="1051560" cy="2264906"/>
          </a:xfrm>
          <a:prstGeom prst="roundRect">
            <a:avLst>
              <a:gd name="adj" fmla="val 0"/>
            </a:avLst>
          </a:pr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a:solidFill>
                  <a:srgbClr val="1E1E1E">
                    <a:lumMod val="75000"/>
                    <a:lumOff val="25000"/>
                  </a:srgbClr>
                </a:solidFill>
                <a:latin typeface="Arial"/>
                <a:cs typeface="Arial"/>
              </a:rPr>
              <a:t>Administration</a:t>
            </a:r>
          </a:p>
          <a:p>
            <a:r>
              <a:rPr lang="en-US" sz="900" b="1" dirty="0">
                <a:solidFill>
                  <a:srgbClr val="1E1E1E">
                    <a:lumMod val="75000"/>
                    <a:lumOff val="25000"/>
                  </a:srgbClr>
                </a:solidFill>
                <a:latin typeface="Arial"/>
                <a:cs typeface="Arial"/>
              </a:rPr>
              <a:t>Authentication</a:t>
            </a:r>
          </a:p>
          <a:p>
            <a:r>
              <a:rPr lang="en-US" sz="900" b="1" dirty="0">
                <a:solidFill>
                  <a:srgbClr val="1E1E1E">
                    <a:lumMod val="75000"/>
                    <a:lumOff val="25000"/>
                  </a:srgbClr>
                </a:solidFill>
                <a:latin typeface="Arial"/>
                <a:cs typeface="Arial"/>
              </a:rPr>
              <a:t>Authorization</a:t>
            </a:r>
          </a:p>
          <a:p>
            <a:r>
              <a:rPr lang="en-US" sz="900" b="1" dirty="0">
                <a:solidFill>
                  <a:srgbClr val="1E1E1E">
                    <a:lumMod val="75000"/>
                    <a:lumOff val="25000"/>
                  </a:srgbClr>
                </a:solidFill>
                <a:latin typeface="Arial"/>
                <a:cs typeface="Arial"/>
              </a:rPr>
              <a:t>Audit</a:t>
            </a:r>
          </a:p>
          <a:p>
            <a:r>
              <a:rPr lang="en-US" sz="900" b="1" dirty="0">
                <a:solidFill>
                  <a:srgbClr val="1E1E1E">
                    <a:lumMod val="75000"/>
                    <a:lumOff val="25000"/>
                  </a:srgbClr>
                </a:solidFill>
                <a:latin typeface="Arial"/>
                <a:cs typeface="Arial"/>
              </a:rPr>
              <a:t>Data </a:t>
            </a:r>
            <a:r>
              <a:rPr lang="en-US" sz="900" b="1" dirty="0" smtClean="0">
                <a:solidFill>
                  <a:srgbClr val="1E1E1E">
                    <a:lumMod val="75000"/>
                    <a:lumOff val="25000"/>
                  </a:srgbClr>
                </a:solidFill>
                <a:latin typeface="Arial"/>
                <a:cs typeface="Arial"/>
              </a:rPr>
              <a:t>Protection</a:t>
            </a:r>
          </a:p>
          <a:p>
            <a:endParaRPr lang="en-US" sz="900" b="1" dirty="0">
              <a:solidFill>
                <a:srgbClr val="1E1E1E">
                  <a:lumMod val="75000"/>
                  <a:lumOff val="25000"/>
                </a:srgbClr>
              </a:solidFill>
              <a:latin typeface="Arial"/>
              <a:cs typeface="Arial"/>
            </a:endParaRPr>
          </a:p>
          <a:p>
            <a:r>
              <a:rPr lang="en-US" sz="900" dirty="0" smtClean="0">
                <a:solidFill>
                  <a:srgbClr val="1E1E1E">
                    <a:lumMod val="75000"/>
                    <a:lumOff val="25000"/>
                  </a:srgbClr>
                </a:solidFill>
                <a:cs typeface="Arial"/>
              </a:rPr>
              <a:t>Ranger</a:t>
            </a:r>
            <a:endParaRPr lang="en-US" sz="900" dirty="0">
              <a:solidFill>
                <a:srgbClr val="1E1E1E">
                  <a:lumMod val="75000"/>
                  <a:lumOff val="25000"/>
                </a:srgbClr>
              </a:solidFill>
              <a:cs typeface="Arial"/>
            </a:endParaRPr>
          </a:p>
          <a:p>
            <a:r>
              <a:rPr lang="en-US" sz="900" dirty="0" smtClean="0">
                <a:solidFill>
                  <a:srgbClr val="1E1E1E">
                    <a:lumMod val="75000"/>
                    <a:lumOff val="25000"/>
                  </a:srgbClr>
                </a:solidFill>
                <a:cs typeface="Arial"/>
              </a:rPr>
              <a:t>Knox</a:t>
            </a:r>
            <a:endParaRPr lang="en-US" sz="900" dirty="0">
              <a:solidFill>
                <a:srgbClr val="1E1E1E">
                  <a:lumMod val="75000"/>
                  <a:lumOff val="25000"/>
                </a:srgbClr>
              </a:solidFill>
              <a:cs typeface="Arial"/>
            </a:endParaRPr>
          </a:p>
          <a:p>
            <a:r>
              <a:rPr lang="en-US" sz="900" dirty="0" smtClean="0">
                <a:solidFill>
                  <a:srgbClr val="1E1E1E">
                    <a:lumMod val="75000"/>
                    <a:lumOff val="25000"/>
                  </a:srgbClr>
                </a:solidFill>
                <a:cs typeface="Arial"/>
              </a:rPr>
              <a:t>Atlas</a:t>
            </a:r>
            <a:endParaRPr lang="en-US" sz="900" dirty="0">
              <a:solidFill>
                <a:srgbClr val="1E1E1E">
                  <a:lumMod val="75000"/>
                  <a:lumOff val="25000"/>
                </a:srgbClr>
              </a:solidFill>
              <a:cs typeface="Arial"/>
            </a:endParaRPr>
          </a:p>
          <a:p>
            <a:r>
              <a:rPr lang="en-US" sz="900" dirty="0">
                <a:solidFill>
                  <a:srgbClr val="1E1E1E">
                    <a:lumMod val="75000"/>
                    <a:lumOff val="25000"/>
                  </a:srgbClr>
                </a:solidFill>
                <a:cs typeface="Arial"/>
              </a:rPr>
              <a:t>HDFS DARE</a:t>
            </a:r>
            <a:endParaRPr lang="en-US" sz="900" dirty="0" smtClean="0">
              <a:solidFill>
                <a:srgbClr val="1E1E1E">
                  <a:lumMod val="75000"/>
                  <a:lumOff val="25000"/>
                </a:srgbClr>
              </a:solidFill>
              <a:latin typeface="Arial"/>
              <a:cs typeface="Arial"/>
            </a:endParaRPr>
          </a:p>
          <a:p>
            <a:endParaRPr lang="en-US" sz="900" b="1" dirty="0">
              <a:solidFill>
                <a:srgbClr val="1E1E1E">
                  <a:lumMod val="75000"/>
                  <a:lumOff val="25000"/>
                </a:srgbClr>
              </a:solidFill>
              <a:latin typeface="Arial"/>
              <a:cs typeface="Arial"/>
            </a:endParaRPr>
          </a:p>
          <a:p>
            <a:endParaRPr lang="en-US" sz="800" dirty="0" smtClean="0">
              <a:solidFill>
                <a:srgbClr val="1E1E1E">
                  <a:lumMod val="75000"/>
                  <a:lumOff val="25000"/>
                </a:srgbClr>
              </a:solidFill>
              <a:latin typeface="Arial"/>
              <a:cs typeface="Arial"/>
            </a:endParaRPr>
          </a:p>
        </p:txBody>
      </p:sp>
      <p:sp>
        <p:nvSpPr>
          <p:cNvPr id="64" name="Rounded Rectangle 63"/>
          <p:cNvSpPr>
            <a:spLocks/>
          </p:cNvSpPr>
          <p:nvPr/>
        </p:nvSpPr>
        <p:spPr>
          <a:xfrm>
            <a:off x="1773019" y="3763140"/>
            <a:ext cx="1051560" cy="1316860"/>
          </a:xfrm>
          <a:prstGeom prst="roundRect">
            <a:avLst>
              <a:gd name="adj" fmla="val 0"/>
            </a:avLst>
          </a:pr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smtClean="0">
                <a:solidFill>
                  <a:srgbClr val="1E1E1E">
                    <a:lumMod val="75000"/>
                    <a:lumOff val="25000"/>
                  </a:srgbClr>
                </a:solidFill>
                <a:latin typeface="Arial"/>
                <a:cs typeface="Arial"/>
              </a:rPr>
              <a:t>Data Workflow</a:t>
            </a:r>
          </a:p>
          <a:p>
            <a:endParaRPr lang="en-US" sz="900" b="1" dirty="0">
              <a:solidFill>
                <a:srgbClr val="1E1E1E">
                  <a:lumMod val="75000"/>
                  <a:lumOff val="25000"/>
                </a:srgbClr>
              </a:solidFill>
              <a:latin typeface="Arial"/>
              <a:cs typeface="Arial"/>
            </a:endParaRPr>
          </a:p>
          <a:p>
            <a:r>
              <a:rPr lang="en-US" sz="900" dirty="0">
                <a:solidFill>
                  <a:srgbClr val="1E1E1E">
                    <a:lumMod val="75000"/>
                    <a:lumOff val="25000"/>
                  </a:srgbClr>
                </a:solidFill>
                <a:cs typeface="Arial"/>
              </a:rPr>
              <a:t>Sqoop</a:t>
            </a:r>
          </a:p>
          <a:p>
            <a:r>
              <a:rPr lang="en-US" sz="900" dirty="0">
                <a:solidFill>
                  <a:srgbClr val="1E1E1E">
                    <a:lumMod val="75000"/>
                    <a:lumOff val="25000"/>
                  </a:srgbClr>
                </a:solidFill>
                <a:cs typeface="Arial"/>
              </a:rPr>
              <a:t>Flume</a:t>
            </a:r>
          </a:p>
          <a:p>
            <a:r>
              <a:rPr lang="en-US" sz="900" dirty="0">
                <a:solidFill>
                  <a:srgbClr val="1E1E1E">
                    <a:lumMod val="75000"/>
                    <a:lumOff val="25000"/>
                  </a:srgbClr>
                </a:solidFill>
                <a:cs typeface="Arial"/>
              </a:rPr>
              <a:t>Kafka</a:t>
            </a:r>
          </a:p>
          <a:p>
            <a:r>
              <a:rPr lang="en-US" sz="900" dirty="0">
                <a:solidFill>
                  <a:srgbClr val="1E1E1E">
                    <a:lumMod val="75000"/>
                    <a:lumOff val="25000"/>
                  </a:srgbClr>
                </a:solidFill>
                <a:cs typeface="Arial"/>
              </a:rPr>
              <a:t>NFS</a:t>
            </a:r>
          </a:p>
          <a:p>
            <a:r>
              <a:rPr lang="en-US" sz="900" dirty="0" smtClean="0">
                <a:solidFill>
                  <a:srgbClr val="1E1E1E">
                    <a:lumMod val="75000"/>
                    <a:lumOff val="25000"/>
                  </a:srgbClr>
                </a:solidFill>
                <a:cs typeface="Arial"/>
              </a:rPr>
              <a:t>WebHDFS</a:t>
            </a:r>
            <a:endParaRPr lang="en-US" sz="800" dirty="0" smtClean="0">
              <a:solidFill>
                <a:srgbClr val="1E1E1E">
                  <a:lumMod val="75000"/>
                  <a:lumOff val="25000"/>
                </a:srgbClr>
              </a:solidFill>
              <a:latin typeface="Arial"/>
              <a:cs typeface="Arial"/>
            </a:endParaRPr>
          </a:p>
          <a:p>
            <a:endParaRPr lang="en-US" sz="500" dirty="0">
              <a:solidFill>
                <a:srgbClr val="1E1E1E">
                  <a:lumMod val="75000"/>
                  <a:lumOff val="25000"/>
                </a:srgbClr>
              </a:solidFill>
              <a:latin typeface="Arial"/>
              <a:cs typeface="Arial"/>
            </a:endParaRPr>
          </a:p>
        </p:txBody>
      </p:sp>
      <p:sp>
        <p:nvSpPr>
          <p:cNvPr id="76" name="Rounded Rectangle 75"/>
          <p:cNvSpPr>
            <a:spLocks/>
          </p:cNvSpPr>
          <p:nvPr/>
        </p:nvSpPr>
        <p:spPr>
          <a:xfrm>
            <a:off x="9464052" y="2809265"/>
            <a:ext cx="1051547" cy="1306584"/>
          </a:xfrm>
          <a:prstGeom prst="roundRect">
            <a:avLst>
              <a:gd name="adj" fmla="val 0"/>
            </a:avLst>
          </a:pr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smtClean="0">
                <a:solidFill>
                  <a:srgbClr val="1E1E1E">
                    <a:lumMod val="75000"/>
                    <a:lumOff val="25000"/>
                  </a:srgbClr>
                </a:solidFill>
                <a:latin typeface="Arial"/>
                <a:cs typeface="Arial"/>
              </a:rPr>
              <a:t>Provision, Manage, &amp; Monitor</a:t>
            </a:r>
          </a:p>
          <a:p>
            <a:endParaRPr lang="en-US" sz="900" b="1" dirty="0">
              <a:solidFill>
                <a:srgbClr val="1E1E1E">
                  <a:lumMod val="75000"/>
                  <a:lumOff val="25000"/>
                </a:srgbClr>
              </a:solidFill>
              <a:latin typeface="Arial"/>
              <a:cs typeface="Arial"/>
            </a:endParaRPr>
          </a:p>
          <a:p>
            <a:r>
              <a:rPr lang="en-US" sz="900" dirty="0" smtClean="0">
                <a:solidFill>
                  <a:srgbClr val="1E1E1E">
                    <a:lumMod val="75000"/>
                    <a:lumOff val="25000"/>
                  </a:srgbClr>
                </a:solidFill>
                <a:cs typeface="Arial"/>
              </a:rPr>
              <a:t>Ambari</a:t>
            </a:r>
            <a:endParaRPr lang="en-US" sz="900" dirty="0">
              <a:solidFill>
                <a:srgbClr val="1E1E1E">
                  <a:lumMod val="75000"/>
                  <a:lumOff val="25000"/>
                </a:srgbClr>
              </a:solidFill>
              <a:cs typeface="Arial"/>
            </a:endParaRPr>
          </a:p>
          <a:p>
            <a:r>
              <a:rPr lang="en-US" sz="900" dirty="0" smtClean="0">
                <a:solidFill>
                  <a:srgbClr val="1E1E1E">
                    <a:lumMod val="75000"/>
                    <a:lumOff val="25000"/>
                  </a:srgbClr>
                </a:solidFill>
                <a:cs typeface="Arial"/>
              </a:rPr>
              <a:t>Cloudbreak</a:t>
            </a:r>
            <a:endParaRPr lang="en-US" sz="900" dirty="0">
              <a:solidFill>
                <a:srgbClr val="1E1E1E">
                  <a:lumMod val="75000"/>
                  <a:lumOff val="25000"/>
                </a:srgbClr>
              </a:solidFill>
              <a:cs typeface="Arial"/>
            </a:endParaRPr>
          </a:p>
          <a:p>
            <a:r>
              <a:rPr lang="en-US" sz="900" dirty="0">
                <a:solidFill>
                  <a:srgbClr val="1E1E1E">
                    <a:lumMod val="75000"/>
                    <a:lumOff val="25000"/>
                  </a:srgbClr>
                </a:solidFill>
                <a:cs typeface="Arial"/>
              </a:rPr>
              <a:t>Zookeeper</a:t>
            </a:r>
          </a:p>
          <a:p>
            <a:endParaRPr lang="en-US" sz="900" b="1" dirty="0">
              <a:solidFill>
                <a:srgbClr val="1E1E1E">
                  <a:lumMod val="75000"/>
                  <a:lumOff val="25000"/>
                </a:srgbClr>
              </a:solidFill>
              <a:cs typeface="Arial"/>
            </a:endParaRPr>
          </a:p>
          <a:p>
            <a:endParaRPr lang="en-US" sz="900" b="1" dirty="0" smtClean="0">
              <a:solidFill>
                <a:srgbClr val="1E1E1E">
                  <a:lumMod val="75000"/>
                  <a:lumOff val="25000"/>
                </a:srgbClr>
              </a:solidFill>
              <a:latin typeface="Arial"/>
              <a:cs typeface="Arial"/>
            </a:endParaRPr>
          </a:p>
          <a:p>
            <a:endParaRPr lang="en-US" sz="900" b="1" dirty="0">
              <a:solidFill>
                <a:srgbClr val="1E1E1E">
                  <a:lumMod val="75000"/>
                  <a:lumOff val="25000"/>
                </a:srgbClr>
              </a:solidFill>
              <a:latin typeface="Arial"/>
              <a:cs typeface="Arial"/>
            </a:endParaRPr>
          </a:p>
          <a:p>
            <a:endParaRPr lang="en-US" sz="900" b="1" dirty="0" smtClean="0">
              <a:solidFill>
                <a:srgbClr val="1E1E1E">
                  <a:lumMod val="75000"/>
                  <a:lumOff val="25000"/>
                </a:srgbClr>
              </a:solidFill>
              <a:latin typeface="Arial"/>
              <a:cs typeface="Arial"/>
            </a:endParaRPr>
          </a:p>
          <a:p>
            <a:endParaRPr lang="en-US" sz="800" dirty="0" smtClean="0">
              <a:solidFill>
                <a:srgbClr val="1E1E1E">
                  <a:lumMod val="75000"/>
                  <a:lumOff val="25000"/>
                </a:srgbClr>
              </a:solidFill>
              <a:latin typeface="Arial"/>
              <a:cs typeface="Arial"/>
            </a:endParaRPr>
          </a:p>
        </p:txBody>
      </p:sp>
      <p:sp>
        <p:nvSpPr>
          <p:cNvPr id="77" name="Rounded Rectangle 76"/>
          <p:cNvSpPr>
            <a:spLocks/>
          </p:cNvSpPr>
          <p:nvPr/>
        </p:nvSpPr>
        <p:spPr>
          <a:xfrm>
            <a:off x="9464053" y="4205978"/>
            <a:ext cx="1051546" cy="874021"/>
          </a:xfrm>
          <a:prstGeom prst="roundRect">
            <a:avLst>
              <a:gd name="adj" fmla="val 0"/>
            </a:avLst>
          </a:pr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smtClean="0">
                <a:solidFill>
                  <a:srgbClr val="1E1E1E">
                    <a:lumMod val="75000"/>
                    <a:lumOff val="25000"/>
                  </a:srgbClr>
                </a:solidFill>
                <a:latin typeface="Arial"/>
                <a:cs typeface="Arial"/>
              </a:rPr>
              <a:t>Scheduling</a:t>
            </a:r>
          </a:p>
          <a:p>
            <a:endParaRPr lang="en-US" sz="900" b="1" dirty="0">
              <a:solidFill>
                <a:srgbClr val="1E1E1E">
                  <a:lumMod val="75000"/>
                  <a:lumOff val="25000"/>
                </a:srgbClr>
              </a:solidFill>
              <a:latin typeface="Arial"/>
              <a:cs typeface="Arial"/>
            </a:endParaRPr>
          </a:p>
          <a:p>
            <a:r>
              <a:rPr lang="en-US" sz="900" dirty="0" smtClean="0">
                <a:solidFill>
                  <a:srgbClr val="1E1E1E">
                    <a:lumMod val="75000"/>
                    <a:lumOff val="25000"/>
                  </a:srgbClr>
                </a:solidFill>
                <a:latin typeface="Arial"/>
                <a:cs typeface="Arial"/>
              </a:rPr>
              <a:t>Oozie</a:t>
            </a:r>
          </a:p>
          <a:p>
            <a:endParaRPr lang="en-US" sz="900" b="1" dirty="0">
              <a:solidFill>
                <a:srgbClr val="1E1E1E">
                  <a:lumMod val="75000"/>
                  <a:lumOff val="25000"/>
                </a:srgbClr>
              </a:solidFill>
              <a:latin typeface="Arial"/>
              <a:cs typeface="Arial"/>
            </a:endParaRPr>
          </a:p>
          <a:p>
            <a:endParaRPr lang="en-US" sz="900" b="1" dirty="0" smtClean="0">
              <a:solidFill>
                <a:srgbClr val="1E1E1E">
                  <a:lumMod val="75000"/>
                  <a:lumOff val="25000"/>
                </a:srgbClr>
              </a:solidFill>
              <a:latin typeface="Arial"/>
              <a:cs typeface="Arial"/>
            </a:endParaRPr>
          </a:p>
          <a:p>
            <a:endParaRPr lang="en-US" sz="800" dirty="0" smtClean="0">
              <a:solidFill>
                <a:srgbClr val="1E1E1E">
                  <a:lumMod val="75000"/>
                  <a:lumOff val="25000"/>
                </a:srgbClr>
              </a:solidFill>
              <a:latin typeface="Arial"/>
              <a:cs typeface="Arial"/>
            </a:endParaRPr>
          </a:p>
          <a:p>
            <a:endParaRPr lang="en-US" sz="500" dirty="0">
              <a:solidFill>
                <a:srgbClr val="1E1E1E">
                  <a:lumMod val="75000"/>
                  <a:lumOff val="25000"/>
                </a:srgbClr>
              </a:solidFill>
              <a:latin typeface="Arial"/>
              <a:cs typeface="Arial"/>
            </a:endParaRPr>
          </a:p>
        </p:txBody>
      </p:sp>
      <p:sp>
        <p:nvSpPr>
          <p:cNvPr id="63" name="Rounded Rectangle 37"/>
          <p:cNvSpPr>
            <a:spLocks/>
          </p:cNvSpPr>
          <p:nvPr/>
        </p:nvSpPr>
        <p:spPr>
          <a:xfrm>
            <a:off x="2951163"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Batch</a:t>
            </a:r>
          </a:p>
          <a:p>
            <a:pPr algn="ctr"/>
            <a:endParaRPr lang="en-US" sz="800" b="1" kern="0" dirty="0">
              <a:solidFill>
                <a:srgbClr val="1E1E1E">
                  <a:lumMod val="75000"/>
                  <a:lumOff val="25000"/>
                </a:srgbClr>
              </a:solidFill>
              <a:latin typeface="Arial"/>
              <a:cs typeface="Arial"/>
            </a:endParaRPr>
          </a:p>
          <a:p>
            <a:pPr algn="ctr"/>
            <a:r>
              <a:rPr lang="en-US" sz="750" kern="0" dirty="0" smtClean="0">
                <a:solidFill>
                  <a:srgbClr val="1E1E1E">
                    <a:lumMod val="75000"/>
                    <a:lumOff val="25000"/>
                  </a:srgbClr>
                </a:solidFill>
                <a:latin typeface="Arial"/>
                <a:cs typeface="Arial"/>
              </a:rPr>
              <a:t>MapReduce</a:t>
            </a:r>
            <a:endParaRPr lang="en-US" sz="750" kern="0" dirty="0">
              <a:solidFill>
                <a:srgbClr val="1E1E1E">
                  <a:lumMod val="75000"/>
                  <a:lumOff val="25000"/>
                </a:srgbClr>
              </a:solidFill>
              <a:latin typeface="Arial"/>
              <a:cs typeface="Arial"/>
            </a:endParaRPr>
          </a:p>
          <a:p>
            <a:pPr algn="ctr"/>
            <a:endParaRPr lang="en-US" sz="800" kern="0" dirty="0" smtClean="0">
              <a:solidFill>
                <a:srgbClr val="1E1E1E">
                  <a:lumMod val="75000"/>
                  <a:lumOff val="25000"/>
                </a:srgbClr>
              </a:solidFill>
              <a:latin typeface="Arial"/>
              <a:cs typeface="Arial"/>
            </a:endParaRPr>
          </a:p>
          <a:p>
            <a:pPr algn="ctr"/>
            <a:endParaRPr lang="en-US" sz="800" b="1" kern="0" dirty="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1" name="Rounded Rectangle 37"/>
          <p:cNvSpPr>
            <a:spLocks/>
          </p:cNvSpPr>
          <p:nvPr/>
        </p:nvSpPr>
        <p:spPr>
          <a:xfrm>
            <a:off x="3601884"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Script</a:t>
            </a: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Pig</a:t>
            </a:r>
            <a:endParaRPr lang="en-US" sz="800" kern="0" dirty="0">
              <a:solidFill>
                <a:srgbClr val="1E1E1E">
                  <a:lumMod val="75000"/>
                  <a:lumOff val="25000"/>
                </a:srgbClr>
              </a:solidFill>
              <a:cs typeface="Arial"/>
            </a:endParaRPr>
          </a:p>
          <a:p>
            <a:pPr algn="ctr"/>
            <a:endParaRPr lang="en-US" sz="800"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2" name="Rounded Rectangle 37"/>
          <p:cNvSpPr>
            <a:spLocks/>
          </p:cNvSpPr>
          <p:nvPr/>
        </p:nvSpPr>
        <p:spPr>
          <a:xfrm>
            <a:off x="6204768"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Search</a:t>
            </a: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Solr</a:t>
            </a:r>
            <a:endParaRPr lang="en-US" sz="800" kern="0" dirty="0">
              <a:solidFill>
                <a:srgbClr val="1E1E1E">
                  <a:lumMod val="75000"/>
                  <a:lumOff val="25000"/>
                </a:srgbClr>
              </a:solidFill>
              <a:cs typeface="Arial"/>
            </a:endParaRPr>
          </a:p>
          <a:p>
            <a:pPr algn="ctr"/>
            <a:endParaRPr lang="en-US" sz="800" kern="0" dirty="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3" name="Rounded Rectangle 37"/>
          <p:cNvSpPr>
            <a:spLocks/>
          </p:cNvSpPr>
          <p:nvPr/>
        </p:nvSpPr>
        <p:spPr>
          <a:xfrm>
            <a:off x="4252605"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SQL</a:t>
            </a: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Hive</a:t>
            </a:r>
            <a:endParaRPr lang="en-US" sz="800" kern="0" dirty="0">
              <a:solidFill>
                <a:srgbClr val="1E1E1E">
                  <a:lumMod val="75000"/>
                  <a:lumOff val="25000"/>
                </a:srgbClr>
              </a:solidFill>
              <a:cs typeface="Arial"/>
            </a:endParaRPr>
          </a:p>
          <a:p>
            <a:pPr algn="ctr"/>
            <a:endParaRPr lang="en-US" sz="800" b="1" kern="0" dirty="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4" name="Rounded Rectangle 37"/>
          <p:cNvSpPr>
            <a:spLocks/>
          </p:cNvSpPr>
          <p:nvPr/>
        </p:nvSpPr>
        <p:spPr>
          <a:xfrm>
            <a:off x="4903326"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NoSQL</a:t>
            </a:r>
            <a:endParaRPr lang="en-US" sz="800" b="1" kern="0" dirty="0">
              <a:solidFill>
                <a:srgbClr val="1E1E1E">
                  <a:lumMod val="75000"/>
                  <a:lumOff val="25000"/>
                </a:srgbClr>
              </a:solidFill>
              <a:latin typeface="Arial"/>
              <a:cs typeface="Arial"/>
            </a:endParaRP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HBase</a:t>
            </a:r>
          </a:p>
          <a:p>
            <a:pPr algn="ctr"/>
            <a:r>
              <a:rPr lang="en-US" sz="800" kern="0" dirty="0" smtClean="0">
                <a:solidFill>
                  <a:srgbClr val="1E1E1E">
                    <a:lumMod val="75000"/>
                    <a:lumOff val="25000"/>
                  </a:srgbClr>
                </a:solidFill>
                <a:cs typeface="Arial"/>
              </a:rPr>
              <a:t>Accumulo</a:t>
            </a:r>
          </a:p>
          <a:p>
            <a:pPr algn="ctr"/>
            <a:r>
              <a:rPr lang="en-US" sz="800" kern="0" dirty="0" smtClean="0">
                <a:solidFill>
                  <a:srgbClr val="1E1E1E">
                    <a:lumMod val="75000"/>
                    <a:lumOff val="25000"/>
                  </a:srgbClr>
                </a:solidFill>
                <a:cs typeface="Arial"/>
              </a:rPr>
              <a:t>Phoenix</a:t>
            </a:r>
          </a:p>
          <a:p>
            <a:pPr algn="ctr"/>
            <a:endParaRPr lang="en-US" sz="800" kern="0" dirty="0" smtClean="0">
              <a:solidFill>
                <a:srgbClr val="1E1E1E">
                  <a:lumMod val="75000"/>
                  <a:lumOff val="25000"/>
                </a:srgbClr>
              </a:solidFil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5" name="Rounded Rectangle 37"/>
          <p:cNvSpPr>
            <a:spLocks/>
          </p:cNvSpPr>
          <p:nvPr/>
        </p:nvSpPr>
        <p:spPr>
          <a:xfrm>
            <a:off x="5554047"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Stream</a:t>
            </a:r>
            <a:endParaRPr lang="en-US" sz="800" b="1" kern="0" dirty="0">
              <a:solidFill>
                <a:srgbClr val="1E1E1E">
                  <a:lumMod val="75000"/>
                  <a:lumOff val="25000"/>
                </a:srgbClr>
              </a:solidFill>
              <a:latin typeface="Arial"/>
              <a:cs typeface="Arial"/>
            </a:endParaRP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Storm</a:t>
            </a:r>
            <a:endParaRPr lang="en-US" sz="800" kern="0" dirty="0">
              <a:solidFill>
                <a:srgbClr val="1E1E1E">
                  <a:lumMod val="75000"/>
                  <a:lumOff val="25000"/>
                </a:srgbClr>
              </a:solidFill>
              <a:cs typeface="Arial"/>
            </a:endParaRPr>
          </a:p>
          <a:p>
            <a:pPr algn="ctr"/>
            <a:endParaRPr lang="en-US" sz="800" kern="0" dirty="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69" name="Rounded Rectangle 37"/>
          <p:cNvSpPr>
            <a:spLocks/>
          </p:cNvSpPr>
          <p:nvPr/>
        </p:nvSpPr>
        <p:spPr>
          <a:xfrm>
            <a:off x="6855489"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b="1" kern="0" dirty="0" smtClean="0">
                <a:solidFill>
                  <a:srgbClr val="1E1E1E">
                    <a:lumMod val="75000"/>
                    <a:lumOff val="25000"/>
                  </a:srgbClr>
                </a:solidFill>
                <a:latin typeface="Arial"/>
                <a:cs typeface="Arial"/>
              </a:rPr>
              <a:t>In-memory</a:t>
            </a:r>
          </a:p>
          <a:p>
            <a:pPr algn="ctr"/>
            <a:endParaRPr lang="en-US" sz="800" b="1" kern="0" dirty="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Spark</a:t>
            </a:r>
            <a:endParaRPr lang="en-US" sz="800" kern="0" dirty="0">
              <a:solidFill>
                <a:srgbClr val="1E1E1E">
                  <a:lumMod val="75000"/>
                  <a:lumOff val="25000"/>
                </a:srgbClr>
              </a:solidFil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kern="0" dirty="0" smtClean="0">
              <a:solidFill>
                <a:srgbClr val="1E1E1E">
                  <a:lumMod val="75000"/>
                  <a:lumOff val="25000"/>
                </a:srgbClr>
              </a:solidFill>
              <a:latin typeface="Arial"/>
              <a:cs typeface="Arial"/>
            </a:endParaRPr>
          </a:p>
        </p:txBody>
      </p:sp>
      <p:sp>
        <p:nvSpPr>
          <p:cNvPr id="71" name="Rounded Rectangle 37"/>
          <p:cNvSpPr>
            <a:spLocks/>
          </p:cNvSpPr>
          <p:nvPr/>
        </p:nvSpPr>
        <p:spPr>
          <a:xfrm>
            <a:off x="7506213" y="2696399"/>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lumMod val="95000"/>
            </a:schemeClr>
          </a:solidFill>
          <a:ln w="9525" cmpd="sng">
            <a:solidFill>
              <a:schemeClr val="tx2">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Others</a:t>
            </a:r>
          </a:p>
          <a:p>
            <a:pPr algn="ctr"/>
            <a:endParaRPr lang="en-US" sz="800" b="1"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latin typeface="Arial"/>
                <a:cs typeface="Arial"/>
              </a:rPr>
              <a:t>ISV Engines</a:t>
            </a:r>
          </a:p>
        </p:txBody>
      </p:sp>
      <p:pic>
        <p:nvPicPr>
          <p:cNvPr id="83" name="Picture 8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86669" y="3291322"/>
            <a:ext cx="467950" cy="230854"/>
          </a:xfrm>
          <a:prstGeom prst="rect">
            <a:avLst/>
          </a:prstGeom>
        </p:spPr>
      </p:pic>
      <p:sp>
        <p:nvSpPr>
          <p:cNvPr id="66" name="Rounded Rectangle 65"/>
          <p:cNvSpPr/>
          <p:nvPr/>
        </p:nvSpPr>
        <p:spPr>
          <a:xfrm>
            <a:off x="3728036" y="3382208"/>
            <a:ext cx="384175"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a:solidFill>
                  <a:srgbClr val="FFFFFF"/>
                </a:solidFill>
                <a:cs typeface="Arial"/>
              </a:rPr>
              <a:t>Tez</a:t>
            </a:r>
            <a:endParaRPr lang="en-US" sz="800" dirty="0">
              <a:solidFill>
                <a:srgbClr val="FFFFFF"/>
              </a:solidFill>
              <a:cs typeface="Arial"/>
            </a:endParaRPr>
          </a:p>
        </p:txBody>
      </p:sp>
      <p:sp>
        <p:nvSpPr>
          <p:cNvPr id="67" name="Rounded Rectangle 66"/>
          <p:cNvSpPr/>
          <p:nvPr/>
        </p:nvSpPr>
        <p:spPr>
          <a:xfrm>
            <a:off x="3083831" y="3382208"/>
            <a:ext cx="356904"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smtClean="0">
                <a:solidFill>
                  <a:srgbClr val="FFFFFF"/>
                </a:solidFill>
                <a:latin typeface="Arial"/>
                <a:cs typeface="Arial"/>
              </a:rPr>
              <a:t>Tez</a:t>
            </a:r>
            <a:endParaRPr lang="en-US" sz="800" dirty="0">
              <a:solidFill>
                <a:srgbClr val="FFFFFF"/>
              </a:solidFill>
              <a:latin typeface="Arial"/>
              <a:cs typeface="Arial"/>
            </a:endParaRPr>
          </a:p>
        </p:txBody>
      </p:sp>
      <p:sp>
        <p:nvSpPr>
          <p:cNvPr id="68" name="Rounded Rectangle 67"/>
          <p:cNvSpPr/>
          <p:nvPr/>
        </p:nvSpPr>
        <p:spPr>
          <a:xfrm>
            <a:off x="4376313" y="3382208"/>
            <a:ext cx="384175"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a:solidFill>
                  <a:srgbClr val="FFFFFF"/>
                </a:solidFill>
                <a:cs typeface="Arial"/>
              </a:rPr>
              <a:t>Tez</a:t>
            </a:r>
            <a:endParaRPr lang="en-US" sz="800" dirty="0">
              <a:solidFill>
                <a:srgbClr val="FFFFFF"/>
              </a:solidFill>
              <a:cs typeface="Arial"/>
            </a:endParaRPr>
          </a:p>
        </p:txBody>
      </p:sp>
      <p:sp>
        <p:nvSpPr>
          <p:cNvPr id="70" name="Rounded Rectangle 69"/>
          <p:cNvSpPr/>
          <p:nvPr/>
        </p:nvSpPr>
        <p:spPr>
          <a:xfrm>
            <a:off x="5006054" y="3379437"/>
            <a:ext cx="418303"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smtClean="0">
                <a:solidFill>
                  <a:srgbClr val="FFFFFF"/>
                </a:solidFill>
                <a:cs typeface="Arial"/>
              </a:rPr>
              <a:t>Slider</a:t>
            </a:r>
            <a:endParaRPr lang="en-US" sz="800" dirty="0">
              <a:solidFill>
                <a:srgbClr val="FFFFFF"/>
              </a:solidFill>
              <a:cs typeface="Arial"/>
            </a:endParaRPr>
          </a:p>
        </p:txBody>
      </p:sp>
      <p:sp>
        <p:nvSpPr>
          <p:cNvPr id="73" name="Rounded Rectangle 72"/>
          <p:cNvSpPr/>
          <p:nvPr/>
        </p:nvSpPr>
        <p:spPr>
          <a:xfrm>
            <a:off x="5652480" y="3376634"/>
            <a:ext cx="418303"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a:solidFill>
                  <a:srgbClr val="FFFFFF"/>
                </a:solidFill>
                <a:cs typeface="Arial"/>
              </a:rPr>
              <a:t>Slider</a:t>
            </a:r>
            <a:endParaRPr lang="en-US" sz="800" dirty="0">
              <a:solidFill>
                <a:srgbClr val="FFFFFF"/>
              </a:solidFill>
              <a:cs typeface="Arial"/>
            </a:endParaRPr>
          </a:p>
        </p:txBody>
      </p:sp>
      <p:sp>
        <p:nvSpPr>
          <p:cNvPr id="62" name="Rounded Rectangle 61"/>
          <p:cNvSpPr>
            <a:spLocks/>
          </p:cNvSpPr>
          <p:nvPr/>
        </p:nvSpPr>
        <p:spPr>
          <a:xfrm>
            <a:off x="2930706" y="3999769"/>
            <a:ext cx="5228900" cy="713979"/>
          </a:xfrm>
          <a:prstGeom prst="roundRect">
            <a:avLst>
              <a:gd name="adj" fmla="val 0"/>
            </a:avLst>
          </a:prstGeom>
          <a:solidFill>
            <a:schemeClr val="tx2">
              <a:alpha val="75000"/>
            </a:schemeClr>
          </a:solidFill>
          <a:ln w="9525"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109728" rIns="0" rtlCol="0" anchor="ctr"/>
          <a:lstStyle/>
          <a:p>
            <a:pPr algn="ctr"/>
            <a:r>
              <a:rPr lang="en-US" sz="1200" b="1" smtClean="0">
                <a:solidFill>
                  <a:srgbClr val="1E1E1E">
                    <a:lumMod val="75000"/>
                    <a:lumOff val="25000"/>
                  </a:srgbClr>
                </a:solidFill>
                <a:latin typeface="Arial"/>
                <a:cs typeface="Arial"/>
              </a:rPr>
              <a:t>HDFS </a:t>
            </a:r>
            <a:r>
              <a:rPr lang="en-US" sz="1000" smtClean="0">
                <a:solidFill>
                  <a:srgbClr val="1E1E1E">
                    <a:lumMod val="75000"/>
                    <a:lumOff val="25000"/>
                  </a:srgbClr>
                </a:solidFill>
                <a:latin typeface="Arial"/>
                <a:cs typeface="Arial"/>
              </a:rPr>
              <a:t>Hadoop Distributed File System</a:t>
            </a:r>
            <a:endParaRPr lang="en-US" sz="1000" dirty="0">
              <a:solidFill>
                <a:srgbClr val="1E1E1E">
                  <a:lumMod val="75000"/>
                  <a:lumOff val="25000"/>
                </a:srgbClr>
              </a:solidFill>
              <a:latin typeface="Arial"/>
              <a:cs typeface="Arial"/>
            </a:endParaRPr>
          </a:p>
        </p:txBody>
      </p:sp>
      <p:sp>
        <p:nvSpPr>
          <p:cNvPr id="15" name="Rounded Rectangle 14"/>
          <p:cNvSpPr/>
          <p:nvPr/>
        </p:nvSpPr>
        <p:spPr>
          <a:xfrm rot="5400000">
            <a:off x="5334843" y="2309611"/>
            <a:ext cx="420624" cy="5228899"/>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a:solidFill>
                  <a:srgbClr val="FFFFFF"/>
                </a:solidFill>
                <a:latin typeface="Arial"/>
                <a:cs typeface="Arial"/>
              </a:rPr>
              <a:t>DATA </a:t>
            </a:r>
            <a:r>
              <a:rPr lang="en-US" sz="900" b="1" dirty="0" smtClean="0">
                <a:solidFill>
                  <a:srgbClr val="FFFFFF"/>
                </a:solidFill>
                <a:latin typeface="Arial"/>
                <a:cs typeface="Arial"/>
              </a:rPr>
              <a:t> MANAGEMENT</a:t>
            </a:r>
            <a:endParaRPr lang="en-US" sz="900" b="1" dirty="0">
              <a:solidFill>
                <a:srgbClr val="FFFFFF"/>
              </a:solidFill>
              <a:latin typeface="Arial"/>
              <a:cs typeface="Arial"/>
            </a:endParaRPr>
          </a:p>
        </p:txBody>
      </p:sp>
      <p:sp>
        <p:nvSpPr>
          <p:cNvPr id="58" name="Rounded Rectangle 57"/>
          <p:cNvSpPr>
            <a:spLocks/>
          </p:cNvSpPr>
          <p:nvPr/>
        </p:nvSpPr>
        <p:spPr>
          <a:xfrm>
            <a:off x="2930706" y="5181600"/>
            <a:ext cx="5234065" cy="400050"/>
          </a:xfrm>
          <a:prstGeom prst="roundRect">
            <a:avLst>
              <a:gd name="adj" fmla="val 0"/>
            </a:avLst>
          </a:prstGeom>
          <a:solidFill>
            <a:srgbClr val="1E1E1E">
              <a:lumMod val="50000"/>
              <a:lumOff val="50000"/>
            </a:srgbClr>
          </a:solidFill>
          <a:ln w="9525" cap="flat" cmpd="sng" algn="ctr">
            <a:noFill/>
            <a:prstDash val="solid"/>
          </a:ln>
          <a:effectLst/>
        </p:spPr>
        <p:txBody>
          <a:bodyPr wrap="none" lIns="0" tIns="45720" rIns="0" rtlCol="0" anchor="t" anchorCtr="0"/>
          <a:lstStyle/>
          <a:p>
            <a:pPr marL="0" marR="0" lvl="0" indent="0" algn="ctr" defTabSz="914400" eaLnBrk="1" fontAlgn="auto" latinLnBrk="0" hangingPunct="1">
              <a:lnSpc>
                <a:spcPct val="100000"/>
              </a:lnSpc>
              <a:buClrTx/>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Arial"/>
              </a:rPr>
              <a:t>Deployment Choice</a:t>
            </a:r>
            <a:endParaRPr kumimoji="0" lang="en-US" sz="800" b="0" i="0" u="none" strike="noStrike" kern="0" cap="none" spc="0" normalizeH="0" baseline="0" noProof="0" dirty="0">
              <a:ln>
                <a:noFill/>
              </a:ln>
              <a:solidFill>
                <a:srgbClr val="FFFFFF"/>
              </a:solidFill>
              <a:effectLst/>
              <a:uLnTx/>
              <a:uFillTx/>
              <a:latin typeface="Calibri"/>
              <a:ea typeface="+mn-ea"/>
              <a:cs typeface="Arial"/>
            </a:endParaRPr>
          </a:p>
        </p:txBody>
      </p:sp>
      <p:grpSp>
        <p:nvGrpSpPr>
          <p:cNvPr id="2" name="Group 1"/>
          <p:cNvGrpSpPr/>
          <p:nvPr/>
        </p:nvGrpSpPr>
        <p:grpSpPr>
          <a:xfrm>
            <a:off x="3398323" y="5222255"/>
            <a:ext cx="1400022" cy="215444"/>
            <a:chOff x="2655373" y="5203205"/>
            <a:chExt cx="1400022" cy="215444"/>
          </a:xfrm>
        </p:grpSpPr>
        <p:cxnSp>
          <p:nvCxnSpPr>
            <p:cNvPr id="59" name="Straight Connector 58"/>
            <p:cNvCxnSpPr/>
            <p:nvPr/>
          </p:nvCxnSpPr>
          <p:spPr>
            <a:xfrm>
              <a:off x="2655373" y="5418649"/>
              <a:ext cx="1400022" cy="0"/>
            </a:xfrm>
            <a:prstGeom prst="line">
              <a:avLst/>
            </a:prstGeom>
            <a:noFill/>
            <a:ln w="12700" cap="flat" cmpd="sng" algn="ctr">
              <a:solidFill>
                <a:srgbClr val="FFFFFF"/>
              </a:solidFill>
              <a:prstDash val="sysDash"/>
              <a:headEnd type="triangle"/>
              <a:tailEnd type="triangle"/>
            </a:ln>
            <a:effectLst/>
          </p:spPr>
        </p:cxnSp>
        <p:sp>
          <p:nvSpPr>
            <p:cNvPr id="60" name="Rectangle 59"/>
            <p:cNvSpPr/>
            <p:nvPr/>
          </p:nvSpPr>
          <p:spPr>
            <a:xfrm>
              <a:off x="2731320" y="5203205"/>
              <a:ext cx="366078" cy="215444"/>
            </a:xfrm>
            <a:prstGeom prst="rect">
              <a:avLst/>
            </a:prstGeom>
          </p:spPr>
          <p:txBody>
            <a:bodyPr wrap="square" lIns="0" r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cs typeface="Arial"/>
                </a:rPr>
                <a:t>Linux </a:t>
              </a:r>
              <a:endParaRPr kumimoji="0" lang="en-US" sz="800" b="0" i="0" u="none" strike="noStrike" kern="0" cap="none" spc="0" normalizeH="0" baseline="0" noProof="0" dirty="0">
                <a:ln>
                  <a:noFill/>
                </a:ln>
                <a:solidFill>
                  <a:sysClr val="windowText" lastClr="000000"/>
                </a:solidFill>
                <a:effectLst/>
                <a:uLnTx/>
                <a:uFillTx/>
              </a:endParaRPr>
            </a:p>
          </p:txBody>
        </p:sp>
        <p:sp>
          <p:nvSpPr>
            <p:cNvPr id="65" name="Rectangle 64"/>
            <p:cNvSpPr/>
            <p:nvPr/>
          </p:nvSpPr>
          <p:spPr>
            <a:xfrm>
              <a:off x="3311549" y="5203205"/>
              <a:ext cx="669176" cy="215444"/>
            </a:xfrm>
            <a:prstGeom prst="rect">
              <a:avLst/>
            </a:prstGeom>
          </p:spPr>
          <p:txBody>
            <a:bodyPr wrap="square" lIns="0"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cs typeface="Arial"/>
                </a:rPr>
                <a:t>Windows </a:t>
              </a:r>
              <a:endParaRPr kumimoji="0" lang="en-US" sz="800" b="0" i="0" u="none" strike="noStrike" kern="0" cap="none" spc="0" normalizeH="0" baseline="0" noProof="0" dirty="0">
                <a:ln>
                  <a:noFill/>
                </a:ln>
                <a:solidFill>
                  <a:sysClr val="windowText" lastClr="000000"/>
                </a:solidFill>
                <a:effectLst/>
                <a:uLnTx/>
                <a:uFillTx/>
              </a:endParaRPr>
            </a:p>
          </p:txBody>
        </p:sp>
      </p:grpSp>
      <p:grpSp>
        <p:nvGrpSpPr>
          <p:cNvPr id="3" name="Group 2"/>
          <p:cNvGrpSpPr/>
          <p:nvPr/>
        </p:nvGrpSpPr>
        <p:grpSpPr>
          <a:xfrm>
            <a:off x="6234690" y="5222255"/>
            <a:ext cx="1400022" cy="215444"/>
            <a:chOff x="7079296" y="5209555"/>
            <a:chExt cx="1400022" cy="215444"/>
          </a:xfrm>
        </p:grpSpPr>
        <p:cxnSp>
          <p:nvCxnSpPr>
            <p:cNvPr id="61" name="Straight Connector 60"/>
            <p:cNvCxnSpPr/>
            <p:nvPr/>
          </p:nvCxnSpPr>
          <p:spPr>
            <a:xfrm>
              <a:off x="7079296" y="5424999"/>
              <a:ext cx="1400022" cy="0"/>
            </a:xfrm>
            <a:prstGeom prst="line">
              <a:avLst/>
            </a:prstGeom>
            <a:noFill/>
            <a:ln w="12700" cap="flat" cmpd="sng" algn="ctr">
              <a:solidFill>
                <a:srgbClr val="FFFFFF"/>
              </a:solidFill>
              <a:prstDash val="sysDash"/>
              <a:headEnd type="triangle"/>
              <a:tailEnd type="triangle"/>
            </a:ln>
            <a:effectLst/>
          </p:spPr>
        </p:cxnSp>
        <p:sp>
          <p:nvSpPr>
            <p:cNvPr id="72" name="Rectangle 71"/>
            <p:cNvSpPr/>
            <p:nvPr/>
          </p:nvSpPr>
          <p:spPr>
            <a:xfrm>
              <a:off x="7155495" y="5209555"/>
              <a:ext cx="720094" cy="215444"/>
            </a:xfrm>
            <a:prstGeom prst="rect">
              <a:avLst/>
            </a:prstGeom>
          </p:spPr>
          <p:txBody>
            <a:bodyPr wrap="square" lIns="0" r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cs typeface="Arial"/>
                </a:rPr>
                <a:t>On-Premise </a:t>
              </a:r>
              <a:endParaRPr kumimoji="0" lang="en-US" sz="800" b="0" i="0" u="none" strike="noStrike" kern="0" cap="none" spc="0" normalizeH="0" baseline="0" noProof="0" dirty="0">
                <a:ln>
                  <a:noFill/>
                </a:ln>
                <a:solidFill>
                  <a:sysClr val="windowText" lastClr="000000"/>
                </a:solidFill>
                <a:effectLst/>
                <a:uLnTx/>
                <a:uFillTx/>
              </a:endParaRPr>
            </a:p>
          </p:txBody>
        </p:sp>
        <p:sp>
          <p:nvSpPr>
            <p:cNvPr id="74" name="Rectangle 73"/>
            <p:cNvSpPr/>
            <p:nvPr/>
          </p:nvSpPr>
          <p:spPr>
            <a:xfrm>
              <a:off x="7863359" y="5209555"/>
              <a:ext cx="522493" cy="215444"/>
            </a:xfrm>
            <a:prstGeom prst="rect">
              <a:avLst/>
            </a:prstGeom>
          </p:spPr>
          <p:txBody>
            <a:bodyPr wrap="square" lIns="0"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cs typeface="Arial"/>
                </a:rPr>
                <a:t>Cloud</a:t>
              </a:r>
              <a:endParaRPr kumimoji="0" lang="en-US" sz="800" b="0" i="0" u="none" strike="noStrike" kern="0" cap="none" spc="0" normalizeH="0" baseline="0" noProof="0" dirty="0">
                <a:ln>
                  <a:noFill/>
                </a:ln>
                <a:solidFill>
                  <a:sysClr val="windowText" lastClr="000000"/>
                </a:solidFill>
                <a:effectLst/>
                <a:uLnTx/>
                <a:uFillTx/>
              </a:endParaRPr>
            </a:p>
          </p:txBody>
        </p:sp>
      </p:grpSp>
      <p:sp>
        <p:nvSpPr>
          <p:cNvPr id="85" name="Rounded Rectangle 84"/>
          <p:cNvSpPr/>
          <p:nvPr/>
        </p:nvSpPr>
        <p:spPr>
          <a:xfrm>
            <a:off x="1651000" y="1930400"/>
            <a:ext cx="8978900" cy="3708400"/>
          </a:xfrm>
          <a:prstGeom prst="roundRect">
            <a:avLst>
              <a:gd name="adj" fmla="val 0"/>
            </a:avLst>
          </a:prstGeom>
          <a:noFill/>
          <a:ln w="6350"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t"/>
          <a:lstStyle/>
          <a:p>
            <a:pPr marL="1485900"/>
            <a:r>
              <a:rPr lang="en-US" sz="3200" b="1" dirty="0" smtClean="0">
                <a:solidFill>
                  <a:srgbClr val="FFFFFF"/>
                </a:solidFill>
              </a:rPr>
              <a:t>    </a:t>
            </a:r>
            <a:endParaRPr lang="en-US" sz="3200" b="1" dirty="0">
              <a:solidFill>
                <a:srgbClr val="FFFFFF"/>
              </a:solidFill>
            </a:endParaRPr>
          </a:p>
        </p:txBody>
      </p:sp>
    </p:spTree>
    <p:extLst>
      <p:ext uri="{BB962C8B-B14F-4D97-AF65-F5344CB8AC3E}">
        <p14:creationId xmlns:p14="http://schemas.microsoft.com/office/powerpoint/2010/main" val="15381282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a:xfrm>
            <a:off x="1651000" y="1930400"/>
            <a:ext cx="8978900" cy="303264"/>
          </a:xfrm>
          <a:prstGeom prst="roundRect">
            <a:avLst>
              <a:gd name="adj" fmla="val 0"/>
            </a:avLst>
          </a:prstGeom>
          <a:solidFill>
            <a:srgbClr val="595959"/>
          </a:solidFill>
          <a:ln w="19050" cmpd="sng">
            <a:noFill/>
          </a:ln>
          <a:effectLst/>
        </p:spPr>
        <p:style>
          <a:lnRef idx="2">
            <a:schemeClr val="accent1"/>
          </a:lnRef>
          <a:fillRef idx="0">
            <a:schemeClr val="accent1"/>
          </a:fillRef>
          <a:effectRef idx="1">
            <a:schemeClr val="accent1"/>
          </a:effectRef>
          <a:fontRef idx="minor">
            <a:schemeClr val="tx1"/>
          </a:fontRef>
        </p:style>
        <p:txBody>
          <a:bodyPr rtlCol="0" anchor="t"/>
          <a:lstStyle/>
          <a:p>
            <a:pPr marL="1485900"/>
            <a:r>
              <a:rPr lang="en-US" sz="3200" b="1" dirty="0" smtClean="0">
                <a:solidFill>
                  <a:srgbClr val="FFFFFF"/>
                </a:solidFill>
              </a:rPr>
              <a:t>    </a:t>
            </a:r>
            <a:endParaRPr lang="en-US" sz="3200" b="1" dirty="0">
              <a:solidFill>
                <a:srgbClr val="FFFFFF"/>
              </a:solidFill>
            </a:endParaRPr>
          </a:p>
        </p:txBody>
      </p:sp>
      <p:sp>
        <p:nvSpPr>
          <p:cNvPr id="82" name="TextBox 81"/>
          <p:cNvSpPr txBox="1"/>
          <p:nvPr/>
        </p:nvSpPr>
        <p:spPr>
          <a:xfrm>
            <a:off x="1662144" y="1936750"/>
            <a:ext cx="5807995" cy="317225"/>
          </a:xfrm>
          <a:prstGeom prst="rect">
            <a:avLst/>
          </a:prstGeom>
        </p:spPr>
        <p:txBody>
          <a:bodyPr vert="horz" wrap="none" lIns="91440" tIns="45720" rIns="91440" bIns="45720" rtlCol="0">
            <a:noAutofit/>
          </a:bodyPr>
          <a:lstStyle/>
          <a:p>
            <a:pPr>
              <a:spcBef>
                <a:spcPct val="20000"/>
              </a:spcBef>
            </a:pPr>
            <a:r>
              <a:rPr lang="en-US" sz="1200" b="1" dirty="0" smtClean="0">
                <a:solidFill>
                  <a:schemeClr val="bg2"/>
                </a:solidFill>
              </a:rPr>
              <a:t>Hortonworks Data Platform 2.3</a:t>
            </a:r>
            <a:endParaRPr lang="en-US" sz="1200" b="1" dirty="0">
              <a:solidFill>
                <a:schemeClr val="bg2"/>
              </a:solidFill>
            </a:endParaRPr>
          </a:p>
        </p:txBody>
      </p:sp>
      <p:pic>
        <p:nvPicPr>
          <p:cNvPr id="84" name="Picture 83" descr="Hor_RGBLogo ALL white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0900" y="1714500"/>
            <a:ext cx="906462" cy="342621"/>
          </a:xfrm>
          <a:prstGeom prst="rect">
            <a:avLst/>
          </a:prstGeom>
        </p:spPr>
      </p:pic>
      <p:sp>
        <p:nvSpPr>
          <p:cNvPr id="8" name="Rounded Rectangle 7"/>
          <p:cNvSpPr/>
          <p:nvPr/>
        </p:nvSpPr>
        <p:spPr>
          <a:xfrm>
            <a:off x="2937103" y="3822793"/>
            <a:ext cx="5221059" cy="890955"/>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40" rIns="0" rtlCol="0" anchor="t"/>
          <a:lstStyle/>
          <a:p>
            <a:r>
              <a:rPr lang="en-US" sz="1100" b="1" dirty="0" smtClean="0">
                <a:solidFill>
                  <a:prstClr val="black">
                    <a:lumMod val="65000"/>
                    <a:lumOff val="35000"/>
                  </a:prstClr>
                </a:solidFill>
                <a:latin typeface="Calibri"/>
                <a:cs typeface="Calibri"/>
              </a:rPr>
              <a:t> </a:t>
            </a:r>
            <a:endParaRPr lang="en-US" sz="1100" b="1" dirty="0">
              <a:solidFill>
                <a:prstClr val="black">
                  <a:lumMod val="65000"/>
                  <a:lumOff val="35000"/>
                </a:prstClr>
              </a:solidFill>
              <a:latin typeface="Calibri"/>
              <a:cs typeface="Calibri"/>
            </a:endParaRPr>
          </a:p>
        </p:txBody>
      </p:sp>
      <p:sp>
        <p:nvSpPr>
          <p:cNvPr id="12" name="Rounded Rectangle 11"/>
          <p:cNvSpPr/>
          <p:nvPr/>
        </p:nvSpPr>
        <p:spPr>
          <a:xfrm>
            <a:off x="2930706" y="2283653"/>
            <a:ext cx="5228902" cy="1454382"/>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40" rIns="0" rtlCol="0" anchor="t"/>
          <a:lstStyle/>
          <a:p>
            <a:endParaRPr lang="en-US" sz="1100" b="1" dirty="0">
              <a:solidFill>
                <a:prstClr val="black">
                  <a:lumMod val="65000"/>
                  <a:lumOff val="35000"/>
                </a:prstClr>
              </a:solidFill>
              <a:latin typeface="Calibri"/>
              <a:cs typeface="Calibri"/>
            </a:endParaRPr>
          </a:p>
        </p:txBody>
      </p:sp>
      <p:sp>
        <p:nvSpPr>
          <p:cNvPr id="13" name="Rounded Rectangle 12"/>
          <p:cNvSpPr>
            <a:spLocks/>
          </p:cNvSpPr>
          <p:nvPr/>
        </p:nvSpPr>
        <p:spPr>
          <a:xfrm>
            <a:off x="2926597" y="3502666"/>
            <a:ext cx="5242283" cy="499696"/>
          </a:xfrm>
          <a:prstGeom prst="roundRect">
            <a:avLst>
              <a:gd name="adj" fmla="val 0"/>
            </a:avLst>
          </a:prstGeom>
          <a:solidFill>
            <a:schemeClr val="accent3"/>
          </a:solidFill>
          <a:ln w="9525" cmpd="sng">
            <a:noFill/>
          </a:ln>
          <a:effectLst/>
        </p:spPr>
        <p:style>
          <a:lnRef idx="1">
            <a:schemeClr val="accent1"/>
          </a:lnRef>
          <a:fillRef idx="3">
            <a:schemeClr val="accent1"/>
          </a:fillRef>
          <a:effectRef idx="2">
            <a:schemeClr val="accent1"/>
          </a:effectRef>
          <a:fontRef idx="minor">
            <a:schemeClr val="lt1"/>
          </a:fontRef>
        </p:style>
        <p:txBody>
          <a:bodyPr lIns="0" tIns="137160" rIns="0" rtlCol="0" anchor="ctr"/>
          <a:lstStyle/>
          <a:p>
            <a:pPr algn="ctr"/>
            <a:r>
              <a:rPr lang="en-US" sz="1100" b="1" dirty="0" smtClean="0">
                <a:solidFill>
                  <a:schemeClr val="bg2"/>
                </a:solidFill>
                <a:latin typeface="Arial"/>
                <a:cs typeface="Arial"/>
              </a:rPr>
              <a:t>YARN : Data Operating System</a:t>
            </a:r>
            <a:endParaRPr lang="en-US" sz="900" dirty="0">
              <a:solidFill>
                <a:schemeClr val="bg2"/>
              </a:solidFill>
              <a:latin typeface="Arial"/>
              <a:cs typeface="Arial"/>
            </a:endParaRPr>
          </a:p>
        </p:txBody>
      </p:sp>
      <p:sp>
        <p:nvSpPr>
          <p:cNvPr id="17" name="Rounded Rectangle 16"/>
          <p:cNvSpPr/>
          <p:nvPr/>
        </p:nvSpPr>
        <p:spPr>
          <a:xfrm rot="5400000">
            <a:off x="5339312" y="-129062"/>
            <a:ext cx="412744" cy="5238174"/>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a:solidFill>
                  <a:srgbClr val="FFFFFF"/>
                </a:solidFill>
                <a:latin typeface="Arial"/>
                <a:cs typeface="Arial"/>
              </a:rPr>
              <a:t>DATA </a:t>
            </a:r>
            <a:r>
              <a:rPr lang="en-US" sz="900" b="1" dirty="0" smtClean="0">
                <a:solidFill>
                  <a:srgbClr val="FFFFFF"/>
                </a:solidFill>
                <a:latin typeface="Arial"/>
                <a:cs typeface="Arial"/>
              </a:rPr>
              <a:t> ACCESS</a:t>
            </a:r>
            <a:endParaRPr lang="en-US" sz="900" b="1" dirty="0">
              <a:solidFill>
                <a:srgbClr val="FFFFFF"/>
              </a:solidFill>
              <a:latin typeface="Arial"/>
              <a:cs typeface="Arial"/>
            </a:endParaRPr>
          </a:p>
        </p:txBody>
      </p:sp>
      <p:sp>
        <p:nvSpPr>
          <p:cNvPr id="5" name="Title 4"/>
          <p:cNvSpPr>
            <a:spLocks noGrp="1"/>
          </p:cNvSpPr>
          <p:nvPr>
            <p:ph type="title"/>
          </p:nvPr>
        </p:nvSpPr>
        <p:spPr>
          <a:xfrm>
            <a:off x="609441" y="0"/>
            <a:ext cx="11453222" cy="1016000"/>
          </a:xfrm>
        </p:spPr>
        <p:txBody>
          <a:bodyPr>
            <a:normAutofit/>
          </a:bodyPr>
          <a:lstStyle/>
          <a:p>
            <a:r>
              <a:rPr lang="en-US" dirty="0" smtClean="0"/>
              <a:t>Core Capabilities of HDP 2.3</a:t>
            </a:r>
            <a:endParaRPr lang="en-US" dirty="0"/>
          </a:p>
        </p:txBody>
      </p:sp>
      <p:sp>
        <p:nvSpPr>
          <p:cNvPr id="6" name="Rounded Rectangle 5"/>
          <p:cNvSpPr/>
          <p:nvPr/>
        </p:nvSpPr>
        <p:spPr>
          <a:xfrm>
            <a:off x="1727976" y="2283653"/>
            <a:ext cx="1143000" cy="2850720"/>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1100" b="1" dirty="0">
              <a:solidFill>
                <a:prstClr val="black">
                  <a:lumMod val="65000"/>
                  <a:lumOff val="35000"/>
                </a:prstClr>
              </a:solidFill>
              <a:latin typeface="Calibri"/>
              <a:cs typeface="Calibri"/>
            </a:endParaRPr>
          </a:p>
        </p:txBody>
      </p:sp>
      <p:sp>
        <p:nvSpPr>
          <p:cNvPr id="7" name="Rounded Rectangle 6"/>
          <p:cNvSpPr/>
          <p:nvPr/>
        </p:nvSpPr>
        <p:spPr>
          <a:xfrm>
            <a:off x="9419058" y="2278139"/>
            <a:ext cx="1143000" cy="2856234"/>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1100" b="1" dirty="0">
              <a:solidFill>
                <a:prstClr val="black">
                  <a:lumMod val="65000"/>
                  <a:lumOff val="35000"/>
                </a:prstClr>
              </a:solidFill>
              <a:latin typeface="Calibri"/>
              <a:cs typeface="Calibri"/>
            </a:endParaRPr>
          </a:p>
        </p:txBody>
      </p:sp>
      <p:sp>
        <p:nvSpPr>
          <p:cNvPr id="14" name="Rounded Rectangle 13"/>
          <p:cNvSpPr/>
          <p:nvPr/>
        </p:nvSpPr>
        <p:spPr>
          <a:xfrm>
            <a:off x="8215868" y="2278139"/>
            <a:ext cx="1143000" cy="2856234"/>
          </a:xfrm>
          <a:prstGeom prst="roundRect">
            <a:avLst>
              <a:gd name="adj" fmla="val 0"/>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spcBef>
                <a:spcPts val="400"/>
              </a:spcBef>
            </a:pPr>
            <a:endParaRPr lang="en-US" sz="1100" b="1" dirty="0">
              <a:solidFill>
                <a:prstClr val="black">
                  <a:lumMod val="65000"/>
                  <a:lumOff val="35000"/>
                </a:prstClr>
              </a:solidFill>
              <a:latin typeface="Calibri"/>
              <a:cs typeface="Calibri"/>
            </a:endParaRPr>
          </a:p>
        </p:txBody>
      </p:sp>
      <p:sp>
        <p:nvSpPr>
          <p:cNvPr id="16" name="Rounded Rectangle 15"/>
          <p:cNvSpPr/>
          <p:nvPr/>
        </p:nvSpPr>
        <p:spPr>
          <a:xfrm rot="5400000">
            <a:off x="8577134" y="1915769"/>
            <a:ext cx="418259" cy="1143000"/>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smtClean="0">
                <a:solidFill>
                  <a:srgbClr val="FFFFFF"/>
                </a:solidFill>
                <a:latin typeface="Arial"/>
                <a:cs typeface="Arial"/>
              </a:rPr>
              <a:t>SECURITY</a:t>
            </a:r>
            <a:endParaRPr lang="en-US" sz="900" b="1" dirty="0">
              <a:solidFill>
                <a:srgbClr val="FFFFFF"/>
              </a:solidFill>
              <a:latin typeface="Arial"/>
              <a:cs typeface="Arial"/>
            </a:endParaRPr>
          </a:p>
        </p:txBody>
      </p:sp>
      <p:sp>
        <p:nvSpPr>
          <p:cNvPr id="18" name="Rounded Rectangle 17"/>
          <p:cNvSpPr/>
          <p:nvPr/>
        </p:nvSpPr>
        <p:spPr>
          <a:xfrm rot="5400000">
            <a:off x="2087751" y="1915768"/>
            <a:ext cx="418259" cy="1143000"/>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smtClean="0">
                <a:solidFill>
                  <a:srgbClr val="FFFFFF"/>
                </a:solidFill>
                <a:latin typeface="Arial"/>
                <a:cs typeface="Arial"/>
              </a:rPr>
              <a:t>GOVERNANCE &amp; INTEGRATION</a:t>
            </a:r>
            <a:endParaRPr lang="en-US" sz="900" b="1" dirty="0">
              <a:solidFill>
                <a:srgbClr val="FFFFFF"/>
              </a:solidFill>
              <a:latin typeface="Arial"/>
              <a:cs typeface="Arial"/>
            </a:endParaRPr>
          </a:p>
        </p:txBody>
      </p:sp>
      <p:sp>
        <p:nvSpPr>
          <p:cNvPr id="20" name="Rounded Rectangle 19"/>
          <p:cNvSpPr/>
          <p:nvPr/>
        </p:nvSpPr>
        <p:spPr>
          <a:xfrm rot="5400000">
            <a:off x="9784624" y="1915999"/>
            <a:ext cx="417797" cy="1143000"/>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smtClean="0">
                <a:solidFill>
                  <a:srgbClr val="FFFFFF"/>
                </a:solidFill>
                <a:latin typeface="Arial"/>
                <a:cs typeface="Arial"/>
              </a:rPr>
              <a:t>OPERATIONS</a:t>
            </a:r>
            <a:endParaRPr lang="en-US" sz="900" b="1" dirty="0">
              <a:solidFill>
                <a:srgbClr val="FFFFFF"/>
              </a:solidFill>
              <a:latin typeface="Arial"/>
              <a:cs typeface="Arial"/>
            </a:endParaRPr>
          </a:p>
        </p:txBody>
      </p:sp>
      <p:grpSp>
        <p:nvGrpSpPr>
          <p:cNvPr id="27" name="Group 26"/>
          <p:cNvGrpSpPr/>
          <p:nvPr/>
        </p:nvGrpSpPr>
        <p:grpSpPr>
          <a:xfrm>
            <a:off x="2957152" y="4111620"/>
            <a:ext cx="5179978" cy="475013"/>
            <a:chOff x="2499285" y="4541714"/>
            <a:chExt cx="3308943" cy="475013"/>
          </a:xfrm>
        </p:grpSpPr>
        <p:grpSp>
          <p:nvGrpSpPr>
            <p:cNvPr id="28" name="Group 27"/>
            <p:cNvGrpSpPr/>
            <p:nvPr/>
          </p:nvGrpSpPr>
          <p:grpSpPr>
            <a:xfrm>
              <a:off x="2499285" y="4541714"/>
              <a:ext cx="3001931" cy="475013"/>
              <a:chOff x="2573538" y="3889648"/>
              <a:chExt cx="3001931" cy="475013"/>
            </a:xfrm>
            <a:solidFill>
              <a:schemeClr val="tx2"/>
            </a:solidFill>
          </p:grpSpPr>
          <p:sp>
            <p:nvSpPr>
              <p:cNvPr id="32" name="Rounded Rectangle 31"/>
              <p:cNvSpPr>
                <a:spLocks/>
              </p:cNvSpPr>
              <p:nvPr/>
            </p:nvSpPr>
            <p:spPr>
              <a:xfrm>
                <a:off x="2573538"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a:solidFill>
                      <a:srgbClr val="1E1E1E">
                        <a:lumMod val="75000"/>
                        <a:lumOff val="25000"/>
                      </a:srgbClr>
                    </a:solidFill>
                    <a:latin typeface="Calibri"/>
                    <a:cs typeface="Calibri"/>
                  </a:rPr>
                  <a:t>1</a:t>
                </a:r>
              </a:p>
            </p:txBody>
          </p:sp>
          <p:sp>
            <p:nvSpPr>
              <p:cNvPr id="33" name="Rounded Rectangle 32"/>
              <p:cNvSpPr>
                <a:spLocks/>
              </p:cNvSpPr>
              <p:nvPr/>
            </p:nvSpPr>
            <p:spPr>
              <a:xfrm>
                <a:off x="2876974"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4" name="Rounded Rectangle 33"/>
              <p:cNvSpPr>
                <a:spLocks/>
              </p:cNvSpPr>
              <p:nvPr/>
            </p:nvSpPr>
            <p:spPr>
              <a:xfrm>
                <a:off x="3180410"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5" name="Rounded Rectangle 34"/>
              <p:cNvSpPr>
                <a:spLocks/>
              </p:cNvSpPr>
              <p:nvPr/>
            </p:nvSpPr>
            <p:spPr>
              <a:xfrm>
                <a:off x="3483846"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6" name="Rounded Rectangle 35"/>
              <p:cNvSpPr>
                <a:spLocks/>
              </p:cNvSpPr>
              <p:nvPr/>
            </p:nvSpPr>
            <p:spPr>
              <a:xfrm>
                <a:off x="3787282"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7" name="Rounded Rectangle 36"/>
              <p:cNvSpPr>
                <a:spLocks/>
              </p:cNvSpPr>
              <p:nvPr/>
            </p:nvSpPr>
            <p:spPr>
              <a:xfrm>
                <a:off x="4090718"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8" name="Rounded Rectangle 37"/>
              <p:cNvSpPr>
                <a:spLocks/>
              </p:cNvSpPr>
              <p:nvPr/>
            </p:nvSpPr>
            <p:spPr>
              <a:xfrm>
                <a:off x="4394154"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9" name="Rounded Rectangle 38"/>
              <p:cNvSpPr>
                <a:spLocks/>
              </p:cNvSpPr>
              <p:nvPr/>
            </p:nvSpPr>
            <p:spPr>
              <a:xfrm>
                <a:off x="4697590"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0" name="Rounded Rectangle 39"/>
              <p:cNvSpPr>
                <a:spLocks/>
              </p:cNvSpPr>
              <p:nvPr/>
            </p:nvSpPr>
            <p:spPr>
              <a:xfrm>
                <a:off x="5001026"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1" name="Rounded Rectangle 40"/>
              <p:cNvSpPr>
                <a:spLocks/>
              </p:cNvSpPr>
              <p:nvPr/>
            </p:nvSpPr>
            <p:spPr>
              <a:xfrm>
                <a:off x="5304462" y="3889648"/>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2" name="Rounded Rectangle 41"/>
              <p:cNvSpPr>
                <a:spLocks/>
              </p:cNvSpPr>
              <p:nvPr/>
            </p:nvSpPr>
            <p:spPr>
              <a:xfrm>
                <a:off x="2573538"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3" name="Rounded Rectangle 42"/>
              <p:cNvSpPr>
                <a:spLocks/>
              </p:cNvSpPr>
              <p:nvPr/>
            </p:nvSpPr>
            <p:spPr>
              <a:xfrm>
                <a:off x="2876974"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4" name="Rounded Rectangle 43"/>
              <p:cNvSpPr>
                <a:spLocks/>
              </p:cNvSpPr>
              <p:nvPr/>
            </p:nvSpPr>
            <p:spPr>
              <a:xfrm>
                <a:off x="3180410"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5" name="Rounded Rectangle 44"/>
              <p:cNvSpPr>
                <a:spLocks/>
              </p:cNvSpPr>
              <p:nvPr/>
            </p:nvSpPr>
            <p:spPr>
              <a:xfrm>
                <a:off x="3483846"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6" name="Rounded Rectangle 45"/>
              <p:cNvSpPr>
                <a:spLocks/>
              </p:cNvSpPr>
              <p:nvPr/>
            </p:nvSpPr>
            <p:spPr>
              <a:xfrm>
                <a:off x="3787282"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7" name="Rounded Rectangle 46"/>
              <p:cNvSpPr>
                <a:spLocks/>
              </p:cNvSpPr>
              <p:nvPr/>
            </p:nvSpPr>
            <p:spPr>
              <a:xfrm>
                <a:off x="4090718"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8" name="Rounded Rectangle 47"/>
              <p:cNvSpPr>
                <a:spLocks/>
              </p:cNvSpPr>
              <p:nvPr/>
            </p:nvSpPr>
            <p:spPr>
              <a:xfrm>
                <a:off x="4394154"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9" name="Rounded Rectangle 48"/>
              <p:cNvSpPr>
                <a:spLocks/>
              </p:cNvSpPr>
              <p:nvPr/>
            </p:nvSpPr>
            <p:spPr>
              <a:xfrm>
                <a:off x="4697590"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0" name="Rounded Rectangle 49"/>
              <p:cNvSpPr>
                <a:spLocks/>
              </p:cNvSpPr>
              <p:nvPr/>
            </p:nvSpPr>
            <p:spPr>
              <a:xfrm>
                <a:off x="5001026"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1" name="Rounded Rectangle 50"/>
              <p:cNvSpPr>
                <a:spLocks/>
              </p:cNvSpPr>
              <p:nvPr/>
            </p:nvSpPr>
            <p:spPr>
              <a:xfrm>
                <a:off x="5304462" y="4145352"/>
                <a:ext cx="271007" cy="219309"/>
              </a:xfrm>
              <a:prstGeom prst="roundRect">
                <a:avLst>
                  <a:gd name="adj" fmla="val 5758"/>
                </a:avLst>
              </a:prstGeom>
              <a:grp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grpSp>
        <p:sp>
          <p:nvSpPr>
            <p:cNvPr id="29" name="Rounded Rectangle 28"/>
            <p:cNvSpPr>
              <a:spLocks/>
            </p:cNvSpPr>
            <p:nvPr/>
          </p:nvSpPr>
          <p:spPr>
            <a:xfrm>
              <a:off x="5537221" y="4541714"/>
              <a:ext cx="271007"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31" name="Rounded Rectangle 30"/>
            <p:cNvSpPr>
              <a:spLocks/>
            </p:cNvSpPr>
            <p:nvPr/>
          </p:nvSpPr>
          <p:spPr>
            <a:xfrm>
              <a:off x="5537221" y="4797418"/>
              <a:ext cx="271007"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b="1" dirty="0">
                  <a:solidFill>
                    <a:srgbClr val="1E1E1E">
                      <a:lumMod val="75000"/>
                      <a:lumOff val="25000"/>
                    </a:srgbClr>
                  </a:solidFill>
                  <a:latin typeface="Calibri"/>
                  <a:cs typeface="Calibri"/>
                </a:rPr>
                <a:t>N</a:t>
              </a:r>
            </a:p>
          </p:txBody>
        </p:sp>
      </p:grpSp>
      <p:sp>
        <p:nvSpPr>
          <p:cNvPr id="11" name="Rounded Rectangle 10"/>
          <p:cNvSpPr>
            <a:spLocks/>
          </p:cNvSpPr>
          <p:nvPr/>
        </p:nvSpPr>
        <p:spPr>
          <a:xfrm>
            <a:off x="1773019" y="2764295"/>
            <a:ext cx="1051560" cy="922230"/>
          </a:xfrm>
          <a:prstGeom prst="roundRect">
            <a:avLst>
              <a:gd name="adj" fmla="val 0"/>
            </a:avLst>
          </a:prstGeom>
          <a:solidFill>
            <a:schemeClr val="accent6">
              <a:lumMod val="60000"/>
              <a:lumOff val="40000"/>
            </a:schemeClr>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smtClean="0">
                <a:solidFill>
                  <a:srgbClr val="1E1E1E">
                    <a:lumMod val="75000"/>
                    <a:lumOff val="25000"/>
                  </a:srgbClr>
                </a:solidFill>
                <a:latin typeface="Arial"/>
                <a:cs typeface="Arial"/>
              </a:rPr>
              <a:t>Data Lifecycle &amp; Governance</a:t>
            </a:r>
          </a:p>
          <a:p>
            <a:endParaRPr lang="en-US" sz="900" b="1" dirty="0">
              <a:solidFill>
                <a:srgbClr val="1E1E1E">
                  <a:lumMod val="75000"/>
                  <a:lumOff val="25000"/>
                </a:srgbClr>
              </a:solidFill>
              <a:latin typeface="Arial"/>
              <a:cs typeface="Arial"/>
            </a:endParaRPr>
          </a:p>
          <a:p>
            <a:r>
              <a:rPr lang="en-US" sz="900" dirty="0" smtClean="0">
                <a:solidFill>
                  <a:srgbClr val="1E1E1E">
                    <a:lumMod val="75000"/>
                    <a:lumOff val="25000"/>
                  </a:srgbClr>
                </a:solidFill>
                <a:latin typeface="Arial"/>
                <a:cs typeface="Arial"/>
              </a:rPr>
              <a:t>Falcon</a:t>
            </a:r>
          </a:p>
          <a:p>
            <a:r>
              <a:rPr lang="en-US" sz="900" dirty="0" smtClean="0">
                <a:solidFill>
                  <a:srgbClr val="1E1E1E">
                    <a:lumMod val="75000"/>
                    <a:lumOff val="25000"/>
                  </a:srgbClr>
                </a:solidFill>
                <a:latin typeface="Arial"/>
                <a:cs typeface="Arial"/>
              </a:rPr>
              <a:t>Atlas</a:t>
            </a:r>
          </a:p>
          <a:p>
            <a:endParaRPr lang="en-US" sz="900" b="1" dirty="0">
              <a:solidFill>
                <a:srgbClr val="1E1E1E">
                  <a:lumMod val="75000"/>
                  <a:lumOff val="25000"/>
                </a:srgbClr>
              </a:solidFill>
              <a:latin typeface="Arial"/>
              <a:cs typeface="Arial"/>
            </a:endParaRPr>
          </a:p>
          <a:p>
            <a:endParaRPr lang="en-US" sz="900" b="1" dirty="0" smtClean="0">
              <a:solidFill>
                <a:srgbClr val="1E1E1E">
                  <a:lumMod val="75000"/>
                  <a:lumOff val="25000"/>
                </a:srgbClr>
              </a:solidFill>
              <a:latin typeface="Arial"/>
              <a:cs typeface="Arial"/>
            </a:endParaRPr>
          </a:p>
        </p:txBody>
      </p:sp>
      <p:sp>
        <p:nvSpPr>
          <p:cNvPr id="19" name="Rounded Rectangle 18"/>
          <p:cNvSpPr>
            <a:spLocks/>
          </p:cNvSpPr>
          <p:nvPr/>
        </p:nvSpPr>
        <p:spPr>
          <a:xfrm>
            <a:off x="8263368" y="2815094"/>
            <a:ext cx="1051560" cy="2264906"/>
          </a:xfrm>
          <a:prstGeom prst="roundRect">
            <a:avLst>
              <a:gd name="adj" fmla="val 0"/>
            </a:avLst>
          </a:pr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a:solidFill>
                  <a:srgbClr val="1E1E1E">
                    <a:lumMod val="75000"/>
                    <a:lumOff val="25000"/>
                  </a:srgbClr>
                </a:solidFill>
                <a:latin typeface="Arial"/>
                <a:cs typeface="Arial"/>
              </a:rPr>
              <a:t>Administration</a:t>
            </a:r>
          </a:p>
          <a:p>
            <a:r>
              <a:rPr lang="en-US" sz="900" b="1" dirty="0">
                <a:solidFill>
                  <a:srgbClr val="1E1E1E">
                    <a:lumMod val="75000"/>
                    <a:lumOff val="25000"/>
                  </a:srgbClr>
                </a:solidFill>
                <a:latin typeface="Arial"/>
                <a:cs typeface="Arial"/>
              </a:rPr>
              <a:t>Authentication</a:t>
            </a:r>
          </a:p>
          <a:p>
            <a:r>
              <a:rPr lang="en-US" sz="900" b="1" dirty="0">
                <a:solidFill>
                  <a:srgbClr val="1E1E1E">
                    <a:lumMod val="75000"/>
                    <a:lumOff val="25000"/>
                  </a:srgbClr>
                </a:solidFill>
                <a:latin typeface="Arial"/>
                <a:cs typeface="Arial"/>
              </a:rPr>
              <a:t>Authorization</a:t>
            </a:r>
          </a:p>
          <a:p>
            <a:r>
              <a:rPr lang="en-US" sz="900" b="1" dirty="0">
                <a:solidFill>
                  <a:srgbClr val="1E1E1E">
                    <a:lumMod val="75000"/>
                    <a:lumOff val="25000"/>
                  </a:srgbClr>
                </a:solidFill>
                <a:latin typeface="Arial"/>
                <a:cs typeface="Arial"/>
              </a:rPr>
              <a:t>Audit</a:t>
            </a:r>
          </a:p>
          <a:p>
            <a:r>
              <a:rPr lang="en-US" sz="900" b="1" dirty="0">
                <a:solidFill>
                  <a:srgbClr val="1E1E1E">
                    <a:lumMod val="75000"/>
                    <a:lumOff val="25000"/>
                  </a:srgbClr>
                </a:solidFill>
                <a:latin typeface="Arial"/>
                <a:cs typeface="Arial"/>
              </a:rPr>
              <a:t>Data </a:t>
            </a:r>
            <a:r>
              <a:rPr lang="en-US" sz="900" b="1" dirty="0" smtClean="0">
                <a:solidFill>
                  <a:srgbClr val="1E1E1E">
                    <a:lumMod val="75000"/>
                    <a:lumOff val="25000"/>
                  </a:srgbClr>
                </a:solidFill>
                <a:latin typeface="Arial"/>
                <a:cs typeface="Arial"/>
              </a:rPr>
              <a:t>Protection</a:t>
            </a:r>
          </a:p>
          <a:p>
            <a:endParaRPr lang="en-US" sz="900" b="1" dirty="0">
              <a:solidFill>
                <a:srgbClr val="1E1E1E">
                  <a:lumMod val="75000"/>
                  <a:lumOff val="25000"/>
                </a:srgbClr>
              </a:solidFill>
              <a:latin typeface="Arial"/>
              <a:cs typeface="Arial"/>
            </a:endParaRPr>
          </a:p>
          <a:p>
            <a:r>
              <a:rPr lang="en-US" sz="900" dirty="0" smtClean="0">
                <a:solidFill>
                  <a:srgbClr val="1E1E1E">
                    <a:lumMod val="75000"/>
                    <a:lumOff val="25000"/>
                  </a:srgbClr>
                </a:solidFill>
                <a:cs typeface="Arial"/>
              </a:rPr>
              <a:t>Ranger</a:t>
            </a:r>
            <a:endParaRPr lang="en-US" sz="900" dirty="0">
              <a:solidFill>
                <a:srgbClr val="1E1E1E">
                  <a:lumMod val="75000"/>
                  <a:lumOff val="25000"/>
                </a:srgbClr>
              </a:solidFill>
              <a:cs typeface="Arial"/>
            </a:endParaRPr>
          </a:p>
          <a:p>
            <a:r>
              <a:rPr lang="en-US" sz="900" dirty="0" smtClean="0">
                <a:solidFill>
                  <a:srgbClr val="1E1E1E">
                    <a:lumMod val="75000"/>
                    <a:lumOff val="25000"/>
                  </a:srgbClr>
                </a:solidFill>
                <a:cs typeface="Arial"/>
              </a:rPr>
              <a:t>Knox</a:t>
            </a:r>
            <a:endParaRPr lang="en-US" sz="900" dirty="0">
              <a:solidFill>
                <a:srgbClr val="1E1E1E">
                  <a:lumMod val="75000"/>
                  <a:lumOff val="25000"/>
                </a:srgbClr>
              </a:solidFill>
              <a:cs typeface="Arial"/>
            </a:endParaRPr>
          </a:p>
          <a:p>
            <a:r>
              <a:rPr lang="en-US" sz="900" dirty="0" smtClean="0">
                <a:solidFill>
                  <a:srgbClr val="1E1E1E">
                    <a:lumMod val="75000"/>
                    <a:lumOff val="25000"/>
                  </a:srgbClr>
                </a:solidFill>
                <a:cs typeface="Arial"/>
              </a:rPr>
              <a:t>Atlas</a:t>
            </a:r>
            <a:endParaRPr lang="en-US" sz="900" dirty="0">
              <a:solidFill>
                <a:srgbClr val="1E1E1E">
                  <a:lumMod val="75000"/>
                  <a:lumOff val="25000"/>
                </a:srgbClr>
              </a:solidFill>
              <a:cs typeface="Arial"/>
            </a:endParaRPr>
          </a:p>
          <a:p>
            <a:r>
              <a:rPr lang="en-US" sz="900" dirty="0">
                <a:solidFill>
                  <a:srgbClr val="1E1E1E">
                    <a:lumMod val="75000"/>
                    <a:lumOff val="25000"/>
                  </a:srgbClr>
                </a:solidFill>
                <a:cs typeface="Arial"/>
              </a:rPr>
              <a:t>HDFS DARE</a:t>
            </a:r>
            <a:endParaRPr lang="en-US" sz="900" dirty="0" smtClean="0">
              <a:solidFill>
                <a:srgbClr val="1E1E1E">
                  <a:lumMod val="75000"/>
                  <a:lumOff val="25000"/>
                </a:srgbClr>
              </a:solidFill>
              <a:latin typeface="Arial"/>
              <a:cs typeface="Arial"/>
            </a:endParaRPr>
          </a:p>
          <a:p>
            <a:endParaRPr lang="en-US" sz="900" b="1" dirty="0">
              <a:solidFill>
                <a:srgbClr val="1E1E1E">
                  <a:lumMod val="75000"/>
                  <a:lumOff val="25000"/>
                </a:srgbClr>
              </a:solidFill>
              <a:latin typeface="Arial"/>
              <a:cs typeface="Arial"/>
            </a:endParaRPr>
          </a:p>
          <a:p>
            <a:endParaRPr lang="en-US" sz="800" dirty="0" smtClean="0">
              <a:solidFill>
                <a:srgbClr val="1E1E1E">
                  <a:lumMod val="75000"/>
                  <a:lumOff val="25000"/>
                </a:srgbClr>
              </a:solidFill>
              <a:latin typeface="Arial"/>
              <a:cs typeface="Arial"/>
            </a:endParaRPr>
          </a:p>
        </p:txBody>
      </p:sp>
      <p:sp>
        <p:nvSpPr>
          <p:cNvPr id="64" name="Rounded Rectangle 63"/>
          <p:cNvSpPr>
            <a:spLocks/>
          </p:cNvSpPr>
          <p:nvPr/>
        </p:nvSpPr>
        <p:spPr>
          <a:xfrm>
            <a:off x="1773019" y="3763140"/>
            <a:ext cx="1051560" cy="1316860"/>
          </a:xfrm>
          <a:prstGeom prst="roundRect">
            <a:avLst>
              <a:gd name="adj" fmla="val 0"/>
            </a:avLst>
          </a:pr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smtClean="0">
                <a:solidFill>
                  <a:srgbClr val="1E1E1E">
                    <a:lumMod val="75000"/>
                    <a:lumOff val="25000"/>
                  </a:srgbClr>
                </a:solidFill>
                <a:latin typeface="Arial"/>
                <a:cs typeface="Arial"/>
              </a:rPr>
              <a:t>Data Workflow</a:t>
            </a:r>
          </a:p>
          <a:p>
            <a:endParaRPr lang="en-US" sz="900" b="1" dirty="0">
              <a:solidFill>
                <a:srgbClr val="1E1E1E">
                  <a:lumMod val="75000"/>
                  <a:lumOff val="25000"/>
                </a:srgbClr>
              </a:solidFill>
              <a:latin typeface="Arial"/>
              <a:cs typeface="Arial"/>
            </a:endParaRPr>
          </a:p>
          <a:p>
            <a:r>
              <a:rPr lang="en-US" sz="900" dirty="0">
                <a:solidFill>
                  <a:srgbClr val="1E1E1E">
                    <a:lumMod val="75000"/>
                    <a:lumOff val="25000"/>
                  </a:srgbClr>
                </a:solidFill>
                <a:cs typeface="Arial"/>
              </a:rPr>
              <a:t>Sqoop</a:t>
            </a:r>
          </a:p>
          <a:p>
            <a:r>
              <a:rPr lang="en-US" sz="900" dirty="0">
                <a:solidFill>
                  <a:srgbClr val="1E1E1E">
                    <a:lumMod val="75000"/>
                    <a:lumOff val="25000"/>
                  </a:srgbClr>
                </a:solidFill>
                <a:cs typeface="Arial"/>
              </a:rPr>
              <a:t>Flume</a:t>
            </a:r>
          </a:p>
          <a:p>
            <a:r>
              <a:rPr lang="en-US" sz="900" dirty="0">
                <a:solidFill>
                  <a:srgbClr val="1E1E1E">
                    <a:lumMod val="75000"/>
                    <a:lumOff val="25000"/>
                  </a:srgbClr>
                </a:solidFill>
                <a:cs typeface="Arial"/>
              </a:rPr>
              <a:t>Kafka</a:t>
            </a:r>
          </a:p>
          <a:p>
            <a:r>
              <a:rPr lang="en-US" sz="900" dirty="0">
                <a:solidFill>
                  <a:srgbClr val="1E1E1E">
                    <a:lumMod val="75000"/>
                    <a:lumOff val="25000"/>
                  </a:srgbClr>
                </a:solidFill>
                <a:cs typeface="Arial"/>
              </a:rPr>
              <a:t>NFS</a:t>
            </a:r>
          </a:p>
          <a:p>
            <a:r>
              <a:rPr lang="en-US" sz="900" dirty="0" smtClean="0">
                <a:solidFill>
                  <a:srgbClr val="1E1E1E">
                    <a:lumMod val="75000"/>
                    <a:lumOff val="25000"/>
                  </a:srgbClr>
                </a:solidFill>
                <a:cs typeface="Arial"/>
              </a:rPr>
              <a:t>WebHDFS</a:t>
            </a:r>
            <a:endParaRPr lang="en-US" sz="800" dirty="0" smtClean="0">
              <a:solidFill>
                <a:srgbClr val="1E1E1E">
                  <a:lumMod val="75000"/>
                  <a:lumOff val="25000"/>
                </a:srgbClr>
              </a:solidFill>
              <a:latin typeface="Arial"/>
              <a:cs typeface="Arial"/>
            </a:endParaRPr>
          </a:p>
          <a:p>
            <a:endParaRPr lang="en-US" sz="500" dirty="0">
              <a:solidFill>
                <a:srgbClr val="1E1E1E">
                  <a:lumMod val="75000"/>
                  <a:lumOff val="25000"/>
                </a:srgbClr>
              </a:solidFill>
              <a:latin typeface="Arial"/>
              <a:cs typeface="Arial"/>
            </a:endParaRPr>
          </a:p>
        </p:txBody>
      </p:sp>
      <p:sp>
        <p:nvSpPr>
          <p:cNvPr id="76" name="Rounded Rectangle 75"/>
          <p:cNvSpPr>
            <a:spLocks/>
          </p:cNvSpPr>
          <p:nvPr/>
        </p:nvSpPr>
        <p:spPr>
          <a:xfrm>
            <a:off x="9464052" y="2809265"/>
            <a:ext cx="1051547" cy="1306584"/>
          </a:xfrm>
          <a:prstGeom prst="roundRect">
            <a:avLst>
              <a:gd name="adj" fmla="val 0"/>
            </a:avLst>
          </a:pr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smtClean="0">
                <a:solidFill>
                  <a:srgbClr val="1E1E1E">
                    <a:lumMod val="75000"/>
                    <a:lumOff val="25000"/>
                  </a:srgbClr>
                </a:solidFill>
                <a:latin typeface="Arial"/>
                <a:cs typeface="Arial"/>
              </a:rPr>
              <a:t>Provision, Manage, &amp; Monitor</a:t>
            </a:r>
          </a:p>
          <a:p>
            <a:endParaRPr lang="en-US" sz="900" b="1" dirty="0">
              <a:solidFill>
                <a:srgbClr val="1E1E1E">
                  <a:lumMod val="75000"/>
                  <a:lumOff val="25000"/>
                </a:srgbClr>
              </a:solidFill>
              <a:latin typeface="Arial"/>
              <a:cs typeface="Arial"/>
            </a:endParaRPr>
          </a:p>
          <a:p>
            <a:r>
              <a:rPr lang="en-US" sz="900" dirty="0" smtClean="0">
                <a:solidFill>
                  <a:srgbClr val="1E1E1E">
                    <a:lumMod val="75000"/>
                    <a:lumOff val="25000"/>
                  </a:srgbClr>
                </a:solidFill>
                <a:cs typeface="Arial"/>
              </a:rPr>
              <a:t>Ambari</a:t>
            </a:r>
            <a:endParaRPr lang="en-US" sz="900" dirty="0">
              <a:solidFill>
                <a:srgbClr val="1E1E1E">
                  <a:lumMod val="75000"/>
                  <a:lumOff val="25000"/>
                </a:srgbClr>
              </a:solidFill>
              <a:cs typeface="Arial"/>
            </a:endParaRPr>
          </a:p>
          <a:p>
            <a:r>
              <a:rPr lang="en-US" sz="900" dirty="0" smtClean="0">
                <a:solidFill>
                  <a:srgbClr val="1E1E1E">
                    <a:lumMod val="75000"/>
                    <a:lumOff val="25000"/>
                  </a:srgbClr>
                </a:solidFill>
                <a:cs typeface="Arial"/>
              </a:rPr>
              <a:t>Cloudbreak</a:t>
            </a:r>
            <a:endParaRPr lang="en-US" sz="900" dirty="0">
              <a:solidFill>
                <a:srgbClr val="1E1E1E">
                  <a:lumMod val="75000"/>
                  <a:lumOff val="25000"/>
                </a:srgbClr>
              </a:solidFill>
              <a:cs typeface="Arial"/>
            </a:endParaRPr>
          </a:p>
          <a:p>
            <a:r>
              <a:rPr lang="en-US" sz="900" dirty="0">
                <a:solidFill>
                  <a:srgbClr val="1E1E1E">
                    <a:lumMod val="75000"/>
                    <a:lumOff val="25000"/>
                  </a:srgbClr>
                </a:solidFill>
                <a:cs typeface="Arial"/>
              </a:rPr>
              <a:t>Zookeeper</a:t>
            </a:r>
          </a:p>
          <a:p>
            <a:endParaRPr lang="en-US" sz="900" b="1" dirty="0">
              <a:solidFill>
                <a:srgbClr val="1E1E1E">
                  <a:lumMod val="75000"/>
                  <a:lumOff val="25000"/>
                </a:srgbClr>
              </a:solidFill>
              <a:cs typeface="Arial"/>
            </a:endParaRPr>
          </a:p>
          <a:p>
            <a:endParaRPr lang="en-US" sz="900" b="1" dirty="0" smtClean="0">
              <a:solidFill>
                <a:srgbClr val="1E1E1E">
                  <a:lumMod val="75000"/>
                  <a:lumOff val="25000"/>
                </a:srgbClr>
              </a:solidFill>
              <a:latin typeface="Arial"/>
              <a:cs typeface="Arial"/>
            </a:endParaRPr>
          </a:p>
          <a:p>
            <a:endParaRPr lang="en-US" sz="900" b="1" dirty="0">
              <a:solidFill>
                <a:srgbClr val="1E1E1E">
                  <a:lumMod val="75000"/>
                  <a:lumOff val="25000"/>
                </a:srgbClr>
              </a:solidFill>
              <a:latin typeface="Arial"/>
              <a:cs typeface="Arial"/>
            </a:endParaRPr>
          </a:p>
          <a:p>
            <a:endParaRPr lang="en-US" sz="900" b="1" dirty="0" smtClean="0">
              <a:solidFill>
                <a:srgbClr val="1E1E1E">
                  <a:lumMod val="75000"/>
                  <a:lumOff val="25000"/>
                </a:srgbClr>
              </a:solidFill>
              <a:latin typeface="Arial"/>
              <a:cs typeface="Arial"/>
            </a:endParaRPr>
          </a:p>
          <a:p>
            <a:endParaRPr lang="en-US" sz="800" dirty="0" smtClean="0">
              <a:solidFill>
                <a:srgbClr val="1E1E1E">
                  <a:lumMod val="75000"/>
                  <a:lumOff val="25000"/>
                </a:srgbClr>
              </a:solidFill>
              <a:latin typeface="Arial"/>
              <a:cs typeface="Arial"/>
            </a:endParaRPr>
          </a:p>
        </p:txBody>
      </p:sp>
      <p:sp>
        <p:nvSpPr>
          <p:cNvPr id="77" name="Rounded Rectangle 76"/>
          <p:cNvSpPr>
            <a:spLocks/>
          </p:cNvSpPr>
          <p:nvPr/>
        </p:nvSpPr>
        <p:spPr>
          <a:xfrm>
            <a:off x="9464053" y="4205978"/>
            <a:ext cx="1051546" cy="874021"/>
          </a:xfrm>
          <a:prstGeom prst="roundRect">
            <a:avLst>
              <a:gd name="adj" fmla="val 0"/>
            </a:avLst>
          </a:pr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square" lIns="91440" rIns="0" rtlCol="0" anchor="t"/>
          <a:lstStyle/>
          <a:p>
            <a:r>
              <a:rPr lang="en-US" sz="900" b="1" dirty="0" smtClean="0">
                <a:solidFill>
                  <a:srgbClr val="1E1E1E">
                    <a:lumMod val="75000"/>
                    <a:lumOff val="25000"/>
                  </a:srgbClr>
                </a:solidFill>
                <a:latin typeface="Arial"/>
                <a:cs typeface="Arial"/>
              </a:rPr>
              <a:t>Scheduling</a:t>
            </a:r>
          </a:p>
          <a:p>
            <a:endParaRPr lang="en-US" sz="900" b="1" dirty="0">
              <a:solidFill>
                <a:srgbClr val="1E1E1E">
                  <a:lumMod val="75000"/>
                  <a:lumOff val="25000"/>
                </a:srgbClr>
              </a:solidFill>
              <a:latin typeface="Arial"/>
              <a:cs typeface="Arial"/>
            </a:endParaRPr>
          </a:p>
          <a:p>
            <a:r>
              <a:rPr lang="en-US" sz="900" dirty="0" smtClean="0">
                <a:solidFill>
                  <a:srgbClr val="1E1E1E">
                    <a:lumMod val="75000"/>
                    <a:lumOff val="25000"/>
                  </a:srgbClr>
                </a:solidFill>
                <a:latin typeface="Arial"/>
                <a:cs typeface="Arial"/>
              </a:rPr>
              <a:t>Oozie</a:t>
            </a:r>
          </a:p>
          <a:p>
            <a:endParaRPr lang="en-US" sz="900" b="1" dirty="0">
              <a:solidFill>
                <a:srgbClr val="1E1E1E">
                  <a:lumMod val="75000"/>
                  <a:lumOff val="25000"/>
                </a:srgbClr>
              </a:solidFill>
              <a:latin typeface="Arial"/>
              <a:cs typeface="Arial"/>
            </a:endParaRPr>
          </a:p>
          <a:p>
            <a:endParaRPr lang="en-US" sz="900" b="1" dirty="0" smtClean="0">
              <a:solidFill>
                <a:srgbClr val="1E1E1E">
                  <a:lumMod val="75000"/>
                  <a:lumOff val="25000"/>
                </a:srgbClr>
              </a:solidFill>
              <a:latin typeface="Arial"/>
              <a:cs typeface="Arial"/>
            </a:endParaRPr>
          </a:p>
          <a:p>
            <a:endParaRPr lang="en-US" sz="800" dirty="0" smtClean="0">
              <a:solidFill>
                <a:srgbClr val="1E1E1E">
                  <a:lumMod val="75000"/>
                  <a:lumOff val="25000"/>
                </a:srgbClr>
              </a:solidFill>
              <a:latin typeface="Arial"/>
              <a:cs typeface="Arial"/>
            </a:endParaRPr>
          </a:p>
          <a:p>
            <a:endParaRPr lang="en-US" sz="500" dirty="0">
              <a:solidFill>
                <a:srgbClr val="1E1E1E">
                  <a:lumMod val="75000"/>
                  <a:lumOff val="25000"/>
                </a:srgbClr>
              </a:solidFill>
              <a:latin typeface="Arial"/>
              <a:cs typeface="Arial"/>
            </a:endParaRPr>
          </a:p>
        </p:txBody>
      </p:sp>
      <p:sp>
        <p:nvSpPr>
          <p:cNvPr id="63" name="Rounded Rectangle 37"/>
          <p:cNvSpPr>
            <a:spLocks/>
          </p:cNvSpPr>
          <p:nvPr/>
        </p:nvSpPr>
        <p:spPr>
          <a:xfrm>
            <a:off x="2951163"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Batch</a:t>
            </a:r>
          </a:p>
          <a:p>
            <a:pPr algn="ctr"/>
            <a:endParaRPr lang="en-US" sz="800" b="1" kern="0" dirty="0">
              <a:solidFill>
                <a:srgbClr val="1E1E1E">
                  <a:lumMod val="75000"/>
                  <a:lumOff val="25000"/>
                </a:srgbClr>
              </a:solidFill>
              <a:latin typeface="Arial"/>
              <a:cs typeface="Arial"/>
            </a:endParaRPr>
          </a:p>
          <a:p>
            <a:pPr algn="ctr"/>
            <a:r>
              <a:rPr lang="en-US" sz="750" kern="0" dirty="0" smtClean="0">
                <a:solidFill>
                  <a:srgbClr val="1E1E1E">
                    <a:lumMod val="75000"/>
                    <a:lumOff val="25000"/>
                  </a:srgbClr>
                </a:solidFill>
                <a:latin typeface="Arial"/>
                <a:cs typeface="Arial"/>
              </a:rPr>
              <a:t>MapReduce</a:t>
            </a:r>
            <a:endParaRPr lang="en-US" sz="750" kern="0" dirty="0">
              <a:solidFill>
                <a:srgbClr val="1E1E1E">
                  <a:lumMod val="75000"/>
                  <a:lumOff val="25000"/>
                </a:srgbClr>
              </a:solidFill>
              <a:latin typeface="Arial"/>
              <a:cs typeface="Arial"/>
            </a:endParaRPr>
          </a:p>
          <a:p>
            <a:pPr algn="ctr"/>
            <a:endParaRPr lang="en-US" sz="800" kern="0" dirty="0" smtClean="0">
              <a:solidFill>
                <a:srgbClr val="1E1E1E">
                  <a:lumMod val="75000"/>
                  <a:lumOff val="25000"/>
                </a:srgbClr>
              </a:solidFill>
              <a:latin typeface="Arial"/>
              <a:cs typeface="Arial"/>
            </a:endParaRPr>
          </a:p>
          <a:p>
            <a:pPr algn="ctr"/>
            <a:endParaRPr lang="en-US" sz="800" b="1" kern="0" dirty="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1" name="Rounded Rectangle 37"/>
          <p:cNvSpPr>
            <a:spLocks/>
          </p:cNvSpPr>
          <p:nvPr/>
        </p:nvSpPr>
        <p:spPr>
          <a:xfrm>
            <a:off x="3601884"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Script</a:t>
            </a: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Pig</a:t>
            </a:r>
            <a:endParaRPr lang="en-US" sz="800" kern="0" dirty="0">
              <a:solidFill>
                <a:srgbClr val="1E1E1E">
                  <a:lumMod val="75000"/>
                  <a:lumOff val="25000"/>
                </a:srgbClr>
              </a:solidFill>
              <a:cs typeface="Arial"/>
            </a:endParaRPr>
          </a:p>
          <a:p>
            <a:pPr algn="ctr"/>
            <a:endParaRPr lang="en-US" sz="800"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2" name="Rounded Rectangle 37"/>
          <p:cNvSpPr>
            <a:spLocks/>
          </p:cNvSpPr>
          <p:nvPr/>
        </p:nvSpPr>
        <p:spPr>
          <a:xfrm>
            <a:off x="6204768"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Search</a:t>
            </a: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Solr</a:t>
            </a:r>
            <a:endParaRPr lang="en-US" sz="800" kern="0" dirty="0">
              <a:solidFill>
                <a:srgbClr val="1E1E1E">
                  <a:lumMod val="75000"/>
                  <a:lumOff val="25000"/>
                </a:srgbClr>
              </a:solidFill>
              <a:cs typeface="Arial"/>
            </a:endParaRPr>
          </a:p>
          <a:p>
            <a:pPr algn="ctr"/>
            <a:endParaRPr lang="en-US" sz="800" kern="0" dirty="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3" name="Rounded Rectangle 37"/>
          <p:cNvSpPr>
            <a:spLocks/>
          </p:cNvSpPr>
          <p:nvPr/>
        </p:nvSpPr>
        <p:spPr>
          <a:xfrm>
            <a:off x="4252605"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SQL</a:t>
            </a: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Hive</a:t>
            </a:r>
            <a:endParaRPr lang="en-US" sz="800" kern="0" dirty="0">
              <a:solidFill>
                <a:srgbClr val="1E1E1E">
                  <a:lumMod val="75000"/>
                  <a:lumOff val="25000"/>
                </a:srgbClr>
              </a:solidFill>
              <a:cs typeface="Arial"/>
            </a:endParaRPr>
          </a:p>
          <a:p>
            <a:pPr algn="ctr"/>
            <a:endParaRPr lang="en-US" sz="800" b="1" kern="0" dirty="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4" name="Rounded Rectangle 37"/>
          <p:cNvSpPr>
            <a:spLocks/>
          </p:cNvSpPr>
          <p:nvPr/>
        </p:nvSpPr>
        <p:spPr>
          <a:xfrm>
            <a:off x="4903326"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NoSQL</a:t>
            </a:r>
            <a:endParaRPr lang="en-US" sz="800" b="1" kern="0" dirty="0">
              <a:solidFill>
                <a:srgbClr val="1E1E1E">
                  <a:lumMod val="75000"/>
                  <a:lumOff val="25000"/>
                </a:srgbClr>
              </a:solidFill>
              <a:latin typeface="Arial"/>
              <a:cs typeface="Arial"/>
            </a:endParaRP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HBase</a:t>
            </a:r>
          </a:p>
          <a:p>
            <a:pPr algn="ctr"/>
            <a:r>
              <a:rPr lang="en-US" sz="800" kern="0" dirty="0" smtClean="0">
                <a:solidFill>
                  <a:srgbClr val="1E1E1E">
                    <a:lumMod val="75000"/>
                    <a:lumOff val="25000"/>
                  </a:srgbClr>
                </a:solidFill>
                <a:cs typeface="Arial"/>
              </a:rPr>
              <a:t>Accumulo</a:t>
            </a:r>
          </a:p>
          <a:p>
            <a:pPr algn="ctr"/>
            <a:r>
              <a:rPr lang="en-US" sz="800" kern="0" dirty="0" smtClean="0">
                <a:solidFill>
                  <a:srgbClr val="1E1E1E">
                    <a:lumMod val="75000"/>
                    <a:lumOff val="25000"/>
                  </a:srgbClr>
                </a:solidFill>
                <a:cs typeface="Arial"/>
              </a:rPr>
              <a:t>Phoenix</a:t>
            </a:r>
          </a:p>
          <a:p>
            <a:pPr algn="ctr"/>
            <a:endParaRPr lang="en-US" sz="800" kern="0" dirty="0" smtClean="0">
              <a:solidFill>
                <a:srgbClr val="1E1E1E">
                  <a:lumMod val="75000"/>
                  <a:lumOff val="25000"/>
                </a:srgbClr>
              </a:solidFil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25" name="Rounded Rectangle 37"/>
          <p:cNvSpPr>
            <a:spLocks/>
          </p:cNvSpPr>
          <p:nvPr/>
        </p:nvSpPr>
        <p:spPr>
          <a:xfrm>
            <a:off x="5554047"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Stream</a:t>
            </a:r>
            <a:endParaRPr lang="en-US" sz="800" b="1" kern="0" dirty="0">
              <a:solidFill>
                <a:srgbClr val="1E1E1E">
                  <a:lumMod val="75000"/>
                  <a:lumOff val="25000"/>
                </a:srgbClr>
              </a:solidFill>
              <a:latin typeface="Arial"/>
              <a:cs typeface="Arial"/>
            </a:endParaRPr>
          </a:p>
          <a:p>
            <a:pPr algn="ctr"/>
            <a:endParaRPr lang="en-US" sz="800"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Storm</a:t>
            </a:r>
            <a:endParaRPr lang="en-US" sz="800" kern="0" dirty="0">
              <a:solidFill>
                <a:srgbClr val="1E1E1E">
                  <a:lumMod val="75000"/>
                  <a:lumOff val="25000"/>
                </a:srgbClr>
              </a:solidFill>
              <a:cs typeface="Arial"/>
            </a:endParaRPr>
          </a:p>
          <a:p>
            <a:pPr algn="ctr"/>
            <a:endParaRPr lang="en-US" sz="800" kern="0" dirty="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b="1" kern="0" dirty="0" smtClean="0">
              <a:solidFill>
                <a:srgbClr val="1E1E1E">
                  <a:lumMod val="75000"/>
                  <a:lumOff val="25000"/>
                </a:srgbClr>
              </a:solidFill>
              <a:latin typeface="Arial"/>
              <a:cs typeface="Arial"/>
            </a:endParaRPr>
          </a:p>
        </p:txBody>
      </p:sp>
      <p:sp>
        <p:nvSpPr>
          <p:cNvPr id="69" name="Rounded Rectangle 37"/>
          <p:cNvSpPr>
            <a:spLocks/>
          </p:cNvSpPr>
          <p:nvPr/>
        </p:nvSpPr>
        <p:spPr>
          <a:xfrm>
            <a:off x="6855489" y="2696398"/>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wrap="none" lIns="0" rIns="0" rtlCol="0" anchor="t"/>
          <a:lstStyle/>
          <a:p>
            <a:pPr algn="ctr"/>
            <a:r>
              <a:rPr lang="en-US" sz="800" b="1" kern="0" dirty="0" smtClean="0">
                <a:solidFill>
                  <a:srgbClr val="1E1E1E">
                    <a:lumMod val="75000"/>
                    <a:lumOff val="25000"/>
                  </a:srgbClr>
                </a:solidFill>
                <a:latin typeface="Arial"/>
                <a:cs typeface="Arial"/>
              </a:rPr>
              <a:t>In-memory</a:t>
            </a:r>
          </a:p>
          <a:p>
            <a:pPr algn="ctr"/>
            <a:endParaRPr lang="en-US" sz="800" b="1" kern="0" dirty="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cs typeface="Arial"/>
              </a:rPr>
              <a:t>Spark</a:t>
            </a:r>
            <a:endParaRPr lang="en-US" sz="800" kern="0" dirty="0">
              <a:solidFill>
                <a:srgbClr val="1E1E1E">
                  <a:lumMod val="75000"/>
                  <a:lumOff val="25000"/>
                </a:srgbClr>
              </a:solidFill>
              <a:cs typeface="Arial"/>
            </a:endParaRPr>
          </a:p>
          <a:p>
            <a:pPr algn="ctr"/>
            <a:endParaRPr lang="en-US" sz="800" b="1" kern="0" dirty="0" smtClean="0">
              <a:solidFill>
                <a:srgbClr val="1E1E1E">
                  <a:lumMod val="75000"/>
                  <a:lumOff val="25000"/>
                </a:srgbClr>
              </a:solidFill>
              <a:latin typeface="Arial"/>
              <a:cs typeface="Arial"/>
            </a:endParaRPr>
          </a:p>
          <a:p>
            <a:pPr algn="ctr"/>
            <a:endParaRPr lang="en-US" sz="800" kern="0" dirty="0" smtClean="0">
              <a:solidFill>
                <a:srgbClr val="1E1E1E">
                  <a:lumMod val="75000"/>
                  <a:lumOff val="25000"/>
                </a:srgbClr>
              </a:solidFill>
              <a:latin typeface="Arial"/>
              <a:cs typeface="Arial"/>
            </a:endParaRPr>
          </a:p>
        </p:txBody>
      </p:sp>
      <p:sp>
        <p:nvSpPr>
          <p:cNvPr id="71" name="Rounded Rectangle 37"/>
          <p:cNvSpPr>
            <a:spLocks/>
          </p:cNvSpPr>
          <p:nvPr/>
        </p:nvSpPr>
        <p:spPr>
          <a:xfrm>
            <a:off x="7506213" y="2696399"/>
            <a:ext cx="630936" cy="926487"/>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lumMod val="95000"/>
            </a:schemeClr>
          </a:solidFill>
          <a:ln w="9525" cmpd="sng">
            <a:solidFill>
              <a:schemeClr val="tx2">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Arial"/>
                <a:cs typeface="Arial"/>
              </a:rPr>
              <a:t>Others</a:t>
            </a:r>
          </a:p>
          <a:p>
            <a:pPr algn="ctr"/>
            <a:endParaRPr lang="en-US" sz="800" b="1" kern="0" dirty="0" smtClean="0">
              <a:solidFill>
                <a:srgbClr val="1E1E1E">
                  <a:lumMod val="75000"/>
                  <a:lumOff val="25000"/>
                </a:srgbClr>
              </a:solidFill>
              <a:latin typeface="Arial"/>
              <a:cs typeface="Arial"/>
            </a:endParaRPr>
          </a:p>
          <a:p>
            <a:pPr algn="ctr"/>
            <a:r>
              <a:rPr lang="en-US" sz="800" kern="0" dirty="0" smtClean="0">
                <a:solidFill>
                  <a:srgbClr val="1E1E1E">
                    <a:lumMod val="75000"/>
                    <a:lumOff val="25000"/>
                  </a:srgbClr>
                </a:solidFill>
                <a:latin typeface="Arial"/>
                <a:cs typeface="Arial"/>
              </a:rPr>
              <a:t>ISV Engines</a:t>
            </a:r>
          </a:p>
        </p:txBody>
      </p:sp>
      <p:pic>
        <p:nvPicPr>
          <p:cNvPr id="83" name="Picture 8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86669" y="3291322"/>
            <a:ext cx="467950" cy="230854"/>
          </a:xfrm>
          <a:prstGeom prst="rect">
            <a:avLst/>
          </a:prstGeom>
        </p:spPr>
      </p:pic>
      <p:sp>
        <p:nvSpPr>
          <p:cNvPr id="66" name="Rounded Rectangle 65"/>
          <p:cNvSpPr/>
          <p:nvPr/>
        </p:nvSpPr>
        <p:spPr>
          <a:xfrm>
            <a:off x="3728036" y="3382208"/>
            <a:ext cx="384175"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a:solidFill>
                  <a:srgbClr val="FFFFFF"/>
                </a:solidFill>
                <a:cs typeface="Arial"/>
              </a:rPr>
              <a:t>Tez</a:t>
            </a:r>
            <a:endParaRPr lang="en-US" sz="800" dirty="0">
              <a:solidFill>
                <a:srgbClr val="FFFFFF"/>
              </a:solidFill>
              <a:cs typeface="Arial"/>
            </a:endParaRPr>
          </a:p>
        </p:txBody>
      </p:sp>
      <p:sp>
        <p:nvSpPr>
          <p:cNvPr id="67" name="Rounded Rectangle 66"/>
          <p:cNvSpPr/>
          <p:nvPr/>
        </p:nvSpPr>
        <p:spPr>
          <a:xfrm>
            <a:off x="3083831" y="3382208"/>
            <a:ext cx="356904"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smtClean="0">
                <a:solidFill>
                  <a:srgbClr val="FFFFFF"/>
                </a:solidFill>
                <a:latin typeface="Arial"/>
                <a:cs typeface="Arial"/>
              </a:rPr>
              <a:t>Tez</a:t>
            </a:r>
            <a:endParaRPr lang="en-US" sz="800" dirty="0">
              <a:solidFill>
                <a:srgbClr val="FFFFFF"/>
              </a:solidFill>
              <a:latin typeface="Arial"/>
              <a:cs typeface="Arial"/>
            </a:endParaRPr>
          </a:p>
        </p:txBody>
      </p:sp>
      <p:sp>
        <p:nvSpPr>
          <p:cNvPr id="68" name="Rounded Rectangle 67"/>
          <p:cNvSpPr/>
          <p:nvPr/>
        </p:nvSpPr>
        <p:spPr>
          <a:xfrm>
            <a:off x="4376313" y="3382208"/>
            <a:ext cx="384175"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a:solidFill>
                  <a:srgbClr val="FFFFFF"/>
                </a:solidFill>
                <a:cs typeface="Arial"/>
              </a:rPr>
              <a:t>Tez</a:t>
            </a:r>
            <a:endParaRPr lang="en-US" sz="800" dirty="0">
              <a:solidFill>
                <a:srgbClr val="FFFFFF"/>
              </a:solidFill>
              <a:cs typeface="Arial"/>
            </a:endParaRPr>
          </a:p>
        </p:txBody>
      </p:sp>
      <p:sp>
        <p:nvSpPr>
          <p:cNvPr id="70" name="Rounded Rectangle 69"/>
          <p:cNvSpPr/>
          <p:nvPr/>
        </p:nvSpPr>
        <p:spPr>
          <a:xfrm>
            <a:off x="5006054" y="3379437"/>
            <a:ext cx="418303"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smtClean="0">
                <a:solidFill>
                  <a:srgbClr val="FFFFFF"/>
                </a:solidFill>
                <a:cs typeface="Arial"/>
              </a:rPr>
              <a:t>Slider</a:t>
            </a:r>
            <a:endParaRPr lang="en-US" sz="800" dirty="0">
              <a:solidFill>
                <a:srgbClr val="FFFFFF"/>
              </a:solidFill>
              <a:cs typeface="Arial"/>
            </a:endParaRPr>
          </a:p>
        </p:txBody>
      </p:sp>
      <p:sp>
        <p:nvSpPr>
          <p:cNvPr id="73" name="Rounded Rectangle 72"/>
          <p:cNvSpPr/>
          <p:nvPr/>
        </p:nvSpPr>
        <p:spPr>
          <a:xfrm>
            <a:off x="5652480" y="3376634"/>
            <a:ext cx="418303" cy="131117"/>
          </a:xfrm>
          <a:prstGeom prst="roundRect">
            <a:avLst>
              <a:gd name="adj" fmla="val 2922"/>
            </a:avLst>
          </a:prstGeom>
          <a:solidFill>
            <a:schemeClr val="bg1">
              <a:lumMod val="50000"/>
              <a:lumOff val="50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fontAlgn="base">
              <a:spcBef>
                <a:spcPct val="0"/>
              </a:spcBef>
              <a:spcAft>
                <a:spcPct val="0"/>
              </a:spcAft>
            </a:pPr>
            <a:r>
              <a:rPr lang="en-US" sz="700" dirty="0">
                <a:solidFill>
                  <a:srgbClr val="FFFFFF"/>
                </a:solidFill>
                <a:cs typeface="Arial"/>
              </a:rPr>
              <a:t>Slider</a:t>
            </a:r>
            <a:endParaRPr lang="en-US" sz="800" dirty="0">
              <a:solidFill>
                <a:srgbClr val="FFFFFF"/>
              </a:solidFill>
              <a:cs typeface="Arial"/>
            </a:endParaRPr>
          </a:p>
        </p:txBody>
      </p:sp>
      <p:sp>
        <p:nvSpPr>
          <p:cNvPr id="62" name="Rounded Rectangle 61"/>
          <p:cNvSpPr>
            <a:spLocks/>
          </p:cNvSpPr>
          <p:nvPr/>
        </p:nvSpPr>
        <p:spPr>
          <a:xfrm>
            <a:off x="2930706" y="3999769"/>
            <a:ext cx="5228900" cy="713979"/>
          </a:xfrm>
          <a:prstGeom prst="roundRect">
            <a:avLst>
              <a:gd name="adj" fmla="val 0"/>
            </a:avLst>
          </a:prstGeom>
          <a:solidFill>
            <a:schemeClr val="tx2">
              <a:alpha val="75000"/>
            </a:schemeClr>
          </a:solidFill>
          <a:ln w="9525"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109728" rIns="0" rtlCol="0" anchor="ctr"/>
          <a:lstStyle/>
          <a:p>
            <a:pPr algn="ctr"/>
            <a:r>
              <a:rPr lang="en-US" sz="1200" b="1" smtClean="0">
                <a:solidFill>
                  <a:srgbClr val="1E1E1E">
                    <a:lumMod val="75000"/>
                    <a:lumOff val="25000"/>
                  </a:srgbClr>
                </a:solidFill>
                <a:latin typeface="Arial"/>
                <a:cs typeface="Arial"/>
              </a:rPr>
              <a:t>HDFS </a:t>
            </a:r>
            <a:r>
              <a:rPr lang="en-US" sz="1000" smtClean="0">
                <a:solidFill>
                  <a:srgbClr val="1E1E1E">
                    <a:lumMod val="75000"/>
                    <a:lumOff val="25000"/>
                  </a:srgbClr>
                </a:solidFill>
                <a:latin typeface="Arial"/>
                <a:cs typeface="Arial"/>
              </a:rPr>
              <a:t>Hadoop Distributed File System</a:t>
            </a:r>
            <a:endParaRPr lang="en-US" sz="1000" dirty="0">
              <a:solidFill>
                <a:srgbClr val="1E1E1E">
                  <a:lumMod val="75000"/>
                  <a:lumOff val="25000"/>
                </a:srgbClr>
              </a:solidFill>
              <a:latin typeface="Arial"/>
              <a:cs typeface="Arial"/>
            </a:endParaRPr>
          </a:p>
        </p:txBody>
      </p:sp>
      <p:sp>
        <p:nvSpPr>
          <p:cNvPr id="15" name="Rounded Rectangle 14"/>
          <p:cNvSpPr/>
          <p:nvPr/>
        </p:nvSpPr>
        <p:spPr>
          <a:xfrm rot="5400000">
            <a:off x="5334843" y="2309611"/>
            <a:ext cx="420624" cy="5228899"/>
          </a:xfrm>
          <a:prstGeom prst="roundRect">
            <a:avLst>
              <a:gd name="adj" fmla="val 0"/>
            </a:avLst>
          </a:prstGeom>
          <a:solidFill>
            <a:srgbClr val="59B51E"/>
          </a:solidFill>
          <a:ln w="28575" cmpd="sng">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00" b="1" dirty="0">
                <a:solidFill>
                  <a:srgbClr val="FFFFFF"/>
                </a:solidFill>
                <a:latin typeface="Arial"/>
                <a:cs typeface="Arial"/>
              </a:rPr>
              <a:t>DATA </a:t>
            </a:r>
            <a:r>
              <a:rPr lang="en-US" sz="900" b="1" dirty="0" smtClean="0">
                <a:solidFill>
                  <a:srgbClr val="FFFFFF"/>
                </a:solidFill>
                <a:latin typeface="Arial"/>
                <a:cs typeface="Arial"/>
              </a:rPr>
              <a:t> MANAGEMENT</a:t>
            </a:r>
            <a:endParaRPr lang="en-US" sz="900" b="1" dirty="0">
              <a:solidFill>
                <a:srgbClr val="FFFFFF"/>
              </a:solidFill>
              <a:latin typeface="Arial"/>
              <a:cs typeface="Arial"/>
            </a:endParaRPr>
          </a:p>
        </p:txBody>
      </p:sp>
      <p:sp>
        <p:nvSpPr>
          <p:cNvPr id="58" name="Rounded Rectangle 57"/>
          <p:cNvSpPr>
            <a:spLocks/>
          </p:cNvSpPr>
          <p:nvPr/>
        </p:nvSpPr>
        <p:spPr>
          <a:xfrm>
            <a:off x="2930706" y="5181600"/>
            <a:ext cx="5234065" cy="400050"/>
          </a:xfrm>
          <a:prstGeom prst="roundRect">
            <a:avLst>
              <a:gd name="adj" fmla="val 0"/>
            </a:avLst>
          </a:prstGeom>
          <a:solidFill>
            <a:srgbClr val="1E1E1E">
              <a:lumMod val="50000"/>
              <a:lumOff val="50000"/>
            </a:srgbClr>
          </a:solidFill>
          <a:ln w="9525" cap="flat" cmpd="sng" algn="ctr">
            <a:noFill/>
            <a:prstDash val="solid"/>
          </a:ln>
          <a:effectLst/>
        </p:spPr>
        <p:txBody>
          <a:bodyPr wrap="none" lIns="0" tIns="45720" rIns="0" rtlCol="0" anchor="t" anchorCtr="0"/>
          <a:lstStyle/>
          <a:p>
            <a:pPr marL="0" marR="0" lvl="0" indent="0" algn="ctr" defTabSz="914400" eaLnBrk="1" fontAlgn="auto" latinLnBrk="0" hangingPunct="1">
              <a:lnSpc>
                <a:spcPct val="100000"/>
              </a:lnSpc>
              <a:buClrTx/>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Arial"/>
              </a:rPr>
              <a:t>Deployment Choice</a:t>
            </a:r>
            <a:endParaRPr kumimoji="0" lang="en-US" sz="800" b="0" i="0" u="none" strike="noStrike" kern="0" cap="none" spc="0" normalizeH="0" baseline="0" noProof="0" dirty="0">
              <a:ln>
                <a:noFill/>
              </a:ln>
              <a:solidFill>
                <a:srgbClr val="FFFFFF"/>
              </a:solidFill>
              <a:effectLst/>
              <a:uLnTx/>
              <a:uFillTx/>
              <a:latin typeface="Calibri"/>
              <a:ea typeface="+mn-ea"/>
              <a:cs typeface="Arial"/>
            </a:endParaRPr>
          </a:p>
        </p:txBody>
      </p:sp>
      <p:grpSp>
        <p:nvGrpSpPr>
          <p:cNvPr id="2" name="Group 1"/>
          <p:cNvGrpSpPr/>
          <p:nvPr/>
        </p:nvGrpSpPr>
        <p:grpSpPr>
          <a:xfrm>
            <a:off x="3398323" y="5222255"/>
            <a:ext cx="1400022" cy="215444"/>
            <a:chOff x="2655373" y="5203205"/>
            <a:chExt cx="1400022" cy="215444"/>
          </a:xfrm>
        </p:grpSpPr>
        <p:cxnSp>
          <p:nvCxnSpPr>
            <p:cNvPr id="59" name="Straight Connector 58"/>
            <p:cNvCxnSpPr/>
            <p:nvPr/>
          </p:nvCxnSpPr>
          <p:spPr>
            <a:xfrm>
              <a:off x="2655373" y="5418649"/>
              <a:ext cx="1400022" cy="0"/>
            </a:xfrm>
            <a:prstGeom prst="line">
              <a:avLst/>
            </a:prstGeom>
            <a:noFill/>
            <a:ln w="12700" cap="flat" cmpd="sng" algn="ctr">
              <a:solidFill>
                <a:srgbClr val="FFFFFF"/>
              </a:solidFill>
              <a:prstDash val="sysDash"/>
              <a:headEnd type="triangle"/>
              <a:tailEnd type="triangle"/>
            </a:ln>
            <a:effectLst/>
          </p:spPr>
        </p:cxnSp>
        <p:sp>
          <p:nvSpPr>
            <p:cNvPr id="60" name="Rectangle 59"/>
            <p:cNvSpPr/>
            <p:nvPr/>
          </p:nvSpPr>
          <p:spPr>
            <a:xfrm>
              <a:off x="2731320" y="5203205"/>
              <a:ext cx="366078" cy="215444"/>
            </a:xfrm>
            <a:prstGeom prst="rect">
              <a:avLst/>
            </a:prstGeom>
          </p:spPr>
          <p:txBody>
            <a:bodyPr wrap="square" lIns="0" r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cs typeface="Arial"/>
                </a:rPr>
                <a:t>Linux </a:t>
              </a:r>
              <a:endParaRPr kumimoji="0" lang="en-US" sz="800" b="0" i="0" u="none" strike="noStrike" kern="0" cap="none" spc="0" normalizeH="0" baseline="0" noProof="0" dirty="0">
                <a:ln>
                  <a:noFill/>
                </a:ln>
                <a:solidFill>
                  <a:sysClr val="windowText" lastClr="000000"/>
                </a:solidFill>
                <a:effectLst/>
                <a:uLnTx/>
                <a:uFillTx/>
              </a:endParaRPr>
            </a:p>
          </p:txBody>
        </p:sp>
        <p:sp>
          <p:nvSpPr>
            <p:cNvPr id="65" name="Rectangle 64"/>
            <p:cNvSpPr/>
            <p:nvPr/>
          </p:nvSpPr>
          <p:spPr>
            <a:xfrm>
              <a:off x="3311549" y="5203205"/>
              <a:ext cx="669176" cy="215444"/>
            </a:xfrm>
            <a:prstGeom prst="rect">
              <a:avLst/>
            </a:prstGeom>
          </p:spPr>
          <p:txBody>
            <a:bodyPr wrap="square" lIns="0"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cs typeface="Arial"/>
                </a:rPr>
                <a:t>Windows </a:t>
              </a:r>
              <a:endParaRPr kumimoji="0" lang="en-US" sz="800" b="0" i="0" u="none" strike="noStrike" kern="0" cap="none" spc="0" normalizeH="0" baseline="0" noProof="0" dirty="0">
                <a:ln>
                  <a:noFill/>
                </a:ln>
                <a:solidFill>
                  <a:sysClr val="windowText" lastClr="000000"/>
                </a:solidFill>
                <a:effectLst/>
                <a:uLnTx/>
                <a:uFillTx/>
              </a:endParaRPr>
            </a:p>
          </p:txBody>
        </p:sp>
      </p:grpSp>
      <p:grpSp>
        <p:nvGrpSpPr>
          <p:cNvPr id="3" name="Group 2"/>
          <p:cNvGrpSpPr/>
          <p:nvPr/>
        </p:nvGrpSpPr>
        <p:grpSpPr>
          <a:xfrm>
            <a:off x="6234690" y="5222255"/>
            <a:ext cx="1400022" cy="215444"/>
            <a:chOff x="7079296" y="5209555"/>
            <a:chExt cx="1400022" cy="215444"/>
          </a:xfrm>
        </p:grpSpPr>
        <p:cxnSp>
          <p:nvCxnSpPr>
            <p:cNvPr id="61" name="Straight Connector 60"/>
            <p:cNvCxnSpPr/>
            <p:nvPr/>
          </p:nvCxnSpPr>
          <p:spPr>
            <a:xfrm>
              <a:off x="7079296" y="5424999"/>
              <a:ext cx="1400022" cy="0"/>
            </a:xfrm>
            <a:prstGeom prst="line">
              <a:avLst/>
            </a:prstGeom>
            <a:noFill/>
            <a:ln w="12700" cap="flat" cmpd="sng" algn="ctr">
              <a:solidFill>
                <a:srgbClr val="FFFFFF"/>
              </a:solidFill>
              <a:prstDash val="sysDash"/>
              <a:headEnd type="triangle"/>
              <a:tailEnd type="triangle"/>
            </a:ln>
            <a:effectLst/>
          </p:spPr>
        </p:cxnSp>
        <p:sp>
          <p:nvSpPr>
            <p:cNvPr id="72" name="Rectangle 71"/>
            <p:cNvSpPr/>
            <p:nvPr/>
          </p:nvSpPr>
          <p:spPr>
            <a:xfrm>
              <a:off x="7155495" y="5209555"/>
              <a:ext cx="720094" cy="215444"/>
            </a:xfrm>
            <a:prstGeom prst="rect">
              <a:avLst/>
            </a:prstGeom>
          </p:spPr>
          <p:txBody>
            <a:bodyPr wrap="square" lIns="0" r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cs typeface="Arial"/>
                </a:rPr>
                <a:t>On-Premise </a:t>
              </a:r>
              <a:endParaRPr kumimoji="0" lang="en-US" sz="800" b="0" i="0" u="none" strike="noStrike" kern="0" cap="none" spc="0" normalizeH="0" baseline="0" noProof="0" dirty="0">
                <a:ln>
                  <a:noFill/>
                </a:ln>
                <a:solidFill>
                  <a:sysClr val="windowText" lastClr="000000"/>
                </a:solidFill>
                <a:effectLst/>
                <a:uLnTx/>
                <a:uFillTx/>
              </a:endParaRPr>
            </a:p>
          </p:txBody>
        </p:sp>
        <p:sp>
          <p:nvSpPr>
            <p:cNvPr id="74" name="Rectangle 73"/>
            <p:cNvSpPr/>
            <p:nvPr/>
          </p:nvSpPr>
          <p:spPr>
            <a:xfrm>
              <a:off x="7863359" y="5209555"/>
              <a:ext cx="522493" cy="215444"/>
            </a:xfrm>
            <a:prstGeom prst="rect">
              <a:avLst/>
            </a:prstGeom>
          </p:spPr>
          <p:txBody>
            <a:bodyPr wrap="square" lIns="0"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cs typeface="Arial"/>
                </a:rPr>
                <a:t>Cloud</a:t>
              </a:r>
              <a:endParaRPr kumimoji="0" lang="en-US" sz="800" b="0" i="0" u="none" strike="noStrike" kern="0" cap="none" spc="0" normalizeH="0" baseline="0" noProof="0" dirty="0">
                <a:ln>
                  <a:noFill/>
                </a:ln>
                <a:solidFill>
                  <a:sysClr val="windowText" lastClr="000000"/>
                </a:solidFill>
                <a:effectLst/>
                <a:uLnTx/>
                <a:uFillTx/>
              </a:endParaRPr>
            </a:p>
          </p:txBody>
        </p:sp>
      </p:grpSp>
      <p:sp>
        <p:nvSpPr>
          <p:cNvPr id="85" name="Rounded Rectangle 84"/>
          <p:cNvSpPr/>
          <p:nvPr/>
        </p:nvSpPr>
        <p:spPr>
          <a:xfrm>
            <a:off x="1651000" y="1930400"/>
            <a:ext cx="8978900" cy="3708400"/>
          </a:xfrm>
          <a:prstGeom prst="roundRect">
            <a:avLst>
              <a:gd name="adj" fmla="val 0"/>
            </a:avLst>
          </a:prstGeom>
          <a:noFill/>
          <a:ln w="6350"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t"/>
          <a:lstStyle/>
          <a:p>
            <a:pPr marL="1485900"/>
            <a:r>
              <a:rPr lang="en-US" sz="3200" b="1" dirty="0" smtClean="0">
                <a:solidFill>
                  <a:srgbClr val="FFFFFF"/>
                </a:solidFill>
              </a:rPr>
              <a:t>    </a:t>
            </a:r>
            <a:endParaRPr lang="en-US" sz="3200" b="1" dirty="0">
              <a:solidFill>
                <a:srgbClr val="FFFFFF"/>
              </a:solidFill>
            </a:endParaRPr>
          </a:p>
        </p:txBody>
      </p:sp>
    </p:spTree>
    <p:extLst>
      <p:ext uri="{BB962C8B-B14F-4D97-AF65-F5344CB8AC3E}">
        <p14:creationId xmlns:p14="http://schemas.microsoft.com/office/powerpoint/2010/main" val="18180842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HortonworksCorpDeckSpring2014(1)">
  <a:themeElements>
    <a:clrScheme name="Custom 1">
      <a:dk1>
        <a:sysClr val="windowText" lastClr="000000"/>
      </a:dk1>
      <a:lt1>
        <a:srgbClr val="1E1E1E"/>
      </a:lt1>
      <a:dk2>
        <a:srgbClr val="FFFFFF"/>
      </a:dk2>
      <a:lt2>
        <a:srgbClr val="FFFFFF"/>
      </a:lt2>
      <a:accent1>
        <a:srgbClr val="69BE28"/>
      </a:accent1>
      <a:accent2>
        <a:srgbClr val="3DB5E6"/>
      </a:accent2>
      <a:accent3>
        <a:srgbClr val="44697D"/>
      </a:accent3>
      <a:accent4>
        <a:srgbClr val="818A8F"/>
      </a:accent4>
      <a:accent5>
        <a:srgbClr val="E17000"/>
      </a:accent5>
      <a:accent6>
        <a:srgbClr val="F6A800"/>
      </a:accent6>
      <a:hlink>
        <a:srgbClr val="2A52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tIns="91440" bIns="91440" rtlCol="0" anchor="t" anchorCtr="0"/>
      <a:lstStyle>
        <a:defPPr algn="l">
          <a:defRPr dirty="0" smtClean="0">
            <a:solidFill>
              <a:schemeClr val="bg2"/>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4"/>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91440" rIns="91440" bIns="9144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HortonworksCorpDeckSpring2014(1)</Template>
  <TotalTime>76005</TotalTime>
  <Words>4230</Words>
  <Application>Microsoft Macintosh PowerPoint</Application>
  <PresentationFormat>Custom</PresentationFormat>
  <Paragraphs>1312</Paragraphs>
  <Slides>66</Slides>
  <Notes>36</Notes>
  <HiddenSlides>7</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HortonworksCorpDeckSpring2014(1)</vt:lpstr>
      <vt:lpstr>Pre-check Punchlist</vt:lpstr>
      <vt:lpstr>Apache Atlas: Data Governance</vt:lpstr>
      <vt:lpstr> </vt:lpstr>
      <vt:lpstr> </vt:lpstr>
      <vt:lpstr>Agenda</vt:lpstr>
      <vt:lpstr>Enterprise Data Governance Goals</vt:lpstr>
      <vt:lpstr>Data Governance Initiative for Hadoop</vt:lpstr>
      <vt:lpstr>Core Capabilities of HDP 2.3</vt:lpstr>
      <vt:lpstr>Core Capabilities of HDP 2.3</vt:lpstr>
      <vt:lpstr>Apache Atlas Overview</vt:lpstr>
      <vt:lpstr>What is Apache Atlas ?</vt:lpstr>
      <vt:lpstr>What is Apache Atlas ?</vt:lpstr>
      <vt:lpstr>Apache Atlas Vision 2015 </vt:lpstr>
      <vt:lpstr>What is available now versus later ?</vt:lpstr>
      <vt:lpstr>Overlap with Falcon ?</vt:lpstr>
      <vt:lpstr>Apache Atlas Capabilities: Overview</vt:lpstr>
      <vt:lpstr>Apache Atlas Overview</vt:lpstr>
      <vt:lpstr>Business Taxonomy Example</vt:lpstr>
      <vt:lpstr>Business Taxonomy Inheritance</vt:lpstr>
      <vt:lpstr>Business Taxonomy Inheritance</vt:lpstr>
      <vt:lpstr>Apache Atlas Overview</vt:lpstr>
      <vt:lpstr>Apache Atlas Overview</vt:lpstr>
      <vt:lpstr>Apache Atlas Overview</vt:lpstr>
      <vt:lpstr>Apache Atlas Overview</vt:lpstr>
      <vt:lpstr>Gov Ready Certification Program - M20</vt:lpstr>
      <vt:lpstr>Key Concepts</vt:lpstr>
      <vt:lpstr>Architecture</vt:lpstr>
      <vt:lpstr>High Level Architecture</vt:lpstr>
      <vt:lpstr>Technology Stack</vt:lpstr>
      <vt:lpstr>Tech Preview APIs: Jan 2015</vt:lpstr>
      <vt:lpstr>Type System – Overview of Types</vt:lpstr>
      <vt:lpstr>Type System – Data Types</vt:lpstr>
      <vt:lpstr>PowerPoint Presentation</vt:lpstr>
      <vt:lpstr>Repository</vt:lpstr>
      <vt:lpstr>Search</vt:lpstr>
      <vt:lpstr>Lineage</vt:lpstr>
      <vt:lpstr>Hive Integration</vt:lpstr>
      <vt:lpstr>Key Concepts</vt:lpstr>
      <vt:lpstr>Apache Atlas Screens</vt:lpstr>
      <vt:lpstr>PowerPoint Presentation</vt:lpstr>
      <vt:lpstr>PowerPoint Presentation</vt:lpstr>
      <vt:lpstr>PowerPoint Presentation</vt:lpstr>
      <vt:lpstr>PowerPoint Presentation</vt:lpstr>
      <vt:lpstr>PowerPoint Presentation</vt:lpstr>
      <vt:lpstr>Demo: Ingestion &amp; ETL </vt:lpstr>
      <vt:lpstr>What can you do with Atlas now ? Ingestion &amp; ETL Demo</vt:lpstr>
      <vt:lpstr>Sample Use Case:  Ingestion &amp; ETL</vt:lpstr>
      <vt:lpstr>Demo: Governance Ingestion &amp; ETL</vt:lpstr>
      <vt:lpstr>Demo: Setup</vt:lpstr>
      <vt:lpstr>Demo: Steps to Create Metadata</vt:lpstr>
      <vt:lpstr>Demo: Attribute Definition</vt:lpstr>
      <vt:lpstr>Tag Based Ranger Policy Example</vt:lpstr>
      <vt:lpstr>How does Falcon work with Ranger?</vt:lpstr>
      <vt:lpstr>Hive schema and tags - Atlas</vt:lpstr>
      <vt:lpstr>Tag-based policies - Ranger</vt:lpstr>
      <vt:lpstr>Queries &amp; outcomes </vt:lpstr>
      <vt:lpstr>Tag based Access Policy Review</vt:lpstr>
      <vt:lpstr>Apache Atlas Roadmap</vt:lpstr>
      <vt:lpstr>Disclaimer</vt:lpstr>
      <vt:lpstr>Atlas Roadmap</vt:lpstr>
      <vt:lpstr>FAQ’s</vt:lpstr>
      <vt:lpstr>Atlas versus Falcon:  What’s the difference? </vt:lpstr>
      <vt:lpstr>When to use  Atlas versus Falcon?</vt:lpstr>
      <vt:lpstr>FAQ’s</vt:lpstr>
      <vt:lpstr>Atlas Resources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Content Development Proposal Tech Docs and Curriculum</dc:title>
  <dc:creator>Jason</dc:creator>
  <cp:lastModifiedBy>Shivaji Dutta</cp:lastModifiedBy>
  <cp:revision>871</cp:revision>
  <dcterms:created xsi:type="dcterms:W3CDTF">2014-05-27T15:23:41Z</dcterms:created>
  <dcterms:modified xsi:type="dcterms:W3CDTF">2015-07-27T15:27:52Z</dcterms:modified>
</cp:coreProperties>
</file>