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3" r:id="rId2"/>
    <p:sldId id="272" r:id="rId3"/>
    <p:sldId id="284" r:id="rId4"/>
    <p:sldId id="275" r:id="rId5"/>
    <p:sldId id="276" r:id="rId6"/>
    <p:sldId id="282" r:id="rId7"/>
    <p:sldId id="285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  <p:cmAuthor id="1" name="David Schorow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E28"/>
    <a:srgbClr val="84D12F"/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 autoAdjust="0"/>
    <p:restoredTop sz="96271" autoAdjust="0"/>
  </p:normalViewPr>
  <p:slideViewPr>
    <p:cSldViewPr snapToGrid="0" snapToObjects="1">
      <p:cViewPr varScale="1">
        <p:scale>
          <a:sx n="97" d="100"/>
          <a:sy n="97" d="100"/>
        </p:scale>
        <p:origin x="-112" y="-1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7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pPr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pPr/>
              <a:t>7/27/15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rgbClr val="69BE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2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7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9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1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776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223838" indent="-223838">
              <a:spcBef>
                <a:spcPts val="776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31825" indent="-166688">
              <a:spcBef>
                <a:spcPts val="776"/>
              </a:spcBef>
              <a:spcAft>
                <a:spcPts val="0"/>
              </a:spcAft>
              <a:buFont typeface="Lucida Grande"/>
              <a:buChar char="–"/>
              <a:tabLst/>
              <a:defRPr sz="1800">
                <a:solidFill>
                  <a:srgbClr val="818A8F"/>
                </a:solidFill>
              </a:defRPr>
            </a:lvl3pPr>
            <a:lvl4pPr marL="914400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44588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jpeg"/><Relationship Id="rId3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9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3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2015.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HDP Governance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July 2015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Competitive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279832" y="6099595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Enterprise Hadoop Governance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76426"/>
              </p:ext>
            </p:extLst>
          </p:nvPr>
        </p:nvGraphicFramePr>
        <p:xfrm>
          <a:off x="609441" y="1063674"/>
          <a:ext cx="10969945" cy="3840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487"/>
                <a:gridCol w="4666729"/>
                <a:gridCol w="4666729"/>
              </a:tblGrid>
              <a:tr h="484965">
                <a:tc gridSpan="3"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OPERATIONS: Only Open Hadoop platform with </a:t>
                      </a:r>
                      <a:r>
                        <a:rPr lang="en-US" sz="1400" b="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  <a:r>
                        <a:rPr lang="en-US" sz="1400" b="0" u="none" strike="noStrike" baseline="0" dirty="0" smtClean="0">
                          <a:solidFill>
                            <a:srgbClr val="FFFFFF"/>
                          </a:solidFill>
                          <a:effectLst/>
                        </a:rPr>
                        <a:t> fully </a:t>
                      </a:r>
                      <a:r>
                        <a:rPr lang="en-US" sz="1400" b="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customizable </a:t>
                      </a:r>
                      <a:r>
                        <a:rPr lang="en-US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operations framework </a:t>
                      </a:r>
                      <a:r>
                        <a:rPr lang="en-US" sz="1400" b="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and the richest set of provisioning options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8900" marR="88900" marT="12700" marB="127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1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Hortonworks Data Platform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Propriety</a:t>
                      </a:r>
                      <a:r>
                        <a:rPr lang="en-US" sz="1400" b="1" baseline="0" dirty="0" smtClean="0"/>
                        <a:t> Hadoop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0476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Data Life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Cycle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Re-useable</a:t>
                      </a:r>
                      <a:r>
                        <a:rPr lang="en-US" sz="1400" b="0" baseline="0" dirty="0" smtClean="0"/>
                        <a:t>, m</a:t>
                      </a:r>
                      <a:r>
                        <a:rPr lang="en-US" sz="1400" b="0" dirty="0" smtClean="0"/>
                        <a:t>etadata</a:t>
                      </a:r>
                      <a:r>
                        <a:rPr lang="en-US" sz="1400" b="0" baseline="0" dirty="0" smtClean="0"/>
                        <a:t> driven management policies and workflows with actionable output. </a:t>
                      </a:r>
                      <a:endParaRPr lang="en-US" sz="1400" b="0" dirty="0"/>
                    </a:p>
                  </a:txBody>
                  <a:tcPr marL="88900" marR="889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Manually</a:t>
                      </a:r>
                      <a:r>
                        <a:rPr lang="en-US" sz="1400" b="0" baseline="0" dirty="0" smtClean="0"/>
                        <a:t> identify and create policies for each dataset.</a:t>
                      </a:r>
                      <a:endParaRPr lang="en-US" sz="1400" b="0" dirty="0"/>
                    </a:p>
                  </a:txBody>
                  <a:tcPr marL="88900" marR="88900" marT="12700" marB="12700" anchor="ctr"/>
                </a:tc>
              </a:tr>
              <a:tr h="100476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Proscriptive Lineage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Workflows can</a:t>
                      </a:r>
                      <a:r>
                        <a:rPr lang="en-US" sz="1400" b="0" baseline="0" dirty="0" smtClean="0"/>
                        <a:t> be tracked by BOTH logical model and audit logs.</a:t>
                      </a:r>
                      <a:endParaRPr lang="en-US" sz="1400" b="0" dirty="0" smtClean="0"/>
                    </a:p>
                  </a:txBody>
                  <a:tcPr marL="88900" marR="88900" marT="12700" marB="12700" anchor="ctr"/>
                </a:tc>
                <a:tc>
                  <a:txBody>
                    <a:bodyPr/>
                    <a:lstStyle/>
                    <a:p>
                      <a:pPr marL="0" marR="0" indent="0" algn="l" defTabSz="457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/>
                        <a:t>Look back</a:t>
                      </a:r>
                      <a:r>
                        <a:rPr lang="en-US" sz="1400" b="0" i="0" baseline="0" dirty="0" smtClean="0"/>
                        <a:t>, low-level event reporting only.  No logical model for validation</a:t>
                      </a:r>
                      <a:endParaRPr lang="en-US" sz="1400" b="0" i="0" dirty="0" smtClean="0"/>
                    </a:p>
                  </a:txBody>
                  <a:tcPr anchor="ctr"/>
                </a:tc>
              </a:tr>
              <a:tr h="1004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Metadata Services</a:t>
                      </a:r>
                      <a:endParaRPr lang="en-US" sz="1200" b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Open</a:t>
                      </a:r>
                      <a:r>
                        <a:rPr lang="en-US" sz="1400" b="0" baseline="0" dirty="0" smtClean="0"/>
                        <a:t> e</a:t>
                      </a:r>
                      <a:r>
                        <a:rPr lang="en-US" sz="1400" b="0" dirty="0" smtClean="0"/>
                        <a:t>xtensible</a:t>
                      </a:r>
                      <a:r>
                        <a:rPr lang="en-US" sz="1400" b="0" baseline="0" dirty="0" smtClean="0"/>
                        <a:t> type system, true hierarchical taxonomy and inheritance.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Proprietary,</a:t>
                      </a:r>
                      <a:r>
                        <a:rPr lang="en-US" sz="1400" b="0" baseline="0" dirty="0" smtClean="0"/>
                        <a:t> b</a:t>
                      </a:r>
                      <a:r>
                        <a:rPr lang="en-US" sz="1400" b="0" dirty="0" smtClean="0"/>
                        <a:t>asic query-able</a:t>
                      </a:r>
                      <a:r>
                        <a:rPr lang="en-US" sz="1400" b="0" baseline="0" dirty="0" smtClean="0"/>
                        <a:t> store.  Flat tagging: name -value pairs.</a:t>
                      </a:r>
                      <a:endParaRPr lang="en-US" sz="14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Enterprise Hadoop Governance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18704"/>
              </p:ext>
            </p:extLst>
          </p:nvPr>
        </p:nvGraphicFramePr>
        <p:xfrm>
          <a:off x="609441" y="1063674"/>
          <a:ext cx="10969945" cy="18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487"/>
                <a:gridCol w="4666729"/>
                <a:gridCol w="4666729"/>
              </a:tblGrid>
              <a:tr h="484965">
                <a:tc gridSpan="3"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Only </a:t>
                      </a:r>
                      <a:r>
                        <a:rPr lang="en-US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Open Hadoop platform with </a:t>
                      </a:r>
                      <a:r>
                        <a:rPr lang="en-US" sz="1400" b="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  <a:r>
                        <a:rPr lang="en-US" sz="1400" b="0" u="none" strike="noStrike" baseline="0" dirty="0" smtClean="0">
                          <a:solidFill>
                            <a:srgbClr val="FFFFFF"/>
                          </a:solidFill>
                          <a:effectLst/>
                        </a:rPr>
                        <a:t> fully open metadata service to enable low friction inter-operability and agile data management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8900" marR="88900" marT="12700" marB="127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1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Hortonworks Data Platform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Propriety</a:t>
                      </a:r>
                      <a:r>
                        <a:rPr lang="en-US" sz="1400" b="1" baseline="0" dirty="0" smtClean="0"/>
                        <a:t> Hadoop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04763">
                <a:tc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Party Support</a:t>
                      </a:r>
                      <a:endParaRPr lang="en-US" sz="18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err="1" smtClean="0"/>
                        <a:t>Gov</a:t>
                      </a:r>
                      <a:r>
                        <a:rPr lang="en-US" sz="1400" b="0" baseline="0" dirty="0" smtClean="0"/>
                        <a:t> Ready Certification program ensures partner integration and collaboration</a:t>
                      </a:r>
                      <a:endParaRPr lang="en-US" sz="1400" b="0" dirty="0"/>
                    </a:p>
                  </a:txBody>
                  <a:tcPr marL="88900" marR="889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Discrete</a:t>
                      </a:r>
                      <a:r>
                        <a:rPr lang="en-US" sz="1400" b="0" baseline="0" dirty="0" smtClean="0"/>
                        <a:t> vendor integration – </a:t>
                      </a:r>
                      <a:r>
                        <a:rPr lang="en-US" sz="1400" b="0" baseline="0" dirty="0" err="1" smtClean="0"/>
                        <a:t>silo’d</a:t>
                      </a:r>
                      <a:r>
                        <a:rPr lang="en-US" sz="1400" b="0" baseline="0" dirty="0" smtClean="0"/>
                        <a:t> approach with no sharing of metadata or lineage visibility.</a:t>
                      </a:r>
                      <a:endParaRPr lang="en-US" sz="1400" b="0" dirty="0"/>
                    </a:p>
                  </a:txBody>
                  <a:tcPr marL="88900" marR="88900" marT="12700" marB="127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Life Cycle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6856"/>
              </p:ext>
            </p:extLst>
          </p:nvPr>
        </p:nvGraphicFramePr>
        <p:xfrm>
          <a:off x="609439" y="1276632"/>
          <a:ext cx="10969944" cy="451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972"/>
                <a:gridCol w="54849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Hortonworks Data Platform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Propriety</a:t>
                      </a:r>
                      <a:r>
                        <a:rPr lang="en-US" sz="1800" b="1" baseline="0" dirty="0" smtClean="0"/>
                        <a:t> Hadoop</a:t>
                      </a:r>
                      <a:endParaRPr lang="en-US" sz="1800" b="1" dirty="0" smtClean="0"/>
                    </a:p>
                    <a:p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Re-useable</a:t>
                      </a:r>
                      <a:r>
                        <a:rPr lang="en-US" dirty="0" smtClean="0"/>
                        <a:t>: Logical</a:t>
                      </a:r>
                      <a:r>
                        <a:rPr lang="en-US" baseline="0" dirty="0" smtClean="0"/>
                        <a:t> model to create re-useable and repeatable workflows.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create each</a:t>
                      </a:r>
                      <a:r>
                        <a:rPr lang="en-US" baseline="0" dirty="0" smtClean="0"/>
                        <a:t> job and schedule.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Built</a:t>
                      </a:r>
                      <a:r>
                        <a:rPr lang="en-US" i="1" baseline="0" dirty="0" smtClean="0"/>
                        <a:t>-in data management policies: </a:t>
                      </a:r>
                      <a:r>
                        <a:rPr lang="en-US" baseline="0" dirty="0" smtClean="0"/>
                        <a:t> Late data handling, Replication (both HDFS and Hive) and eviction (disposition).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create each</a:t>
                      </a:r>
                      <a:r>
                        <a:rPr lang="en-US" baseline="0" dirty="0" smtClean="0"/>
                        <a:t> job and schedule.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440" y="5815262"/>
            <a:ext cx="5419801" cy="394369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1400" i="1" dirty="0" smtClean="0"/>
              <a:t>* Ambari for Windows available as Tech Preview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2823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Proscriptive Lineage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01777"/>
              </p:ext>
            </p:extLst>
          </p:nvPr>
        </p:nvGraphicFramePr>
        <p:xfrm>
          <a:off x="609439" y="1276632"/>
          <a:ext cx="10969944" cy="424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972"/>
                <a:gridCol w="54849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Hortonworks Data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Propriety</a:t>
                      </a:r>
                      <a:r>
                        <a:rPr lang="en-US" sz="1800" b="1" baseline="0" dirty="0" smtClean="0"/>
                        <a:t> Hadoop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Business and</a:t>
                      </a:r>
                      <a:r>
                        <a:rPr lang="en-US" i="1" baseline="0" dirty="0" smtClean="0"/>
                        <a:t> Operational: </a:t>
                      </a:r>
                      <a:r>
                        <a:rPr lang="en-US" dirty="0" smtClean="0"/>
                        <a:t>Combine</a:t>
                      </a:r>
                      <a:r>
                        <a:rPr lang="en-US" baseline="0" dirty="0" smtClean="0"/>
                        <a:t> logical models of workflow AND log events for validation and completeness.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r>
                        <a:rPr lang="en-US" baseline="0" dirty="0" smtClean="0"/>
                        <a:t>al event data lineage, assembled by algorithm.   Look back only, no validation for missing elements.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Taxonomy</a:t>
                      </a:r>
                      <a:r>
                        <a:rPr lang="en-US" dirty="0" smtClean="0"/>
                        <a:t>: Lineage searchable</a:t>
                      </a:r>
                      <a:r>
                        <a:rPr lang="en-US" baseline="0" dirty="0" smtClean="0"/>
                        <a:t> by BOTH hierarchical business taxonomy (classification), tags (traits) such as PII as well data type (e.g. Hive table, column,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).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is only on operational data and</a:t>
                      </a:r>
                      <a:r>
                        <a:rPr lang="en-US" baseline="0" dirty="0" smtClean="0"/>
                        <a:t> flat labels (no validation against taxonomy for dupes / typos)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Advanced</a:t>
                      </a:r>
                      <a:r>
                        <a:rPr lang="en-US" i="1" baseline="0" dirty="0" smtClean="0"/>
                        <a:t> search: </a:t>
                      </a:r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like search DSL, keyword and full text 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Full</a:t>
                      </a:r>
                      <a:r>
                        <a:rPr lang="en-US" baseline="0" dirty="0" smtClean="0"/>
                        <a:t> text search only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0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Services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65417"/>
              </p:ext>
            </p:extLst>
          </p:nvPr>
        </p:nvGraphicFramePr>
        <p:xfrm>
          <a:off x="609439" y="1276632"/>
          <a:ext cx="10969944" cy="468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972"/>
                <a:gridCol w="54849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Hortonworks Data Platform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Propriety</a:t>
                      </a:r>
                      <a:r>
                        <a:rPr lang="en-US" sz="1800" b="1" baseline="0" dirty="0" smtClean="0"/>
                        <a:t> Hadoop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Metadata</a:t>
                      </a:r>
                      <a:r>
                        <a:rPr lang="en-US" baseline="0" dirty="0" smtClean="0"/>
                        <a:t> built around a core f</a:t>
                      </a:r>
                      <a:r>
                        <a:rPr lang="en-US" dirty="0" smtClean="0"/>
                        <a:t>lexible</a:t>
                      </a:r>
                      <a:r>
                        <a:rPr lang="en-US" baseline="0" dirty="0" smtClean="0"/>
                        <a:t> “Type System” which can model any organizational and data structures.   Support of hierarchies and inheritance of attributes (parent to child elements)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 modelling using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name-value</a:t>
                      </a:r>
                      <a:r>
                        <a:rPr lang="en-US" baseline="0" dirty="0" smtClean="0"/>
                        <a:t> pairs.   Coarse and clumsy modeling. No hierarchy or inheritance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latform</a:t>
                      </a:r>
                      <a:r>
                        <a:rPr lang="en-US" baseline="0" dirty="0" smtClean="0"/>
                        <a:t>-wide metadata integration, to provide cross component lineage and dependencies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Lineage support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Hcat</a:t>
                      </a:r>
                      <a:r>
                        <a:rPr lang="en-US" baseline="0" dirty="0" smtClean="0"/>
                        <a:t>, Hive and HDFS.   No support for Kafka, Storm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metadata services</a:t>
                      </a:r>
                      <a:r>
                        <a:rPr lang="en-US" baseline="0" dirty="0" smtClean="0"/>
                        <a:t> coordinates and improves the whole platform:  complete SQL lineage, tag base real-time policy protection, common taxonomy for data pipelines.   Custom connection supported through rich Rest API set.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proprietary</a:t>
                      </a:r>
                      <a:r>
                        <a:rPr lang="en-US" baseline="0" dirty="0" smtClean="0"/>
                        <a:t> point integrations for certain components, </a:t>
                      </a:r>
                      <a:r>
                        <a:rPr lang="en-US" baseline="0" dirty="0" err="1" smtClean="0"/>
                        <a:t>Hcat</a:t>
                      </a:r>
                      <a:r>
                        <a:rPr lang="en-US" baseline="0" dirty="0" smtClean="0"/>
                        <a:t>, Hive and HDFS only. 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10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Support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77340"/>
              </p:ext>
            </p:extLst>
          </p:nvPr>
        </p:nvGraphicFramePr>
        <p:xfrm>
          <a:off x="609439" y="1276632"/>
          <a:ext cx="10969944" cy="44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972"/>
                <a:gridCol w="54849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Hortonworks Data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Propriety</a:t>
                      </a:r>
                      <a:r>
                        <a:rPr lang="en-US" sz="1800" b="1" baseline="0" dirty="0" smtClean="0"/>
                        <a:t> Hadoop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err="1" smtClean="0"/>
                        <a:t>Gov</a:t>
                      </a:r>
                      <a:r>
                        <a:rPr lang="en-US" b="0" i="1" baseline="0" dirty="0" smtClean="0"/>
                        <a:t> Ready Certification:  </a:t>
                      </a:r>
                      <a:r>
                        <a:rPr lang="en-US" b="0" baseline="0" dirty="0" smtClean="0"/>
                        <a:t>Certification that partners being good citizens. Common metadata store, no </a:t>
                      </a:r>
                      <a:r>
                        <a:rPr lang="en-US" b="0" baseline="0" dirty="0" err="1" smtClean="0"/>
                        <a:t>propietary</a:t>
                      </a:r>
                      <a:r>
                        <a:rPr lang="en-US" b="0" baseline="0" dirty="0" smtClean="0"/>
                        <a:t> formats, must use open API’s and SLA for lineage commits</a:t>
                      </a:r>
                      <a:endParaRPr 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available.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Low</a:t>
                      </a:r>
                      <a:r>
                        <a:rPr lang="en-US" i="1" baseline="0" dirty="0" smtClean="0"/>
                        <a:t> cost and no vendor lock:  </a:t>
                      </a:r>
                      <a:r>
                        <a:rPr lang="en-US" baseline="0" dirty="0" smtClean="0"/>
                        <a:t>Common metadata stores mean that HDP users can switch vendor with minimum of friction.   Customer control and own their metadata.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available.  Vendor</a:t>
                      </a:r>
                      <a:r>
                        <a:rPr lang="en-US" baseline="0" dirty="0" smtClean="0"/>
                        <a:t> lock with typical cycle of configuration and migration.</a:t>
                      </a:r>
                      <a:endParaRPr lang="en-US" dirty="0"/>
                    </a:p>
                  </a:txBody>
                  <a:tcPr anchor="ctr"/>
                </a:tc>
              </a:tr>
              <a:tr h="129122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Agility</a:t>
                      </a:r>
                      <a:r>
                        <a:rPr lang="en-US" i="1" baseline="0" dirty="0" smtClean="0"/>
                        <a:t> and rapid customization: </a:t>
                      </a:r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metadata also allows r</a:t>
                      </a:r>
                      <a:r>
                        <a:rPr lang="en-US" dirty="0" smtClean="0"/>
                        <a:t>apid deployment</a:t>
                      </a:r>
                      <a:r>
                        <a:rPr lang="en-US" baseline="0" dirty="0" smtClean="0"/>
                        <a:t> of new vendor / features will minimal down time and risk.   Data management tools can be purchase or developed a la carte instead rigid suites.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r>
                        <a:rPr lang="en-US" baseline="0" dirty="0" smtClean="0"/>
                        <a:t> specific proprietary point solutions.  No shared metadata and not open.   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0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HortonworksCorpDeckSpring2014(1)">
  <a:themeElements>
    <a:clrScheme name="Custom 2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2A52FF"/>
      </a:hlink>
      <a:folHlink>
        <a:srgbClr val="2A52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HortonworksCorpDeckSpring2014(1)</Template>
  <TotalTime>92036</TotalTime>
  <Words>627</Words>
  <Application>Microsoft Macintosh PowerPoint</Application>
  <PresentationFormat>Custom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HortonworksCorpDeckSpring2014(1)</vt:lpstr>
      <vt:lpstr>HDP Governance </vt:lpstr>
      <vt:lpstr>Open Enterprise Hadoop Governance</vt:lpstr>
      <vt:lpstr>Open Enterprise Hadoop Governance</vt:lpstr>
      <vt:lpstr>Data Life Cycle</vt:lpstr>
      <vt:lpstr>Proscriptive Lineage</vt:lpstr>
      <vt:lpstr>Metadata Services</vt:lpstr>
      <vt:lpstr>3rd Party Support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Content Development Proposal Tech Docs and Curriculum</dc:title>
  <dc:creator>Jason</dc:creator>
  <cp:lastModifiedBy>Shivaji Dutta</cp:lastModifiedBy>
  <cp:revision>1193</cp:revision>
  <dcterms:created xsi:type="dcterms:W3CDTF">2014-05-27T15:23:41Z</dcterms:created>
  <dcterms:modified xsi:type="dcterms:W3CDTF">2015-07-29T23:05:44Z</dcterms:modified>
</cp:coreProperties>
</file>