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</p:sldIdLst>
  <p:sldSz cx="12192000" cy="6856413"/>
  <p:notesSz cx="12192000" cy="8763000"/>
  <p:custDataLst>
    <p:tags r:id="rId16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4"/>
  </p:normalViewPr>
  <p:slideViewPr>
    <p:cSldViewPr>
      <p:cViewPr varScale="1">
        <p:scale>
          <a:sx n="112" d="100"/>
          <a:sy n="112" d="100"/>
        </p:scale>
        <p:origin x="76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Naveen" userId="c735c274-3a11-4033-9e35-6ce2ccaf696c" providerId="ADAL" clId="{AFAE70C5-517A-50FD-BE43-DE65E83AA382}"/>
    <pc:docChg chg="undo custSel modSld">
      <pc:chgData name="Kumar, Naveen" userId="c735c274-3a11-4033-9e35-6ce2ccaf696c" providerId="ADAL" clId="{AFAE70C5-517A-50FD-BE43-DE65E83AA382}" dt="2025-09-03T08:50:12.936" v="36" actId="122"/>
      <pc:docMkLst>
        <pc:docMk/>
      </pc:docMkLst>
      <pc:sldChg chg="modSp mod">
        <pc:chgData name="Kumar, Naveen" userId="c735c274-3a11-4033-9e35-6ce2ccaf696c" providerId="ADAL" clId="{AFAE70C5-517A-50FD-BE43-DE65E83AA382}" dt="2025-09-03T08:50:12.936" v="36" actId="122"/>
        <pc:sldMkLst>
          <pc:docMk/>
          <pc:sldMk cId="0" sldId="256"/>
        </pc:sldMkLst>
        <pc:spChg chg="mod">
          <ac:chgData name="Kumar, Naveen" userId="c735c274-3a11-4033-9e35-6ce2ccaf696c" providerId="ADAL" clId="{AFAE70C5-517A-50FD-BE43-DE65E83AA382}" dt="2025-09-03T08:50:12.936" v="36" actId="122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Kumar, Naveen" userId="c735c274-3a11-4033-9e35-6ce2ccaf696c" providerId="ADAL" clId="{AFAE70C5-517A-50FD-BE43-DE65E83AA382}" dt="2025-09-03T08:49:38.002" v="32" actId="20577"/>
        <pc:sldMkLst>
          <pc:docMk/>
          <pc:sldMk cId="0" sldId="261"/>
        </pc:sldMkLst>
        <pc:spChg chg="mod">
          <ac:chgData name="Kumar, Naveen" userId="c735c274-3a11-4033-9e35-6ce2ccaf696c" providerId="ADAL" clId="{AFAE70C5-517A-50FD-BE43-DE65E83AA382}" dt="2025-09-03T08:49:16.620" v="14" actId="20577"/>
          <ac:spMkLst>
            <pc:docMk/>
            <pc:sldMk cId="0" sldId="261"/>
            <ac:spMk id="44" creationId="{00000000-0000-0000-0000-000000000000}"/>
          </ac:spMkLst>
        </pc:spChg>
        <pc:spChg chg="mod">
          <ac:chgData name="Kumar, Naveen" userId="c735c274-3a11-4033-9e35-6ce2ccaf696c" providerId="ADAL" clId="{AFAE70C5-517A-50FD-BE43-DE65E83AA382}" dt="2025-09-03T08:49:09.131" v="8" actId="1076"/>
          <ac:spMkLst>
            <pc:docMk/>
            <pc:sldMk cId="0" sldId="261"/>
            <ac:spMk id="49" creationId="{00000000-0000-0000-0000-000000000000}"/>
          </ac:spMkLst>
        </pc:spChg>
        <pc:spChg chg="mod">
          <ac:chgData name="Kumar, Naveen" userId="c735c274-3a11-4033-9e35-6ce2ccaf696c" providerId="ADAL" clId="{AFAE70C5-517A-50FD-BE43-DE65E83AA382}" dt="2025-09-03T08:49:12.954" v="12" actId="20577"/>
          <ac:spMkLst>
            <pc:docMk/>
            <pc:sldMk cId="0" sldId="261"/>
            <ac:spMk id="54" creationId="{00000000-0000-0000-0000-000000000000}"/>
          </ac:spMkLst>
        </pc:spChg>
        <pc:spChg chg="mod">
          <ac:chgData name="Kumar, Naveen" userId="c735c274-3a11-4033-9e35-6ce2ccaf696c" providerId="ADAL" clId="{AFAE70C5-517A-50FD-BE43-DE65E83AA382}" dt="2025-09-03T08:49:20.496" v="16" actId="20577"/>
          <ac:spMkLst>
            <pc:docMk/>
            <pc:sldMk cId="0" sldId="261"/>
            <ac:spMk id="59" creationId="{00000000-0000-0000-0000-000000000000}"/>
          </ac:spMkLst>
        </pc:spChg>
        <pc:spChg chg="mod">
          <ac:chgData name="Kumar, Naveen" userId="c735c274-3a11-4033-9e35-6ce2ccaf696c" providerId="ADAL" clId="{AFAE70C5-517A-50FD-BE43-DE65E83AA382}" dt="2025-09-03T08:49:38.002" v="32" actId="20577"/>
          <ac:spMkLst>
            <pc:docMk/>
            <pc:sldMk cId="0" sldId="261"/>
            <ac:spMk id="64" creationId="{00000000-0000-0000-0000-000000000000}"/>
          </ac:spMkLst>
        </pc:spChg>
        <pc:spChg chg="mod">
          <ac:chgData name="Kumar, Naveen" userId="c735c274-3a11-4033-9e35-6ce2ccaf696c" providerId="ADAL" clId="{AFAE70C5-517A-50FD-BE43-DE65E83AA382}" dt="2025-09-03T08:49:35.195" v="30" actId="20577"/>
          <ac:spMkLst>
            <pc:docMk/>
            <pc:sldMk cId="0" sldId="261"/>
            <ac:spMk id="69" creationId="{00000000-0000-0000-0000-000000000000}"/>
          </ac:spMkLst>
        </pc:spChg>
        <pc:spChg chg="mod">
          <ac:chgData name="Kumar, Naveen" userId="c735c274-3a11-4033-9e35-6ce2ccaf696c" providerId="ADAL" clId="{AFAE70C5-517A-50FD-BE43-DE65E83AA382}" dt="2025-09-03T08:49:26.408" v="20" actId="20577"/>
          <ac:spMkLst>
            <pc:docMk/>
            <pc:sldMk cId="0" sldId="261"/>
            <ac:spMk id="74" creationId="{00000000-0000-0000-0000-000000000000}"/>
          </ac:spMkLst>
        </pc:spChg>
        <pc:spChg chg="mod">
          <ac:chgData name="Kumar, Naveen" userId="c735c274-3a11-4033-9e35-6ce2ccaf696c" providerId="ADAL" clId="{AFAE70C5-517A-50FD-BE43-DE65E83AA382}" dt="2025-09-03T08:49:23.371" v="18" actId="20577"/>
          <ac:spMkLst>
            <pc:docMk/>
            <pc:sldMk cId="0" sldId="261"/>
            <ac:spMk id="79" creationId="{00000000-0000-0000-0000-000000000000}"/>
          </ac:spMkLst>
        </pc:spChg>
      </pc:sldChg>
      <pc:sldChg chg="modSp mod">
        <pc:chgData name="Kumar, Naveen" userId="c735c274-3a11-4033-9e35-6ce2ccaf696c" providerId="ADAL" clId="{AFAE70C5-517A-50FD-BE43-DE65E83AA382}" dt="2025-09-03T08:49:55.692" v="35" actId="20577"/>
        <pc:sldMkLst>
          <pc:docMk/>
          <pc:sldMk cId="0" sldId="262"/>
        </pc:sldMkLst>
        <pc:spChg chg="mod">
          <ac:chgData name="Kumar, Naveen" userId="c735c274-3a11-4033-9e35-6ce2ccaf696c" providerId="ADAL" clId="{AFAE70C5-517A-50FD-BE43-DE65E83AA382}" dt="2025-09-03T08:49:48.831" v="33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Kumar, Naveen" userId="c735c274-3a11-4033-9e35-6ce2ccaf696c" providerId="ADAL" clId="{AFAE70C5-517A-50FD-BE43-DE65E83AA382}" dt="2025-09-03T08:49:55.692" v="35" actId="20577"/>
          <ac:spMkLst>
            <pc:docMk/>
            <pc:sldMk cId="0" sldId="262"/>
            <ac:spMk id="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39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0608-C37A-8641-960D-DB1A03BB2BA2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67100" y="1095375"/>
            <a:ext cx="5257800" cy="2957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217988"/>
            <a:ext cx="9753600" cy="34496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323263"/>
            <a:ext cx="5283200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8323263"/>
            <a:ext cx="5283200" cy="439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B6F18-67BC-7442-90F8-92DF6515C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6F18-67BC-7442-90F8-92DF6515C1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3B6F18-67BC-7442-90F8-92DF6515C1E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1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4738B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4738B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4738B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4738B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‹#›</a:t>
            </a:fld>
            <a:endParaRPr sz="11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4738B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‹#›</a:t>
            </a:fld>
            <a:endParaRPr sz="1150"/>
          </a:p>
        </p:txBody>
      </p:sp>
      <p:sp>
        <p:nvSpPr>
          <p:cNvPr id="5" name="DO NOT DELETE (BRANDIN)">
            <a:extLst>
              <a:ext uri="{FF2B5EF4-FFF2-40B4-BE49-F238E27FC236}">
                <a16:creationId xmlns:a16="http://schemas.microsoft.com/office/drawing/2014/main" id="{18902E40-9E1C-C76A-BB09-1EAFF60B6A9A}"/>
              </a:ext>
            </a:extLst>
          </p:cNvPr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1999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12191999" y="9524"/>
                </a:moveTo>
                <a:lnTo>
                  <a:pt x="0" y="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184337"/>
            <a:ext cx="10998200" cy="641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7425" y="2263472"/>
            <a:ext cx="9737725" cy="1835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3050" y="6538295"/>
            <a:ext cx="2324735" cy="16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4738B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33000" y="6445249"/>
            <a:ext cx="1124584" cy="25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‹#›</a:t>
            </a:fld>
            <a:endParaRPr sz="11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68.png"/><Relationship Id="rId4" Type="http://schemas.openxmlformats.org/officeDocument/2006/relationships/image" Target="../media/image64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2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8.png"/><Relationship Id="rId7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59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7.png"/><Relationship Id="rId5" Type="http://schemas.openxmlformats.org/officeDocument/2006/relationships/image" Target="../media/image53.png"/><Relationship Id="rId10" Type="http://schemas.openxmlformats.org/officeDocument/2006/relationships/image" Target="../media/image46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399" y="914399"/>
            <a:ext cx="8839200" cy="3467100"/>
            <a:chOff x="1676399" y="914399"/>
            <a:chExt cx="8839200" cy="3467100"/>
          </a:xfrm>
        </p:grpSpPr>
        <p:sp>
          <p:nvSpPr>
            <p:cNvPr id="3" name="object 3"/>
            <p:cNvSpPr/>
            <p:nvPr/>
          </p:nvSpPr>
          <p:spPr>
            <a:xfrm>
              <a:off x="1676399" y="914399"/>
              <a:ext cx="8839200" cy="3467100"/>
            </a:xfrm>
            <a:custGeom>
              <a:avLst/>
              <a:gdLst/>
              <a:ahLst/>
              <a:cxnLst/>
              <a:rect l="l" t="t" r="r" b="b"/>
              <a:pathLst>
                <a:path w="8839200" h="3467100">
                  <a:moveTo>
                    <a:pt x="8768002" y="3467099"/>
                  </a:moveTo>
                  <a:lnTo>
                    <a:pt x="71196" y="3467099"/>
                  </a:lnTo>
                  <a:lnTo>
                    <a:pt x="66241" y="3466611"/>
                  </a:lnTo>
                  <a:lnTo>
                    <a:pt x="29705" y="3451477"/>
                  </a:lnTo>
                  <a:lnTo>
                    <a:pt x="3885" y="3415437"/>
                  </a:lnTo>
                  <a:lnTo>
                    <a:pt x="0" y="3395903"/>
                  </a:lnTo>
                  <a:lnTo>
                    <a:pt x="0" y="3390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8768002" y="0"/>
                  </a:lnTo>
                  <a:lnTo>
                    <a:pt x="8809491" y="15621"/>
                  </a:lnTo>
                  <a:lnTo>
                    <a:pt x="8835312" y="51661"/>
                  </a:lnTo>
                  <a:lnTo>
                    <a:pt x="8839198" y="71196"/>
                  </a:lnTo>
                  <a:lnTo>
                    <a:pt x="8839198" y="3395903"/>
                  </a:lnTo>
                  <a:lnTo>
                    <a:pt x="8823576" y="3437393"/>
                  </a:lnTo>
                  <a:lnTo>
                    <a:pt x="8787535" y="3463213"/>
                  </a:lnTo>
                  <a:lnTo>
                    <a:pt x="8772958" y="3466611"/>
                  </a:lnTo>
                  <a:lnTo>
                    <a:pt x="8768002" y="34670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67424" y="2476499"/>
              <a:ext cx="57150" cy="952500"/>
            </a:xfrm>
            <a:custGeom>
              <a:avLst/>
              <a:gdLst/>
              <a:ahLst/>
              <a:cxnLst/>
              <a:rect l="l" t="t" r="r" b="b"/>
              <a:pathLst>
                <a:path w="57150" h="952500">
                  <a:moveTo>
                    <a:pt x="57149" y="952499"/>
                  </a:moveTo>
                  <a:lnTo>
                    <a:pt x="0" y="952499"/>
                  </a:lnTo>
                  <a:lnTo>
                    <a:pt x="0" y="0"/>
                  </a:lnTo>
                  <a:lnTo>
                    <a:pt x="57149" y="0"/>
                  </a:lnTo>
                  <a:lnTo>
                    <a:pt x="57149" y="9524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00734" y="1177991"/>
            <a:ext cx="6798945" cy="107188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</a:pPr>
            <a:r>
              <a:rPr spc="-295" dirty="0"/>
              <a:t>Retrieval-</a:t>
            </a:r>
            <a:r>
              <a:rPr spc="-355" dirty="0"/>
              <a:t>Augmented</a:t>
            </a:r>
            <a:r>
              <a:rPr spc="-210" dirty="0"/>
              <a:t> </a:t>
            </a:r>
            <a:r>
              <a:rPr spc="-315" dirty="0"/>
              <a:t>Generation</a:t>
            </a:r>
            <a:r>
              <a:rPr spc="-210" dirty="0"/>
              <a:t> </a:t>
            </a:r>
            <a:r>
              <a:rPr spc="-325" dirty="0"/>
              <a:t>(RAG)</a:t>
            </a:r>
          </a:p>
          <a:p>
            <a:pPr marR="635" algn="ctr">
              <a:lnSpc>
                <a:spcPct val="100000"/>
              </a:lnSpc>
              <a:spcBef>
                <a:spcPts val="655"/>
              </a:spcBef>
            </a:pPr>
            <a:r>
              <a:rPr sz="2550" b="1" spc="-204" dirty="0">
                <a:latin typeface="Montserrat" pitchFamily="2" charset="77"/>
                <a:cs typeface="Montserrat SemiBold"/>
              </a:rPr>
              <a:t>Enhancing</a:t>
            </a:r>
            <a:r>
              <a:rPr sz="2550" b="1" spc="-40" dirty="0">
                <a:latin typeface="Montserrat" pitchFamily="2" charset="77"/>
                <a:cs typeface="Montserrat SemiBold"/>
              </a:rPr>
              <a:t> </a:t>
            </a:r>
            <a:r>
              <a:rPr sz="2550" b="1" spc="-225" dirty="0">
                <a:latin typeface="Montserrat" pitchFamily="2" charset="77"/>
                <a:cs typeface="Montserrat SemiBold"/>
              </a:rPr>
              <a:t>LLM</a:t>
            </a:r>
            <a:r>
              <a:rPr sz="2550" b="1" spc="-45" dirty="0">
                <a:latin typeface="Montserrat" pitchFamily="2" charset="77"/>
                <a:cs typeface="Montserrat SemiBold"/>
              </a:rPr>
              <a:t> </a:t>
            </a:r>
            <a:r>
              <a:rPr sz="2550" b="1" spc="-215" dirty="0">
                <a:latin typeface="Montserrat" pitchFamily="2" charset="77"/>
                <a:cs typeface="Montserrat SemiBold"/>
              </a:rPr>
              <a:t>Accuracy</a:t>
            </a:r>
            <a:r>
              <a:rPr sz="2550" b="1" spc="-40" dirty="0">
                <a:latin typeface="Montserrat" pitchFamily="2" charset="77"/>
                <a:cs typeface="Montserrat SemiBold"/>
              </a:rPr>
              <a:t> </a:t>
            </a:r>
            <a:r>
              <a:rPr sz="2550" b="1" spc="-215" dirty="0">
                <a:latin typeface="Montserrat" pitchFamily="2" charset="77"/>
                <a:cs typeface="Montserrat SemiBold"/>
              </a:rPr>
              <a:t>and</a:t>
            </a:r>
            <a:r>
              <a:rPr sz="2550" b="1" spc="-45" dirty="0">
                <a:latin typeface="Montserrat" pitchFamily="2" charset="77"/>
                <a:cs typeface="Montserrat SemiBold"/>
              </a:rPr>
              <a:t> </a:t>
            </a:r>
            <a:r>
              <a:rPr sz="2550" b="1" spc="-70" dirty="0">
                <a:latin typeface="Montserrat" pitchFamily="2" charset="77"/>
                <a:cs typeface="Montserrat SemiBold"/>
              </a:rPr>
              <a:t>Relevance</a:t>
            </a:r>
            <a:endParaRPr sz="2550">
              <a:latin typeface="Montserrat" pitchFamily="2" charset="77"/>
              <a:cs typeface="Montserrat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378" y="3406139"/>
            <a:ext cx="733552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1650" spc="-125" dirty="0">
                <a:solidFill>
                  <a:srgbClr val="3F4444"/>
                </a:solidFill>
                <a:latin typeface="+mn-lt"/>
                <a:cs typeface="Montserrat"/>
              </a:rPr>
              <a:t>A</a:t>
            </a:r>
            <a:r>
              <a:rPr sz="1650" spc="-10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110" dirty="0">
                <a:solidFill>
                  <a:srgbClr val="3F4444"/>
                </a:solidFill>
                <a:latin typeface="+mn-lt"/>
                <a:cs typeface="Montserrat"/>
              </a:rPr>
              <a:t>Deep</a:t>
            </a:r>
            <a:r>
              <a:rPr sz="1650" spc="-5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100" dirty="0">
                <a:solidFill>
                  <a:srgbClr val="3F4444"/>
                </a:solidFill>
                <a:latin typeface="+mn-lt"/>
                <a:cs typeface="Montserrat"/>
              </a:rPr>
              <a:t>Dive</a:t>
            </a:r>
            <a:r>
              <a:rPr sz="1650" spc="-5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90" dirty="0">
                <a:solidFill>
                  <a:srgbClr val="3F4444"/>
                </a:solidFill>
                <a:latin typeface="+mn-lt"/>
                <a:cs typeface="Montserrat"/>
              </a:rPr>
              <a:t>into</a:t>
            </a:r>
            <a:r>
              <a:rPr sz="1650" spc="-10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95" dirty="0">
                <a:solidFill>
                  <a:srgbClr val="3F4444"/>
                </a:solidFill>
                <a:latin typeface="+mn-lt"/>
                <a:cs typeface="Montserrat"/>
              </a:rPr>
              <a:t>Boosting</a:t>
            </a:r>
            <a:r>
              <a:rPr sz="1650" spc="-5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100" dirty="0">
                <a:solidFill>
                  <a:srgbClr val="3F4444"/>
                </a:solidFill>
                <a:latin typeface="+mn-lt"/>
                <a:cs typeface="Montserrat"/>
              </a:rPr>
              <a:t>Large</a:t>
            </a:r>
            <a:r>
              <a:rPr sz="1650" spc="-5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100" dirty="0">
                <a:solidFill>
                  <a:srgbClr val="3F4444"/>
                </a:solidFill>
                <a:latin typeface="+mn-lt"/>
                <a:cs typeface="Montserrat"/>
              </a:rPr>
              <a:t>Language</a:t>
            </a:r>
            <a:r>
              <a:rPr sz="1650" spc="-10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100" dirty="0">
                <a:solidFill>
                  <a:srgbClr val="3F4444"/>
                </a:solidFill>
                <a:latin typeface="+mn-lt"/>
                <a:cs typeface="Montserrat"/>
              </a:rPr>
              <a:t>Models</a:t>
            </a:r>
            <a:r>
              <a:rPr sz="1650" spc="-5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95" dirty="0">
                <a:solidFill>
                  <a:srgbClr val="3F4444"/>
                </a:solidFill>
                <a:latin typeface="+mn-lt"/>
                <a:cs typeface="Montserrat"/>
              </a:rPr>
              <a:t>with</a:t>
            </a:r>
            <a:r>
              <a:rPr sz="1650" spc="-5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95" dirty="0">
                <a:solidFill>
                  <a:srgbClr val="3F4444"/>
                </a:solidFill>
                <a:latin typeface="+mn-lt"/>
                <a:cs typeface="Montserrat"/>
              </a:rPr>
              <a:t>External</a:t>
            </a:r>
            <a:r>
              <a:rPr sz="1650" spc="-10" dirty="0">
                <a:solidFill>
                  <a:srgbClr val="3F4444"/>
                </a:solidFill>
                <a:latin typeface="+mn-lt"/>
                <a:cs typeface="Montserrat"/>
              </a:rPr>
              <a:t> </a:t>
            </a:r>
            <a:r>
              <a:rPr sz="1650" spc="-100" dirty="0">
                <a:solidFill>
                  <a:srgbClr val="3F4444"/>
                </a:solidFill>
                <a:latin typeface="+mn-lt"/>
                <a:cs typeface="Montserrat"/>
              </a:rPr>
              <a:t>Knowledge</a:t>
            </a:r>
            <a:endParaRPr sz="1650" dirty="0">
              <a:solidFill>
                <a:srgbClr val="3F4444"/>
              </a:solidFill>
              <a:latin typeface="+mn-l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5720" y="5987439"/>
            <a:ext cx="3637707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solidFill>
                  <a:srgbClr val="3F4444"/>
                </a:solidFill>
                <a:latin typeface="+mn-lt"/>
                <a:cs typeface="Roboto"/>
              </a:rPr>
              <a:t>Presented</a:t>
            </a:r>
            <a:r>
              <a:rPr sz="15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70" dirty="0">
                <a:solidFill>
                  <a:srgbClr val="3F4444"/>
                </a:solidFill>
                <a:latin typeface="+mn-lt"/>
                <a:cs typeface="Roboto"/>
              </a:rPr>
              <a:t>By:</a:t>
            </a:r>
            <a:r>
              <a:rPr sz="15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95" dirty="0">
                <a:solidFill>
                  <a:srgbClr val="3F4444"/>
                </a:solidFill>
                <a:latin typeface="+mn-lt"/>
                <a:cs typeface="Roboto"/>
              </a:rPr>
              <a:t>[</a:t>
            </a:r>
            <a:r>
              <a:rPr lang="en-US" sz="1500" spc="-95" dirty="0">
                <a:solidFill>
                  <a:srgbClr val="3F4444"/>
                </a:solidFill>
                <a:latin typeface="+mn-lt"/>
                <a:cs typeface="Roboto"/>
              </a:rPr>
              <a:t>Naveen, Vasanth, Murugan</a:t>
            </a:r>
            <a:r>
              <a:rPr sz="1500" spc="-90" dirty="0">
                <a:solidFill>
                  <a:srgbClr val="3F4444"/>
                </a:solidFill>
                <a:latin typeface="+mn-lt"/>
                <a:cs typeface="Roboto"/>
              </a:rPr>
              <a:t>/</a:t>
            </a:r>
            <a:r>
              <a:rPr lang="en-US" sz="1500" spc="-90" dirty="0">
                <a:solidFill>
                  <a:srgbClr val="3F4444"/>
                </a:solidFill>
                <a:latin typeface="+mn-lt"/>
                <a:cs typeface="Roboto"/>
              </a:rPr>
              <a:t>  AISI</a:t>
            </a:r>
            <a:r>
              <a:rPr sz="1500" spc="-90" dirty="0">
                <a:solidFill>
                  <a:srgbClr val="3F4444"/>
                </a:solidFill>
                <a:latin typeface="+mn-lt"/>
                <a:cs typeface="Roboto"/>
              </a:rPr>
              <a:t>]</a:t>
            </a:r>
            <a:endParaRPr sz="150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46612" y="6304279"/>
            <a:ext cx="129857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chemeClr val="accent4"/>
                </a:solidFill>
                <a:latin typeface="+mn-lt"/>
                <a:cs typeface="Roboto"/>
              </a:rPr>
              <a:t>September</a:t>
            </a:r>
            <a:r>
              <a:rPr sz="1300" spc="-3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lang="en-US" sz="1300" spc="-30" dirty="0">
                <a:solidFill>
                  <a:schemeClr val="accent4"/>
                </a:solidFill>
                <a:latin typeface="+mn-lt"/>
                <a:cs typeface="Roboto"/>
              </a:rPr>
              <a:t>8</a:t>
            </a:r>
            <a:r>
              <a:rPr sz="1300" spc="-30" dirty="0">
                <a:solidFill>
                  <a:schemeClr val="accent4"/>
                </a:solidFill>
                <a:latin typeface="+mn-lt"/>
                <a:cs typeface="Roboto"/>
              </a:rPr>
              <a:t>,</a:t>
            </a:r>
            <a:r>
              <a:rPr sz="1300" spc="-4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accent4"/>
                </a:solidFill>
                <a:latin typeface="+mn-lt"/>
                <a:cs typeface="Roboto"/>
              </a:rPr>
              <a:t>2025</a:t>
            </a:r>
            <a:endParaRPr sz="1300" dirty="0">
              <a:solidFill>
                <a:schemeClr val="accent4"/>
              </a:solidFill>
              <a:latin typeface="+mn-lt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28799" y="819149"/>
            <a:ext cx="8058138" cy="3600450"/>
            <a:chOff x="1828799" y="819149"/>
            <a:chExt cx="8058138" cy="360045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399" y="1028699"/>
              <a:ext cx="190500" cy="1904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8" y="1714499"/>
              <a:ext cx="190500" cy="1904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799" y="4114799"/>
              <a:ext cx="190500" cy="1904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799" y="2400299"/>
              <a:ext cx="190500" cy="1904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09937" y="819149"/>
              <a:ext cx="6477000" cy="3600450"/>
            </a:xfrm>
            <a:custGeom>
              <a:avLst/>
              <a:gdLst/>
              <a:ahLst/>
              <a:cxnLst/>
              <a:rect l="l" t="t" r="r" b="b"/>
              <a:pathLst>
                <a:path w="6477000" h="3600450">
                  <a:moveTo>
                    <a:pt x="266700" y="206044"/>
                  </a:moveTo>
                  <a:lnTo>
                    <a:pt x="212471" y="229438"/>
                  </a:lnTo>
                  <a:lnTo>
                    <a:pt x="161531" y="237121"/>
                  </a:lnTo>
                  <a:lnTo>
                    <a:pt x="133350" y="238125"/>
                  </a:lnTo>
                  <a:lnTo>
                    <a:pt x="105181" y="237121"/>
                  </a:lnTo>
                  <a:lnTo>
                    <a:pt x="54241" y="229438"/>
                  </a:lnTo>
                  <a:lnTo>
                    <a:pt x="14960" y="215519"/>
                  </a:lnTo>
                  <a:lnTo>
                    <a:pt x="0" y="206044"/>
                  </a:lnTo>
                  <a:lnTo>
                    <a:pt x="0" y="257175"/>
                  </a:lnTo>
                  <a:lnTo>
                    <a:pt x="10490" y="275729"/>
                  </a:lnTo>
                  <a:lnTo>
                    <a:pt x="39065" y="290855"/>
                  </a:lnTo>
                  <a:lnTo>
                    <a:pt x="81457" y="301066"/>
                  </a:lnTo>
                  <a:lnTo>
                    <a:pt x="133350" y="304800"/>
                  </a:lnTo>
                  <a:lnTo>
                    <a:pt x="185254" y="301066"/>
                  </a:lnTo>
                  <a:lnTo>
                    <a:pt x="227647" y="290855"/>
                  </a:lnTo>
                  <a:lnTo>
                    <a:pt x="256222" y="275729"/>
                  </a:lnTo>
                  <a:lnTo>
                    <a:pt x="266700" y="257175"/>
                  </a:lnTo>
                  <a:lnTo>
                    <a:pt x="266700" y="238125"/>
                  </a:lnTo>
                  <a:lnTo>
                    <a:pt x="266700" y="206044"/>
                  </a:lnTo>
                  <a:close/>
                </a:path>
                <a:path w="6477000" h="3600450">
                  <a:moveTo>
                    <a:pt x="266700" y="110794"/>
                  </a:moveTo>
                  <a:lnTo>
                    <a:pt x="212471" y="134188"/>
                  </a:lnTo>
                  <a:lnTo>
                    <a:pt x="161531" y="141871"/>
                  </a:lnTo>
                  <a:lnTo>
                    <a:pt x="133350" y="142875"/>
                  </a:lnTo>
                  <a:lnTo>
                    <a:pt x="105181" y="141871"/>
                  </a:lnTo>
                  <a:lnTo>
                    <a:pt x="54241" y="134188"/>
                  </a:lnTo>
                  <a:lnTo>
                    <a:pt x="14960" y="120269"/>
                  </a:lnTo>
                  <a:lnTo>
                    <a:pt x="0" y="110794"/>
                  </a:lnTo>
                  <a:lnTo>
                    <a:pt x="0" y="171450"/>
                  </a:lnTo>
                  <a:lnTo>
                    <a:pt x="10490" y="190004"/>
                  </a:lnTo>
                  <a:lnTo>
                    <a:pt x="39065" y="205130"/>
                  </a:lnTo>
                  <a:lnTo>
                    <a:pt x="81457" y="215341"/>
                  </a:lnTo>
                  <a:lnTo>
                    <a:pt x="133350" y="219075"/>
                  </a:lnTo>
                  <a:lnTo>
                    <a:pt x="185254" y="215341"/>
                  </a:lnTo>
                  <a:lnTo>
                    <a:pt x="227647" y="205130"/>
                  </a:lnTo>
                  <a:lnTo>
                    <a:pt x="256222" y="190004"/>
                  </a:lnTo>
                  <a:lnTo>
                    <a:pt x="266700" y="171450"/>
                  </a:lnTo>
                  <a:lnTo>
                    <a:pt x="266700" y="142875"/>
                  </a:lnTo>
                  <a:lnTo>
                    <a:pt x="266700" y="110794"/>
                  </a:lnTo>
                  <a:close/>
                </a:path>
                <a:path w="6477000" h="3600450">
                  <a:moveTo>
                    <a:pt x="266700" y="47625"/>
                  </a:moveTo>
                  <a:lnTo>
                    <a:pt x="256222" y="29083"/>
                  </a:lnTo>
                  <a:lnTo>
                    <a:pt x="227647" y="13957"/>
                  </a:lnTo>
                  <a:lnTo>
                    <a:pt x="185254" y="3746"/>
                  </a:lnTo>
                  <a:lnTo>
                    <a:pt x="133350" y="0"/>
                  </a:lnTo>
                  <a:lnTo>
                    <a:pt x="81457" y="3746"/>
                  </a:lnTo>
                  <a:lnTo>
                    <a:pt x="39065" y="13957"/>
                  </a:lnTo>
                  <a:lnTo>
                    <a:pt x="10490" y="29083"/>
                  </a:lnTo>
                  <a:lnTo>
                    <a:pt x="0" y="47625"/>
                  </a:lnTo>
                  <a:lnTo>
                    <a:pt x="0" y="76200"/>
                  </a:lnTo>
                  <a:lnTo>
                    <a:pt x="10490" y="94754"/>
                  </a:lnTo>
                  <a:lnTo>
                    <a:pt x="39065" y="109880"/>
                  </a:lnTo>
                  <a:lnTo>
                    <a:pt x="81457" y="120091"/>
                  </a:lnTo>
                  <a:lnTo>
                    <a:pt x="133350" y="123825"/>
                  </a:lnTo>
                  <a:lnTo>
                    <a:pt x="185254" y="120091"/>
                  </a:lnTo>
                  <a:lnTo>
                    <a:pt x="227647" y="109880"/>
                  </a:lnTo>
                  <a:lnTo>
                    <a:pt x="256222" y="94754"/>
                  </a:lnTo>
                  <a:lnTo>
                    <a:pt x="266700" y="76200"/>
                  </a:lnTo>
                  <a:lnTo>
                    <a:pt x="266700" y="47625"/>
                  </a:lnTo>
                  <a:close/>
                </a:path>
                <a:path w="6477000" h="3600450">
                  <a:moveTo>
                    <a:pt x="4905375" y="719137"/>
                  </a:moveTo>
                  <a:lnTo>
                    <a:pt x="4902759" y="706170"/>
                  </a:lnTo>
                  <a:lnTo>
                    <a:pt x="4895608" y="695579"/>
                  </a:lnTo>
                  <a:lnTo>
                    <a:pt x="4885017" y="688428"/>
                  </a:lnTo>
                  <a:lnTo>
                    <a:pt x="4872037" y="685800"/>
                  </a:lnTo>
                  <a:lnTo>
                    <a:pt x="4859858" y="688098"/>
                  </a:lnTo>
                  <a:lnTo>
                    <a:pt x="4849685" y="694410"/>
                  </a:lnTo>
                  <a:lnTo>
                    <a:pt x="4842395" y="703834"/>
                  </a:lnTo>
                  <a:lnTo>
                    <a:pt x="4838890" y="715518"/>
                  </a:lnTo>
                  <a:lnTo>
                    <a:pt x="4827435" y="720547"/>
                  </a:lnTo>
                  <a:lnTo>
                    <a:pt x="4818329" y="728878"/>
                  </a:lnTo>
                  <a:lnTo>
                    <a:pt x="4812309" y="739787"/>
                  </a:lnTo>
                  <a:lnTo>
                    <a:pt x="4810125" y="752475"/>
                  </a:lnTo>
                  <a:lnTo>
                    <a:pt x="4810125" y="756056"/>
                  </a:lnTo>
                  <a:lnTo>
                    <a:pt x="4810607" y="759561"/>
                  </a:lnTo>
                  <a:lnTo>
                    <a:pt x="4811560" y="762838"/>
                  </a:lnTo>
                  <a:lnTo>
                    <a:pt x="4799635" y="767676"/>
                  </a:lnTo>
                  <a:lnTo>
                    <a:pt x="4790122" y="776020"/>
                  </a:lnTo>
                  <a:lnTo>
                    <a:pt x="4783836" y="787095"/>
                  </a:lnTo>
                  <a:lnTo>
                    <a:pt x="4781550" y="800100"/>
                  </a:lnTo>
                  <a:lnTo>
                    <a:pt x="4781550" y="809040"/>
                  </a:lnTo>
                  <a:lnTo>
                    <a:pt x="4784598" y="817245"/>
                  </a:lnTo>
                  <a:lnTo>
                    <a:pt x="4789767" y="823734"/>
                  </a:lnTo>
                  <a:lnTo>
                    <a:pt x="4778705" y="831011"/>
                  </a:lnTo>
                  <a:lnTo>
                    <a:pt x="4770094" y="840994"/>
                  </a:lnTo>
                  <a:lnTo>
                    <a:pt x="4764494" y="853109"/>
                  </a:lnTo>
                  <a:lnTo>
                    <a:pt x="4762500" y="866775"/>
                  </a:lnTo>
                  <a:lnTo>
                    <a:pt x="4764773" y="881380"/>
                  </a:lnTo>
                  <a:lnTo>
                    <a:pt x="4771123" y="894130"/>
                  </a:lnTo>
                  <a:lnTo>
                    <a:pt x="4780839" y="904354"/>
                  </a:lnTo>
                  <a:lnTo>
                    <a:pt x="4793221" y="911313"/>
                  </a:lnTo>
                  <a:lnTo>
                    <a:pt x="4791849" y="915238"/>
                  </a:lnTo>
                  <a:lnTo>
                    <a:pt x="4791075" y="919530"/>
                  </a:lnTo>
                  <a:lnTo>
                    <a:pt x="4791075" y="923925"/>
                  </a:lnTo>
                  <a:lnTo>
                    <a:pt x="4794085" y="938745"/>
                  </a:lnTo>
                  <a:lnTo>
                    <a:pt x="4802251" y="950861"/>
                  </a:lnTo>
                  <a:lnTo>
                    <a:pt x="4814367" y="959027"/>
                  </a:lnTo>
                  <a:lnTo>
                    <a:pt x="4829175" y="962025"/>
                  </a:lnTo>
                  <a:lnTo>
                    <a:pt x="4832515" y="962025"/>
                  </a:lnTo>
                  <a:lnTo>
                    <a:pt x="4835791" y="961618"/>
                  </a:lnTo>
                  <a:lnTo>
                    <a:pt x="4838890" y="960780"/>
                  </a:lnTo>
                  <a:lnTo>
                    <a:pt x="4842395" y="972527"/>
                  </a:lnTo>
                  <a:lnTo>
                    <a:pt x="4849685" y="981989"/>
                  </a:lnTo>
                  <a:lnTo>
                    <a:pt x="4859858" y="988301"/>
                  </a:lnTo>
                  <a:lnTo>
                    <a:pt x="4872037" y="990600"/>
                  </a:lnTo>
                  <a:lnTo>
                    <a:pt x="4885017" y="987983"/>
                  </a:lnTo>
                  <a:lnTo>
                    <a:pt x="4895608" y="980833"/>
                  </a:lnTo>
                  <a:lnTo>
                    <a:pt x="4902759" y="970241"/>
                  </a:lnTo>
                  <a:lnTo>
                    <a:pt x="4904676" y="960780"/>
                  </a:lnTo>
                  <a:lnTo>
                    <a:pt x="4905375" y="957262"/>
                  </a:lnTo>
                  <a:lnTo>
                    <a:pt x="4905375" y="719137"/>
                  </a:lnTo>
                  <a:close/>
                </a:path>
                <a:path w="6477000" h="3600450">
                  <a:moveTo>
                    <a:pt x="5067300" y="866775"/>
                  </a:moveTo>
                  <a:lnTo>
                    <a:pt x="5065319" y="853109"/>
                  </a:lnTo>
                  <a:lnTo>
                    <a:pt x="5059718" y="840994"/>
                  </a:lnTo>
                  <a:lnTo>
                    <a:pt x="5051107" y="831011"/>
                  </a:lnTo>
                  <a:lnTo>
                    <a:pt x="5040046" y="823734"/>
                  </a:lnTo>
                  <a:lnTo>
                    <a:pt x="5045214" y="817245"/>
                  </a:lnTo>
                  <a:lnTo>
                    <a:pt x="5048250" y="809040"/>
                  </a:lnTo>
                  <a:lnTo>
                    <a:pt x="5048250" y="800100"/>
                  </a:lnTo>
                  <a:lnTo>
                    <a:pt x="5045976" y="787095"/>
                  </a:lnTo>
                  <a:lnTo>
                    <a:pt x="5039677" y="776008"/>
                  </a:lnTo>
                  <a:lnTo>
                    <a:pt x="5030178" y="767651"/>
                  </a:lnTo>
                  <a:lnTo>
                    <a:pt x="5018252" y="762838"/>
                  </a:lnTo>
                  <a:lnTo>
                    <a:pt x="5019205" y="759561"/>
                  </a:lnTo>
                  <a:lnTo>
                    <a:pt x="5019675" y="756056"/>
                  </a:lnTo>
                  <a:lnTo>
                    <a:pt x="5019675" y="752475"/>
                  </a:lnTo>
                  <a:lnTo>
                    <a:pt x="5017516" y="739762"/>
                  </a:lnTo>
                  <a:lnTo>
                    <a:pt x="5011509" y="728865"/>
                  </a:lnTo>
                  <a:lnTo>
                    <a:pt x="5002403" y="720534"/>
                  </a:lnTo>
                  <a:lnTo>
                    <a:pt x="4990922" y="715518"/>
                  </a:lnTo>
                  <a:lnTo>
                    <a:pt x="4987391" y="703834"/>
                  </a:lnTo>
                  <a:lnTo>
                    <a:pt x="4980102" y="694410"/>
                  </a:lnTo>
                  <a:lnTo>
                    <a:pt x="4969954" y="688098"/>
                  </a:lnTo>
                  <a:lnTo>
                    <a:pt x="4957762" y="685800"/>
                  </a:lnTo>
                  <a:lnTo>
                    <a:pt x="4944796" y="688428"/>
                  </a:lnTo>
                  <a:lnTo>
                    <a:pt x="4934204" y="695579"/>
                  </a:lnTo>
                  <a:lnTo>
                    <a:pt x="4927054" y="706170"/>
                  </a:lnTo>
                  <a:lnTo>
                    <a:pt x="4924425" y="719137"/>
                  </a:lnTo>
                  <a:lnTo>
                    <a:pt x="4924425" y="957262"/>
                  </a:lnTo>
                  <a:lnTo>
                    <a:pt x="4927054" y="970241"/>
                  </a:lnTo>
                  <a:lnTo>
                    <a:pt x="4934204" y="980833"/>
                  </a:lnTo>
                  <a:lnTo>
                    <a:pt x="4944796" y="987983"/>
                  </a:lnTo>
                  <a:lnTo>
                    <a:pt x="4957762" y="990600"/>
                  </a:lnTo>
                  <a:lnTo>
                    <a:pt x="4969954" y="988301"/>
                  </a:lnTo>
                  <a:lnTo>
                    <a:pt x="4980127" y="981989"/>
                  </a:lnTo>
                  <a:lnTo>
                    <a:pt x="4987417" y="972527"/>
                  </a:lnTo>
                  <a:lnTo>
                    <a:pt x="4990922" y="960780"/>
                  </a:lnTo>
                  <a:lnTo>
                    <a:pt x="4994021" y="961618"/>
                  </a:lnTo>
                  <a:lnTo>
                    <a:pt x="4997297" y="962025"/>
                  </a:lnTo>
                  <a:lnTo>
                    <a:pt x="5000625" y="962025"/>
                  </a:lnTo>
                  <a:lnTo>
                    <a:pt x="5035728" y="938745"/>
                  </a:lnTo>
                  <a:lnTo>
                    <a:pt x="5038725" y="923925"/>
                  </a:lnTo>
                  <a:lnTo>
                    <a:pt x="5038725" y="919530"/>
                  </a:lnTo>
                  <a:lnTo>
                    <a:pt x="5037963" y="915238"/>
                  </a:lnTo>
                  <a:lnTo>
                    <a:pt x="5036591" y="911313"/>
                  </a:lnTo>
                  <a:lnTo>
                    <a:pt x="5048974" y="904354"/>
                  </a:lnTo>
                  <a:lnTo>
                    <a:pt x="5058689" y="894130"/>
                  </a:lnTo>
                  <a:lnTo>
                    <a:pt x="5065039" y="881380"/>
                  </a:lnTo>
                  <a:lnTo>
                    <a:pt x="5067300" y="866775"/>
                  </a:lnTo>
                  <a:close/>
                </a:path>
                <a:path w="6477000" h="3600450">
                  <a:moveTo>
                    <a:pt x="6134100" y="3429000"/>
                  </a:moveTo>
                  <a:lnTo>
                    <a:pt x="6124575" y="3429000"/>
                  </a:lnTo>
                  <a:lnTo>
                    <a:pt x="6113462" y="3431248"/>
                  </a:lnTo>
                  <a:lnTo>
                    <a:pt x="6104382" y="3437382"/>
                  </a:lnTo>
                  <a:lnTo>
                    <a:pt x="6098248" y="3446462"/>
                  </a:lnTo>
                  <a:lnTo>
                    <a:pt x="6096000" y="3457575"/>
                  </a:lnTo>
                  <a:lnTo>
                    <a:pt x="6096000" y="3514725"/>
                  </a:lnTo>
                  <a:lnTo>
                    <a:pt x="6098248" y="3525850"/>
                  </a:lnTo>
                  <a:lnTo>
                    <a:pt x="6104382" y="3534930"/>
                  </a:lnTo>
                  <a:lnTo>
                    <a:pt x="6113462" y="3541064"/>
                  </a:lnTo>
                  <a:lnTo>
                    <a:pt x="6124575" y="3543300"/>
                  </a:lnTo>
                  <a:lnTo>
                    <a:pt x="6134100" y="3543300"/>
                  </a:lnTo>
                  <a:lnTo>
                    <a:pt x="6134100" y="3429000"/>
                  </a:lnTo>
                  <a:close/>
                </a:path>
                <a:path w="6477000" h="3600450">
                  <a:moveTo>
                    <a:pt x="6419850" y="3395662"/>
                  </a:moveTo>
                  <a:lnTo>
                    <a:pt x="6416484" y="3378974"/>
                  </a:lnTo>
                  <a:lnTo>
                    <a:pt x="6407315" y="3365347"/>
                  </a:lnTo>
                  <a:lnTo>
                    <a:pt x="6393688" y="3356165"/>
                  </a:lnTo>
                  <a:lnTo>
                    <a:pt x="6376987" y="3352800"/>
                  </a:lnTo>
                  <a:lnTo>
                    <a:pt x="6367462" y="3352800"/>
                  </a:lnTo>
                  <a:lnTo>
                    <a:pt x="6367462" y="3444900"/>
                  </a:lnTo>
                  <a:lnTo>
                    <a:pt x="6367462" y="3451212"/>
                  </a:lnTo>
                  <a:lnTo>
                    <a:pt x="6366865" y="3454247"/>
                  </a:lnTo>
                  <a:lnTo>
                    <a:pt x="6364452" y="3460089"/>
                  </a:lnTo>
                  <a:lnTo>
                    <a:pt x="6362725" y="3462655"/>
                  </a:lnTo>
                  <a:lnTo>
                    <a:pt x="6362700" y="3528542"/>
                  </a:lnTo>
                  <a:lnTo>
                    <a:pt x="6362700" y="3539020"/>
                  </a:lnTo>
                  <a:lnTo>
                    <a:pt x="6358420" y="3543300"/>
                  </a:lnTo>
                  <a:lnTo>
                    <a:pt x="6328892" y="3543300"/>
                  </a:lnTo>
                  <a:lnTo>
                    <a:pt x="6324600" y="3539020"/>
                  </a:lnTo>
                  <a:lnTo>
                    <a:pt x="6324600" y="3528542"/>
                  </a:lnTo>
                  <a:lnTo>
                    <a:pt x="6328892" y="3524250"/>
                  </a:lnTo>
                  <a:lnTo>
                    <a:pt x="6358420" y="3524250"/>
                  </a:lnTo>
                  <a:lnTo>
                    <a:pt x="6362700" y="3528542"/>
                  </a:lnTo>
                  <a:lnTo>
                    <a:pt x="6362700" y="3462680"/>
                  </a:lnTo>
                  <a:lnTo>
                    <a:pt x="6358255" y="3467125"/>
                  </a:lnTo>
                  <a:lnTo>
                    <a:pt x="6355689" y="3468852"/>
                  </a:lnTo>
                  <a:lnTo>
                    <a:pt x="6349847" y="3471265"/>
                  </a:lnTo>
                  <a:lnTo>
                    <a:pt x="6346812" y="3471862"/>
                  </a:lnTo>
                  <a:lnTo>
                    <a:pt x="6340500" y="3471862"/>
                  </a:lnTo>
                  <a:lnTo>
                    <a:pt x="6319837" y="3451212"/>
                  </a:lnTo>
                  <a:lnTo>
                    <a:pt x="6319837" y="3444900"/>
                  </a:lnTo>
                  <a:lnTo>
                    <a:pt x="6340500" y="3424237"/>
                  </a:lnTo>
                  <a:lnTo>
                    <a:pt x="6346812" y="3424237"/>
                  </a:lnTo>
                  <a:lnTo>
                    <a:pt x="6367462" y="3444900"/>
                  </a:lnTo>
                  <a:lnTo>
                    <a:pt x="6367462" y="3352800"/>
                  </a:lnTo>
                  <a:lnTo>
                    <a:pt x="6305550" y="3352800"/>
                  </a:lnTo>
                  <a:lnTo>
                    <a:pt x="6305550" y="3528542"/>
                  </a:lnTo>
                  <a:lnTo>
                    <a:pt x="6305550" y="3539020"/>
                  </a:lnTo>
                  <a:lnTo>
                    <a:pt x="6301270" y="3543300"/>
                  </a:lnTo>
                  <a:lnTo>
                    <a:pt x="6271742" y="3543300"/>
                  </a:lnTo>
                  <a:lnTo>
                    <a:pt x="6267450" y="3539020"/>
                  </a:lnTo>
                  <a:lnTo>
                    <a:pt x="6267450" y="3528542"/>
                  </a:lnTo>
                  <a:lnTo>
                    <a:pt x="6271742" y="3524250"/>
                  </a:lnTo>
                  <a:lnTo>
                    <a:pt x="6301270" y="3524250"/>
                  </a:lnTo>
                  <a:lnTo>
                    <a:pt x="6305550" y="3528542"/>
                  </a:lnTo>
                  <a:lnTo>
                    <a:pt x="6305550" y="3352800"/>
                  </a:lnTo>
                  <a:lnTo>
                    <a:pt x="6305550" y="3314700"/>
                  </a:lnTo>
                  <a:lnTo>
                    <a:pt x="6304064" y="3307283"/>
                  </a:lnTo>
                  <a:lnTo>
                    <a:pt x="6299987" y="3301225"/>
                  </a:lnTo>
                  <a:lnTo>
                    <a:pt x="6293929" y="3297148"/>
                  </a:lnTo>
                  <a:lnTo>
                    <a:pt x="6286500" y="3295650"/>
                  </a:lnTo>
                  <a:lnTo>
                    <a:pt x="6279083" y="3297148"/>
                  </a:lnTo>
                  <a:lnTo>
                    <a:pt x="6273025" y="3301225"/>
                  </a:lnTo>
                  <a:lnTo>
                    <a:pt x="6268948" y="3307283"/>
                  </a:lnTo>
                  <a:lnTo>
                    <a:pt x="6267450" y="3314700"/>
                  </a:lnTo>
                  <a:lnTo>
                    <a:pt x="6267450" y="3352800"/>
                  </a:lnTo>
                  <a:lnTo>
                    <a:pt x="6253162" y="3352800"/>
                  </a:lnTo>
                  <a:lnTo>
                    <a:pt x="6253162" y="3444900"/>
                  </a:lnTo>
                  <a:lnTo>
                    <a:pt x="6253162" y="3451212"/>
                  </a:lnTo>
                  <a:lnTo>
                    <a:pt x="6252565" y="3454247"/>
                  </a:lnTo>
                  <a:lnTo>
                    <a:pt x="6250152" y="3460089"/>
                  </a:lnTo>
                  <a:lnTo>
                    <a:pt x="6248425" y="3462655"/>
                  </a:lnTo>
                  <a:lnTo>
                    <a:pt x="6248400" y="3528542"/>
                  </a:lnTo>
                  <a:lnTo>
                    <a:pt x="6248400" y="3539020"/>
                  </a:lnTo>
                  <a:lnTo>
                    <a:pt x="6244120" y="3543300"/>
                  </a:lnTo>
                  <a:lnTo>
                    <a:pt x="6214592" y="3543300"/>
                  </a:lnTo>
                  <a:lnTo>
                    <a:pt x="6210300" y="3539020"/>
                  </a:lnTo>
                  <a:lnTo>
                    <a:pt x="6210300" y="3528542"/>
                  </a:lnTo>
                  <a:lnTo>
                    <a:pt x="6214592" y="3524250"/>
                  </a:lnTo>
                  <a:lnTo>
                    <a:pt x="6244120" y="3524250"/>
                  </a:lnTo>
                  <a:lnTo>
                    <a:pt x="6248400" y="3528542"/>
                  </a:lnTo>
                  <a:lnTo>
                    <a:pt x="6248400" y="3462680"/>
                  </a:lnTo>
                  <a:lnTo>
                    <a:pt x="6243955" y="3467125"/>
                  </a:lnTo>
                  <a:lnTo>
                    <a:pt x="6241389" y="3468852"/>
                  </a:lnTo>
                  <a:lnTo>
                    <a:pt x="6235547" y="3471265"/>
                  </a:lnTo>
                  <a:lnTo>
                    <a:pt x="6232512" y="3471862"/>
                  </a:lnTo>
                  <a:lnTo>
                    <a:pt x="6226200" y="3471862"/>
                  </a:lnTo>
                  <a:lnTo>
                    <a:pt x="6205537" y="3451212"/>
                  </a:lnTo>
                  <a:lnTo>
                    <a:pt x="6205537" y="3444900"/>
                  </a:lnTo>
                  <a:lnTo>
                    <a:pt x="6226200" y="3424237"/>
                  </a:lnTo>
                  <a:lnTo>
                    <a:pt x="6232512" y="3424237"/>
                  </a:lnTo>
                  <a:lnTo>
                    <a:pt x="6253162" y="3444900"/>
                  </a:lnTo>
                  <a:lnTo>
                    <a:pt x="6253162" y="3352800"/>
                  </a:lnTo>
                  <a:lnTo>
                    <a:pt x="6196012" y="3352800"/>
                  </a:lnTo>
                  <a:lnTo>
                    <a:pt x="6179324" y="3356165"/>
                  </a:lnTo>
                  <a:lnTo>
                    <a:pt x="6165697" y="3365347"/>
                  </a:lnTo>
                  <a:lnTo>
                    <a:pt x="6156515" y="3378974"/>
                  </a:lnTo>
                  <a:lnTo>
                    <a:pt x="6153150" y="3395662"/>
                  </a:lnTo>
                  <a:lnTo>
                    <a:pt x="6153150" y="3557587"/>
                  </a:lnTo>
                  <a:lnTo>
                    <a:pt x="6156515" y="3574288"/>
                  </a:lnTo>
                  <a:lnTo>
                    <a:pt x="6165697" y="3587915"/>
                  </a:lnTo>
                  <a:lnTo>
                    <a:pt x="6179324" y="3597084"/>
                  </a:lnTo>
                  <a:lnTo>
                    <a:pt x="6196012" y="3600450"/>
                  </a:lnTo>
                  <a:lnTo>
                    <a:pt x="6376987" y="3600450"/>
                  </a:lnTo>
                  <a:lnTo>
                    <a:pt x="6393688" y="3597084"/>
                  </a:lnTo>
                  <a:lnTo>
                    <a:pt x="6407315" y="3587915"/>
                  </a:lnTo>
                  <a:lnTo>
                    <a:pt x="6416484" y="3574288"/>
                  </a:lnTo>
                  <a:lnTo>
                    <a:pt x="6419850" y="3557587"/>
                  </a:lnTo>
                  <a:lnTo>
                    <a:pt x="6419850" y="3543300"/>
                  </a:lnTo>
                  <a:lnTo>
                    <a:pt x="6419850" y="3524250"/>
                  </a:lnTo>
                  <a:lnTo>
                    <a:pt x="6419850" y="3471862"/>
                  </a:lnTo>
                  <a:lnTo>
                    <a:pt x="6419850" y="3424237"/>
                  </a:lnTo>
                  <a:lnTo>
                    <a:pt x="6419850" y="3395662"/>
                  </a:lnTo>
                  <a:close/>
                </a:path>
                <a:path w="6477000" h="3600450">
                  <a:moveTo>
                    <a:pt x="6477000" y="3457575"/>
                  </a:moveTo>
                  <a:lnTo>
                    <a:pt x="6474765" y="3446462"/>
                  </a:lnTo>
                  <a:lnTo>
                    <a:pt x="6468631" y="3437382"/>
                  </a:lnTo>
                  <a:lnTo>
                    <a:pt x="6459550" y="3431248"/>
                  </a:lnTo>
                  <a:lnTo>
                    <a:pt x="6448425" y="3429000"/>
                  </a:lnTo>
                  <a:lnTo>
                    <a:pt x="6438900" y="3429000"/>
                  </a:lnTo>
                  <a:lnTo>
                    <a:pt x="6438900" y="3543300"/>
                  </a:lnTo>
                  <a:lnTo>
                    <a:pt x="6448425" y="3543300"/>
                  </a:lnTo>
                  <a:lnTo>
                    <a:pt x="6459550" y="3541064"/>
                  </a:lnTo>
                  <a:lnTo>
                    <a:pt x="6468631" y="3534930"/>
                  </a:lnTo>
                  <a:lnTo>
                    <a:pt x="6474765" y="3525850"/>
                  </a:lnTo>
                  <a:lnTo>
                    <a:pt x="6477000" y="3514725"/>
                  </a:lnTo>
                  <a:lnTo>
                    <a:pt x="6477000" y="3457575"/>
                  </a:lnTo>
                  <a:close/>
                </a:path>
              </a:pathLst>
            </a:custGeom>
            <a:solidFill>
              <a:schemeClr val="accent1">
                <a:alpha val="69999"/>
              </a:scheme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3197" y="4800599"/>
            <a:ext cx="190501" cy="190499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047999" y="4457700"/>
            <a:ext cx="304800" cy="305435"/>
          </a:xfrm>
          <a:custGeom>
            <a:avLst/>
            <a:gdLst/>
            <a:ahLst/>
            <a:cxnLst/>
            <a:rect l="l" t="t" r="r" b="b"/>
            <a:pathLst>
              <a:path w="304800" h="305435">
                <a:moveTo>
                  <a:pt x="123825" y="247649"/>
                </a:moveTo>
                <a:lnTo>
                  <a:pt x="75620" y="237921"/>
                </a:lnTo>
                <a:lnTo>
                  <a:pt x="36261" y="211388"/>
                </a:lnTo>
                <a:lnTo>
                  <a:pt x="9728" y="172029"/>
                </a:lnTo>
                <a:lnTo>
                  <a:pt x="0" y="123824"/>
                </a:lnTo>
                <a:lnTo>
                  <a:pt x="9728" y="75620"/>
                </a:lnTo>
                <a:lnTo>
                  <a:pt x="36261" y="36261"/>
                </a:lnTo>
                <a:lnTo>
                  <a:pt x="75620" y="9728"/>
                </a:lnTo>
                <a:lnTo>
                  <a:pt x="123824" y="0"/>
                </a:lnTo>
                <a:lnTo>
                  <a:pt x="172029" y="9728"/>
                </a:lnTo>
                <a:lnTo>
                  <a:pt x="211388" y="36261"/>
                </a:lnTo>
                <a:lnTo>
                  <a:pt x="212627" y="38099"/>
                </a:lnTo>
                <a:lnTo>
                  <a:pt x="118196" y="38099"/>
                </a:lnTo>
                <a:lnTo>
                  <a:pt x="112621" y="38649"/>
                </a:lnTo>
                <a:lnTo>
                  <a:pt x="71518" y="55674"/>
                </a:lnTo>
                <a:lnTo>
                  <a:pt x="46779" y="85819"/>
                </a:lnTo>
                <a:lnTo>
                  <a:pt x="38099" y="118196"/>
                </a:lnTo>
                <a:lnTo>
                  <a:pt x="38099" y="129453"/>
                </a:lnTo>
                <a:lnTo>
                  <a:pt x="49420" y="166771"/>
                </a:lnTo>
                <a:lnTo>
                  <a:pt x="80878" y="198229"/>
                </a:lnTo>
                <a:lnTo>
                  <a:pt x="118196" y="209549"/>
                </a:lnTo>
                <a:lnTo>
                  <a:pt x="236507" y="209549"/>
                </a:lnTo>
                <a:lnTo>
                  <a:pt x="250783" y="223837"/>
                </a:lnTo>
                <a:lnTo>
                  <a:pt x="196869" y="223837"/>
                </a:lnTo>
                <a:lnTo>
                  <a:pt x="180659" y="233887"/>
                </a:lnTo>
                <a:lnTo>
                  <a:pt x="162914" y="241369"/>
                </a:lnTo>
                <a:lnTo>
                  <a:pt x="143886" y="246038"/>
                </a:lnTo>
                <a:lnTo>
                  <a:pt x="123825" y="247649"/>
                </a:lnTo>
                <a:close/>
              </a:path>
              <a:path w="304800" h="305435">
                <a:moveTo>
                  <a:pt x="236507" y="209549"/>
                </a:moveTo>
                <a:lnTo>
                  <a:pt x="129453" y="209549"/>
                </a:lnTo>
                <a:lnTo>
                  <a:pt x="135028" y="209000"/>
                </a:lnTo>
                <a:lnTo>
                  <a:pt x="146069" y="206804"/>
                </a:lnTo>
                <a:lnTo>
                  <a:pt x="180461" y="188421"/>
                </a:lnTo>
                <a:lnTo>
                  <a:pt x="205178" y="151430"/>
                </a:lnTo>
                <a:lnTo>
                  <a:pt x="209549" y="129453"/>
                </a:lnTo>
                <a:lnTo>
                  <a:pt x="209549" y="118196"/>
                </a:lnTo>
                <a:lnTo>
                  <a:pt x="198229" y="80878"/>
                </a:lnTo>
                <a:lnTo>
                  <a:pt x="166771" y="49420"/>
                </a:lnTo>
                <a:lnTo>
                  <a:pt x="129453" y="38099"/>
                </a:lnTo>
                <a:lnTo>
                  <a:pt x="212627" y="38099"/>
                </a:lnTo>
                <a:lnTo>
                  <a:pt x="237921" y="75620"/>
                </a:lnTo>
                <a:lnTo>
                  <a:pt x="247649" y="123824"/>
                </a:lnTo>
                <a:lnTo>
                  <a:pt x="246030" y="143886"/>
                </a:lnTo>
                <a:lnTo>
                  <a:pt x="241347" y="162914"/>
                </a:lnTo>
                <a:lnTo>
                  <a:pt x="233945" y="180461"/>
                </a:lnTo>
                <a:lnTo>
                  <a:pt x="233861" y="180659"/>
                </a:lnTo>
                <a:lnTo>
                  <a:pt x="223837" y="196869"/>
                </a:lnTo>
                <a:lnTo>
                  <a:pt x="236507" y="209549"/>
                </a:lnTo>
                <a:close/>
              </a:path>
              <a:path w="304800" h="305435">
                <a:moveTo>
                  <a:pt x="285720" y="304844"/>
                </a:moveTo>
                <a:lnTo>
                  <a:pt x="278543" y="303449"/>
                </a:lnTo>
                <a:lnTo>
                  <a:pt x="272236" y="299263"/>
                </a:lnTo>
                <a:lnTo>
                  <a:pt x="196869" y="223837"/>
                </a:lnTo>
                <a:lnTo>
                  <a:pt x="250783" y="223837"/>
                </a:lnTo>
                <a:lnTo>
                  <a:pt x="299204" y="272295"/>
                </a:lnTo>
                <a:lnTo>
                  <a:pt x="303389" y="278602"/>
                </a:lnTo>
                <a:lnTo>
                  <a:pt x="304785" y="285779"/>
                </a:lnTo>
                <a:lnTo>
                  <a:pt x="303389" y="292956"/>
                </a:lnTo>
                <a:lnTo>
                  <a:pt x="299204" y="299263"/>
                </a:lnTo>
                <a:lnTo>
                  <a:pt x="292897" y="303449"/>
                </a:lnTo>
                <a:lnTo>
                  <a:pt x="285720" y="304844"/>
                </a:lnTo>
                <a:close/>
              </a:path>
            </a:pathLst>
          </a:custGeom>
          <a:solidFill>
            <a:schemeClr val="accent1">
              <a:alpha val="69999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10998200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10" dirty="0">
                <a:latin typeface="Montserrat" pitchFamily="2" charset="77"/>
                <a:cs typeface="Montserrat SemiBold"/>
              </a:rPr>
              <a:t>RAG</a:t>
            </a:r>
            <a:r>
              <a:rPr sz="2050" b="1" spc="-45" dirty="0">
                <a:latin typeface="Montserrat" pitchFamily="2" charset="77"/>
                <a:cs typeface="Montserrat SemiBold"/>
              </a:rPr>
              <a:t> </a:t>
            </a:r>
            <a:r>
              <a:rPr sz="2050" b="1" spc="-125" dirty="0">
                <a:latin typeface="Montserrat" pitchFamily="2" charset="77"/>
                <a:cs typeface="Montserrat SemiBold"/>
              </a:rPr>
              <a:t>vs.</a:t>
            </a:r>
            <a:r>
              <a:rPr sz="2050" b="1" spc="-35" dirty="0">
                <a:latin typeface="Montserrat" pitchFamily="2" charset="77"/>
                <a:cs typeface="Montserrat SemiBold"/>
              </a:rPr>
              <a:t> </a:t>
            </a:r>
            <a:r>
              <a:rPr sz="2050" b="1" spc="-155" dirty="0">
                <a:latin typeface="Montserrat" pitchFamily="2" charset="77"/>
                <a:cs typeface="Montserrat SemiBold"/>
              </a:rPr>
              <a:t>Fine-</a:t>
            </a:r>
            <a:r>
              <a:rPr sz="2050" b="1" spc="-160" dirty="0">
                <a:latin typeface="Montserrat" pitchFamily="2" charset="77"/>
                <a:cs typeface="Montserrat SemiBold"/>
              </a:rPr>
              <a:t>Tuning:</a:t>
            </a:r>
            <a:r>
              <a:rPr sz="2050" b="1" spc="-35" dirty="0">
                <a:latin typeface="Montserrat" pitchFamily="2" charset="77"/>
                <a:cs typeface="Montserrat SemiBold"/>
              </a:rPr>
              <a:t> </a:t>
            </a:r>
            <a:r>
              <a:rPr sz="2050" b="1" spc="-220" dirty="0">
                <a:latin typeface="Montserrat" pitchFamily="2" charset="77"/>
                <a:cs typeface="Montserrat SemiBold"/>
              </a:rPr>
              <a:t>When</a:t>
            </a:r>
            <a:r>
              <a:rPr sz="2050" b="1" spc="-35" dirty="0">
                <a:latin typeface="Montserrat" pitchFamily="2" charset="77"/>
                <a:cs typeface="Montserrat SemiBold"/>
              </a:rPr>
              <a:t> </a:t>
            </a:r>
            <a:r>
              <a:rPr sz="2050" b="1" spc="-170" dirty="0">
                <a:latin typeface="Montserrat" pitchFamily="2" charset="77"/>
                <a:cs typeface="Montserrat SemiBold"/>
              </a:rPr>
              <a:t>to</a:t>
            </a:r>
            <a:r>
              <a:rPr sz="2050" b="1" spc="-30" dirty="0">
                <a:latin typeface="Montserrat" pitchFamily="2" charset="77"/>
                <a:cs typeface="Montserrat SemiBold"/>
              </a:rPr>
              <a:t> </a:t>
            </a:r>
            <a:r>
              <a:rPr sz="2050" b="1" spc="-180" dirty="0">
                <a:latin typeface="Montserrat" pitchFamily="2" charset="77"/>
                <a:cs typeface="Montserrat SemiBold"/>
              </a:rPr>
              <a:t>Use</a:t>
            </a:r>
            <a:r>
              <a:rPr sz="2050" b="1" spc="-35" dirty="0">
                <a:latin typeface="Montserrat" pitchFamily="2" charset="77"/>
                <a:cs typeface="Montserrat SemiBold"/>
              </a:rPr>
              <a:t> </a:t>
            </a:r>
            <a:r>
              <a:rPr sz="2050" b="1" spc="-175" dirty="0">
                <a:latin typeface="Montserrat" pitchFamily="2" charset="77"/>
                <a:cs typeface="Montserrat SemiBold"/>
              </a:rPr>
              <a:t>Each</a:t>
            </a:r>
            <a:r>
              <a:rPr sz="2050" b="1" spc="-35" dirty="0">
                <a:latin typeface="Montserrat" pitchFamily="2" charset="77"/>
                <a:cs typeface="Montserrat SemiBold"/>
              </a:rPr>
              <a:t> </a:t>
            </a:r>
            <a:r>
              <a:rPr sz="2050" b="1" spc="-125" dirty="0">
                <a:latin typeface="Montserrat" pitchFamily="2" charset="77"/>
                <a:cs typeface="Montserrat SemiBold"/>
              </a:rPr>
              <a:t>Approach</a:t>
            </a:r>
            <a:endParaRPr sz="2050">
              <a:latin typeface="Montserrat" pitchFamily="2" charset="77"/>
              <a:cs typeface="Montserrat Semi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09600" y="537368"/>
            <a:ext cx="2743200" cy="466725"/>
          </a:xfrm>
          <a:custGeom>
            <a:avLst/>
            <a:gdLst/>
            <a:ahLst/>
            <a:cxnLst/>
            <a:rect l="l" t="t" r="r" b="b"/>
            <a:pathLst>
              <a:path w="2743200" h="466725">
                <a:moveTo>
                  <a:pt x="2743199" y="466724"/>
                </a:moveTo>
                <a:lnTo>
                  <a:pt x="0" y="466724"/>
                </a:lnTo>
                <a:lnTo>
                  <a:pt x="0" y="76200"/>
                </a:lnTo>
                <a:lnTo>
                  <a:pt x="12830" y="33857"/>
                </a:lnTo>
                <a:lnTo>
                  <a:pt x="47039" y="5800"/>
                </a:lnTo>
                <a:lnTo>
                  <a:pt x="76200" y="0"/>
                </a:lnTo>
                <a:lnTo>
                  <a:pt x="2743199" y="0"/>
                </a:lnTo>
                <a:lnTo>
                  <a:pt x="2743199" y="46672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5176043"/>
            <a:ext cx="2743200" cy="695325"/>
          </a:xfrm>
          <a:custGeom>
            <a:avLst/>
            <a:gdLst/>
            <a:ahLst/>
            <a:cxnLst/>
            <a:rect l="l" t="t" r="r" b="b"/>
            <a:pathLst>
              <a:path w="2743200" h="695325">
                <a:moveTo>
                  <a:pt x="2743199" y="695324"/>
                </a:moveTo>
                <a:lnTo>
                  <a:pt x="76200" y="695324"/>
                </a:lnTo>
                <a:lnTo>
                  <a:pt x="68693" y="694962"/>
                </a:lnTo>
                <a:lnTo>
                  <a:pt x="27882" y="678057"/>
                </a:lnTo>
                <a:lnTo>
                  <a:pt x="3262" y="641211"/>
                </a:lnTo>
                <a:lnTo>
                  <a:pt x="0" y="619125"/>
                </a:lnTo>
                <a:lnTo>
                  <a:pt x="0" y="0"/>
                </a:lnTo>
                <a:lnTo>
                  <a:pt x="2743199" y="0"/>
                </a:lnTo>
                <a:lnTo>
                  <a:pt x="2743199" y="695324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839200" y="5176043"/>
            <a:ext cx="2743200" cy="695325"/>
          </a:xfrm>
          <a:custGeom>
            <a:avLst/>
            <a:gdLst/>
            <a:ahLst/>
            <a:cxnLst/>
            <a:rect l="l" t="t" r="r" b="b"/>
            <a:pathLst>
              <a:path w="2743200" h="695325">
                <a:moveTo>
                  <a:pt x="2667000" y="695324"/>
                </a:moveTo>
                <a:lnTo>
                  <a:pt x="0" y="695324"/>
                </a:lnTo>
                <a:lnTo>
                  <a:pt x="0" y="0"/>
                </a:lnTo>
                <a:lnTo>
                  <a:pt x="2743200" y="0"/>
                </a:lnTo>
                <a:lnTo>
                  <a:pt x="2743199" y="619125"/>
                </a:lnTo>
                <a:lnTo>
                  <a:pt x="2730369" y="661467"/>
                </a:lnTo>
                <a:lnTo>
                  <a:pt x="2696160" y="689524"/>
                </a:lnTo>
                <a:lnTo>
                  <a:pt x="2667000" y="695324"/>
                </a:lnTo>
                <a:close/>
              </a:path>
            </a:pathLst>
          </a:custGeom>
          <a:solidFill>
            <a:srgbClr val="EBE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900297"/>
              </p:ext>
            </p:extLst>
          </p:nvPr>
        </p:nvGraphicFramePr>
        <p:xfrm>
          <a:off x="609600" y="532606"/>
          <a:ext cx="10972800" cy="5325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164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0" spc="-10" dirty="0">
                          <a:latin typeface="+mn-lt"/>
                          <a:cs typeface="Roboto Medium"/>
                        </a:rPr>
                        <a:t>Aspect</a:t>
                      </a:r>
                      <a:endParaRPr sz="1300">
                        <a:latin typeface="+mn-lt"/>
                        <a:cs typeface="Roboto Medium"/>
                      </a:endParaRPr>
                    </a:p>
                  </a:txBody>
                  <a:tcPr marL="0" marR="0" marT="111125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5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spc="-25" dirty="0">
                          <a:solidFill>
                            <a:srgbClr val="FFFFFF"/>
                          </a:solidFill>
                          <a:latin typeface="+mn-lt"/>
                          <a:cs typeface="Roboto"/>
                        </a:rPr>
                        <a:t>RAG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111125" marB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2562EB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spc="-55" dirty="0">
                          <a:solidFill>
                            <a:srgbClr val="FFFFFF"/>
                          </a:solidFill>
                          <a:latin typeface="+mn-lt"/>
                          <a:cs typeface="Roboto"/>
                        </a:rPr>
                        <a:t>Fine-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+mn-lt"/>
                          <a:cs typeface="Roboto"/>
                        </a:rPr>
                        <a:t>Tuning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111125" marB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4E45E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+mn-lt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300" b="0" spc="-10" dirty="0">
                          <a:latin typeface="+mn-lt"/>
                          <a:cs typeface="Roboto Medium"/>
                        </a:rPr>
                        <a:t>Objective</a:t>
                      </a:r>
                      <a:endParaRPr sz="1300">
                        <a:latin typeface="+mn-lt"/>
                        <a:cs typeface="Roboto Medium"/>
                      </a:endParaRPr>
                    </a:p>
                  </a:txBody>
                  <a:tcPr marL="0" marR="0" marT="5461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390525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5" dirty="0">
                          <a:latin typeface="+mn-lt"/>
                          <a:cs typeface="Roboto"/>
                        </a:rPr>
                        <a:t>Incorporate</a:t>
                      </a:r>
                      <a:r>
                        <a:rPr sz="1300" spc="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retrieved</a:t>
                      </a:r>
                      <a:r>
                        <a:rPr sz="1300" spc="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information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from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external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sources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EFF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302895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60" dirty="0">
                          <a:latin typeface="+mn-lt"/>
                          <a:cs typeface="Roboto"/>
                        </a:rPr>
                        <a:t>Adapt</a:t>
                      </a:r>
                      <a:r>
                        <a:rPr sz="1300" spc="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pre-trained</a:t>
                      </a:r>
                      <a:r>
                        <a:rPr sz="1300" spc="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80" dirty="0">
                          <a:latin typeface="+mn-lt"/>
                          <a:cs typeface="Roboto"/>
                        </a:rPr>
                        <a:t>LLM</a:t>
                      </a:r>
                      <a:r>
                        <a:rPr sz="1300" spc="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parameters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for</a:t>
                      </a:r>
                      <a:r>
                        <a:rPr sz="1300" spc="-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specific</a:t>
                      </a:r>
                      <a:r>
                        <a:rPr sz="1300" spc="-3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tasks/domains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107314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60" dirty="0">
                          <a:latin typeface="+mn-lt"/>
                          <a:cs typeface="Roboto"/>
                        </a:rPr>
                        <a:t>Combine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strengths: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80" dirty="0">
                          <a:latin typeface="+mn-lt"/>
                          <a:cs typeface="Roboto"/>
                        </a:rPr>
                        <a:t>RAG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for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facts,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FT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for</a:t>
                      </a:r>
                      <a:r>
                        <a:rPr sz="1300" spc="-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style/tone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+mn-lt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300" b="0" spc="-65" dirty="0">
                          <a:latin typeface="+mn-lt"/>
                          <a:cs typeface="Roboto Medium"/>
                        </a:rPr>
                        <a:t>Knowledge</a:t>
                      </a:r>
                      <a:r>
                        <a:rPr sz="1300" b="0" spc="5" dirty="0">
                          <a:latin typeface="+mn-lt"/>
                          <a:cs typeface="Roboto Medium"/>
                        </a:rPr>
                        <a:t> </a:t>
                      </a:r>
                      <a:r>
                        <a:rPr sz="1300" b="0" spc="-10" dirty="0">
                          <a:latin typeface="+mn-lt"/>
                          <a:cs typeface="Roboto Medium"/>
                        </a:rPr>
                        <a:t>Source</a:t>
                      </a:r>
                      <a:endParaRPr sz="1300">
                        <a:latin typeface="+mn-lt"/>
                        <a:cs typeface="Roboto Medium"/>
                      </a:endParaRPr>
                    </a:p>
                  </a:txBody>
                  <a:tcPr marL="0" marR="0" marT="5461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16129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0" dirty="0">
                          <a:latin typeface="+mn-lt"/>
                          <a:cs typeface="Roboto"/>
                        </a:rPr>
                        <a:t>External</a:t>
                      </a:r>
                      <a:r>
                        <a:rPr sz="130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knowledge</a:t>
                      </a:r>
                      <a:r>
                        <a:rPr sz="1300" spc="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5" dirty="0">
                          <a:latin typeface="+mn-lt"/>
                          <a:cs typeface="Roboto"/>
                        </a:rPr>
                        <a:t>bases</a:t>
                      </a:r>
                      <a:r>
                        <a:rPr sz="1300" spc="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(dynamic, real-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time)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EFF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18542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45" dirty="0">
                          <a:latin typeface="+mn-lt"/>
                          <a:cs typeface="Roboto"/>
                        </a:rPr>
                        <a:t>Internal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parameters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(static,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baked-</a:t>
                      </a:r>
                      <a:r>
                        <a:rPr sz="1300" spc="-35" dirty="0">
                          <a:latin typeface="+mn-lt"/>
                          <a:cs typeface="Roboto"/>
                        </a:rPr>
                        <a:t>in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during</a:t>
                      </a:r>
                      <a:r>
                        <a:rPr sz="1300" spc="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training)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55499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0" dirty="0">
                          <a:latin typeface="+mn-lt"/>
                          <a:cs typeface="Roboto"/>
                        </a:rPr>
                        <a:t>External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knowledge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dirty="0">
                          <a:latin typeface="+mn-lt"/>
                          <a:cs typeface="Roboto"/>
                        </a:rPr>
                        <a:t>+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adjusted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parameters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+mn-lt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300" b="0" spc="-65" dirty="0">
                          <a:latin typeface="+mn-lt"/>
                          <a:cs typeface="Roboto Medium"/>
                        </a:rPr>
                        <a:t>Data</a:t>
                      </a:r>
                      <a:r>
                        <a:rPr sz="1300" b="0" spc="5" dirty="0">
                          <a:latin typeface="+mn-lt"/>
                          <a:cs typeface="Roboto Medium"/>
                        </a:rPr>
                        <a:t> </a:t>
                      </a:r>
                      <a:r>
                        <a:rPr sz="1300" b="0" spc="-70" dirty="0">
                          <a:latin typeface="+mn-lt"/>
                          <a:cs typeface="Roboto Medium"/>
                        </a:rPr>
                        <a:t>Change</a:t>
                      </a:r>
                      <a:r>
                        <a:rPr sz="1300" b="0" spc="10" dirty="0">
                          <a:latin typeface="+mn-lt"/>
                          <a:cs typeface="Roboto Medium"/>
                        </a:rPr>
                        <a:t> </a:t>
                      </a:r>
                      <a:r>
                        <a:rPr sz="1300" b="0" spc="-10" dirty="0">
                          <a:latin typeface="+mn-lt"/>
                          <a:cs typeface="Roboto Medium"/>
                        </a:rPr>
                        <a:t>Frequency</a:t>
                      </a:r>
                      <a:endParaRPr sz="1300">
                        <a:latin typeface="+mn-lt"/>
                        <a:cs typeface="Roboto Medium"/>
                      </a:endParaRPr>
                    </a:p>
                  </a:txBody>
                  <a:tcPr marL="0" marR="0" marT="5461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34671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0" dirty="0">
                          <a:latin typeface="+mn-lt"/>
                          <a:cs typeface="Roboto"/>
                        </a:rPr>
                        <a:t>Ideal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for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frequently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changing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data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(daily/hourly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updates)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EFF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36068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5" dirty="0">
                          <a:latin typeface="+mn-lt"/>
                          <a:cs typeface="Roboto"/>
                        </a:rPr>
                        <a:t>Best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for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stable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data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that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doesn't </a:t>
                      </a:r>
                      <a:r>
                        <a:rPr sz="1300" spc="-65" dirty="0">
                          <a:latin typeface="+mn-lt"/>
                          <a:cs typeface="Roboto"/>
                        </a:rPr>
                        <a:t>change</a:t>
                      </a:r>
                      <a:r>
                        <a:rPr sz="1300" spc="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often</a:t>
                      </a:r>
                      <a:r>
                        <a:rPr sz="1300" spc="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(quarterly/annually)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432434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5" dirty="0">
                          <a:latin typeface="+mn-lt"/>
                          <a:cs typeface="Roboto"/>
                        </a:rPr>
                        <a:t>Handles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both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dynamic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facts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and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stable</a:t>
                      </a:r>
                      <a:r>
                        <a:rPr sz="1300" spc="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patterns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+mn-lt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300" b="0" spc="-10" dirty="0">
                          <a:latin typeface="+mn-lt"/>
                          <a:cs typeface="Roboto Medium"/>
                        </a:rPr>
                        <a:t>Adaptability</a:t>
                      </a:r>
                      <a:endParaRPr sz="1300">
                        <a:latin typeface="+mn-lt"/>
                        <a:cs typeface="Roboto Medium"/>
                      </a:endParaRPr>
                    </a:p>
                  </a:txBody>
                  <a:tcPr marL="0" marR="0" marT="5461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54229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0" dirty="0">
                          <a:latin typeface="+mn-lt"/>
                          <a:cs typeface="Roboto"/>
                        </a:rPr>
                        <a:t>Maintains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80" dirty="0">
                          <a:latin typeface="+mn-lt"/>
                          <a:cs typeface="Roboto"/>
                        </a:rPr>
                        <a:t>LLM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generalizability,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adapts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to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wide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5" dirty="0">
                          <a:latin typeface="+mn-lt"/>
                          <a:cs typeface="Roboto"/>
                        </a:rPr>
                        <a:t>range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of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tasks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EFF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418465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75" dirty="0">
                          <a:latin typeface="+mn-lt"/>
                          <a:cs typeface="Roboto"/>
                        </a:rPr>
                        <a:t>Makes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80" dirty="0">
                          <a:latin typeface="+mn-lt"/>
                          <a:cs typeface="Roboto"/>
                        </a:rPr>
                        <a:t>LLM</a:t>
                      </a:r>
                      <a:r>
                        <a:rPr sz="130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70" dirty="0">
                          <a:latin typeface="+mn-lt"/>
                          <a:cs typeface="Roboto"/>
                        </a:rPr>
                        <a:t>more</a:t>
                      </a:r>
                      <a:r>
                        <a:rPr sz="130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specialized</a:t>
                      </a:r>
                      <a:r>
                        <a:rPr sz="130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30" dirty="0">
                          <a:latin typeface="+mn-lt"/>
                          <a:cs typeface="Roboto"/>
                        </a:rPr>
                        <a:t>for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specific</a:t>
                      </a:r>
                      <a:r>
                        <a:rPr sz="1300" spc="-3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task/domain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55626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0" dirty="0">
                          <a:latin typeface="+mn-lt"/>
                          <a:cs typeface="Roboto"/>
                        </a:rPr>
                        <a:t>Specialized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style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with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dynamic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factual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grounding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+mn-lt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300" b="0" spc="-10" dirty="0">
                          <a:latin typeface="+mn-lt"/>
                          <a:cs typeface="Roboto Medium"/>
                        </a:rPr>
                        <a:t>Hallucinations</a:t>
                      </a:r>
                      <a:endParaRPr sz="1300">
                        <a:latin typeface="+mn-lt"/>
                        <a:cs typeface="Roboto Medium"/>
                      </a:endParaRPr>
                    </a:p>
                  </a:txBody>
                  <a:tcPr marL="0" marR="0" marT="5461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24130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65" dirty="0">
                          <a:latin typeface="+mn-lt"/>
                          <a:cs typeface="Roboto"/>
                        </a:rPr>
                        <a:t>Reduces</a:t>
                      </a:r>
                      <a:r>
                        <a:rPr sz="1300" spc="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hallucinations</a:t>
                      </a:r>
                      <a:r>
                        <a:rPr sz="1300" spc="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via</a:t>
                      </a:r>
                      <a:r>
                        <a:rPr sz="1300" spc="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external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data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grounding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EFF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560705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0" dirty="0">
                          <a:latin typeface="+mn-lt"/>
                          <a:cs typeface="Roboto"/>
                        </a:rPr>
                        <a:t>Fine-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tuning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with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5" dirty="0">
                          <a:latin typeface="+mn-lt"/>
                          <a:cs typeface="Roboto"/>
                        </a:rPr>
                        <a:t>new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facts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can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increase</a:t>
                      </a:r>
                      <a:r>
                        <a:rPr sz="1300" spc="-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hallucinations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655320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65" dirty="0">
                          <a:latin typeface="+mn-lt"/>
                          <a:cs typeface="Roboto"/>
                        </a:rPr>
                        <a:t>Reduced</a:t>
                      </a:r>
                      <a:r>
                        <a:rPr sz="1300" spc="3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hallucinations</a:t>
                      </a:r>
                      <a:r>
                        <a:rPr sz="1300" spc="3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while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maintaining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style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6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+mn-lt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300" b="0" spc="-65" dirty="0">
                          <a:latin typeface="+mn-lt"/>
                          <a:cs typeface="Roboto Medium"/>
                        </a:rPr>
                        <a:t>Cost</a:t>
                      </a:r>
                      <a:r>
                        <a:rPr sz="1300" b="0" spc="-20" dirty="0">
                          <a:latin typeface="+mn-lt"/>
                          <a:cs typeface="Roboto Medium"/>
                        </a:rPr>
                        <a:t> </a:t>
                      </a:r>
                      <a:r>
                        <a:rPr sz="1300" b="0" spc="-65" dirty="0">
                          <a:latin typeface="+mn-lt"/>
                          <a:cs typeface="Roboto Medium"/>
                        </a:rPr>
                        <a:t>&amp;</a:t>
                      </a:r>
                      <a:r>
                        <a:rPr sz="1300" b="0" spc="-40" dirty="0">
                          <a:latin typeface="+mn-lt"/>
                          <a:cs typeface="Roboto Medium"/>
                        </a:rPr>
                        <a:t> </a:t>
                      </a:r>
                      <a:r>
                        <a:rPr sz="1300" b="0" spc="-20" dirty="0">
                          <a:latin typeface="+mn-lt"/>
                          <a:cs typeface="Roboto Medium"/>
                        </a:rPr>
                        <a:t>Time</a:t>
                      </a:r>
                      <a:endParaRPr sz="1300">
                        <a:latin typeface="+mn-lt"/>
                        <a:cs typeface="Roboto Medium"/>
                      </a:endParaRPr>
                    </a:p>
                  </a:txBody>
                  <a:tcPr marL="0" marR="0" marT="5461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678815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5" dirty="0">
                          <a:latin typeface="+mn-lt"/>
                          <a:cs typeface="Roboto"/>
                        </a:rPr>
                        <a:t>Cost-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effective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for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knowledge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updates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(no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retraining)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EFFD"/>
                    </a:solidFill>
                  </a:tcPr>
                </a:tc>
                <a:tc>
                  <a:txBody>
                    <a:bodyPr/>
                    <a:lstStyle/>
                    <a:p>
                      <a:pPr marL="114300" marR="512445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65" dirty="0">
                          <a:latin typeface="+mn-lt"/>
                          <a:cs typeface="Roboto"/>
                        </a:rPr>
                        <a:t>Expensive</a:t>
                      </a:r>
                      <a:r>
                        <a:rPr sz="1300" spc="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and</a:t>
                      </a:r>
                      <a:r>
                        <a:rPr sz="1300" spc="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time-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consuming (parameter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retraining)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311785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50" dirty="0">
                          <a:latin typeface="+mn-lt"/>
                          <a:cs typeface="Roboto"/>
                        </a:rPr>
                        <a:t>Balanced;</a:t>
                      </a:r>
                      <a:r>
                        <a:rPr sz="1300" spc="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0" dirty="0">
                          <a:latin typeface="+mn-lt"/>
                          <a:cs typeface="Roboto"/>
                        </a:rPr>
                        <a:t>parameter-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efficient</a:t>
                      </a:r>
                      <a:r>
                        <a:rPr sz="1300" spc="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fine-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tuning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possible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F6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200">
                        <a:latin typeface="+mn-lt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300" b="0" spc="-60" dirty="0">
                          <a:latin typeface="+mn-lt"/>
                          <a:cs typeface="Roboto Medium"/>
                        </a:rPr>
                        <a:t>Output</a:t>
                      </a:r>
                      <a:r>
                        <a:rPr sz="1300" b="0" spc="10" dirty="0">
                          <a:latin typeface="+mn-lt"/>
                          <a:cs typeface="Roboto Medium"/>
                        </a:rPr>
                        <a:t> </a:t>
                      </a:r>
                      <a:r>
                        <a:rPr sz="1300" b="0" spc="-10" dirty="0">
                          <a:latin typeface="+mn-lt"/>
                          <a:cs typeface="Roboto Medium"/>
                        </a:rPr>
                        <a:t>Style/Tone</a:t>
                      </a:r>
                      <a:endParaRPr sz="1300">
                        <a:latin typeface="+mn-lt"/>
                        <a:cs typeface="Roboto Medium"/>
                      </a:endParaRPr>
                    </a:p>
                  </a:txBody>
                  <a:tcPr marL="0" marR="0" marT="5461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0" marR="273685">
                        <a:lnSpc>
                          <a:spcPct val="115399"/>
                        </a:lnSpc>
                        <a:spcBef>
                          <a:spcPts val="670"/>
                        </a:spcBef>
                      </a:pPr>
                      <a:r>
                        <a:rPr sz="1300" spc="-70" dirty="0">
                          <a:latin typeface="+mn-lt"/>
                          <a:cs typeface="Roboto"/>
                        </a:rPr>
                        <a:t>Doesn't</a:t>
                      </a:r>
                      <a:r>
                        <a:rPr sz="1300" spc="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5" dirty="0">
                          <a:latin typeface="+mn-lt"/>
                          <a:cs typeface="Roboto"/>
                        </a:rPr>
                        <a:t>change</a:t>
                      </a:r>
                      <a:r>
                        <a:rPr sz="1300" spc="3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70" dirty="0">
                          <a:latin typeface="+mn-lt"/>
                          <a:cs typeface="Roboto"/>
                        </a:rPr>
                        <a:t>model's</a:t>
                      </a:r>
                      <a:r>
                        <a:rPr sz="1300" spc="4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style/tone;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focuses</a:t>
                      </a:r>
                      <a:r>
                        <a:rPr sz="1300" spc="-2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65" dirty="0">
                          <a:latin typeface="+mn-lt"/>
                          <a:cs typeface="Roboto"/>
                        </a:rPr>
                        <a:t>on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facts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6EFF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4300" marR="110489">
                        <a:lnSpc>
                          <a:spcPct val="115399"/>
                        </a:lnSpc>
                        <a:spcBef>
                          <a:spcPts val="670"/>
                        </a:spcBef>
                        <a:tabLst>
                          <a:tab pos="2856865" algn="l"/>
                        </a:tabLst>
                      </a:pPr>
                      <a:r>
                        <a:rPr sz="1300" spc="-60" dirty="0">
                          <a:latin typeface="+mn-lt"/>
                          <a:cs typeface="Roboto"/>
                        </a:rPr>
                        <a:t>Great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0" dirty="0">
                          <a:latin typeface="+mn-lt"/>
                          <a:cs typeface="Roboto"/>
                        </a:rPr>
                        <a:t>for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specific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style,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tone,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or</a:t>
                      </a:r>
                      <a:r>
                        <a:rPr sz="1300" spc="-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voice</a:t>
                      </a:r>
                      <a:r>
                        <a:rPr sz="1300" dirty="0">
                          <a:latin typeface="+mn-lt"/>
                          <a:cs typeface="Roboto"/>
                        </a:rPr>
                        <a:t>	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Best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of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both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worlds:</a:t>
                      </a:r>
                      <a:r>
                        <a:rPr sz="1300" spc="-15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45" dirty="0">
                          <a:latin typeface="+mn-lt"/>
                          <a:cs typeface="Roboto"/>
                        </a:rPr>
                        <a:t>factual</a:t>
                      </a:r>
                      <a:r>
                        <a:rPr sz="1300" spc="-2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5" dirty="0">
                          <a:latin typeface="+mn-lt"/>
                          <a:cs typeface="Roboto"/>
                        </a:rPr>
                        <a:t>accuracy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customization</a:t>
                      </a:r>
                      <a:r>
                        <a:rPr sz="1300" dirty="0">
                          <a:latin typeface="+mn-lt"/>
                          <a:cs typeface="Roboto"/>
                        </a:rPr>
                        <a:t>	+</a:t>
                      </a:r>
                      <a:r>
                        <a:rPr sz="1300" spc="-8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50" dirty="0">
                          <a:latin typeface="+mn-lt"/>
                          <a:cs typeface="Roboto"/>
                        </a:rPr>
                        <a:t>desired</a:t>
                      </a:r>
                      <a:r>
                        <a:rPr sz="1300" spc="-30" dirty="0">
                          <a:latin typeface="+mn-lt"/>
                          <a:cs typeface="Roboto"/>
                        </a:rPr>
                        <a:t> </a:t>
                      </a:r>
                      <a:r>
                        <a:rPr sz="1300" spc="-10" dirty="0">
                          <a:latin typeface="+mn-lt"/>
                          <a:cs typeface="Roboto"/>
                        </a:rPr>
                        <a:t>style</a:t>
                      </a:r>
                      <a:endParaRPr sz="1300">
                        <a:latin typeface="+mn-lt"/>
                        <a:cs typeface="Roboto"/>
                      </a:endParaRPr>
                    </a:p>
                  </a:txBody>
                  <a:tcPr marL="0" marR="0" marT="8509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33729" y="5909925"/>
            <a:ext cx="10972800" cy="685800"/>
            <a:chOff x="609599" y="6562724"/>
            <a:chExt cx="10972800" cy="685800"/>
          </a:xfrm>
        </p:grpSpPr>
        <p:sp>
          <p:nvSpPr>
            <p:cNvPr id="8" name="object 8"/>
            <p:cNvSpPr/>
            <p:nvPr/>
          </p:nvSpPr>
          <p:spPr>
            <a:xfrm>
              <a:off x="609599" y="6562724"/>
              <a:ext cx="10972800" cy="685800"/>
            </a:xfrm>
            <a:custGeom>
              <a:avLst/>
              <a:gdLst/>
              <a:ahLst/>
              <a:cxnLst/>
              <a:rect l="l" t="t" r="r" b="b"/>
              <a:pathLst>
                <a:path w="10972800" h="685800">
                  <a:moveTo>
                    <a:pt x="10901602" y="685799"/>
                  </a:moveTo>
                  <a:lnTo>
                    <a:pt x="71196" y="685799"/>
                  </a:lnTo>
                  <a:lnTo>
                    <a:pt x="66241" y="685310"/>
                  </a:lnTo>
                  <a:lnTo>
                    <a:pt x="29705" y="670177"/>
                  </a:lnTo>
                  <a:lnTo>
                    <a:pt x="3885" y="634137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0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614603"/>
                  </a:lnTo>
                  <a:lnTo>
                    <a:pt x="10957175" y="656093"/>
                  </a:lnTo>
                  <a:lnTo>
                    <a:pt x="10921136" y="681912"/>
                  </a:lnTo>
                  <a:lnTo>
                    <a:pt x="10906556" y="685311"/>
                  </a:lnTo>
                  <a:lnTo>
                    <a:pt x="10901602" y="6857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953" y="6800849"/>
              <a:ext cx="130961" cy="190499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7100" y="680243"/>
            <a:ext cx="133349" cy="1523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10777" y="682744"/>
            <a:ext cx="187523" cy="14936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030605" y="5978759"/>
            <a:ext cx="10094595" cy="455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b="0" spc="-80" dirty="0">
                <a:solidFill>
                  <a:srgbClr val="3F4444"/>
                </a:solidFill>
                <a:latin typeface="+mn-lt"/>
                <a:cs typeface="Roboto Medium"/>
              </a:rPr>
              <a:t>Key</a:t>
            </a:r>
            <a:r>
              <a:rPr sz="13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300" b="0" spc="-45" dirty="0">
                <a:solidFill>
                  <a:srgbClr val="3F4444"/>
                </a:solidFill>
                <a:latin typeface="+mn-lt"/>
                <a:cs typeface="Roboto Medium"/>
              </a:rPr>
              <a:t>Insight:</a:t>
            </a:r>
            <a:r>
              <a:rPr sz="13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Choose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80" dirty="0">
                <a:solidFill>
                  <a:srgbClr val="3F4444"/>
                </a:solidFill>
                <a:latin typeface="+mn-lt"/>
                <a:cs typeface="Roboto"/>
              </a:rPr>
              <a:t>RAG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dynamic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needs,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fine-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tuning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consistent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style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requirements,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hybrid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approaches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production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systems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requiring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both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accurate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facts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consistent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voice.</a:t>
            </a:r>
            <a:endParaRPr sz="130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-11430" y="6751538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61620" y="6546134"/>
            <a:ext cx="2324735" cy="154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Retrieval-</a:t>
            </a:r>
            <a:r>
              <a:rPr sz="1150" spc="-65" dirty="0">
                <a:solidFill>
                  <a:schemeClr val="accent4"/>
                </a:solidFill>
                <a:latin typeface="+mn-lt"/>
                <a:cs typeface="Roboto"/>
              </a:rPr>
              <a:t>Augmented</a:t>
            </a:r>
            <a:r>
              <a:rPr sz="1150" spc="4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Generation</a:t>
            </a:r>
            <a:r>
              <a:rPr sz="1150" spc="5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chemeClr val="accent4"/>
                </a:solidFill>
                <a:latin typeface="+mn-lt"/>
                <a:cs typeface="Roboto"/>
              </a:rPr>
              <a:t>(RAG)</a:t>
            </a:r>
            <a:endParaRPr sz="115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21" name="object 81">
            <a:extLst>
              <a:ext uri="{FF2B5EF4-FFF2-40B4-BE49-F238E27FC236}">
                <a16:creationId xmlns:a16="http://schemas.microsoft.com/office/drawing/2014/main" id="{026DEFBF-1C61-7D87-09F3-B03460DD5DB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833000" y="6552406"/>
            <a:ext cx="134757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10</a:t>
            </a:fld>
            <a:endParaRPr sz="11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10998200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10" dirty="0">
                <a:latin typeface="Montserrat" pitchFamily="2" charset="77"/>
                <a:cs typeface="Montserrat SemiBold"/>
              </a:rPr>
              <a:t>RAG</a:t>
            </a:r>
            <a:r>
              <a:rPr sz="2050" b="1" spc="-65" dirty="0">
                <a:latin typeface="Montserrat" pitchFamily="2" charset="77"/>
                <a:cs typeface="Montserrat SemiBold"/>
              </a:rPr>
              <a:t> </a:t>
            </a:r>
            <a:r>
              <a:rPr sz="2050" b="1" spc="-150" dirty="0">
                <a:latin typeface="Montserrat" pitchFamily="2" charset="77"/>
                <a:cs typeface="Montserrat SemiBold"/>
              </a:rPr>
              <a:t>Optimization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50" dirty="0">
                <a:latin typeface="Montserrat" pitchFamily="2" charset="77"/>
                <a:cs typeface="Montserrat SemiBold"/>
              </a:rPr>
              <a:t>Techniques</a:t>
            </a:r>
            <a:endParaRPr sz="2050">
              <a:latin typeface="Montserrat" pitchFamily="2" charset="77"/>
              <a:cs typeface="Montserrat Semi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076324"/>
            <a:ext cx="666750" cy="666750"/>
            <a:chOff x="609599" y="1076324"/>
            <a:chExt cx="666750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076324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7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3" y="518588"/>
                  </a:lnTo>
                  <a:lnTo>
                    <a:pt x="35595" y="483261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8" y="284458"/>
                  </a:lnTo>
                  <a:lnTo>
                    <a:pt x="12075" y="244462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2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8" y="12075"/>
                  </a:lnTo>
                  <a:lnTo>
                    <a:pt x="460951" y="25376"/>
                  </a:lnTo>
                  <a:lnTo>
                    <a:pt x="497697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2"/>
                  </a:lnTo>
                  <a:lnTo>
                    <a:pt x="634742" y="190838"/>
                  </a:lnTo>
                  <a:lnTo>
                    <a:pt x="649923" y="228798"/>
                  </a:lnTo>
                  <a:lnTo>
                    <a:pt x="660344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3" y="460951"/>
                  </a:lnTo>
                  <a:lnTo>
                    <a:pt x="623439" y="497696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1" y="634742"/>
                  </a:lnTo>
                  <a:lnTo>
                    <a:pt x="437951" y="649923"/>
                  </a:lnTo>
                  <a:lnTo>
                    <a:pt x="398413" y="660344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3427" y="1262062"/>
              <a:ext cx="375285" cy="298450"/>
            </a:xfrm>
            <a:custGeom>
              <a:avLst/>
              <a:gdLst/>
              <a:ahLst/>
              <a:cxnLst/>
              <a:rect l="l" t="t" r="r" b="b"/>
              <a:pathLst>
                <a:path w="375284" h="298450">
                  <a:moveTo>
                    <a:pt x="142696" y="40640"/>
                  </a:moveTo>
                  <a:lnTo>
                    <a:pt x="45958" y="40640"/>
                  </a:lnTo>
                  <a:lnTo>
                    <a:pt x="52327" y="35560"/>
                  </a:lnTo>
                  <a:lnTo>
                    <a:pt x="59590" y="30480"/>
                  </a:lnTo>
                  <a:lnTo>
                    <a:pt x="67508" y="27940"/>
                  </a:lnTo>
                  <a:lnTo>
                    <a:pt x="72270" y="5080"/>
                  </a:lnTo>
                  <a:lnTo>
                    <a:pt x="76557" y="1270"/>
                  </a:lnTo>
                  <a:lnTo>
                    <a:pt x="86082" y="0"/>
                  </a:lnTo>
                  <a:lnTo>
                    <a:pt x="106501" y="0"/>
                  </a:lnTo>
                  <a:lnTo>
                    <a:pt x="112097" y="1270"/>
                  </a:lnTo>
                  <a:lnTo>
                    <a:pt x="116383" y="5080"/>
                  </a:lnTo>
                  <a:lnTo>
                    <a:pt x="117514" y="10160"/>
                  </a:lnTo>
                  <a:lnTo>
                    <a:pt x="121146" y="27940"/>
                  </a:lnTo>
                  <a:lnTo>
                    <a:pt x="129004" y="30480"/>
                  </a:lnTo>
                  <a:lnTo>
                    <a:pt x="136326" y="35560"/>
                  </a:lnTo>
                  <a:lnTo>
                    <a:pt x="142696" y="40640"/>
                  </a:lnTo>
                  <a:close/>
                </a:path>
                <a:path w="375284" h="298450">
                  <a:moveTo>
                    <a:pt x="23752" y="165100"/>
                  </a:moveTo>
                  <a:lnTo>
                    <a:pt x="17799" y="163830"/>
                  </a:lnTo>
                  <a:lnTo>
                    <a:pt x="14406" y="160020"/>
                  </a:lnTo>
                  <a:lnTo>
                    <a:pt x="12263" y="156210"/>
                  </a:lnTo>
                  <a:lnTo>
                    <a:pt x="10298" y="153670"/>
                  </a:lnTo>
                  <a:lnTo>
                    <a:pt x="8512" y="151130"/>
                  </a:lnTo>
                  <a:lnTo>
                    <a:pt x="6727" y="147320"/>
                  </a:lnTo>
                  <a:lnTo>
                    <a:pt x="5060" y="144780"/>
                  </a:lnTo>
                  <a:lnTo>
                    <a:pt x="3571" y="142240"/>
                  </a:lnTo>
                  <a:lnTo>
                    <a:pt x="2202" y="138430"/>
                  </a:lnTo>
                  <a:lnTo>
                    <a:pt x="0" y="133350"/>
                  </a:lnTo>
                  <a:lnTo>
                    <a:pt x="1666" y="127000"/>
                  </a:lnTo>
                  <a:lnTo>
                    <a:pt x="19109" y="111760"/>
                  </a:lnTo>
                  <a:lnTo>
                    <a:pt x="18454" y="107950"/>
                  </a:lnTo>
                  <a:lnTo>
                    <a:pt x="18097" y="104140"/>
                  </a:lnTo>
                  <a:lnTo>
                    <a:pt x="18097" y="95250"/>
                  </a:lnTo>
                  <a:lnTo>
                    <a:pt x="18454" y="91440"/>
                  </a:lnTo>
                  <a:lnTo>
                    <a:pt x="19109" y="86360"/>
                  </a:lnTo>
                  <a:lnTo>
                    <a:pt x="5828" y="74871"/>
                  </a:lnTo>
                  <a:lnTo>
                    <a:pt x="1666" y="71120"/>
                  </a:lnTo>
                  <a:lnTo>
                    <a:pt x="0" y="66040"/>
                  </a:lnTo>
                  <a:lnTo>
                    <a:pt x="3571" y="57150"/>
                  </a:lnTo>
                  <a:lnTo>
                    <a:pt x="5060" y="54610"/>
                  </a:lnTo>
                  <a:lnTo>
                    <a:pt x="8512" y="48260"/>
                  </a:lnTo>
                  <a:lnTo>
                    <a:pt x="10358" y="44450"/>
                  </a:lnTo>
                  <a:lnTo>
                    <a:pt x="12322" y="41910"/>
                  </a:lnTo>
                  <a:lnTo>
                    <a:pt x="17799" y="34290"/>
                  </a:lnTo>
                  <a:lnTo>
                    <a:pt x="23752" y="33020"/>
                  </a:lnTo>
                  <a:lnTo>
                    <a:pt x="29110" y="35560"/>
                  </a:lnTo>
                  <a:lnTo>
                    <a:pt x="45958" y="40640"/>
                  </a:lnTo>
                  <a:lnTo>
                    <a:pt x="175359" y="40640"/>
                  </a:lnTo>
                  <a:lnTo>
                    <a:pt x="176272" y="41910"/>
                  </a:lnTo>
                  <a:lnTo>
                    <a:pt x="178236" y="44450"/>
                  </a:lnTo>
                  <a:lnTo>
                    <a:pt x="180022" y="48260"/>
                  </a:lnTo>
                  <a:lnTo>
                    <a:pt x="181867" y="50800"/>
                  </a:lnTo>
                  <a:lnTo>
                    <a:pt x="183534" y="54610"/>
                  </a:lnTo>
                  <a:lnTo>
                    <a:pt x="185023" y="57150"/>
                  </a:lnTo>
                  <a:lnTo>
                    <a:pt x="186392" y="59690"/>
                  </a:lnTo>
                  <a:lnTo>
                    <a:pt x="188594" y="66040"/>
                  </a:lnTo>
                  <a:lnTo>
                    <a:pt x="186928" y="71120"/>
                  </a:lnTo>
                  <a:lnTo>
                    <a:pt x="86863" y="71120"/>
                  </a:lnTo>
                  <a:lnTo>
                    <a:pt x="79969" y="74871"/>
                  </a:lnTo>
                  <a:lnTo>
                    <a:pt x="65722" y="95250"/>
                  </a:lnTo>
                  <a:lnTo>
                    <a:pt x="65722" y="102870"/>
                  </a:lnTo>
                  <a:lnTo>
                    <a:pt x="90508" y="128270"/>
                  </a:lnTo>
                  <a:lnTo>
                    <a:pt x="187142" y="128270"/>
                  </a:lnTo>
                  <a:lnTo>
                    <a:pt x="188475" y="133350"/>
                  </a:lnTo>
                  <a:lnTo>
                    <a:pt x="186273" y="138430"/>
                  </a:lnTo>
                  <a:lnTo>
                    <a:pt x="184904" y="140970"/>
                  </a:lnTo>
                  <a:lnTo>
                    <a:pt x="183415" y="144780"/>
                  </a:lnTo>
                  <a:lnTo>
                    <a:pt x="181748" y="147320"/>
                  </a:lnTo>
                  <a:lnTo>
                    <a:pt x="179903" y="151130"/>
                  </a:lnTo>
                  <a:lnTo>
                    <a:pt x="178117" y="153670"/>
                  </a:lnTo>
                  <a:lnTo>
                    <a:pt x="176152" y="156210"/>
                  </a:lnTo>
                  <a:lnTo>
                    <a:pt x="174327" y="158750"/>
                  </a:lnTo>
                  <a:lnTo>
                    <a:pt x="45898" y="158750"/>
                  </a:lnTo>
                  <a:lnTo>
                    <a:pt x="29110" y="163830"/>
                  </a:lnTo>
                  <a:lnTo>
                    <a:pt x="23752" y="165100"/>
                  </a:lnTo>
                  <a:close/>
                </a:path>
                <a:path w="375284" h="298450">
                  <a:moveTo>
                    <a:pt x="175359" y="40640"/>
                  </a:moveTo>
                  <a:lnTo>
                    <a:pt x="142696" y="40640"/>
                  </a:lnTo>
                  <a:lnTo>
                    <a:pt x="159484" y="34290"/>
                  </a:lnTo>
                  <a:lnTo>
                    <a:pt x="164842" y="33020"/>
                  </a:lnTo>
                  <a:lnTo>
                    <a:pt x="170795" y="34290"/>
                  </a:lnTo>
                  <a:lnTo>
                    <a:pt x="175359" y="40640"/>
                  </a:lnTo>
                  <a:close/>
                </a:path>
                <a:path w="375284" h="298450">
                  <a:moveTo>
                    <a:pt x="187142" y="128270"/>
                  </a:moveTo>
                  <a:lnTo>
                    <a:pt x="98086" y="128270"/>
                  </a:lnTo>
                  <a:lnTo>
                    <a:pt x="101731" y="127000"/>
                  </a:lnTo>
                  <a:lnTo>
                    <a:pt x="108733" y="124460"/>
                  </a:lnTo>
                  <a:lnTo>
                    <a:pt x="122872" y="102870"/>
                  </a:lnTo>
                  <a:lnTo>
                    <a:pt x="122872" y="95250"/>
                  </a:lnTo>
                  <a:lnTo>
                    <a:pt x="108625" y="74871"/>
                  </a:lnTo>
                  <a:lnTo>
                    <a:pt x="101731" y="71120"/>
                  </a:lnTo>
                  <a:lnTo>
                    <a:pt x="186928" y="71120"/>
                  </a:lnTo>
                  <a:lnTo>
                    <a:pt x="185519" y="72389"/>
                  </a:lnTo>
                  <a:lnTo>
                    <a:pt x="169366" y="86360"/>
                  </a:lnTo>
                  <a:lnTo>
                    <a:pt x="170021" y="91440"/>
                  </a:lnTo>
                  <a:lnTo>
                    <a:pt x="170378" y="95250"/>
                  </a:lnTo>
                  <a:lnTo>
                    <a:pt x="170378" y="104140"/>
                  </a:lnTo>
                  <a:lnTo>
                    <a:pt x="170140" y="106680"/>
                  </a:lnTo>
                  <a:lnTo>
                    <a:pt x="170021" y="107950"/>
                  </a:lnTo>
                  <a:lnTo>
                    <a:pt x="169366" y="111760"/>
                  </a:lnTo>
                  <a:lnTo>
                    <a:pt x="182582" y="123190"/>
                  </a:lnTo>
                  <a:lnTo>
                    <a:pt x="186809" y="127000"/>
                  </a:lnTo>
                  <a:lnTo>
                    <a:pt x="187142" y="128270"/>
                  </a:lnTo>
                  <a:close/>
                </a:path>
                <a:path w="375284" h="298450">
                  <a:moveTo>
                    <a:pt x="241399" y="298450"/>
                  </a:moveTo>
                  <a:lnTo>
                    <a:pt x="236220" y="295910"/>
                  </a:lnTo>
                  <a:lnTo>
                    <a:pt x="229969" y="293370"/>
                  </a:lnTo>
                  <a:lnTo>
                    <a:pt x="226955" y="292070"/>
                  </a:lnTo>
                  <a:lnTo>
                    <a:pt x="223777" y="289560"/>
                  </a:lnTo>
                  <a:lnTo>
                    <a:pt x="220741" y="288290"/>
                  </a:lnTo>
                  <a:lnTo>
                    <a:pt x="217884" y="285750"/>
                  </a:lnTo>
                  <a:lnTo>
                    <a:pt x="210562" y="280670"/>
                  </a:lnTo>
                  <a:lnTo>
                    <a:pt x="209073" y="274320"/>
                  </a:lnTo>
                  <a:lnTo>
                    <a:pt x="210859" y="269240"/>
                  </a:lnTo>
                  <a:lnTo>
                    <a:pt x="216396" y="252730"/>
                  </a:lnTo>
                  <a:lnTo>
                    <a:pt x="211157" y="246380"/>
                  </a:lnTo>
                  <a:lnTo>
                    <a:pt x="206930" y="238760"/>
                  </a:lnTo>
                  <a:lnTo>
                    <a:pt x="203954" y="231140"/>
                  </a:lnTo>
                  <a:lnTo>
                    <a:pt x="181153" y="226060"/>
                  </a:lnTo>
                  <a:lnTo>
                    <a:pt x="176688" y="222250"/>
                  </a:lnTo>
                  <a:lnTo>
                    <a:pt x="175557" y="212090"/>
                  </a:lnTo>
                  <a:lnTo>
                    <a:pt x="175319" y="208280"/>
                  </a:lnTo>
                  <a:lnTo>
                    <a:pt x="175398" y="198120"/>
                  </a:lnTo>
                  <a:lnTo>
                    <a:pt x="175478" y="196850"/>
                  </a:lnTo>
                  <a:lnTo>
                    <a:pt x="175557" y="195580"/>
                  </a:lnTo>
                  <a:lnTo>
                    <a:pt x="176688" y="186690"/>
                  </a:lnTo>
                  <a:lnTo>
                    <a:pt x="181094" y="181610"/>
                  </a:lnTo>
                  <a:lnTo>
                    <a:pt x="203954" y="177800"/>
                  </a:lnTo>
                  <a:lnTo>
                    <a:pt x="206871" y="168910"/>
                  </a:lnTo>
                  <a:lnTo>
                    <a:pt x="211157" y="162560"/>
                  </a:lnTo>
                  <a:lnTo>
                    <a:pt x="216396" y="156210"/>
                  </a:lnTo>
                  <a:lnTo>
                    <a:pt x="210859" y="138430"/>
                  </a:lnTo>
                  <a:lnTo>
                    <a:pt x="209073" y="133350"/>
                  </a:lnTo>
                  <a:lnTo>
                    <a:pt x="210562" y="128270"/>
                  </a:lnTo>
                  <a:lnTo>
                    <a:pt x="215086" y="124460"/>
                  </a:lnTo>
                  <a:lnTo>
                    <a:pt x="217884" y="121920"/>
                  </a:lnTo>
                  <a:lnTo>
                    <a:pt x="220741" y="120650"/>
                  </a:lnTo>
                  <a:lnTo>
                    <a:pt x="223778" y="118110"/>
                  </a:lnTo>
                  <a:lnTo>
                    <a:pt x="229909" y="115570"/>
                  </a:lnTo>
                  <a:lnTo>
                    <a:pt x="233005" y="113030"/>
                  </a:lnTo>
                  <a:lnTo>
                    <a:pt x="236160" y="111760"/>
                  </a:lnTo>
                  <a:lnTo>
                    <a:pt x="241399" y="110490"/>
                  </a:lnTo>
                  <a:lnTo>
                    <a:pt x="247292" y="111760"/>
                  </a:lnTo>
                  <a:lnTo>
                    <a:pt x="262830" y="129540"/>
                  </a:lnTo>
                  <a:lnTo>
                    <a:pt x="340414" y="129540"/>
                  </a:lnTo>
                  <a:lnTo>
                    <a:pt x="341530" y="133350"/>
                  </a:lnTo>
                  <a:lnTo>
                    <a:pt x="339744" y="138430"/>
                  </a:lnTo>
                  <a:lnTo>
                    <a:pt x="334208" y="156210"/>
                  </a:lnTo>
                  <a:lnTo>
                    <a:pt x="339447" y="162560"/>
                  </a:lnTo>
                  <a:lnTo>
                    <a:pt x="343673" y="168910"/>
                  </a:lnTo>
                  <a:lnTo>
                    <a:pt x="345800" y="175260"/>
                  </a:lnTo>
                  <a:lnTo>
                    <a:pt x="271483" y="175260"/>
                  </a:lnTo>
                  <a:lnTo>
                    <a:pt x="267838" y="176530"/>
                  </a:lnTo>
                  <a:lnTo>
                    <a:pt x="246697" y="200660"/>
                  </a:lnTo>
                  <a:lnTo>
                    <a:pt x="246697" y="208280"/>
                  </a:lnTo>
                  <a:lnTo>
                    <a:pt x="260836" y="228600"/>
                  </a:lnTo>
                  <a:lnTo>
                    <a:pt x="267838" y="232410"/>
                  </a:lnTo>
                  <a:lnTo>
                    <a:pt x="346164" y="232410"/>
                  </a:lnTo>
                  <a:lnTo>
                    <a:pt x="343733" y="238760"/>
                  </a:lnTo>
                  <a:lnTo>
                    <a:pt x="339447" y="246380"/>
                  </a:lnTo>
                  <a:lnTo>
                    <a:pt x="334208" y="252730"/>
                  </a:lnTo>
                  <a:lnTo>
                    <a:pt x="339744" y="269240"/>
                  </a:lnTo>
                  <a:lnTo>
                    <a:pt x="341530" y="274320"/>
                  </a:lnTo>
                  <a:lnTo>
                    <a:pt x="340340" y="279400"/>
                  </a:lnTo>
                  <a:lnTo>
                    <a:pt x="262889" y="279400"/>
                  </a:lnTo>
                  <a:lnTo>
                    <a:pt x="251130" y="292070"/>
                  </a:lnTo>
                  <a:lnTo>
                    <a:pt x="247292" y="297180"/>
                  </a:lnTo>
                  <a:lnTo>
                    <a:pt x="241399" y="298450"/>
                  </a:lnTo>
                  <a:close/>
                </a:path>
                <a:path w="375284" h="298450">
                  <a:moveTo>
                    <a:pt x="340414" y="129540"/>
                  </a:moveTo>
                  <a:lnTo>
                    <a:pt x="287714" y="129540"/>
                  </a:lnTo>
                  <a:lnTo>
                    <a:pt x="299501" y="115570"/>
                  </a:lnTo>
                  <a:lnTo>
                    <a:pt x="303311" y="111760"/>
                  </a:lnTo>
                  <a:lnTo>
                    <a:pt x="309205" y="110490"/>
                  </a:lnTo>
                  <a:lnTo>
                    <a:pt x="317599" y="113030"/>
                  </a:lnTo>
                  <a:lnTo>
                    <a:pt x="320694" y="115570"/>
                  </a:lnTo>
                  <a:lnTo>
                    <a:pt x="326826" y="118110"/>
                  </a:lnTo>
                  <a:lnTo>
                    <a:pt x="329803" y="120650"/>
                  </a:lnTo>
                  <a:lnTo>
                    <a:pt x="332720" y="121920"/>
                  </a:lnTo>
                  <a:lnTo>
                    <a:pt x="340042" y="128270"/>
                  </a:lnTo>
                  <a:lnTo>
                    <a:pt x="340414" y="129540"/>
                  </a:lnTo>
                  <a:close/>
                </a:path>
                <a:path w="375284" h="298450">
                  <a:moveTo>
                    <a:pt x="287714" y="129540"/>
                  </a:moveTo>
                  <a:lnTo>
                    <a:pt x="262830" y="129540"/>
                  </a:lnTo>
                  <a:lnTo>
                    <a:pt x="266878" y="128270"/>
                  </a:lnTo>
                  <a:lnTo>
                    <a:pt x="283666" y="128270"/>
                  </a:lnTo>
                  <a:lnTo>
                    <a:pt x="287714" y="129540"/>
                  </a:lnTo>
                  <a:close/>
                </a:path>
                <a:path w="375284" h="298450">
                  <a:moveTo>
                    <a:pt x="102393" y="199390"/>
                  </a:moveTo>
                  <a:lnTo>
                    <a:pt x="86082" y="199390"/>
                  </a:lnTo>
                  <a:lnTo>
                    <a:pt x="76497" y="198120"/>
                  </a:lnTo>
                  <a:lnTo>
                    <a:pt x="72211" y="193040"/>
                  </a:lnTo>
                  <a:lnTo>
                    <a:pt x="71080" y="187960"/>
                  </a:lnTo>
                  <a:lnTo>
                    <a:pt x="67448" y="170180"/>
                  </a:lnTo>
                  <a:lnTo>
                    <a:pt x="59590" y="167640"/>
                  </a:lnTo>
                  <a:lnTo>
                    <a:pt x="52268" y="163830"/>
                  </a:lnTo>
                  <a:lnTo>
                    <a:pt x="45898" y="158750"/>
                  </a:lnTo>
                  <a:lnTo>
                    <a:pt x="142577" y="158750"/>
                  </a:lnTo>
                  <a:lnTo>
                    <a:pt x="136207" y="163830"/>
                  </a:lnTo>
                  <a:lnTo>
                    <a:pt x="128944" y="167640"/>
                  </a:lnTo>
                  <a:lnTo>
                    <a:pt x="121027" y="170180"/>
                  </a:lnTo>
                  <a:lnTo>
                    <a:pt x="116264" y="193040"/>
                  </a:lnTo>
                  <a:lnTo>
                    <a:pt x="111978" y="198120"/>
                  </a:lnTo>
                  <a:lnTo>
                    <a:pt x="102393" y="199390"/>
                  </a:lnTo>
                  <a:close/>
                </a:path>
                <a:path w="375284" h="298450">
                  <a:moveTo>
                    <a:pt x="164722" y="165100"/>
                  </a:moveTo>
                  <a:lnTo>
                    <a:pt x="159365" y="163830"/>
                  </a:lnTo>
                  <a:lnTo>
                    <a:pt x="142577" y="158750"/>
                  </a:lnTo>
                  <a:lnTo>
                    <a:pt x="174327" y="158750"/>
                  </a:lnTo>
                  <a:lnTo>
                    <a:pt x="170676" y="163830"/>
                  </a:lnTo>
                  <a:lnTo>
                    <a:pt x="164722" y="165100"/>
                  </a:lnTo>
                  <a:close/>
                </a:path>
                <a:path w="375284" h="298450">
                  <a:moveTo>
                    <a:pt x="346164" y="232410"/>
                  </a:moveTo>
                  <a:lnTo>
                    <a:pt x="282706" y="232410"/>
                  </a:lnTo>
                  <a:lnTo>
                    <a:pt x="289708" y="228600"/>
                  </a:lnTo>
                  <a:lnTo>
                    <a:pt x="292798" y="227330"/>
                  </a:lnTo>
                  <a:lnTo>
                    <a:pt x="298157" y="222250"/>
                  </a:lnTo>
                  <a:lnTo>
                    <a:pt x="300222" y="218440"/>
                  </a:lnTo>
                  <a:lnTo>
                    <a:pt x="303122" y="212090"/>
                  </a:lnTo>
                  <a:lnTo>
                    <a:pt x="303847" y="208280"/>
                  </a:lnTo>
                  <a:lnTo>
                    <a:pt x="303847" y="200660"/>
                  </a:lnTo>
                  <a:lnTo>
                    <a:pt x="279061" y="175260"/>
                  </a:lnTo>
                  <a:lnTo>
                    <a:pt x="345800" y="175260"/>
                  </a:lnTo>
                  <a:lnTo>
                    <a:pt x="346650" y="177800"/>
                  </a:lnTo>
                  <a:lnTo>
                    <a:pt x="363974" y="181610"/>
                  </a:lnTo>
                  <a:lnTo>
                    <a:pt x="369450" y="181610"/>
                  </a:lnTo>
                  <a:lnTo>
                    <a:pt x="373915" y="186690"/>
                  </a:lnTo>
                  <a:lnTo>
                    <a:pt x="375046" y="195580"/>
                  </a:lnTo>
                  <a:lnTo>
                    <a:pt x="375165" y="198120"/>
                  </a:lnTo>
                  <a:lnTo>
                    <a:pt x="375284" y="208280"/>
                  </a:lnTo>
                  <a:lnTo>
                    <a:pt x="375046" y="212090"/>
                  </a:lnTo>
                  <a:lnTo>
                    <a:pt x="373915" y="222250"/>
                  </a:lnTo>
                  <a:lnTo>
                    <a:pt x="369510" y="226060"/>
                  </a:lnTo>
                  <a:lnTo>
                    <a:pt x="346650" y="231140"/>
                  </a:lnTo>
                  <a:lnTo>
                    <a:pt x="346164" y="232410"/>
                  </a:lnTo>
                  <a:close/>
                </a:path>
                <a:path w="375284" h="298450">
                  <a:moveTo>
                    <a:pt x="279558" y="280670"/>
                  </a:moveTo>
                  <a:lnTo>
                    <a:pt x="271105" y="280670"/>
                  </a:lnTo>
                  <a:lnTo>
                    <a:pt x="266938" y="279400"/>
                  </a:lnTo>
                  <a:lnTo>
                    <a:pt x="283725" y="279400"/>
                  </a:lnTo>
                  <a:lnTo>
                    <a:pt x="279558" y="280670"/>
                  </a:lnTo>
                  <a:close/>
                </a:path>
                <a:path w="375284" h="298450">
                  <a:moveTo>
                    <a:pt x="309145" y="298450"/>
                  </a:moveTo>
                  <a:lnTo>
                    <a:pt x="303252" y="297180"/>
                  </a:lnTo>
                  <a:lnTo>
                    <a:pt x="299270" y="291786"/>
                  </a:lnTo>
                  <a:lnTo>
                    <a:pt x="287774" y="279400"/>
                  </a:lnTo>
                  <a:lnTo>
                    <a:pt x="340340" y="279400"/>
                  </a:lnTo>
                  <a:lnTo>
                    <a:pt x="340042" y="280670"/>
                  </a:lnTo>
                  <a:lnTo>
                    <a:pt x="332720" y="285750"/>
                  </a:lnTo>
                  <a:lnTo>
                    <a:pt x="329803" y="288290"/>
                  </a:lnTo>
                  <a:lnTo>
                    <a:pt x="326826" y="289560"/>
                  </a:lnTo>
                  <a:lnTo>
                    <a:pt x="323649" y="292070"/>
                  </a:lnTo>
                  <a:lnTo>
                    <a:pt x="320635" y="293370"/>
                  </a:lnTo>
                  <a:lnTo>
                    <a:pt x="314384" y="295910"/>
                  </a:lnTo>
                  <a:lnTo>
                    <a:pt x="309145" y="2984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6524" y="1115353"/>
            <a:ext cx="4218305" cy="521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50" b="0" spc="-110" dirty="0">
                <a:solidFill>
                  <a:srgbClr val="3F4444"/>
                </a:solidFill>
                <a:latin typeface="+mn-lt"/>
                <a:cs typeface="Montserrat Medium"/>
              </a:rPr>
              <a:t>Enhancing</a:t>
            </a:r>
            <a:r>
              <a:rPr sz="1650" b="0" spc="-4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00" b="1" spc="-70" dirty="0">
                <a:solidFill>
                  <a:schemeClr val="accent1"/>
                </a:solidFill>
                <a:latin typeface="+mn-lt"/>
                <a:cs typeface="Montserrat SemiBold"/>
              </a:rPr>
              <a:t>Performance</a:t>
            </a:r>
            <a:r>
              <a:rPr sz="1600" b="1" spc="-25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1600" b="1" dirty="0">
                <a:solidFill>
                  <a:schemeClr val="accent1"/>
                </a:solidFill>
                <a:latin typeface="+mn-lt"/>
                <a:cs typeface="Montserrat SemiBold"/>
              </a:rPr>
              <a:t>&amp;</a:t>
            </a:r>
            <a:r>
              <a:rPr sz="1600" b="1" spc="-30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1600" b="1" spc="-10" dirty="0">
                <a:solidFill>
                  <a:schemeClr val="accent1"/>
                </a:solidFill>
                <a:latin typeface="+mn-lt"/>
                <a:cs typeface="Montserrat SemiBold"/>
              </a:rPr>
              <a:t>Accuracy</a:t>
            </a:r>
            <a:endParaRPr sz="1600">
              <a:solidFill>
                <a:schemeClr val="accent1"/>
              </a:solidFill>
              <a:latin typeface="+mn-lt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Key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techniques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optimize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generation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processes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2047874"/>
            <a:ext cx="5372100" cy="1371878"/>
            <a:chOff x="609599" y="2047874"/>
            <a:chExt cx="5372100" cy="1371878"/>
          </a:xfrm>
        </p:grpSpPr>
        <p:sp>
          <p:nvSpPr>
            <p:cNvPr id="8" name="object 8"/>
            <p:cNvSpPr/>
            <p:nvPr/>
          </p:nvSpPr>
          <p:spPr>
            <a:xfrm>
              <a:off x="628649" y="2047874"/>
              <a:ext cx="5353050" cy="1371600"/>
            </a:xfrm>
            <a:custGeom>
              <a:avLst/>
              <a:gdLst/>
              <a:ahLst/>
              <a:cxnLst/>
              <a:rect l="l" t="t" r="r" b="b"/>
              <a:pathLst>
                <a:path w="5353050" h="1371600">
                  <a:moveTo>
                    <a:pt x="5281852" y="1371599"/>
                  </a:moveTo>
                  <a:lnTo>
                    <a:pt x="53397" y="1371599"/>
                  </a:lnTo>
                  <a:lnTo>
                    <a:pt x="49680" y="1371111"/>
                  </a:lnTo>
                  <a:lnTo>
                    <a:pt x="14085" y="1345743"/>
                  </a:lnTo>
                  <a:lnTo>
                    <a:pt x="366" y="1305358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3" y="15621"/>
                  </a:lnTo>
                  <a:lnTo>
                    <a:pt x="5349162" y="51661"/>
                  </a:lnTo>
                  <a:lnTo>
                    <a:pt x="5353049" y="71196"/>
                  </a:lnTo>
                  <a:lnTo>
                    <a:pt x="5353049" y="1300403"/>
                  </a:lnTo>
                  <a:lnTo>
                    <a:pt x="5337426" y="1341894"/>
                  </a:lnTo>
                  <a:lnTo>
                    <a:pt x="5301387" y="1367713"/>
                  </a:lnTo>
                  <a:lnTo>
                    <a:pt x="5286807" y="1371111"/>
                  </a:lnTo>
                  <a:lnTo>
                    <a:pt x="5281852" y="13715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2048152"/>
              <a:ext cx="70485" cy="1371600"/>
            </a:xfrm>
            <a:custGeom>
              <a:avLst/>
              <a:gdLst/>
              <a:ahLst/>
              <a:cxnLst/>
              <a:rect l="l" t="t" r="r" b="b"/>
              <a:pathLst>
                <a:path w="70484" h="1371600">
                  <a:moveTo>
                    <a:pt x="70450" y="1371044"/>
                  </a:moveTo>
                  <a:lnTo>
                    <a:pt x="33857" y="1358491"/>
                  </a:lnTo>
                  <a:lnTo>
                    <a:pt x="5800" y="1324282"/>
                  </a:lnTo>
                  <a:lnTo>
                    <a:pt x="0" y="1295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295122"/>
                  </a:lnTo>
                  <a:lnTo>
                    <a:pt x="44514" y="1337464"/>
                  </a:lnTo>
                  <a:lnTo>
                    <a:pt x="66287" y="1369388"/>
                  </a:lnTo>
                  <a:lnTo>
                    <a:pt x="70450" y="13710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" y="2266949"/>
              <a:ext cx="133349" cy="1333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44575" y="2182952"/>
            <a:ext cx="168148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35" dirty="0">
                <a:solidFill>
                  <a:schemeClr val="tx1"/>
                </a:solidFill>
                <a:latin typeface="+mn-lt"/>
                <a:cs typeface="Montserrat SemiBold"/>
              </a:rPr>
              <a:t>1.</a:t>
            </a:r>
            <a:r>
              <a:rPr sz="1500" b="1" spc="-40" dirty="0">
                <a:solidFill>
                  <a:schemeClr val="tx1"/>
                </a:solidFill>
                <a:latin typeface="+mn-lt"/>
                <a:cs typeface="Montserrat SemiBold"/>
              </a:rPr>
              <a:t> </a:t>
            </a:r>
            <a:r>
              <a:rPr sz="1500" b="1" spc="-105" dirty="0">
                <a:solidFill>
                  <a:schemeClr val="tx1"/>
                </a:solidFill>
                <a:latin typeface="+mn-lt"/>
                <a:cs typeface="Montserrat SemiBold"/>
              </a:rPr>
              <a:t>Query</a:t>
            </a:r>
            <a:r>
              <a:rPr sz="1500" b="1" spc="-40" dirty="0">
                <a:solidFill>
                  <a:schemeClr val="tx1"/>
                </a:solidFill>
                <a:latin typeface="+mn-lt"/>
                <a:cs typeface="Montserrat SemiBold"/>
              </a:rPr>
              <a:t> </a:t>
            </a:r>
            <a:r>
              <a:rPr sz="1500" b="1" spc="-90" dirty="0">
                <a:solidFill>
                  <a:schemeClr val="tx1"/>
                </a:solidFill>
                <a:latin typeface="+mn-lt"/>
                <a:cs typeface="Montserrat SemiBold"/>
              </a:rPr>
              <a:t>Expansion</a:t>
            </a:r>
            <a:endParaRPr sz="1500">
              <a:solidFill>
                <a:schemeClr val="tx1"/>
              </a:solidFill>
              <a:latin typeface="+mn-lt"/>
              <a:cs typeface="Montserrat 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7874" y="2497708"/>
            <a:ext cx="4876165" cy="458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Enhances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accuracy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by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adding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related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terms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or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synonyms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the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original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query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7874" y="3053832"/>
            <a:ext cx="248539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-105" dirty="0">
                <a:solidFill>
                  <a:schemeClr val="accent4"/>
                </a:solidFill>
                <a:latin typeface="+mn-lt"/>
                <a:cs typeface="Arial"/>
              </a:rPr>
              <a:t>Example:</a:t>
            </a:r>
            <a:r>
              <a:rPr sz="1200" i="1" spc="-45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90" dirty="0">
                <a:solidFill>
                  <a:schemeClr val="accent4"/>
                </a:solidFill>
                <a:latin typeface="+mn-lt"/>
                <a:cs typeface="Arial"/>
              </a:rPr>
              <a:t>"car"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050" i="1" dirty="0">
                <a:solidFill>
                  <a:schemeClr val="accent4"/>
                </a:solidFill>
                <a:latin typeface="+mn-lt"/>
                <a:cs typeface="Liberation Sans"/>
              </a:rPr>
              <a:t>→</a:t>
            </a:r>
            <a:r>
              <a:rPr sz="1050" i="1" spc="-5" dirty="0">
                <a:solidFill>
                  <a:schemeClr val="accent4"/>
                </a:solidFill>
                <a:latin typeface="+mn-lt"/>
                <a:cs typeface="Liberation Sans"/>
              </a:rPr>
              <a:t> </a:t>
            </a:r>
            <a:r>
              <a:rPr sz="1200" i="1" spc="-90" dirty="0">
                <a:solidFill>
                  <a:schemeClr val="accent4"/>
                </a:solidFill>
                <a:latin typeface="+mn-lt"/>
                <a:cs typeface="Arial"/>
              </a:rPr>
              <a:t>"car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70" dirty="0">
                <a:solidFill>
                  <a:schemeClr val="accent4"/>
                </a:solidFill>
                <a:latin typeface="+mn-lt"/>
                <a:cs typeface="Arial"/>
              </a:rPr>
              <a:t>automobile</a:t>
            </a:r>
            <a:r>
              <a:rPr sz="1200" i="1" spc="-45" dirty="0">
                <a:solidFill>
                  <a:schemeClr val="accent4"/>
                </a:solidFill>
                <a:latin typeface="+mn-lt"/>
                <a:cs typeface="Arial"/>
              </a:rPr>
              <a:t> vehicle"</a:t>
            </a:r>
            <a:endParaRPr sz="1200">
              <a:solidFill>
                <a:schemeClr val="accent4"/>
              </a:solidFill>
              <a:latin typeface="+mn-lt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210299" y="2047874"/>
            <a:ext cx="5372100" cy="1371878"/>
            <a:chOff x="6210299" y="2047874"/>
            <a:chExt cx="5372100" cy="1371878"/>
          </a:xfrm>
        </p:grpSpPr>
        <p:sp>
          <p:nvSpPr>
            <p:cNvPr id="15" name="object 15"/>
            <p:cNvSpPr/>
            <p:nvPr/>
          </p:nvSpPr>
          <p:spPr>
            <a:xfrm>
              <a:off x="6229349" y="2047874"/>
              <a:ext cx="5353050" cy="1371600"/>
            </a:xfrm>
            <a:custGeom>
              <a:avLst/>
              <a:gdLst/>
              <a:ahLst/>
              <a:cxnLst/>
              <a:rect l="l" t="t" r="r" b="b"/>
              <a:pathLst>
                <a:path w="5353050" h="1371600">
                  <a:moveTo>
                    <a:pt x="5281852" y="1371599"/>
                  </a:moveTo>
                  <a:lnTo>
                    <a:pt x="53397" y="1371599"/>
                  </a:lnTo>
                  <a:lnTo>
                    <a:pt x="49680" y="1371111"/>
                  </a:lnTo>
                  <a:lnTo>
                    <a:pt x="14084" y="1345743"/>
                  </a:lnTo>
                  <a:lnTo>
                    <a:pt x="365" y="1305358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1714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2" y="15621"/>
                  </a:lnTo>
                  <a:lnTo>
                    <a:pt x="5349161" y="51661"/>
                  </a:lnTo>
                  <a:lnTo>
                    <a:pt x="5353048" y="71196"/>
                  </a:lnTo>
                  <a:lnTo>
                    <a:pt x="5353048" y="1300403"/>
                  </a:lnTo>
                  <a:lnTo>
                    <a:pt x="5337426" y="1341894"/>
                  </a:lnTo>
                  <a:lnTo>
                    <a:pt x="5301386" y="1367713"/>
                  </a:lnTo>
                  <a:lnTo>
                    <a:pt x="5286807" y="1371111"/>
                  </a:lnTo>
                  <a:lnTo>
                    <a:pt x="5281852" y="13715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0299" y="2048152"/>
              <a:ext cx="70485" cy="1371600"/>
            </a:xfrm>
            <a:custGeom>
              <a:avLst/>
              <a:gdLst/>
              <a:ahLst/>
              <a:cxnLst/>
              <a:rect l="l" t="t" r="r" b="b"/>
              <a:pathLst>
                <a:path w="70485" h="1371600">
                  <a:moveTo>
                    <a:pt x="70450" y="1371044"/>
                  </a:moveTo>
                  <a:lnTo>
                    <a:pt x="33857" y="1358491"/>
                  </a:lnTo>
                  <a:lnTo>
                    <a:pt x="5800" y="1324282"/>
                  </a:lnTo>
                  <a:lnTo>
                    <a:pt x="0" y="1295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295122"/>
                  </a:lnTo>
                  <a:lnTo>
                    <a:pt x="44514" y="1337464"/>
                  </a:lnTo>
                  <a:lnTo>
                    <a:pt x="66287" y="1369388"/>
                  </a:lnTo>
                  <a:lnTo>
                    <a:pt x="70450" y="13710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0441" y="2266949"/>
              <a:ext cx="154037" cy="13394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45275" y="2182952"/>
            <a:ext cx="206565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65" dirty="0">
                <a:solidFill>
                  <a:schemeClr val="tx1"/>
                </a:solidFill>
                <a:latin typeface="+mn-lt"/>
                <a:cs typeface="Montserrat SemiBold"/>
              </a:rPr>
              <a:t>2.</a:t>
            </a:r>
            <a:r>
              <a:rPr sz="1500" b="1" spc="-5" dirty="0">
                <a:solidFill>
                  <a:schemeClr val="tx1"/>
                </a:solidFill>
                <a:latin typeface="+mn-lt"/>
                <a:cs typeface="Montserrat SemiBold"/>
              </a:rPr>
              <a:t> </a:t>
            </a:r>
            <a:r>
              <a:rPr sz="1500" b="1" spc="-90" dirty="0">
                <a:solidFill>
                  <a:schemeClr val="tx1"/>
                </a:solidFill>
                <a:latin typeface="+mn-lt"/>
                <a:cs typeface="Montserrat SemiBold"/>
              </a:rPr>
              <a:t>Multi-</a:t>
            </a:r>
            <a:r>
              <a:rPr sz="1500" b="1" spc="-110" dirty="0">
                <a:solidFill>
                  <a:schemeClr val="tx1"/>
                </a:solidFill>
                <a:latin typeface="+mn-lt"/>
                <a:cs typeface="Montserrat SemiBold"/>
              </a:rPr>
              <a:t>Stage</a:t>
            </a:r>
            <a:r>
              <a:rPr sz="1500" b="1" dirty="0">
                <a:solidFill>
                  <a:schemeClr val="tx1"/>
                </a:solidFill>
                <a:latin typeface="+mn-lt"/>
                <a:cs typeface="Montserrat SemiBold"/>
              </a:rPr>
              <a:t> </a:t>
            </a:r>
            <a:r>
              <a:rPr sz="1500" b="1" spc="-75" dirty="0">
                <a:solidFill>
                  <a:schemeClr val="tx1"/>
                </a:solidFill>
                <a:latin typeface="+mn-lt"/>
                <a:cs typeface="Montserrat SemiBold"/>
              </a:rPr>
              <a:t>Retrieval</a:t>
            </a:r>
            <a:endParaRPr sz="1500">
              <a:solidFill>
                <a:schemeClr val="tx1"/>
              </a:solidFill>
              <a:latin typeface="+mn-lt"/>
              <a:cs typeface="Montserrat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78574" y="2497708"/>
            <a:ext cx="5006975" cy="458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Initial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broad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search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followed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by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refined,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more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precise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search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relevant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documents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378574" y="3053832"/>
            <a:ext cx="3328670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-85" dirty="0">
                <a:solidFill>
                  <a:schemeClr val="accent4"/>
                </a:solidFill>
                <a:latin typeface="+mn-lt"/>
                <a:cs typeface="Arial"/>
              </a:rPr>
              <a:t>Progressively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80" dirty="0">
                <a:solidFill>
                  <a:schemeClr val="accent4"/>
                </a:solidFill>
                <a:latin typeface="+mn-lt"/>
                <a:cs typeface="Arial"/>
              </a:rPr>
              <a:t>narrows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55" dirty="0">
                <a:solidFill>
                  <a:schemeClr val="accent4"/>
                </a:solidFill>
                <a:latin typeface="+mn-lt"/>
                <a:cs typeface="Arial"/>
              </a:rPr>
              <a:t>focus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30" dirty="0">
                <a:solidFill>
                  <a:schemeClr val="accent4"/>
                </a:solidFill>
                <a:latin typeface="+mn-lt"/>
                <a:cs typeface="Arial"/>
              </a:rPr>
              <a:t>for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65" dirty="0">
                <a:solidFill>
                  <a:schemeClr val="accent4"/>
                </a:solidFill>
                <a:latin typeface="+mn-lt"/>
                <a:cs typeface="Arial"/>
              </a:rPr>
              <a:t>efficiency</a:t>
            </a:r>
            <a:r>
              <a:rPr sz="1200" i="1" spc="-35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95" dirty="0">
                <a:solidFill>
                  <a:schemeClr val="accent4"/>
                </a:solidFill>
                <a:latin typeface="+mn-lt"/>
                <a:cs typeface="Arial"/>
              </a:rPr>
              <a:t>and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30" dirty="0">
                <a:solidFill>
                  <a:schemeClr val="accent4"/>
                </a:solidFill>
                <a:latin typeface="+mn-lt"/>
                <a:cs typeface="Arial"/>
              </a:rPr>
              <a:t>precision</a:t>
            </a:r>
            <a:endParaRPr sz="1200">
              <a:solidFill>
                <a:schemeClr val="accent4"/>
              </a:solidFill>
              <a:latin typeface="+mn-lt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09599" y="3838574"/>
            <a:ext cx="5372100" cy="1371878"/>
            <a:chOff x="609599" y="3838574"/>
            <a:chExt cx="5372100" cy="1371878"/>
          </a:xfrm>
        </p:grpSpPr>
        <p:sp>
          <p:nvSpPr>
            <p:cNvPr id="22" name="object 22"/>
            <p:cNvSpPr/>
            <p:nvPr/>
          </p:nvSpPr>
          <p:spPr>
            <a:xfrm>
              <a:off x="628649" y="3838574"/>
              <a:ext cx="5353050" cy="1371600"/>
            </a:xfrm>
            <a:custGeom>
              <a:avLst/>
              <a:gdLst/>
              <a:ahLst/>
              <a:cxnLst/>
              <a:rect l="l" t="t" r="r" b="b"/>
              <a:pathLst>
                <a:path w="5353050" h="1371600">
                  <a:moveTo>
                    <a:pt x="5281852" y="1371599"/>
                  </a:moveTo>
                  <a:lnTo>
                    <a:pt x="53397" y="1371599"/>
                  </a:lnTo>
                  <a:lnTo>
                    <a:pt x="49680" y="1371111"/>
                  </a:lnTo>
                  <a:lnTo>
                    <a:pt x="14085" y="1345743"/>
                  </a:lnTo>
                  <a:lnTo>
                    <a:pt x="366" y="1305357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3" y="15621"/>
                  </a:lnTo>
                  <a:lnTo>
                    <a:pt x="5349162" y="51661"/>
                  </a:lnTo>
                  <a:lnTo>
                    <a:pt x="5353049" y="71196"/>
                  </a:lnTo>
                  <a:lnTo>
                    <a:pt x="5353049" y="1300403"/>
                  </a:lnTo>
                  <a:lnTo>
                    <a:pt x="5337426" y="1341894"/>
                  </a:lnTo>
                  <a:lnTo>
                    <a:pt x="5301387" y="1367713"/>
                  </a:lnTo>
                  <a:lnTo>
                    <a:pt x="5286807" y="1371111"/>
                  </a:lnTo>
                  <a:lnTo>
                    <a:pt x="5281852" y="13715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9599" y="3838852"/>
              <a:ext cx="70485" cy="1371600"/>
            </a:xfrm>
            <a:custGeom>
              <a:avLst/>
              <a:gdLst/>
              <a:ahLst/>
              <a:cxnLst/>
              <a:rect l="l" t="t" r="r" b="b"/>
              <a:pathLst>
                <a:path w="70484" h="1371600">
                  <a:moveTo>
                    <a:pt x="70450" y="1371044"/>
                  </a:moveTo>
                  <a:lnTo>
                    <a:pt x="33857" y="1358491"/>
                  </a:lnTo>
                  <a:lnTo>
                    <a:pt x="5800" y="1324282"/>
                  </a:lnTo>
                  <a:lnTo>
                    <a:pt x="0" y="1295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295122"/>
                  </a:lnTo>
                  <a:lnTo>
                    <a:pt x="44514" y="1337464"/>
                  </a:lnTo>
                  <a:lnTo>
                    <a:pt x="66287" y="1369387"/>
                  </a:lnTo>
                  <a:lnTo>
                    <a:pt x="70450" y="13710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295" y="4048124"/>
              <a:ext cx="144154" cy="1523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44575" y="3973652"/>
            <a:ext cx="1509395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70" dirty="0">
                <a:solidFill>
                  <a:schemeClr val="tx1"/>
                </a:solidFill>
                <a:latin typeface="+mn-lt"/>
                <a:cs typeface="Montserrat SemiBold"/>
              </a:rPr>
              <a:t>3.</a:t>
            </a:r>
            <a:r>
              <a:rPr sz="1500" b="1" spc="-25" dirty="0">
                <a:solidFill>
                  <a:schemeClr val="tx1"/>
                </a:solidFill>
                <a:latin typeface="+mn-lt"/>
                <a:cs typeface="Montserrat SemiBold"/>
              </a:rPr>
              <a:t> </a:t>
            </a:r>
            <a:r>
              <a:rPr sz="1500" b="1" spc="-90" dirty="0">
                <a:solidFill>
                  <a:schemeClr val="tx1"/>
                </a:solidFill>
                <a:latin typeface="+mn-lt"/>
                <a:cs typeface="Montserrat SemiBold"/>
              </a:rPr>
              <a:t>Early</a:t>
            </a:r>
            <a:r>
              <a:rPr sz="1500" b="1" spc="-20" dirty="0">
                <a:solidFill>
                  <a:schemeClr val="tx1"/>
                </a:solidFill>
                <a:latin typeface="+mn-lt"/>
                <a:cs typeface="Montserrat SemiBold"/>
              </a:rPr>
              <a:t> </a:t>
            </a:r>
            <a:r>
              <a:rPr sz="1500" b="1" spc="-85" dirty="0">
                <a:solidFill>
                  <a:schemeClr val="tx1"/>
                </a:solidFill>
                <a:latin typeface="+mn-lt"/>
                <a:cs typeface="Montserrat SemiBold"/>
              </a:rPr>
              <a:t>Stopping</a:t>
            </a:r>
            <a:endParaRPr sz="1500">
              <a:solidFill>
                <a:schemeClr val="tx1"/>
              </a:solidFill>
              <a:latin typeface="+mn-lt"/>
              <a:cs typeface="Montserrat SemiBold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7874" y="4288408"/>
            <a:ext cx="4698365" cy="458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Prevents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unnecessary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token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generation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by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stopping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once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response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is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sufficiently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complete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77874" y="4844532"/>
            <a:ext cx="294195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-85" dirty="0">
                <a:solidFill>
                  <a:schemeClr val="accent4"/>
                </a:solidFill>
                <a:latin typeface="+mn-lt"/>
                <a:cs typeface="Arial"/>
              </a:rPr>
              <a:t>Avoids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95" dirty="0">
                <a:solidFill>
                  <a:schemeClr val="accent4"/>
                </a:solidFill>
                <a:latin typeface="+mn-lt"/>
                <a:cs typeface="Arial"/>
              </a:rPr>
              <a:t>redundancy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95" dirty="0">
                <a:solidFill>
                  <a:schemeClr val="accent4"/>
                </a:solidFill>
                <a:latin typeface="+mn-lt"/>
                <a:cs typeface="Arial"/>
              </a:rPr>
              <a:t>and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100" dirty="0">
                <a:solidFill>
                  <a:schemeClr val="accent4"/>
                </a:solidFill>
                <a:latin typeface="+mn-lt"/>
                <a:cs typeface="Arial"/>
              </a:rPr>
              <a:t>keeps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85" dirty="0">
                <a:solidFill>
                  <a:schemeClr val="accent4"/>
                </a:solidFill>
                <a:latin typeface="+mn-lt"/>
                <a:cs typeface="Arial"/>
              </a:rPr>
              <a:t>responses</a:t>
            </a:r>
            <a:r>
              <a:rPr sz="1200" i="1" spc="-4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35" dirty="0">
                <a:solidFill>
                  <a:schemeClr val="accent4"/>
                </a:solidFill>
                <a:latin typeface="+mn-lt"/>
                <a:cs typeface="Arial"/>
              </a:rPr>
              <a:t>relevant</a:t>
            </a:r>
            <a:endParaRPr sz="1200">
              <a:solidFill>
                <a:schemeClr val="accent4"/>
              </a:solidFill>
              <a:latin typeface="+mn-lt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0299" y="3838574"/>
            <a:ext cx="5372100" cy="1371878"/>
            <a:chOff x="6210299" y="3838574"/>
            <a:chExt cx="5372100" cy="1371878"/>
          </a:xfrm>
        </p:grpSpPr>
        <p:sp>
          <p:nvSpPr>
            <p:cNvPr id="29" name="object 29"/>
            <p:cNvSpPr/>
            <p:nvPr/>
          </p:nvSpPr>
          <p:spPr>
            <a:xfrm>
              <a:off x="6229349" y="3838574"/>
              <a:ext cx="5353050" cy="1371600"/>
            </a:xfrm>
            <a:custGeom>
              <a:avLst/>
              <a:gdLst/>
              <a:ahLst/>
              <a:cxnLst/>
              <a:rect l="l" t="t" r="r" b="b"/>
              <a:pathLst>
                <a:path w="5353050" h="1371600">
                  <a:moveTo>
                    <a:pt x="5281852" y="1371599"/>
                  </a:moveTo>
                  <a:lnTo>
                    <a:pt x="53397" y="1371599"/>
                  </a:lnTo>
                  <a:lnTo>
                    <a:pt x="49680" y="1371111"/>
                  </a:lnTo>
                  <a:lnTo>
                    <a:pt x="14084" y="1345743"/>
                  </a:lnTo>
                  <a:lnTo>
                    <a:pt x="365" y="1305357"/>
                  </a:lnTo>
                  <a:lnTo>
                    <a:pt x="0" y="1300403"/>
                  </a:lnTo>
                  <a:lnTo>
                    <a:pt x="0" y="1295399"/>
                  </a:lnTo>
                  <a:lnTo>
                    <a:pt x="0" y="71196"/>
                  </a:lnTo>
                  <a:lnTo>
                    <a:pt x="11714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2" y="15621"/>
                  </a:lnTo>
                  <a:lnTo>
                    <a:pt x="5349161" y="51661"/>
                  </a:lnTo>
                  <a:lnTo>
                    <a:pt x="5353048" y="71196"/>
                  </a:lnTo>
                  <a:lnTo>
                    <a:pt x="5353048" y="1300403"/>
                  </a:lnTo>
                  <a:lnTo>
                    <a:pt x="5337426" y="1341894"/>
                  </a:lnTo>
                  <a:lnTo>
                    <a:pt x="5301386" y="1367713"/>
                  </a:lnTo>
                  <a:lnTo>
                    <a:pt x="5286807" y="1371111"/>
                  </a:lnTo>
                  <a:lnTo>
                    <a:pt x="5281852" y="13715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0299" y="3838852"/>
              <a:ext cx="70485" cy="1371600"/>
            </a:xfrm>
            <a:custGeom>
              <a:avLst/>
              <a:gdLst/>
              <a:ahLst/>
              <a:cxnLst/>
              <a:rect l="l" t="t" r="r" b="b"/>
              <a:pathLst>
                <a:path w="70485" h="1371600">
                  <a:moveTo>
                    <a:pt x="70449" y="1371044"/>
                  </a:moveTo>
                  <a:lnTo>
                    <a:pt x="33857" y="1358491"/>
                  </a:lnTo>
                  <a:lnTo>
                    <a:pt x="5800" y="1324282"/>
                  </a:lnTo>
                  <a:lnTo>
                    <a:pt x="0" y="1295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295122"/>
                  </a:lnTo>
                  <a:lnTo>
                    <a:pt x="44514" y="1337464"/>
                  </a:lnTo>
                  <a:lnTo>
                    <a:pt x="66287" y="1369387"/>
                  </a:lnTo>
                  <a:lnTo>
                    <a:pt x="70449" y="13710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1274" y="4048124"/>
              <a:ext cx="190499" cy="1523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683375" y="3973652"/>
            <a:ext cx="1972310" cy="2481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55" dirty="0">
                <a:solidFill>
                  <a:schemeClr val="tx1"/>
                </a:solidFill>
                <a:latin typeface="+mn-lt"/>
                <a:cs typeface="Montserrat SemiBold"/>
              </a:rPr>
              <a:t>4.</a:t>
            </a:r>
            <a:r>
              <a:rPr sz="1500" b="1" spc="-10" dirty="0">
                <a:solidFill>
                  <a:schemeClr val="tx1"/>
                </a:solidFill>
                <a:latin typeface="+mn-lt"/>
                <a:cs typeface="Montserrat SemiBold"/>
              </a:rPr>
              <a:t> </a:t>
            </a:r>
            <a:r>
              <a:rPr sz="1500" b="1" spc="-90" dirty="0">
                <a:solidFill>
                  <a:schemeClr val="tx1"/>
                </a:solidFill>
                <a:latin typeface="+mn-lt"/>
                <a:cs typeface="Montserrat SemiBold"/>
              </a:rPr>
              <a:t>Pipeline</a:t>
            </a:r>
            <a:r>
              <a:rPr sz="1500" b="1" spc="-5" dirty="0">
                <a:solidFill>
                  <a:schemeClr val="tx1"/>
                </a:solidFill>
                <a:latin typeface="+mn-lt"/>
                <a:cs typeface="Montserrat SemiBold"/>
              </a:rPr>
              <a:t> </a:t>
            </a:r>
            <a:r>
              <a:rPr sz="1500" b="1" spc="-85" dirty="0">
                <a:solidFill>
                  <a:schemeClr val="tx1"/>
                </a:solidFill>
                <a:latin typeface="+mn-lt"/>
                <a:cs typeface="Montserrat SemiBold"/>
              </a:rPr>
              <a:t>Parallelism</a:t>
            </a:r>
            <a:endParaRPr sz="1500">
              <a:solidFill>
                <a:schemeClr val="tx1"/>
              </a:solidFill>
              <a:latin typeface="+mn-lt"/>
              <a:cs typeface="Montserrat SemiBold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378574" y="4313554"/>
            <a:ext cx="495490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Runs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generation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tasks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simultaneously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on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different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hardware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78574" y="4615932"/>
            <a:ext cx="3311525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spc="-114" dirty="0">
                <a:solidFill>
                  <a:schemeClr val="accent4"/>
                </a:solidFill>
                <a:latin typeface="+mn-lt"/>
                <a:cs typeface="Arial"/>
              </a:rPr>
              <a:t>Reduces</a:t>
            </a:r>
            <a:r>
              <a:rPr sz="1200" i="1" spc="-35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50" dirty="0">
                <a:solidFill>
                  <a:schemeClr val="accent4"/>
                </a:solidFill>
                <a:latin typeface="+mn-lt"/>
                <a:cs typeface="Arial"/>
              </a:rPr>
              <a:t>wait</a:t>
            </a:r>
            <a:r>
              <a:rPr sz="1200" i="1" spc="-3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60" dirty="0">
                <a:solidFill>
                  <a:schemeClr val="accent4"/>
                </a:solidFill>
                <a:latin typeface="+mn-lt"/>
                <a:cs typeface="Arial"/>
              </a:rPr>
              <a:t>times</a:t>
            </a:r>
            <a:r>
              <a:rPr sz="1200" i="1" spc="-35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95" dirty="0">
                <a:solidFill>
                  <a:schemeClr val="accent4"/>
                </a:solidFill>
                <a:latin typeface="+mn-lt"/>
                <a:cs typeface="Arial"/>
              </a:rPr>
              <a:t>and</a:t>
            </a:r>
            <a:r>
              <a:rPr sz="1200" i="1" spc="-3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80" dirty="0">
                <a:solidFill>
                  <a:schemeClr val="accent4"/>
                </a:solidFill>
                <a:latin typeface="+mn-lt"/>
                <a:cs typeface="Arial"/>
              </a:rPr>
              <a:t>maximizes</a:t>
            </a:r>
            <a:r>
              <a:rPr sz="1200" i="1" spc="-30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95" dirty="0">
                <a:solidFill>
                  <a:schemeClr val="accent4"/>
                </a:solidFill>
                <a:latin typeface="+mn-lt"/>
                <a:cs typeface="Arial"/>
              </a:rPr>
              <a:t>hardware</a:t>
            </a:r>
            <a:r>
              <a:rPr sz="1200" i="1" spc="-35" dirty="0">
                <a:solidFill>
                  <a:schemeClr val="accent4"/>
                </a:solidFill>
                <a:latin typeface="+mn-lt"/>
                <a:cs typeface="Arial"/>
              </a:rPr>
              <a:t> </a:t>
            </a:r>
            <a:r>
              <a:rPr sz="1200" i="1" spc="-20" dirty="0">
                <a:solidFill>
                  <a:schemeClr val="accent4"/>
                </a:solidFill>
                <a:latin typeface="+mn-lt"/>
                <a:cs typeface="Arial"/>
              </a:rPr>
              <a:t>utilization</a:t>
            </a:r>
            <a:endParaRPr sz="1200">
              <a:solidFill>
                <a:schemeClr val="accent4"/>
              </a:solidFill>
              <a:latin typeface="+mn-lt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72219" y="5337491"/>
            <a:ext cx="1549666" cy="695325"/>
            <a:chOff x="3448049" y="5705475"/>
            <a:chExt cx="1533525" cy="695325"/>
          </a:xfrm>
        </p:grpSpPr>
        <p:sp>
          <p:nvSpPr>
            <p:cNvPr id="36" name="object 36"/>
            <p:cNvSpPr/>
            <p:nvPr/>
          </p:nvSpPr>
          <p:spPr>
            <a:xfrm>
              <a:off x="3448049" y="5705475"/>
              <a:ext cx="1533525" cy="695325"/>
            </a:xfrm>
            <a:custGeom>
              <a:avLst/>
              <a:gdLst/>
              <a:ahLst/>
              <a:cxnLst/>
              <a:rect l="l" t="t" r="r" b="b"/>
              <a:pathLst>
                <a:path w="1533525" h="695325">
                  <a:moveTo>
                    <a:pt x="1462328" y="695323"/>
                  </a:moveTo>
                  <a:lnTo>
                    <a:pt x="71196" y="695323"/>
                  </a:lnTo>
                  <a:lnTo>
                    <a:pt x="66241" y="694835"/>
                  </a:lnTo>
                  <a:lnTo>
                    <a:pt x="29705" y="679702"/>
                  </a:lnTo>
                  <a:lnTo>
                    <a:pt x="3885" y="643661"/>
                  </a:lnTo>
                  <a:lnTo>
                    <a:pt x="0" y="624127"/>
                  </a:lnTo>
                  <a:lnTo>
                    <a:pt x="0" y="6191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462328" y="0"/>
                  </a:lnTo>
                  <a:lnTo>
                    <a:pt x="1503818" y="15619"/>
                  </a:lnTo>
                  <a:lnTo>
                    <a:pt x="1529638" y="51660"/>
                  </a:lnTo>
                  <a:lnTo>
                    <a:pt x="1533525" y="71195"/>
                  </a:lnTo>
                  <a:lnTo>
                    <a:pt x="1533525" y="624127"/>
                  </a:lnTo>
                  <a:lnTo>
                    <a:pt x="1517902" y="665618"/>
                  </a:lnTo>
                  <a:lnTo>
                    <a:pt x="1481862" y="691437"/>
                  </a:lnTo>
                  <a:lnTo>
                    <a:pt x="1467283" y="694835"/>
                  </a:lnTo>
                  <a:lnTo>
                    <a:pt x="1462328" y="695323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33850" y="5819774"/>
              <a:ext cx="153322" cy="15335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3633116" y="5703407"/>
            <a:ext cx="117411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chemeClr val="tx1"/>
                </a:solidFill>
                <a:latin typeface="+mn-lt"/>
                <a:cs typeface="Roboto"/>
              </a:rPr>
              <a:t>Optimized</a:t>
            </a:r>
            <a:r>
              <a:rPr sz="115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Retrieval</a:t>
            </a:r>
            <a:endParaRPr sz="1150" dirty="0">
              <a:solidFill>
                <a:schemeClr val="tx1"/>
              </a:solidFill>
              <a:latin typeface="+mn-lt"/>
              <a:cs typeface="Roboto"/>
            </a:endParaRPr>
          </a:p>
        </p:txBody>
      </p:sp>
      <p:pic>
        <p:nvPicPr>
          <p:cNvPr id="39" name="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72871" y="5631813"/>
            <a:ext cx="135685" cy="116204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5344795" y="5337491"/>
            <a:ext cx="1463039" cy="695325"/>
            <a:chOff x="5419724" y="5705475"/>
            <a:chExt cx="1447800" cy="695325"/>
          </a:xfrm>
        </p:grpSpPr>
        <p:sp>
          <p:nvSpPr>
            <p:cNvPr id="41" name="object 41"/>
            <p:cNvSpPr/>
            <p:nvPr/>
          </p:nvSpPr>
          <p:spPr>
            <a:xfrm>
              <a:off x="5419724" y="5705475"/>
              <a:ext cx="1447800" cy="695325"/>
            </a:xfrm>
            <a:custGeom>
              <a:avLst/>
              <a:gdLst/>
              <a:ahLst/>
              <a:cxnLst/>
              <a:rect l="l" t="t" r="r" b="b"/>
              <a:pathLst>
                <a:path w="1447800" h="695325">
                  <a:moveTo>
                    <a:pt x="1376603" y="695323"/>
                  </a:moveTo>
                  <a:lnTo>
                    <a:pt x="71196" y="695323"/>
                  </a:lnTo>
                  <a:lnTo>
                    <a:pt x="66241" y="694835"/>
                  </a:lnTo>
                  <a:lnTo>
                    <a:pt x="29704" y="679702"/>
                  </a:lnTo>
                  <a:lnTo>
                    <a:pt x="3885" y="643661"/>
                  </a:lnTo>
                  <a:lnTo>
                    <a:pt x="0" y="624127"/>
                  </a:lnTo>
                  <a:lnTo>
                    <a:pt x="0" y="6191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376603" y="0"/>
                  </a:lnTo>
                  <a:lnTo>
                    <a:pt x="1418093" y="15619"/>
                  </a:lnTo>
                  <a:lnTo>
                    <a:pt x="1443913" y="51660"/>
                  </a:lnTo>
                  <a:lnTo>
                    <a:pt x="1447799" y="71195"/>
                  </a:lnTo>
                  <a:lnTo>
                    <a:pt x="1447799" y="624127"/>
                  </a:lnTo>
                  <a:lnTo>
                    <a:pt x="1432177" y="665618"/>
                  </a:lnTo>
                  <a:lnTo>
                    <a:pt x="1396137" y="691437"/>
                  </a:lnTo>
                  <a:lnTo>
                    <a:pt x="1381558" y="694835"/>
                  </a:lnTo>
                  <a:lnTo>
                    <a:pt x="1376603" y="695323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85671" y="5818970"/>
              <a:ext cx="115907" cy="15400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523044" y="5709838"/>
            <a:ext cx="1105621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Faster</a:t>
            </a:r>
            <a:r>
              <a:rPr sz="1150" spc="3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chemeClr val="tx1"/>
                </a:solidFill>
                <a:latin typeface="+mn-lt"/>
                <a:cs typeface="Roboto"/>
              </a:rPr>
              <a:t>Processing</a:t>
            </a:r>
            <a:endParaRPr sz="1150">
              <a:solidFill>
                <a:schemeClr val="tx1"/>
              </a:solidFill>
              <a:latin typeface="+mn-lt"/>
              <a:cs typeface="Roboto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58822" y="5631813"/>
            <a:ext cx="135685" cy="116204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230846" y="5337491"/>
            <a:ext cx="1453414" cy="695325"/>
            <a:chOff x="7305674" y="5705475"/>
            <a:chExt cx="1438275" cy="695325"/>
          </a:xfrm>
        </p:grpSpPr>
        <p:sp>
          <p:nvSpPr>
            <p:cNvPr id="46" name="object 46"/>
            <p:cNvSpPr/>
            <p:nvPr/>
          </p:nvSpPr>
          <p:spPr>
            <a:xfrm>
              <a:off x="7305674" y="5705475"/>
              <a:ext cx="1438275" cy="695325"/>
            </a:xfrm>
            <a:custGeom>
              <a:avLst/>
              <a:gdLst/>
              <a:ahLst/>
              <a:cxnLst/>
              <a:rect l="l" t="t" r="r" b="b"/>
              <a:pathLst>
                <a:path w="1438275" h="695325">
                  <a:moveTo>
                    <a:pt x="1367078" y="695323"/>
                  </a:moveTo>
                  <a:lnTo>
                    <a:pt x="71196" y="695323"/>
                  </a:lnTo>
                  <a:lnTo>
                    <a:pt x="66241" y="694835"/>
                  </a:lnTo>
                  <a:lnTo>
                    <a:pt x="29705" y="679702"/>
                  </a:lnTo>
                  <a:lnTo>
                    <a:pt x="3885" y="643661"/>
                  </a:lnTo>
                  <a:lnTo>
                    <a:pt x="0" y="624127"/>
                  </a:lnTo>
                  <a:lnTo>
                    <a:pt x="0" y="6191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367078" y="0"/>
                  </a:lnTo>
                  <a:lnTo>
                    <a:pt x="1408569" y="15619"/>
                  </a:lnTo>
                  <a:lnTo>
                    <a:pt x="1434388" y="51660"/>
                  </a:lnTo>
                  <a:lnTo>
                    <a:pt x="1438274" y="71195"/>
                  </a:lnTo>
                  <a:lnTo>
                    <a:pt x="1438274" y="624127"/>
                  </a:lnTo>
                  <a:lnTo>
                    <a:pt x="1422653" y="665618"/>
                  </a:lnTo>
                  <a:lnTo>
                    <a:pt x="1386612" y="691437"/>
                  </a:lnTo>
                  <a:lnTo>
                    <a:pt x="1372033" y="694835"/>
                  </a:lnTo>
                  <a:lnTo>
                    <a:pt x="1367078" y="695323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3850" y="5819774"/>
              <a:ext cx="152399" cy="15239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7411037" y="5709838"/>
            <a:ext cx="1095354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Enhanced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Results</a:t>
            </a:r>
            <a:endParaRPr sz="115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672988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273050" y="6524485"/>
            <a:ext cx="2324735" cy="154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Retrieval-</a:t>
            </a:r>
            <a:r>
              <a:rPr sz="1150" spc="-65" dirty="0">
                <a:solidFill>
                  <a:schemeClr val="accent4"/>
                </a:solidFill>
                <a:latin typeface="+mn-lt"/>
                <a:cs typeface="Roboto"/>
              </a:rPr>
              <a:t>Augmented</a:t>
            </a:r>
            <a:r>
              <a:rPr sz="1150" spc="4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Generation</a:t>
            </a:r>
            <a:r>
              <a:rPr sz="1150" spc="5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chemeClr val="accent4"/>
                </a:solidFill>
                <a:latin typeface="+mn-lt"/>
                <a:cs typeface="Roboto"/>
              </a:rPr>
              <a:t>(RAG)</a:t>
            </a:r>
            <a:endParaRPr sz="1150" dirty="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57" name="object 81">
            <a:extLst>
              <a:ext uri="{FF2B5EF4-FFF2-40B4-BE49-F238E27FC236}">
                <a16:creationId xmlns:a16="http://schemas.microsoft.com/office/drawing/2014/main" id="{631D5FAB-A17C-EC61-1A72-BEF83357DF7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668000" y="6476206"/>
            <a:ext cx="1289584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11</a:t>
            </a:fld>
            <a:endParaRPr sz="11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799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12191999" y="9524"/>
                </a:moveTo>
                <a:lnTo>
                  <a:pt x="0" y="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"/>
                </a:lnTo>
                <a:close/>
              </a:path>
            </a:pathLst>
          </a:custGeom>
          <a:solidFill>
            <a:srgbClr val="EBEF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96162" y="2571749"/>
            <a:ext cx="4086237" cy="2305330"/>
            <a:chOff x="7496162" y="2571749"/>
            <a:chExt cx="4086237" cy="2305330"/>
          </a:xfrm>
        </p:grpSpPr>
        <p:sp>
          <p:nvSpPr>
            <p:cNvPr id="4" name="object 4"/>
            <p:cNvSpPr/>
            <p:nvPr/>
          </p:nvSpPr>
          <p:spPr>
            <a:xfrm>
              <a:off x="7515224" y="2571749"/>
              <a:ext cx="4067175" cy="2305050"/>
            </a:xfrm>
            <a:custGeom>
              <a:avLst/>
              <a:gdLst/>
              <a:ahLst/>
              <a:cxnLst/>
              <a:rect l="l" t="t" r="r" b="b"/>
              <a:pathLst>
                <a:path w="4067175" h="2305050">
                  <a:moveTo>
                    <a:pt x="3995977" y="2305049"/>
                  </a:moveTo>
                  <a:lnTo>
                    <a:pt x="53397" y="2305049"/>
                  </a:lnTo>
                  <a:lnTo>
                    <a:pt x="49680" y="2304561"/>
                  </a:lnTo>
                  <a:lnTo>
                    <a:pt x="14084" y="2279192"/>
                  </a:lnTo>
                  <a:lnTo>
                    <a:pt x="365" y="2238808"/>
                  </a:lnTo>
                  <a:lnTo>
                    <a:pt x="0" y="2233853"/>
                  </a:lnTo>
                  <a:lnTo>
                    <a:pt x="0" y="222884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3995977" y="0"/>
                  </a:lnTo>
                  <a:lnTo>
                    <a:pt x="4037467" y="15621"/>
                  </a:lnTo>
                  <a:lnTo>
                    <a:pt x="4063286" y="51661"/>
                  </a:lnTo>
                  <a:lnTo>
                    <a:pt x="4067173" y="71196"/>
                  </a:lnTo>
                  <a:lnTo>
                    <a:pt x="4067173" y="2233853"/>
                  </a:lnTo>
                  <a:lnTo>
                    <a:pt x="4051551" y="2275343"/>
                  </a:lnTo>
                  <a:lnTo>
                    <a:pt x="4015511" y="2301163"/>
                  </a:lnTo>
                  <a:lnTo>
                    <a:pt x="4000932" y="2304561"/>
                  </a:lnTo>
                  <a:lnTo>
                    <a:pt x="3995977" y="23050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6162" y="2572029"/>
              <a:ext cx="472440" cy="2305050"/>
            </a:xfrm>
            <a:custGeom>
              <a:avLst/>
              <a:gdLst/>
              <a:ahLst/>
              <a:cxnLst/>
              <a:rect l="l" t="t" r="r" b="b"/>
              <a:pathLst>
                <a:path w="472440" h="2305050">
                  <a:moveTo>
                    <a:pt x="70459" y="0"/>
                  </a:moveTo>
                  <a:lnTo>
                    <a:pt x="33858" y="12560"/>
                  </a:lnTo>
                  <a:lnTo>
                    <a:pt x="5803" y="46761"/>
                  </a:lnTo>
                  <a:lnTo>
                    <a:pt x="0" y="75920"/>
                  </a:lnTo>
                  <a:lnTo>
                    <a:pt x="0" y="2228570"/>
                  </a:lnTo>
                  <a:lnTo>
                    <a:pt x="12839" y="2270912"/>
                  </a:lnTo>
                  <a:lnTo>
                    <a:pt x="47040" y="2298979"/>
                  </a:lnTo>
                  <a:lnTo>
                    <a:pt x="70459" y="2304504"/>
                  </a:lnTo>
                  <a:lnTo>
                    <a:pt x="66294" y="2302840"/>
                  </a:lnTo>
                  <a:lnTo>
                    <a:pt x="56959" y="2295106"/>
                  </a:lnTo>
                  <a:lnTo>
                    <a:pt x="41008" y="2257742"/>
                  </a:lnTo>
                  <a:lnTo>
                    <a:pt x="38100" y="2228570"/>
                  </a:lnTo>
                  <a:lnTo>
                    <a:pt x="38100" y="75920"/>
                  </a:lnTo>
                  <a:lnTo>
                    <a:pt x="44513" y="33578"/>
                  </a:lnTo>
                  <a:lnTo>
                    <a:pt x="66294" y="1663"/>
                  </a:lnTo>
                  <a:lnTo>
                    <a:pt x="70459" y="0"/>
                  </a:lnTo>
                  <a:close/>
                </a:path>
                <a:path w="472440" h="2305050">
                  <a:moveTo>
                    <a:pt x="418515" y="460502"/>
                  </a:moveTo>
                  <a:lnTo>
                    <a:pt x="329209" y="460502"/>
                  </a:lnTo>
                  <a:lnTo>
                    <a:pt x="329209" y="469430"/>
                  </a:lnTo>
                  <a:lnTo>
                    <a:pt x="332727" y="486816"/>
                  </a:lnTo>
                  <a:lnTo>
                    <a:pt x="342290" y="501002"/>
                  </a:lnTo>
                  <a:lnTo>
                    <a:pt x="356476" y="510565"/>
                  </a:lnTo>
                  <a:lnTo>
                    <a:pt x="373862" y="514070"/>
                  </a:lnTo>
                  <a:lnTo>
                    <a:pt x="391248" y="510565"/>
                  </a:lnTo>
                  <a:lnTo>
                    <a:pt x="405434" y="501002"/>
                  </a:lnTo>
                  <a:lnTo>
                    <a:pt x="414997" y="486816"/>
                  </a:lnTo>
                  <a:lnTo>
                    <a:pt x="418515" y="469430"/>
                  </a:lnTo>
                  <a:lnTo>
                    <a:pt x="418515" y="460502"/>
                  </a:lnTo>
                  <a:close/>
                </a:path>
                <a:path w="472440" h="2305050">
                  <a:moveTo>
                    <a:pt x="472071" y="326555"/>
                  </a:moveTo>
                  <a:lnTo>
                    <a:pt x="464350" y="288315"/>
                  </a:lnTo>
                  <a:lnTo>
                    <a:pt x="412089" y="236042"/>
                  </a:lnTo>
                  <a:lnTo>
                    <a:pt x="382790" y="230136"/>
                  </a:lnTo>
                  <a:lnTo>
                    <a:pt x="382790" y="268058"/>
                  </a:lnTo>
                  <a:lnTo>
                    <a:pt x="382790" y="277888"/>
                  </a:lnTo>
                  <a:lnTo>
                    <a:pt x="378777" y="281901"/>
                  </a:lnTo>
                  <a:lnTo>
                    <a:pt x="373862" y="281901"/>
                  </a:lnTo>
                  <a:lnTo>
                    <a:pt x="356476" y="285407"/>
                  </a:lnTo>
                  <a:lnTo>
                    <a:pt x="342290" y="294982"/>
                  </a:lnTo>
                  <a:lnTo>
                    <a:pt x="332727" y="309168"/>
                  </a:lnTo>
                  <a:lnTo>
                    <a:pt x="329209" y="326555"/>
                  </a:lnTo>
                  <a:lnTo>
                    <a:pt x="329209" y="331470"/>
                  </a:lnTo>
                  <a:lnTo>
                    <a:pt x="325196" y="335483"/>
                  </a:lnTo>
                  <a:lnTo>
                    <a:pt x="315379" y="335483"/>
                  </a:lnTo>
                  <a:lnTo>
                    <a:pt x="311353" y="331470"/>
                  </a:lnTo>
                  <a:lnTo>
                    <a:pt x="311353" y="326555"/>
                  </a:lnTo>
                  <a:lnTo>
                    <a:pt x="316268" y="302209"/>
                  </a:lnTo>
                  <a:lnTo>
                    <a:pt x="329653" y="282346"/>
                  </a:lnTo>
                  <a:lnTo>
                    <a:pt x="349516" y="268960"/>
                  </a:lnTo>
                  <a:lnTo>
                    <a:pt x="373862" y="264045"/>
                  </a:lnTo>
                  <a:lnTo>
                    <a:pt x="378777" y="264045"/>
                  </a:lnTo>
                  <a:lnTo>
                    <a:pt x="382790" y="268058"/>
                  </a:lnTo>
                  <a:lnTo>
                    <a:pt x="382790" y="230136"/>
                  </a:lnTo>
                  <a:lnTo>
                    <a:pt x="335622" y="236042"/>
                  </a:lnTo>
                  <a:lnTo>
                    <a:pt x="283349" y="288315"/>
                  </a:lnTo>
                  <a:lnTo>
                    <a:pt x="275640" y="326555"/>
                  </a:lnTo>
                  <a:lnTo>
                    <a:pt x="276821" y="341858"/>
                  </a:lnTo>
                  <a:lnTo>
                    <a:pt x="293154" y="382536"/>
                  </a:lnTo>
                  <a:lnTo>
                    <a:pt x="301752" y="394474"/>
                  </a:lnTo>
                  <a:lnTo>
                    <a:pt x="309956" y="405879"/>
                  </a:lnTo>
                  <a:lnTo>
                    <a:pt x="317639" y="417550"/>
                  </a:lnTo>
                  <a:lnTo>
                    <a:pt x="324243" y="429704"/>
                  </a:lnTo>
                  <a:lnTo>
                    <a:pt x="329209" y="442582"/>
                  </a:lnTo>
                  <a:lnTo>
                    <a:pt x="418528" y="442582"/>
                  </a:lnTo>
                  <a:lnTo>
                    <a:pt x="437832" y="405879"/>
                  </a:lnTo>
                  <a:lnTo>
                    <a:pt x="451815" y="386549"/>
                  </a:lnTo>
                  <a:lnTo>
                    <a:pt x="454596" y="382536"/>
                  </a:lnTo>
                  <a:lnTo>
                    <a:pt x="461975" y="370027"/>
                  </a:lnTo>
                  <a:lnTo>
                    <a:pt x="467474" y="356400"/>
                  </a:lnTo>
                  <a:lnTo>
                    <a:pt x="470903" y="341858"/>
                  </a:lnTo>
                  <a:lnTo>
                    <a:pt x="471398" y="335483"/>
                  </a:lnTo>
                  <a:lnTo>
                    <a:pt x="472071" y="326555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118673" y="2787021"/>
            <a:ext cx="1598930" cy="2673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5" dirty="0">
                <a:solidFill>
                  <a:srgbClr val="3F4444"/>
                </a:solidFill>
                <a:latin typeface="+mn-lt"/>
                <a:cs typeface="Montserrat SemiBold"/>
              </a:rPr>
              <a:t>The</a:t>
            </a:r>
            <a:r>
              <a:rPr sz="1650" b="1" spc="-25" dirty="0">
                <a:solidFill>
                  <a:srgbClr val="3F4444"/>
                </a:solidFill>
                <a:latin typeface="+mn-lt"/>
                <a:cs typeface="Montserrat SemiBold"/>
              </a:rPr>
              <a:t> </a:t>
            </a:r>
            <a:r>
              <a:rPr sz="1650" b="1" spc="-105" dirty="0">
                <a:solidFill>
                  <a:srgbClr val="3F4444"/>
                </a:solidFill>
                <a:latin typeface="+mn-lt"/>
                <a:cs typeface="Montserrat SemiBold"/>
              </a:rPr>
              <a:t>Future</a:t>
            </a:r>
            <a:r>
              <a:rPr sz="1650" b="1" spc="-25" dirty="0">
                <a:solidFill>
                  <a:srgbClr val="3F4444"/>
                </a:solidFill>
                <a:latin typeface="+mn-lt"/>
                <a:cs typeface="Montserrat SemiBold"/>
              </a:rPr>
              <a:t> </a:t>
            </a:r>
            <a:r>
              <a:rPr sz="1650" b="1" spc="-80" dirty="0">
                <a:solidFill>
                  <a:srgbClr val="3F4444"/>
                </a:solidFill>
                <a:latin typeface="+mn-lt"/>
                <a:cs typeface="Montserrat SemiBold"/>
              </a:rPr>
              <a:t>of</a:t>
            </a:r>
            <a:r>
              <a:rPr sz="1650" b="1" spc="-25" dirty="0">
                <a:solidFill>
                  <a:srgbClr val="3F4444"/>
                </a:solidFill>
                <a:latin typeface="+mn-lt"/>
                <a:cs typeface="Montserrat SemiBold"/>
              </a:rPr>
              <a:t> </a:t>
            </a:r>
            <a:r>
              <a:rPr sz="1650" b="1" spc="-35" dirty="0">
                <a:solidFill>
                  <a:srgbClr val="3F4444"/>
                </a:solidFill>
                <a:latin typeface="+mn-lt"/>
                <a:cs typeface="Montserrat SemiBold"/>
              </a:rPr>
              <a:t>AI</a:t>
            </a:r>
            <a:endParaRPr sz="1650">
              <a:solidFill>
                <a:srgbClr val="3F4444"/>
              </a:solidFill>
              <a:latin typeface="+mn-lt"/>
              <a:cs typeface="Montserrat Semi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1960" y="3193034"/>
            <a:ext cx="3612515" cy="711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80" dirty="0">
                <a:solidFill>
                  <a:srgbClr val="3F4444"/>
                </a:solidFill>
                <a:latin typeface="+mn-lt"/>
                <a:cs typeface="Roboto"/>
              </a:rPr>
              <a:t>RAG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represents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significant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advancement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in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how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we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leverage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AI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technology,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combining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power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of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systems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with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generative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models.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62887" y="4076700"/>
            <a:ext cx="2257425" cy="304800"/>
          </a:xfrm>
          <a:custGeom>
            <a:avLst/>
            <a:gdLst/>
            <a:ahLst/>
            <a:cxnLst/>
            <a:rect l="l" t="t" r="r" b="b"/>
            <a:pathLst>
              <a:path w="2257425" h="304800">
                <a:moveTo>
                  <a:pt x="142875" y="33337"/>
                </a:moveTo>
                <a:lnTo>
                  <a:pt x="140258" y="20370"/>
                </a:lnTo>
                <a:lnTo>
                  <a:pt x="133108" y="9779"/>
                </a:lnTo>
                <a:lnTo>
                  <a:pt x="122516" y="2628"/>
                </a:lnTo>
                <a:lnTo>
                  <a:pt x="109537" y="0"/>
                </a:lnTo>
                <a:lnTo>
                  <a:pt x="97358" y="2298"/>
                </a:lnTo>
                <a:lnTo>
                  <a:pt x="87185" y="8610"/>
                </a:lnTo>
                <a:lnTo>
                  <a:pt x="79895" y="18034"/>
                </a:lnTo>
                <a:lnTo>
                  <a:pt x="76390" y="29718"/>
                </a:lnTo>
                <a:lnTo>
                  <a:pt x="64935" y="34747"/>
                </a:lnTo>
                <a:lnTo>
                  <a:pt x="55829" y="43078"/>
                </a:lnTo>
                <a:lnTo>
                  <a:pt x="49809" y="53987"/>
                </a:lnTo>
                <a:lnTo>
                  <a:pt x="47625" y="66675"/>
                </a:lnTo>
                <a:lnTo>
                  <a:pt x="47625" y="70256"/>
                </a:lnTo>
                <a:lnTo>
                  <a:pt x="48107" y="73761"/>
                </a:lnTo>
                <a:lnTo>
                  <a:pt x="49060" y="77038"/>
                </a:lnTo>
                <a:lnTo>
                  <a:pt x="37134" y="81876"/>
                </a:lnTo>
                <a:lnTo>
                  <a:pt x="27622" y="90220"/>
                </a:lnTo>
                <a:lnTo>
                  <a:pt x="21336" y="101295"/>
                </a:lnTo>
                <a:lnTo>
                  <a:pt x="19050" y="114300"/>
                </a:lnTo>
                <a:lnTo>
                  <a:pt x="19050" y="123240"/>
                </a:lnTo>
                <a:lnTo>
                  <a:pt x="22098" y="131445"/>
                </a:lnTo>
                <a:lnTo>
                  <a:pt x="27266" y="137934"/>
                </a:lnTo>
                <a:lnTo>
                  <a:pt x="16205" y="145211"/>
                </a:lnTo>
                <a:lnTo>
                  <a:pt x="7594" y="155194"/>
                </a:lnTo>
                <a:lnTo>
                  <a:pt x="1993" y="167309"/>
                </a:lnTo>
                <a:lnTo>
                  <a:pt x="0" y="180975"/>
                </a:lnTo>
                <a:lnTo>
                  <a:pt x="2273" y="195580"/>
                </a:lnTo>
                <a:lnTo>
                  <a:pt x="8623" y="208330"/>
                </a:lnTo>
                <a:lnTo>
                  <a:pt x="18338" y="218554"/>
                </a:lnTo>
                <a:lnTo>
                  <a:pt x="30721" y="225513"/>
                </a:lnTo>
                <a:lnTo>
                  <a:pt x="29349" y="229438"/>
                </a:lnTo>
                <a:lnTo>
                  <a:pt x="28575" y="233730"/>
                </a:lnTo>
                <a:lnTo>
                  <a:pt x="28575" y="238125"/>
                </a:lnTo>
                <a:lnTo>
                  <a:pt x="31584" y="252945"/>
                </a:lnTo>
                <a:lnTo>
                  <a:pt x="39751" y="265061"/>
                </a:lnTo>
                <a:lnTo>
                  <a:pt x="51866" y="273227"/>
                </a:lnTo>
                <a:lnTo>
                  <a:pt x="66675" y="276225"/>
                </a:lnTo>
                <a:lnTo>
                  <a:pt x="70015" y="276225"/>
                </a:lnTo>
                <a:lnTo>
                  <a:pt x="73291" y="275818"/>
                </a:lnTo>
                <a:lnTo>
                  <a:pt x="76390" y="274980"/>
                </a:lnTo>
                <a:lnTo>
                  <a:pt x="79895" y="286727"/>
                </a:lnTo>
                <a:lnTo>
                  <a:pt x="87185" y="296189"/>
                </a:lnTo>
                <a:lnTo>
                  <a:pt x="97358" y="302501"/>
                </a:lnTo>
                <a:lnTo>
                  <a:pt x="109537" y="304800"/>
                </a:lnTo>
                <a:lnTo>
                  <a:pt x="122516" y="302183"/>
                </a:lnTo>
                <a:lnTo>
                  <a:pt x="133108" y="295033"/>
                </a:lnTo>
                <a:lnTo>
                  <a:pt x="140258" y="284441"/>
                </a:lnTo>
                <a:lnTo>
                  <a:pt x="142176" y="274980"/>
                </a:lnTo>
                <a:lnTo>
                  <a:pt x="142875" y="271462"/>
                </a:lnTo>
                <a:lnTo>
                  <a:pt x="142875" y="33337"/>
                </a:lnTo>
                <a:close/>
              </a:path>
              <a:path w="2257425" h="304800">
                <a:moveTo>
                  <a:pt x="304800" y="180975"/>
                </a:moveTo>
                <a:lnTo>
                  <a:pt x="302818" y="167309"/>
                </a:lnTo>
                <a:lnTo>
                  <a:pt x="297218" y="155194"/>
                </a:lnTo>
                <a:lnTo>
                  <a:pt x="288607" y="145211"/>
                </a:lnTo>
                <a:lnTo>
                  <a:pt x="277545" y="137934"/>
                </a:lnTo>
                <a:lnTo>
                  <a:pt x="282714" y="131445"/>
                </a:lnTo>
                <a:lnTo>
                  <a:pt x="285750" y="123240"/>
                </a:lnTo>
                <a:lnTo>
                  <a:pt x="285750" y="114300"/>
                </a:lnTo>
                <a:lnTo>
                  <a:pt x="283476" y="101295"/>
                </a:lnTo>
                <a:lnTo>
                  <a:pt x="277177" y="90208"/>
                </a:lnTo>
                <a:lnTo>
                  <a:pt x="267677" y="81851"/>
                </a:lnTo>
                <a:lnTo>
                  <a:pt x="255752" y="77038"/>
                </a:lnTo>
                <a:lnTo>
                  <a:pt x="256705" y="73761"/>
                </a:lnTo>
                <a:lnTo>
                  <a:pt x="257175" y="70256"/>
                </a:lnTo>
                <a:lnTo>
                  <a:pt x="257175" y="66675"/>
                </a:lnTo>
                <a:lnTo>
                  <a:pt x="255016" y="53962"/>
                </a:lnTo>
                <a:lnTo>
                  <a:pt x="249008" y="43065"/>
                </a:lnTo>
                <a:lnTo>
                  <a:pt x="239903" y="34734"/>
                </a:lnTo>
                <a:lnTo>
                  <a:pt x="228422" y="29718"/>
                </a:lnTo>
                <a:lnTo>
                  <a:pt x="224891" y="18034"/>
                </a:lnTo>
                <a:lnTo>
                  <a:pt x="217601" y="8610"/>
                </a:lnTo>
                <a:lnTo>
                  <a:pt x="207454" y="2298"/>
                </a:lnTo>
                <a:lnTo>
                  <a:pt x="195262" y="0"/>
                </a:lnTo>
                <a:lnTo>
                  <a:pt x="182295" y="2628"/>
                </a:lnTo>
                <a:lnTo>
                  <a:pt x="171704" y="9779"/>
                </a:lnTo>
                <a:lnTo>
                  <a:pt x="164553" y="20370"/>
                </a:lnTo>
                <a:lnTo>
                  <a:pt x="161925" y="33337"/>
                </a:lnTo>
                <a:lnTo>
                  <a:pt x="161925" y="271462"/>
                </a:lnTo>
                <a:lnTo>
                  <a:pt x="164553" y="284441"/>
                </a:lnTo>
                <a:lnTo>
                  <a:pt x="171704" y="295033"/>
                </a:lnTo>
                <a:lnTo>
                  <a:pt x="182295" y="302183"/>
                </a:lnTo>
                <a:lnTo>
                  <a:pt x="195262" y="304800"/>
                </a:lnTo>
                <a:lnTo>
                  <a:pt x="207454" y="302501"/>
                </a:lnTo>
                <a:lnTo>
                  <a:pt x="217627" y="296189"/>
                </a:lnTo>
                <a:lnTo>
                  <a:pt x="224917" y="286727"/>
                </a:lnTo>
                <a:lnTo>
                  <a:pt x="228422" y="274980"/>
                </a:lnTo>
                <a:lnTo>
                  <a:pt x="231521" y="275818"/>
                </a:lnTo>
                <a:lnTo>
                  <a:pt x="234797" y="276225"/>
                </a:lnTo>
                <a:lnTo>
                  <a:pt x="238125" y="276225"/>
                </a:lnTo>
                <a:lnTo>
                  <a:pt x="273227" y="252945"/>
                </a:lnTo>
                <a:lnTo>
                  <a:pt x="276225" y="238125"/>
                </a:lnTo>
                <a:lnTo>
                  <a:pt x="276225" y="233730"/>
                </a:lnTo>
                <a:lnTo>
                  <a:pt x="275463" y="229438"/>
                </a:lnTo>
                <a:lnTo>
                  <a:pt x="274091" y="225513"/>
                </a:lnTo>
                <a:lnTo>
                  <a:pt x="286473" y="218554"/>
                </a:lnTo>
                <a:lnTo>
                  <a:pt x="296189" y="208330"/>
                </a:lnTo>
                <a:lnTo>
                  <a:pt x="302539" y="195580"/>
                </a:lnTo>
                <a:lnTo>
                  <a:pt x="304800" y="180975"/>
                </a:lnTo>
                <a:close/>
              </a:path>
              <a:path w="2257425" h="304800">
                <a:moveTo>
                  <a:pt x="1380947" y="144919"/>
                </a:moveTo>
                <a:lnTo>
                  <a:pt x="1380401" y="137464"/>
                </a:lnTo>
                <a:lnTo>
                  <a:pt x="1380312" y="136753"/>
                </a:lnTo>
                <a:lnTo>
                  <a:pt x="1379486" y="130048"/>
                </a:lnTo>
                <a:lnTo>
                  <a:pt x="1366494" y="87236"/>
                </a:lnTo>
                <a:lnTo>
                  <a:pt x="1341653" y="50063"/>
                </a:lnTo>
                <a:lnTo>
                  <a:pt x="1307134" y="21729"/>
                </a:lnTo>
                <a:lnTo>
                  <a:pt x="1307134" y="113296"/>
                </a:lnTo>
                <a:lnTo>
                  <a:pt x="1214208" y="206222"/>
                </a:lnTo>
                <a:lnTo>
                  <a:pt x="1205153" y="206222"/>
                </a:lnTo>
                <a:lnTo>
                  <a:pt x="1199616" y="200621"/>
                </a:lnTo>
                <a:lnTo>
                  <a:pt x="1155928" y="156933"/>
                </a:lnTo>
                <a:lnTo>
                  <a:pt x="1155928" y="147878"/>
                </a:lnTo>
                <a:lnTo>
                  <a:pt x="1167180" y="136753"/>
                </a:lnTo>
                <a:lnTo>
                  <a:pt x="1176159" y="136753"/>
                </a:lnTo>
                <a:lnTo>
                  <a:pt x="1181696" y="142341"/>
                </a:lnTo>
                <a:lnTo>
                  <a:pt x="1209675" y="170319"/>
                </a:lnTo>
                <a:lnTo>
                  <a:pt x="1243228" y="136753"/>
                </a:lnTo>
                <a:lnTo>
                  <a:pt x="1281353" y="98590"/>
                </a:lnTo>
                <a:lnTo>
                  <a:pt x="1290408" y="98590"/>
                </a:lnTo>
                <a:lnTo>
                  <a:pt x="1301483" y="109778"/>
                </a:lnTo>
                <a:lnTo>
                  <a:pt x="1301534" y="118833"/>
                </a:lnTo>
                <a:lnTo>
                  <a:pt x="1307134" y="113296"/>
                </a:lnTo>
                <a:lnTo>
                  <a:pt x="1307134" y="21729"/>
                </a:lnTo>
                <a:lnTo>
                  <a:pt x="1265770" y="4572"/>
                </a:lnTo>
                <a:lnTo>
                  <a:pt x="1228725" y="0"/>
                </a:lnTo>
                <a:lnTo>
                  <a:pt x="1221244" y="190"/>
                </a:lnTo>
                <a:lnTo>
                  <a:pt x="1177391" y="8915"/>
                </a:lnTo>
                <a:lnTo>
                  <a:pt x="1137932" y="29997"/>
                </a:lnTo>
                <a:lnTo>
                  <a:pt x="1106322" y="61607"/>
                </a:lnTo>
                <a:lnTo>
                  <a:pt x="1085240" y="101066"/>
                </a:lnTo>
                <a:lnTo>
                  <a:pt x="1076515" y="144919"/>
                </a:lnTo>
                <a:lnTo>
                  <a:pt x="1076515" y="159893"/>
                </a:lnTo>
                <a:lnTo>
                  <a:pt x="1085240" y="203746"/>
                </a:lnTo>
                <a:lnTo>
                  <a:pt x="1106322" y="243192"/>
                </a:lnTo>
                <a:lnTo>
                  <a:pt x="1137932" y="274815"/>
                </a:lnTo>
                <a:lnTo>
                  <a:pt x="1177391" y="295897"/>
                </a:lnTo>
                <a:lnTo>
                  <a:pt x="1221244" y="304622"/>
                </a:lnTo>
                <a:lnTo>
                  <a:pt x="1228725" y="304800"/>
                </a:lnTo>
                <a:lnTo>
                  <a:pt x="1236218" y="304622"/>
                </a:lnTo>
                <a:lnTo>
                  <a:pt x="1280071" y="295897"/>
                </a:lnTo>
                <a:lnTo>
                  <a:pt x="1319517" y="274815"/>
                </a:lnTo>
                <a:lnTo>
                  <a:pt x="1351140" y="243192"/>
                </a:lnTo>
                <a:lnTo>
                  <a:pt x="1371269" y="206222"/>
                </a:lnTo>
                <a:lnTo>
                  <a:pt x="1380401" y="167347"/>
                </a:lnTo>
                <a:lnTo>
                  <a:pt x="1380947" y="159893"/>
                </a:lnTo>
                <a:lnTo>
                  <a:pt x="1380947" y="144919"/>
                </a:lnTo>
                <a:close/>
              </a:path>
              <a:path w="2257425" h="304800">
                <a:moveTo>
                  <a:pt x="2257425" y="83350"/>
                </a:moveTo>
                <a:lnTo>
                  <a:pt x="2234628" y="49301"/>
                </a:lnTo>
                <a:lnTo>
                  <a:pt x="2219325" y="42811"/>
                </a:lnTo>
                <a:lnTo>
                  <a:pt x="2219325" y="84188"/>
                </a:lnTo>
                <a:lnTo>
                  <a:pt x="2216112" y="119430"/>
                </a:lnTo>
                <a:lnTo>
                  <a:pt x="2205875" y="159118"/>
                </a:lnTo>
                <a:lnTo>
                  <a:pt x="2186775" y="199250"/>
                </a:lnTo>
                <a:lnTo>
                  <a:pt x="2156942" y="235813"/>
                </a:lnTo>
                <a:lnTo>
                  <a:pt x="2114550" y="264795"/>
                </a:lnTo>
                <a:lnTo>
                  <a:pt x="2114550" y="39776"/>
                </a:lnTo>
                <a:lnTo>
                  <a:pt x="2219325" y="84188"/>
                </a:lnTo>
                <a:lnTo>
                  <a:pt x="2219325" y="42811"/>
                </a:lnTo>
                <a:lnTo>
                  <a:pt x="2212187" y="39776"/>
                </a:lnTo>
                <a:lnTo>
                  <a:pt x="2122538" y="1727"/>
                </a:lnTo>
                <a:lnTo>
                  <a:pt x="2120036" y="596"/>
                </a:lnTo>
                <a:lnTo>
                  <a:pt x="2117293" y="0"/>
                </a:lnTo>
                <a:lnTo>
                  <a:pt x="2111819" y="0"/>
                </a:lnTo>
                <a:lnTo>
                  <a:pt x="2109076" y="596"/>
                </a:lnTo>
                <a:lnTo>
                  <a:pt x="2106638" y="1727"/>
                </a:lnTo>
                <a:lnTo>
                  <a:pt x="1994484" y="49301"/>
                </a:lnTo>
                <a:lnTo>
                  <a:pt x="1985391" y="54762"/>
                </a:lnTo>
                <a:lnTo>
                  <a:pt x="1978152" y="62547"/>
                </a:lnTo>
                <a:lnTo>
                  <a:pt x="1973376" y="72224"/>
                </a:lnTo>
                <a:lnTo>
                  <a:pt x="1971675" y="83350"/>
                </a:lnTo>
                <a:lnTo>
                  <a:pt x="1971738" y="84188"/>
                </a:lnTo>
                <a:lnTo>
                  <a:pt x="1974075" y="116459"/>
                </a:lnTo>
                <a:lnTo>
                  <a:pt x="1981987" y="154736"/>
                </a:lnTo>
                <a:lnTo>
                  <a:pt x="1996909" y="195186"/>
                </a:lnTo>
                <a:lnTo>
                  <a:pt x="2020354" y="234810"/>
                </a:lnTo>
                <a:lnTo>
                  <a:pt x="2053831" y="270598"/>
                </a:lnTo>
                <a:lnTo>
                  <a:pt x="2098840" y="299567"/>
                </a:lnTo>
                <a:lnTo>
                  <a:pt x="2114550" y="303136"/>
                </a:lnTo>
                <a:lnTo>
                  <a:pt x="2122563" y="302247"/>
                </a:lnTo>
                <a:lnTo>
                  <a:pt x="2130272" y="299567"/>
                </a:lnTo>
                <a:lnTo>
                  <a:pt x="2175281" y="270598"/>
                </a:lnTo>
                <a:lnTo>
                  <a:pt x="2180704" y="264795"/>
                </a:lnTo>
                <a:lnTo>
                  <a:pt x="2208758" y="234810"/>
                </a:lnTo>
                <a:lnTo>
                  <a:pt x="2232202" y="195186"/>
                </a:lnTo>
                <a:lnTo>
                  <a:pt x="2247125" y="154736"/>
                </a:lnTo>
                <a:lnTo>
                  <a:pt x="2255037" y="116459"/>
                </a:lnTo>
                <a:lnTo>
                  <a:pt x="2257425" y="8335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51960" y="4439522"/>
            <a:ext cx="71755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45" dirty="0">
                <a:solidFill>
                  <a:schemeClr val="tx1"/>
                </a:solidFill>
                <a:latin typeface="+mn-lt"/>
                <a:cs typeface="Roboto Medium"/>
              </a:rPr>
              <a:t>Intelligence</a:t>
            </a:r>
            <a:endParaRPr sz="115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1360" y="4439522"/>
            <a:ext cx="57912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55" dirty="0">
                <a:solidFill>
                  <a:schemeClr val="tx1"/>
                </a:solidFill>
                <a:latin typeface="+mn-lt"/>
                <a:cs typeface="Roboto Medium"/>
              </a:rPr>
              <a:t>Accuracy</a:t>
            </a:r>
            <a:endParaRPr sz="115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912051" y="4439522"/>
            <a:ext cx="33655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0" spc="-50" dirty="0">
                <a:solidFill>
                  <a:schemeClr val="tx1"/>
                </a:solidFill>
                <a:latin typeface="+mn-lt"/>
                <a:cs typeface="Roboto Medium"/>
              </a:rPr>
              <a:t>Trust</a:t>
            </a:r>
            <a:endParaRPr sz="115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10998200" cy="457707"/>
          </a:xfrm>
          <a:prstGeom prst="rect">
            <a:avLst/>
          </a:prstGeom>
        </p:spPr>
        <p:txBody>
          <a:bodyPr vert="horz" wrap="square" lIns="0" tIns="57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20" dirty="0"/>
              <a:t>Conclusion</a:t>
            </a:r>
            <a:r>
              <a:rPr sz="2600" spc="-95" dirty="0"/>
              <a:t> </a:t>
            </a:r>
            <a:r>
              <a:rPr sz="2600" spc="-265" dirty="0"/>
              <a:t>&amp;</a:t>
            </a:r>
            <a:r>
              <a:rPr sz="2600" spc="-95" dirty="0"/>
              <a:t> </a:t>
            </a:r>
            <a:r>
              <a:rPr sz="2600" spc="-260" dirty="0"/>
              <a:t>Key</a:t>
            </a:r>
            <a:r>
              <a:rPr sz="2600" spc="-90" dirty="0"/>
              <a:t> </a:t>
            </a:r>
            <a:r>
              <a:rPr sz="2600" spc="-280" dirty="0"/>
              <a:t>Takeaways</a:t>
            </a:r>
            <a:endParaRPr sz="2600"/>
          </a:p>
        </p:txBody>
      </p:sp>
      <p:sp>
        <p:nvSpPr>
          <p:cNvPr id="18" name="object 18"/>
          <p:cNvSpPr/>
          <p:nvPr/>
        </p:nvSpPr>
        <p:spPr>
          <a:xfrm>
            <a:off x="609599" y="723899"/>
            <a:ext cx="1143000" cy="38100"/>
          </a:xfrm>
          <a:custGeom>
            <a:avLst/>
            <a:gdLst/>
            <a:ahLst/>
            <a:cxnLst/>
            <a:rect l="l" t="t" r="r" b="b"/>
            <a:pathLst>
              <a:path w="1143000" h="38100">
                <a:moveTo>
                  <a:pt x="1142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142999" y="0"/>
                </a:lnTo>
                <a:lnTo>
                  <a:pt x="1142999" y="380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63600" y="1254136"/>
            <a:ext cx="5892165" cy="128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244">
              <a:lnSpc>
                <a:spcPct val="116700"/>
              </a:lnSpc>
              <a:spcBef>
                <a:spcPts val="100"/>
              </a:spcBef>
            </a:pPr>
            <a:r>
              <a:rPr sz="1500" b="0" spc="-114" dirty="0">
                <a:solidFill>
                  <a:schemeClr val="accent1"/>
                </a:solidFill>
                <a:latin typeface="+mn-lt"/>
                <a:cs typeface="Roboto Medium"/>
              </a:rPr>
              <a:t>RAG</a:t>
            </a:r>
            <a:r>
              <a:rPr sz="1500" b="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accent1"/>
                </a:solidFill>
                <a:latin typeface="+mn-lt"/>
                <a:cs typeface="Roboto Medium"/>
              </a:rPr>
              <a:t>grounds</a:t>
            </a:r>
            <a:r>
              <a:rPr sz="1500" b="0" spc="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110" dirty="0">
                <a:solidFill>
                  <a:schemeClr val="accent1"/>
                </a:solidFill>
                <a:latin typeface="+mn-lt"/>
                <a:cs typeface="Roboto Medium"/>
              </a:rPr>
              <a:t>LLM</a:t>
            </a:r>
            <a:r>
              <a:rPr sz="1500" b="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accent1"/>
                </a:solidFill>
                <a:latin typeface="+mn-lt"/>
                <a:cs typeface="Roboto Medium"/>
              </a:rPr>
              <a:t>outputs</a:t>
            </a:r>
            <a:r>
              <a:rPr sz="1500" b="0" spc="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in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up-</a:t>
            </a:r>
            <a:r>
              <a:rPr sz="1500" b="0" spc="-70" dirty="0">
                <a:solidFill>
                  <a:schemeClr val="tx1"/>
                </a:solidFill>
                <a:latin typeface="+mn-lt"/>
                <a:cs typeface="Roboto Medium"/>
              </a:rPr>
              <a:t>to-</a:t>
            </a:r>
            <a:r>
              <a:rPr sz="1500" b="0" spc="-80" dirty="0">
                <a:solidFill>
                  <a:schemeClr val="tx1"/>
                </a:solidFill>
                <a:latin typeface="+mn-lt"/>
                <a:cs typeface="Roboto Medium"/>
              </a:rPr>
              <a:t>date,</a:t>
            </a:r>
            <a:r>
              <a:rPr sz="1500" b="0" spc="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trustworthy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information,</a:t>
            </a:r>
            <a:r>
              <a:rPr sz="1500" b="0" spc="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enhancing AI</a:t>
            </a:r>
            <a:r>
              <a:rPr sz="1500" b="0" spc="-4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tx1"/>
                </a:solidFill>
                <a:latin typeface="+mn-lt"/>
                <a:cs typeface="Roboto Medium"/>
              </a:rPr>
              <a:t>response</a:t>
            </a:r>
            <a:r>
              <a:rPr sz="1500" b="0" spc="-3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reliability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 marR="5080">
              <a:lnSpc>
                <a:spcPct val="116700"/>
              </a:lnSpc>
              <a:spcBef>
                <a:spcPts val="1495"/>
              </a:spcBef>
            </a:pP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Directly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tx1"/>
                </a:solidFill>
                <a:latin typeface="+mn-lt"/>
                <a:cs typeface="Roboto Medium"/>
              </a:rPr>
              <a:t>addresses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chemeClr val="tx1"/>
                </a:solidFill>
                <a:latin typeface="+mn-lt"/>
                <a:cs typeface="Roboto Medium"/>
              </a:rPr>
              <a:t>core</a:t>
            </a:r>
            <a:r>
              <a:rPr sz="150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10" dirty="0">
                <a:solidFill>
                  <a:schemeClr val="tx1"/>
                </a:solidFill>
                <a:latin typeface="+mn-lt"/>
                <a:cs typeface="Roboto Medium"/>
              </a:rPr>
              <a:t>LLM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0" dirty="0">
                <a:solidFill>
                  <a:schemeClr val="tx1"/>
                </a:solidFill>
                <a:latin typeface="+mn-lt"/>
                <a:cs typeface="Roboto Medium"/>
              </a:rPr>
              <a:t>limitations:</a:t>
            </a:r>
            <a:r>
              <a:rPr sz="150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0" dirty="0">
                <a:solidFill>
                  <a:schemeClr val="accent1"/>
                </a:solidFill>
                <a:latin typeface="+mn-lt"/>
                <a:cs typeface="Roboto Medium"/>
              </a:rPr>
              <a:t>hallucinations,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80" dirty="0">
                <a:solidFill>
                  <a:schemeClr val="accent1"/>
                </a:solidFill>
                <a:latin typeface="+mn-lt"/>
                <a:cs typeface="Roboto Medium"/>
              </a:rPr>
              <a:t>outdated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65" dirty="0">
                <a:solidFill>
                  <a:schemeClr val="accent1"/>
                </a:solidFill>
                <a:latin typeface="+mn-lt"/>
                <a:cs typeface="Roboto Medium"/>
              </a:rPr>
              <a:t>knowledge, </a:t>
            </a:r>
            <a:r>
              <a:rPr sz="1500" b="0" spc="-80" dirty="0">
                <a:solidFill>
                  <a:schemeClr val="accent1"/>
                </a:solidFill>
                <a:latin typeface="+mn-lt"/>
                <a:cs typeface="Roboto Medium"/>
              </a:rPr>
              <a:t>lack</a:t>
            </a:r>
            <a:r>
              <a:rPr sz="1500" b="0" spc="-2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0" dirty="0">
                <a:solidFill>
                  <a:schemeClr val="accent1"/>
                </a:solidFill>
                <a:latin typeface="+mn-lt"/>
                <a:cs typeface="Roboto Medium"/>
              </a:rPr>
              <a:t>of</a:t>
            </a:r>
            <a:r>
              <a:rPr sz="1500" b="0" spc="-1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chemeClr val="accent1"/>
                </a:solidFill>
                <a:latin typeface="+mn-lt"/>
                <a:cs typeface="Roboto Medium"/>
              </a:rPr>
              <a:t>source</a:t>
            </a:r>
            <a:r>
              <a:rPr sz="1500" b="0" spc="-1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citations</a:t>
            </a:r>
            <a:endParaRPr sz="15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381124"/>
            <a:ext cx="133350" cy="1333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105024"/>
            <a:ext cx="133350" cy="1333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863600" y="2701936"/>
            <a:ext cx="6031865" cy="536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80" dirty="0">
                <a:solidFill>
                  <a:schemeClr val="tx1"/>
                </a:solidFill>
                <a:latin typeface="+mn-lt"/>
                <a:cs typeface="Roboto Medium"/>
              </a:rPr>
              <a:t>Benefits</a:t>
            </a:r>
            <a:r>
              <a:rPr sz="1500" b="0" spc="-1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tx1"/>
                </a:solidFill>
                <a:latin typeface="+mn-lt"/>
                <a:cs typeface="Roboto Medium"/>
              </a:rPr>
              <a:t>span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chemeClr val="accent1"/>
                </a:solidFill>
                <a:latin typeface="+mn-lt"/>
                <a:cs typeface="Roboto Medium"/>
              </a:rPr>
              <a:t>improved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chemeClr val="accent1"/>
                </a:solidFill>
                <a:latin typeface="+mn-lt"/>
                <a:cs typeface="Roboto Medium"/>
              </a:rPr>
              <a:t>accuracy,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accent1"/>
                </a:solidFill>
                <a:latin typeface="+mn-lt"/>
                <a:cs typeface="Roboto Medium"/>
              </a:rPr>
              <a:t>efficiency,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80" dirty="0">
                <a:solidFill>
                  <a:schemeClr val="accent1"/>
                </a:solidFill>
                <a:latin typeface="+mn-lt"/>
                <a:cs typeface="Roboto Medium"/>
              </a:rPr>
              <a:t>adaptability,</a:t>
            </a:r>
            <a:r>
              <a:rPr sz="1500" b="0" spc="-1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accent1"/>
                </a:solidFill>
                <a:latin typeface="+mn-lt"/>
                <a:cs typeface="Roboto Medium"/>
              </a:rPr>
              <a:t>and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accent1"/>
                </a:solidFill>
                <a:latin typeface="+mn-lt"/>
                <a:cs typeface="Roboto Medium"/>
              </a:rPr>
              <a:t>user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accent1"/>
                </a:solidFill>
                <a:latin typeface="+mn-lt"/>
                <a:cs typeface="Roboto Medium"/>
              </a:rPr>
              <a:t>trust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55" dirty="0">
                <a:solidFill>
                  <a:schemeClr val="tx1"/>
                </a:solidFill>
                <a:latin typeface="+mn-lt"/>
                <a:cs typeface="Roboto Medium"/>
              </a:rPr>
              <a:t>across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various</a:t>
            </a:r>
            <a:r>
              <a:rPr sz="1500" b="0" spc="-3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domains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2828924"/>
            <a:ext cx="133350" cy="13334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63600" y="3425879"/>
            <a:ext cx="6014085" cy="535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1500" b="0" spc="-90" dirty="0">
                <a:solidFill>
                  <a:schemeClr val="tx1"/>
                </a:solidFill>
                <a:latin typeface="+mn-lt"/>
                <a:cs typeface="Roboto Medium"/>
              </a:rPr>
              <a:t>Hybrid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tx1"/>
                </a:solidFill>
                <a:latin typeface="+mn-lt"/>
                <a:cs typeface="Roboto Medium"/>
              </a:rPr>
              <a:t>approaches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5" dirty="0">
                <a:solidFill>
                  <a:schemeClr val="tx1"/>
                </a:solidFill>
                <a:latin typeface="+mn-lt"/>
                <a:cs typeface="Roboto Medium"/>
              </a:rPr>
              <a:t>(RAG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0" dirty="0">
                <a:solidFill>
                  <a:schemeClr val="tx1"/>
                </a:solidFill>
                <a:latin typeface="+mn-lt"/>
                <a:cs typeface="Roboto Medium"/>
              </a:rPr>
              <a:t>+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0" dirty="0">
                <a:solidFill>
                  <a:schemeClr val="tx1"/>
                </a:solidFill>
                <a:latin typeface="+mn-lt"/>
                <a:cs typeface="Roboto Medium"/>
              </a:rPr>
              <a:t>light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fine-</a:t>
            </a:r>
            <a:r>
              <a:rPr sz="1500" b="0" spc="-80" dirty="0">
                <a:solidFill>
                  <a:schemeClr val="tx1"/>
                </a:solidFill>
                <a:latin typeface="+mn-lt"/>
                <a:cs typeface="Roboto Medium"/>
              </a:rPr>
              <a:t>tuning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0" dirty="0">
                <a:solidFill>
                  <a:schemeClr val="tx1"/>
                </a:solidFill>
                <a:latin typeface="+mn-lt"/>
                <a:cs typeface="Roboto Medium"/>
              </a:rPr>
              <a:t>for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style)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tx1"/>
                </a:solidFill>
                <a:latin typeface="+mn-lt"/>
                <a:cs typeface="Roboto Medium"/>
              </a:rPr>
              <a:t>are</a:t>
            </a:r>
            <a:r>
              <a:rPr sz="1500" b="0" spc="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0" dirty="0">
                <a:solidFill>
                  <a:schemeClr val="tx1"/>
                </a:solidFill>
                <a:latin typeface="+mn-lt"/>
                <a:cs typeface="Roboto Medium"/>
              </a:rPr>
              <a:t>often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tx1"/>
                </a:solidFill>
                <a:latin typeface="+mn-lt"/>
                <a:cs typeface="Roboto Medium"/>
              </a:rPr>
              <a:t>the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accent1"/>
                </a:solidFill>
                <a:latin typeface="+mn-lt"/>
                <a:cs typeface="Roboto Medium"/>
              </a:rPr>
              <a:t>most</a:t>
            </a:r>
            <a:r>
              <a:rPr sz="1500" b="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60" dirty="0">
                <a:solidFill>
                  <a:schemeClr val="accent1"/>
                </a:solidFill>
                <a:latin typeface="+mn-lt"/>
                <a:cs typeface="Roboto Medium"/>
              </a:rPr>
              <a:t>robust </a:t>
            </a:r>
            <a:r>
              <a:rPr sz="1500" b="0" spc="-70" dirty="0">
                <a:solidFill>
                  <a:schemeClr val="accent1"/>
                </a:solidFill>
                <a:latin typeface="+mn-lt"/>
                <a:cs typeface="Roboto Medium"/>
              </a:rPr>
              <a:t>for</a:t>
            </a:r>
            <a:r>
              <a:rPr sz="1500" b="0" spc="-2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80" dirty="0">
                <a:solidFill>
                  <a:schemeClr val="accent1"/>
                </a:solidFill>
                <a:latin typeface="+mn-lt"/>
                <a:cs typeface="Roboto Medium"/>
              </a:rPr>
              <a:t>production</a:t>
            </a:r>
            <a:r>
              <a:rPr sz="1500" b="0" spc="-2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systems</a:t>
            </a:r>
            <a:endParaRPr sz="15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3552824"/>
            <a:ext cx="133350" cy="13334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863600" y="4149779"/>
            <a:ext cx="5715635" cy="5355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1500" b="0" spc="-85" dirty="0">
                <a:solidFill>
                  <a:schemeClr val="tx1"/>
                </a:solidFill>
                <a:latin typeface="+mn-lt"/>
                <a:cs typeface="Roboto Medium"/>
              </a:rPr>
              <a:t>Ongoing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chemeClr val="tx1"/>
                </a:solidFill>
                <a:latin typeface="+mn-lt"/>
                <a:cs typeface="Roboto Medium"/>
              </a:rPr>
              <a:t>research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tx1"/>
                </a:solidFill>
                <a:latin typeface="+mn-lt"/>
                <a:cs typeface="Roboto Medium"/>
              </a:rPr>
              <a:t>and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optimization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0" dirty="0">
                <a:solidFill>
                  <a:schemeClr val="tx1"/>
                </a:solidFill>
                <a:latin typeface="+mn-lt"/>
                <a:cs typeface="Roboto Medium"/>
              </a:rPr>
              <a:t>techniques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tx1"/>
                </a:solidFill>
                <a:latin typeface="+mn-lt"/>
                <a:cs typeface="Roboto Medium"/>
              </a:rPr>
              <a:t>are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0" dirty="0">
                <a:solidFill>
                  <a:schemeClr val="accent1"/>
                </a:solidFill>
                <a:latin typeface="+mn-lt"/>
                <a:cs typeface="Roboto Medium"/>
              </a:rPr>
              <a:t>continuously</a:t>
            </a:r>
            <a:r>
              <a:rPr sz="1500" b="0" spc="-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accent1"/>
                </a:solidFill>
                <a:latin typeface="+mn-lt"/>
                <a:cs typeface="Roboto Medium"/>
              </a:rPr>
              <a:t>improving </a:t>
            </a:r>
            <a:r>
              <a:rPr sz="1500" b="0" spc="-105" dirty="0">
                <a:solidFill>
                  <a:schemeClr val="accent1"/>
                </a:solidFill>
                <a:latin typeface="+mn-lt"/>
                <a:cs typeface="Roboto Medium"/>
              </a:rPr>
              <a:t>RAG's</a:t>
            </a:r>
            <a:r>
              <a:rPr sz="1500" b="0" spc="-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effectiveness</a:t>
            </a:r>
            <a:endParaRPr sz="15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276724"/>
            <a:ext cx="133350" cy="13334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863600" y="4873636"/>
            <a:ext cx="5855335" cy="536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114" dirty="0">
                <a:solidFill>
                  <a:schemeClr val="tx1"/>
                </a:solidFill>
                <a:latin typeface="+mn-lt"/>
                <a:cs typeface="Roboto Medium"/>
              </a:rPr>
              <a:t>RAG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is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70" dirty="0">
                <a:solidFill>
                  <a:schemeClr val="accent1"/>
                </a:solidFill>
                <a:latin typeface="+mn-lt"/>
                <a:cs typeface="Roboto Medium"/>
              </a:rPr>
              <a:t>crucial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0" dirty="0">
                <a:solidFill>
                  <a:schemeClr val="accent1"/>
                </a:solidFill>
                <a:latin typeface="+mn-lt"/>
                <a:cs typeface="Roboto Medium"/>
              </a:rPr>
              <a:t>for</a:t>
            </a:r>
            <a:r>
              <a:rPr sz="1500" b="0" spc="-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accent1"/>
                </a:solidFill>
                <a:latin typeface="+mn-lt"/>
                <a:cs typeface="Roboto Medium"/>
              </a:rPr>
              <a:t>building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65" dirty="0">
                <a:solidFill>
                  <a:schemeClr val="accent1"/>
                </a:solidFill>
                <a:latin typeface="+mn-lt"/>
                <a:cs typeface="Roboto Medium"/>
              </a:rPr>
              <a:t>intelligent,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accent1"/>
                </a:solidFill>
                <a:latin typeface="+mn-lt"/>
                <a:cs typeface="Roboto Medium"/>
              </a:rPr>
              <a:t>reliable,</a:t>
            </a:r>
            <a:r>
              <a:rPr sz="1500" b="0" spc="-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accent1"/>
                </a:solidFill>
                <a:latin typeface="+mn-lt"/>
                <a:cs typeface="Roboto Medium"/>
              </a:rPr>
              <a:t>and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accent1"/>
                </a:solidFill>
                <a:latin typeface="+mn-lt"/>
                <a:cs typeface="Roboto Medium"/>
              </a:rPr>
              <a:t>context-</a:t>
            </a:r>
            <a:r>
              <a:rPr sz="1500" b="0" spc="-95" dirty="0">
                <a:solidFill>
                  <a:schemeClr val="accent1"/>
                </a:solidFill>
                <a:latin typeface="+mn-lt"/>
                <a:cs typeface="Roboto Medium"/>
              </a:rPr>
              <a:t>aware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chemeClr val="accent1"/>
                </a:solidFill>
                <a:latin typeface="+mn-lt"/>
                <a:cs typeface="Roboto Medium"/>
              </a:rPr>
              <a:t>AI</a:t>
            </a:r>
            <a:r>
              <a:rPr sz="1500" b="0" spc="-5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500" b="0" spc="-65" dirty="0">
                <a:solidFill>
                  <a:schemeClr val="accent1"/>
                </a:solidFill>
                <a:latin typeface="+mn-lt"/>
                <a:cs typeface="Roboto Medium"/>
              </a:rPr>
              <a:t>systems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Roboto Medium"/>
              </a:rPr>
              <a:t>that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tx1"/>
                </a:solidFill>
                <a:latin typeface="+mn-lt"/>
                <a:cs typeface="Roboto Medium"/>
              </a:rPr>
              <a:t>enhance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chemeClr val="tx1"/>
                </a:solidFill>
                <a:latin typeface="+mn-lt"/>
                <a:cs typeface="Roboto Medium"/>
              </a:rPr>
              <a:t>user</a:t>
            </a:r>
            <a:r>
              <a:rPr sz="1500" b="0" spc="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experience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5000625"/>
            <a:ext cx="133350" cy="133349"/>
          </a:xfrm>
          <a:prstGeom prst="rect">
            <a:avLst/>
          </a:prstGeom>
        </p:spPr>
      </p:pic>
      <p:sp>
        <p:nvSpPr>
          <p:cNvPr id="30" name="object 30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58864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35" dirty="0">
                <a:solidFill>
                  <a:srgbClr val="64738B"/>
                </a:solidFill>
              </a:rPr>
              <a:t>12</a:t>
            </a:fld>
            <a:endParaRPr sz="1150"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480" rIns="0" bIns="0" rtlCol="0">
            <a:spAutoFit/>
          </a:bodyPr>
          <a:lstStyle/>
          <a:p>
            <a:pPr marL="3399154">
              <a:lnSpc>
                <a:spcPct val="100000"/>
              </a:lnSpc>
              <a:spcBef>
                <a:spcPts val="120"/>
              </a:spcBef>
            </a:pPr>
            <a:r>
              <a:rPr spc="-250" dirty="0"/>
              <a:t>Questions</a:t>
            </a:r>
            <a:r>
              <a:rPr spc="-75" dirty="0"/>
              <a:t> </a:t>
            </a:r>
            <a:r>
              <a:rPr spc="-295" dirty="0"/>
              <a:t>&amp;</a:t>
            </a:r>
            <a:r>
              <a:rPr spc="-75" dirty="0"/>
              <a:t> </a:t>
            </a:r>
            <a:r>
              <a:rPr spc="-225" dirty="0"/>
              <a:t>Discussion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57562" y="1271587"/>
            <a:ext cx="923925" cy="923925"/>
            <a:chOff x="3357562" y="1271587"/>
            <a:chExt cx="923925" cy="923925"/>
          </a:xfrm>
        </p:grpSpPr>
        <p:sp>
          <p:nvSpPr>
            <p:cNvPr id="4" name="object 4"/>
            <p:cNvSpPr/>
            <p:nvPr/>
          </p:nvSpPr>
          <p:spPr>
            <a:xfrm>
              <a:off x="3357562" y="1271587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461962" y="923924"/>
                  </a:moveTo>
                  <a:lnTo>
                    <a:pt x="416682" y="921700"/>
                  </a:lnTo>
                  <a:lnTo>
                    <a:pt x="371837" y="915048"/>
                  </a:lnTo>
                  <a:lnTo>
                    <a:pt x="327861" y="904032"/>
                  </a:lnTo>
                  <a:lnTo>
                    <a:pt x="285176" y="888759"/>
                  </a:lnTo>
                  <a:lnTo>
                    <a:pt x="244194" y="869376"/>
                  </a:lnTo>
                  <a:lnTo>
                    <a:pt x="205309" y="846070"/>
                  </a:lnTo>
                  <a:lnTo>
                    <a:pt x="168896" y="819064"/>
                  </a:lnTo>
                  <a:lnTo>
                    <a:pt x="135305" y="788619"/>
                  </a:lnTo>
                  <a:lnTo>
                    <a:pt x="104860" y="755028"/>
                  </a:lnTo>
                  <a:lnTo>
                    <a:pt x="77854" y="718614"/>
                  </a:lnTo>
                  <a:lnTo>
                    <a:pt x="54547" y="679729"/>
                  </a:lnTo>
                  <a:lnTo>
                    <a:pt x="35164" y="638747"/>
                  </a:lnTo>
                  <a:lnTo>
                    <a:pt x="19891" y="596062"/>
                  </a:lnTo>
                  <a:lnTo>
                    <a:pt x="8875" y="552086"/>
                  </a:lnTo>
                  <a:lnTo>
                    <a:pt x="2224" y="507242"/>
                  </a:lnTo>
                  <a:lnTo>
                    <a:pt x="0" y="461962"/>
                  </a:lnTo>
                  <a:lnTo>
                    <a:pt x="139" y="450621"/>
                  </a:lnTo>
                  <a:lnTo>
                    <a:pt x="3474" y="405409"/>
                  </a:lnTo>
                  <a:lnTo>
                    <a:pt x="11225" y="360742"/>
                  </a:lnTo>
                  <a:lnTo>
                    <a:pt x="23316" y="317049"/>
                  </a:lnTo>
                  <a:lnTo>
                    <a:pt x="39632" y="274752"/>
                  </a:lnTo>
                  <a:lnTo>
                    <a:pt x="60016" y="234258"/>
                  </a:lnTo>
                  <a:lnTo>
                    <a:pt x="84270" y="195957"/>
                  </a:lnTo>
                  <a:lnTo>
                    <a:pt x="112162" y="160218"/>
                  </a:lnTo>
                  <a:lnTo>
                    <a:pt x="143422" y="127384"/>
                  </a:lnTo>
                  <a:lnTo>
                    <a:pt x="177751" y="97773"/>
                  </a:lnTo>
                  <a:lnTo>
                    <a:pt x="214816" y="71669"/>
                  </a:lnTo>
                  <a:lnTo>
                    <a:pt x="254261" y="49324"/>
                  </a:lnTo>
                  <a:lnTo>
                    <a:pt x="295707" y="30953"/>
                  </a:lnTo>
                  <a:lnTo>
                    <a:pt x="338754" y="16733"/>
                  </a:lnTo>
                  <a:lnTo>
                    <a:pt x="382987" y="6800"/>
                  </a:lnTo>
                  <a:lnTo>
                    <a:pt x="427981" y="1251"/>
                  </a:lnTo>
                  <a:lnTo>
                    <a:pt x="461962" y="0"/>
                  </a:lnTo>
                  <a:lnTo>
                    <a:pt x="473303" y="139"/>
                  </a:lnTo>
                  <a:lnTo>
                    <a:pt x="518514" y="3474"/>
                  </a:lnTo>
                  <a:lnTo>
                    <a:pt x="563181" y="11225"/>
                  </a:lnTo>
                  <a:lnTo>
                    <a:pt x="606874" y="23317"/>
                  </a:lnTo>
                  <a:lnTo>
                    <a:pt x="649171" y="39633"/>
                  </a:lnTo>
                  <a:lnTo>
                    <a:pt x="689665" y="60016"/>
                  </a:lnTo>
                  <a:lnTo>
                    <a:pt x="727966" y="84270"/>
                  </a:lnTo>
                  <a:lnTo>
                    <a:pt x="763706" y="112162"/>
                  </a:lnTo>
                  <a:lnTo>
                    <a:pt x="796539" y="143422"/>
                  </a:lnTo>
                  <a:lnTo>
                    <a:pt x="826150" y="177751"/>
                  </a:lnTo>
                  <a:lnTo>
                    <a:pt x="852254" y="214816"/>
                  </a:lnTo>
                  <a:lnTo>
                    <a:pt x="874600" y="254261"/>
                  </a:lnTo>
                  <a:lnTo>
                    <a:pt x="892971" y="295707"/>
                  </a:lnTo>
                  <a:lnTo>
                    <a:pt x="907191" y="338754"/>
                  </a:lnTo>
                  <a:lnTo>
                    <a:pt x="917124" y="382987"/>
                  </a:lnTo>
                  <a:lnTo>
                    <a:pt x="922673" y="427981"/>
                  </a:lnTo>
                  <a:lnTo>
                    <a:pt x="923924" y="461962"/>
                  </a:lnTo>
                  <a:lnTo>
                    <a:pt x="923786" y="473303"/>
                  </a:lnTo>
                  <a:lnTo>
                    <a:pt x="920450" y="518514"/>
                  </a:lnTo>
                  <a:lnTo>
                    <a:pt x="912699" y="563182"/>
                  </a:lnTo>
                  <a:lnTo>
                    <a:pt x="900607" y="606874"/>
                  </a:lnTo>
                  <a:lnTo>
                    <a:pt x="884291" y="649171"/>
                  </a:lnTo>
                  <a:lnTo>
                    <a:pt x="863908" y="689665"/>
                  </a:lnTo>
                  <a:lnTo>
                    <a:pt x="839653" y="727966"/>
                  </a:lnTo>
                  <a:lnTo>
                    <a:pt x="811762" y="763706"/>
                  </a:lnTo>
                  <a:lnTo>
                    <a:pt x="780501" y="796539"/>
                  </a:lnTo>
                  <a:lnTo>
                    <a:pt x="746173" y="826151"/>
                  </a:lnTo>
                  <a:lnTo>
                    <a:pt x="709108" y="852254"/>
                  </a:lnTo>
                  <a:lnTo>
                    <a:pt x="669662" y="874600"/>
                  </a:lnTo>
                  <a:lnTo>
                    <a:pt x="628216" y="892971"/>
                  </a:lnTo>
                  <a:lnTo>
                    <a:pt x="585170" y="907191"/>
                  </a:lnTo>
                  <a:lnTo>
                    <a:pt x="540936" y="917124"/>
                  </a:lnTo>
                  <a:lnTo>
                    <a:pt x="495943" y="922673"/>
                  </a:lnTo>
                  <a:lnTo>
                    <a:pt x="461962" y="923924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57562" y="1271587"/>
              <a:ext cx="923925" cy="923925"/>
            </a:xfrm>
            <a:custGeom>
              <a:avLst/>
              <a:gdLst/>
              <a:ahLst/>
              <a:cxnLst/>
              <a:rect l="l" t="t" r="r" b="b"/>
              <a:pathLst>
                <a:path w="923925" h="923925">
                  <a:moveTo>
                    <a:pt x="923924" y="461962"/>
                  </a:moveTo>
                  <a:lnTo>
                    <a:pt x="921700" y="507242"/>
                  </a:lnTo>
                  <a:lnTo>
                    <a:pt x="915047" y="552086"/>
                  </a:lnTo>
                  <a:lnTo>
                    <a:pt x="904032" y="596062"/>
                  </a:lnTo>
                  <a:lnTo>
                    <a:pt x="888759" y="638747"/>
                  </a:lnTo>
                  <a:lnTo>
                    <a:pt x="869377" y="679730"/>
                  </a:lnTo>
                  <a:lnTo>
                    <a:pt x="846069" y="718614"/>
                  </a:lnTo>
                  <a:lnTo>
                    <a:pt x="819064" y="755028"/>
                  </a:lnTo>
                  <a:lnTo>
                    <a:pt x="788618" y="788619"/>
                  </a:lnTo>
                  <a:lnTo>
                    <a:pt x="755028" y="819064"/>
                  </a:lnTo>
                  <a:lnTo>
                    <a:pt x="718614" y="846069"/>
                  </a:lnTo>
                  <a:lnTo>
                    <a:pt x="679729" y="869376"/>
                  </a:lnTo>
                  <a:lnTo>
                    <a:pt x="638747" y="888759"/>
                  </a:lnTo>
                  <a:lnTo>
                    <a:pt x="596063" y="904032"/>
                  </a:lnTo>
                  <a:lnTo>
                    <a:pt x="552086" y="915048"/>
                  </a:lnTo>
                  <a:lnTo>
                    <a:pt x="507242" y="921700"/>
                  </a:lnTo>
                  <a:lnTo>
                    <a:pt x="461962" y="923924"/>
                  </a:lnTo>
                  <a:lnTo>
                    <a:pt x="450621" y="923785"/>
                  </a:lnTo>
                  <a:lnTo>
                    <a:pt x="405409" y="920450"/>
                  </a:lnTo>
                  <a:lnTo>
                    <a:pt x="360742" y="912699"/>
                  </a:lnTo>
                  <a:lnTo>
                    <a:pt x="317049" y="900607"/>
                  </a:lnTo>
                  <a:lnTo>
                    <a:pt x="274752" y="884291"/>
                  </a:lnTo>
                  <a:lnTo>
                    <a:pt x="234258" y="863908"/>
                  </a:lnTo>
                  <a:lnTo>
                    <a:pt x="195957" y="839653"/>
                  </a:lnTo>
                  <a:lnTo>
                    <a:pt x="160218" y="811762"/>
                  </a:lnTo>
                  <a:lnTo>
                    <a:pt x="127384" y="780501"/>
                  </a:lnTo>
                  <a:lnTo>
                    <a:pt x="97773" y="746173"/>
                  </a:lnTo>
                  <a:lnTo>
                    <a:pt x="71669" y="709108"/>
                  </a:lnTo>
                  <a:lnTo>
                    <a:pt x="49324" y="669662"/>
                  </a:lnTo>
                  <a:lnTo>
                    <a:pt x="30952" y="628217"/>
                  </a:lnTo>
                  <a:lnTo>
                    <a:pt x="16732" y="585170"/>
                  </a:lnTo>
                  <a:lnTo>
                    <a:pt x="6800" y="540936"/>
                  </a:lnTo>
                  <a:lnTo>
                    <a:pt x="1251" y="495943"/>
                  </a:lnTo>
                  <a:lnTo>
                    <a:pt x="0" y="461962"/>
                  </a:lnTo>
                  <a:lnTo>
                    <a:pt x="139" y="450621"/>
                  </a:lnTo>
                  <a:lnTo>
                    <a:pt x="3474" y="405409"/>
                  </a:lnTo>
                  <a:lnTo>
                    <a:pt x="11225" y="360742"/>
                  </a:lnTo>
                  <a:lnTo>
                    <a:pt x="23316" y="317049"/>
                  </a:lnTo>
                  <a:lnTo>
                    <a:pt x="39632" y="274752"/>
                  </a:lnTo>
                  <a:lnTo>
                    <a:pt x="60016" y="234258"/>
                  </a:lnTo>
                  <a:lnTo>
                    <a:pt x="84270" y="195957"/>
                  </a:lnTo>
                  <a:lnTo>
                    <a:pt x="112162" y="160218"/>
                  </a:lnTo>
                  <a:lnTo>
                    <a:pt x="143422" y="127384"/>
                  </a:lnTo>
                  <a:lnTo>
                    <a:pt x="177751" y="97773"/>
                  </a:lnTo>
                  <a:lnTo>
                    <a:pt x="214816" y="71669"/>
                  </a:lnTo>
                  <a:lnTo>
                    <a:pt x="254261" y="49324"/>
                  </a:lnTo>
                  <a:lnTo>
                    <a:pt x="295707" y="30953"/>
                  </a:lnTo>
                  <a:lnTo>
                    <a:pt x="338754" y="16733"/>
                  </a:lnTo>
                  <a:lnTo>
                    <a:pt x="382987" y="6800"/>
                  </a:lnTo>
                  <a:lnTo>
                    <a:pt x="427981" y="1251"/>
                  </a:lnTo>
                  <a:lnTo>
                    <a:pt x="461962" y="0"/>
                  </a:lnTo>
                  <a:lnTo>
                    <a:pt x="473303" y="139"/>
                  </a:lnTo>
                  <a:lnTo>
                    <a:pt x="518514" y="3474"/>
                  </a:lnTo>
                  <a:lnTo>
                    <a:pt x="563181" y="11225"/>
                  </a:lnTo>
                  <a:lnTo>
                    <a:pt x="606874" y="23317"/>
                  </a:lnTo>
                  <a:lnTo>
                    <a:pt x="649171" y="39633"/>
                  </a:lnTo>
                  <a:lnTo>
                    <a:pt x="689665" y="60016"/>
                  </a:lnTo>
                  <a:lnTo>
                    <a:pt x="727966" y="84270"/>
                  </a:lnTo>
                  <a:lnTo>
                    <a:pt x="763706" y="112162"/>
                  </a:lnTo>
                  <a:lnTo>
                    <a:pt x="796539" y="143422"/>
                  </a:lnTo>
                  <a:lnTo>
                    <a:pt x="826150" y="177751"/>
                  </a:lnTo>
                  <a:lnTo>
                    <a:pt x="852254" y="214816"/>
                  </a:lnTo>
                  <a:lnTo>
                    <a:pt x="874600" y="254261"/>
                  </a:lnTo>
                  <a:lnTo>
                    <a:pt x="892971" y="295707"/>
                  </a:lnTo>
                  <a:lnTo>
                    <a:pt x="907191" y="338754"/>
                  </a:lnTo>
                  <a:lnTo>
                    <a:pt x="917124" y="382987"/>
                  </a:lnTo>
                  <a:lnTo>
                    <a:pt x="922673" y="427981"/>
                  </a:lnTo>
                  <a:lnTo>
                    <a:pt x="923924" y="461962"/>
                  </a:lnTo>
                  <a:close/>
                </a:path>
              </a:pathLst>
            </a:custGeom>
            <a:ln w="28574">
              <a:solidFill>
                <a:srgbClr val="2562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8074" y="1466849"/>
              <a:ext cx="342900" cy="533400"/>
            </a:xfrm>
            <a:custGeom>
              <a:avLst/>
              <a:gdLst/>
              <a:ahLst/>
              <a:cxnLst/>
              <a:rect l="l" t="t" r="r" b="b"/>
              <a:pathLst>
                <a:path w="342900" h="533400">
                  <a:moveTo>
                    <a:pt x="38099" y="190499"/>
                  </a:moveTo>
                  <a:lnTo>
                    <a:pt x="23256" y="187510"/>
                  </a:lnTo>
                  <a:lnTo>
                    <a:pt x="11147" y="179352"/>
                  </a:lnTo>
                  <a:lnTo>
                    <a:pt x="2989" y="167243"/>
                  </a:lnTo>
                  <a:lnTo>
                    <a:pt x="0" y="152399"/>
                  </a:lnTo>
                  <a:lnTo>
                    <a:pt x="7768" y="104226"/>
                  </a:lnTo>
                  <a:lnTo>
                    <a:pt x="29401" y="62390"/>
                  </a:lnTo>
                  <a:lnTo>
                    <a:pt x="62390" y="29401"/>
                  </a:lnTo>
                  <a:lnTo>
                    <a:pt x="104226" y="7768"/>
                  </a:lnTo>
                  <a:lnTo>
                    <a:pt x="152399" y="0"/>
                  </a:lnTo>
                  <a:lnTo>
                    <a:pt x="190499" y="0"/>
                  </a:lnTo>
                  <a:lnTo>
                    <a:pt x="238673" y="7768"/>
                  </a:lnTo>
                  <a:lnTo>
                    <a:pt x="280509" y="29401"/>
                  </a:lnTo>
                  <a:lnTo>
                    <a:pt x="313498" y="62390"/>
                  </a:lnTo>
                  <a:lnTo>
                    <a:pt x="320639" y="76199"/>
                  </a:lnTo>
                  <a:lnTo>
                    <a:pt x="152399" y="76199"/>
                  </a:lnTo>
                  <a:lnTo>
                    <a:pt x="122762" y="82195"/>
                  </a:lnTo>
                  <a:lnTo>
                    <a:pt x="98539" y="98539"/>
                  </a:lnTo>
                  <a:lnTo>
                    <a:pt x="82195" y="122762"/>
                  </a:lnTo>
                  <a:lnTo>
                    <a:pt x="73210" y="167243"/>
                  </a:lnTo>
                  <a:lnTo>
                    <a:pt x="65052" y="179352"/>
                  </a:lnTo>
                  <a:lnTo>
                    <a:pt x="52943" y="187510"/>
                  </a:lnTo>
                  <a:lnTo>
                    <a:pt x="38099" y="190499"/>
                  </a:lnTo>
                  <a:close/>
                </a:path>
                <a:path w="342900" h="533400">
                  <a:moveTo>
                    <a:pt x="171449" y="380999"/>
                  </a:moveTo>
                  <a:lnTo>
                    <a:pt x="156606" y="378010"/>
                  </a:lnTo>
                  <a:lnTo>
                    <a:pt x="144497" y="369852"/>
                  </a:lnTo>
                  <a:lnTo>
                    <a:pt x="136339" y="357743"/>
                  </a:lnTo>
                  <a:lnTo>
                    <a:pt x="133349" y="342899"/>
                  </a:lnTo>
                  <a:lnTo>
                    <a:pt x="133349" y="341114"/>
                  </a:lnTo>
                  <a:lnTo>
                    <a:pt x="146149" y="290944"/>
                  </a:lnTo>
                  <a:lnTo>
                    <a:pt x="181451" y="253007"/>
                  </a:lnTo>
                  <a:lnTo>
                    <a:pt x="231695" y="220741"/>
                  </a:lnTo>
                  <a:lnTo>
                    <a:pt x="246357" y="208506"/>
                  </a:lnTo>
                  <a:lnTo>
                    <a:pt x="257368" y="193223"/>
                  </a:lnTo>
                  <a:lnTo>
                    <a:pt x="264294" y="175686"/>
                  </a:lnTo>
                  <a:lnTo>
                    <a:pt x="266699" y="156686"/>
                  </a:lnTo>
                  <a:lnTo>
                    <a:pt x="266699" y="152399"/>
                  </a:lnTo>
                  <a:lnTo>
                    <a:pt x="260704" y="122762"/>
                  </a:lnTo>
                  <a:lnTo>
                    <a:pt x="244360" y="98539"/>
                  </a:lnTo>
                  <a:lnTo>
                    <a:pt x="220137" y="82195"/>
                  </a:lnTo>
                  <a:lnTo>
                    <a:pt x="190499" y="76199"/>
                  </a:lnTo>
                  <a:lnTo>
                    <a:pt x="320639" y="76199"/>
                  </a:lnTo>
                  <a:lnTo>
                    <a:pt x="335131" y="104226"/>
                  </a:lnTo>
                  <a:lnTo>
                    <a:pt x="342899" y="152399"/>
                  </a:lnTo>
                  <a:lnTo>
                    <a:pt x="342899" y="156686"/>
                  </a:lnTo>
                  <a:lnTo>
                    <a:pt x="338089" y="194670"/>
                  </a:lnTo>
                  <a:lnTo>
                    <a:pt x="302214" y="260326"/>
                  </a:lnTo>
                  <a:lnTo>
                    <a:pt x="272891" y="284916"/>
                  </a:lnTo>
                  <a:lnTo>
                    <a:pt x="222646" y="317182"/>
                  </a:lnTo>
                  <a:lnTo>
                    <a:pt x="217184" y="321777"/>
                  </a:lnTo>
                  <a:lnTo>
                    <a:pt x="213062" y="327511"/>
                  </a:lnTo>
                  <a:lnTo>
                    <a:pt x="210457" y="334093"/>
                  </a:lnTo>
                  <a:lnTo>
                    <a:pt x="209565" y="341114"/>
                  </a:lnTo>
                  <a:lnTo>
                    <a:pt x="209549" y="342899"/>
                  </a:lnTo>
                  <a:lnTo>
                    <a:pt x="206560" y="357743"/>
                  </a:lnTo>
                  <a:lnTo>
                    <a:pt x="198402" y="369852"/>
                  </a:lnTo>
                  <a:lnTo>
                    <a:pt x="186293" y="378010"/>
                  </a:lnTo>
                  <a:lnTo>
                    <a:pt x="171449" y="380999"/>
                  </a:lnTo>
                  <a:close/>
                </a:path>
                <a:path w="342900" h="533400">
                  <a:moveTo>
                    <a:pt x="177765" y="533399"/>
                  </a:moveTo>
                  <a:lnTo>
                    <a:pt x="165134" y="533399"/>
                  </a:lnTo>
                  <a:lnTo>
                    <a:pt x="159059" y="532191"/>
                  </a:lnTo>
                  <a:lnTo>
                    <a:pt x="125033" y="498165"/>
                  </a:lnTo>
                  <a:lnTo>
                    <a:pt x="123824" y="492090"/>
                  </a:lnTo>
                  <a:lnTo>
                    <a:pt x="123824" y="479459"/>
                  </a:lnTo>
                  <a:lnTo>
                    <a:pt x="147389" y="444191"/>
                  </a:lnTo>
                  <a:lnTo>
                    <a:pt x="165134" y="438149"/>
                  </a:lnTo>
                  <a:lnTo>
                    <a:pt x="177765" y="438149"/>
                  </a:lnTo>
                  <a:lnTo>
                    <a:pt x="213032" y="461714"/>
                  </a:lnTo>
                  <a:lnTo>
                    <a:pt x="219074" y="479459"/>
                  </a:lnTo>
                  <a:lnTo>
                    <a:pt x="219074" y="492090"/>
                  </a:lnTo>
                  <a:lnTo>
                    <a:pt x="195509" y="527357"/>
                  </a:lnTo>
                  <a:lnTo>
                    <a:pt x="177765" y="5333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96224" y="1257299"/>
            <a:ext cx="952499" cy="9524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981199" y="4152899"/>
            <a:ext cx="8229600" cy="1790701"/>
            <a:chOff x="1981199" y="4152899"/>
            <a:chExt cx="8229600" cy="1790701"/>
          </a:xfrm>
        </p:grpSpPr>
        <p:sp>
          <p:nvSpPr>
            <p:cNvPr id="9" name="object 9"/>
            <p:cNvSpPr/>
            <p:nvPr/>
          </p:nvSpPr>
          <p:spPr>
            <a:xfrm>
              <a:off x="2009774" y="4152900"/>
              <a:ext cx="8201025" cy="1790700"/>
            </a:xfrm>
            <a:custGeom>
              <a:avLst/>
              <a:gdLst/>
              <a:ahLst/>
              <a:cxnLst/>
              <a:rect l="l" t="t" r="r" b="b"/>
              <a:pathLst>
                <a:path w="8201025" h="1790700">
                  <a:moveTo>
                    <a:pt x="8129827" y="1790699"/>
                  </a:moveTo>
                  <a:lnTo>
                    <a:pt x="44497" y="1790699"/>
                  </a:lnTo>
                  <a:lnTo>
                    <a:pt x="41400" y="1790210"/>
                  </a:lnTo>
                  <a:lnTo>
                    <a:pt x="11737" y="1764842"/>
                  </a:lnTo>
                  <a:lnTo>
                    <a:pt x="305" y="1724457"/>
                  </a:lnTo>
                  <a:lnTo>
                    <a:pt x="0" y="1719502"/>
                  </a:lnTo>
                  <a:lnTo>
                    <a:pt x="0" y="1714499"/>
                  </a:lnTo>
                  <a:lnTo>
                    <a:pt x="0" y="71196"/>
                  </a:lnTo>
                  <a:lnTo>
                    <a:pt x="9763" y="29704"/>
                  </a:lnTo>
                  <a:lnTo>
                    <a:pt x="41400" y="488"/>
                  </a:lnTo>
                  <a:lnTo>
                    <a:pt x="44497" y="0"/>
                  </a:lnTo>
                  <a:lnTo>
                    <a:pt x="8129827" y="0"/>
                  </a:lnTo>
                  <a:lnTo>
                    <a:pt x="8171318" y="15621"/>
                  </a:lnTo>
                  <a:lnTo>
                    <a:pt x="8197137" y="51661"/>
                  </a:lnTo>
                  <a:lnTo>
                    <a:pt x="8201024" y="71196"/>
                  </a:lnTo>
                  <a:lnTo>
                    <a:pt x="8201024" y="1719502"/>
                  </a:lnTo>
                  <a:lnTo>
                    <a:pt x="8185401" y="1760993"/>
                  </a:lnTo>
                  <a:lnTo>
                    <a:pt x="8149361" y="1786813"/>
                  </a:lnTo>
                  <a:lnTo>
                    <a:pt x="8134782" y="1790210"/>
                  </a:lnTo>
                  <a:lnTo>
                    <a:pt x="8129827" y="17906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199" y="4152899"/>
              <a:ext cx="74295" cy="1790700"/>
            </a:xfrm>
            <a:custGeom>
              <a:avLst/>
              <a:gdLst/>
              <a:ahLst/>
              <a:cxnLst/>
              <a:rect l="l" t="t" r="r" b="b"/>
              <a:pathLst>
                <a:path w="74294" h="1790700">
                  <a:moveTo>
                    <a:pt x="73680" y="1790699"/>
                  </a:moveTo>
                  <a:lnTo>
                    <a:pt x="33857" y="1777869"/>
                  </a:lnTo>
                  <a:lnTo>
                    <a:pt x="5800" y="1743660"/>
                  </a:lnTo>
                  <a:lnTo>
                    <a:pt x="0" y="1714500"/>
                  </a:lnTo>
                  <a:lnTo>
                    <a:pt x="0" y="76200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3679" y="0"/>
                  </a:lnTo>
                  <a:lnTo>
                    <a:pt x="71243" y="1933"/>
                  </a:lnTo>
                  <a:lnTo>
                    <a:pt x="66575" y="9666"/>
                  </a:lnTo>
                  <a:lnTo>
                    <a:pt x="57965" y="54113"/>
                  </a:lnTo>
                  <a:lnTo>
                    <a:pt x="57240" y="68693"/>
                  </a:lnTo>
                  <a:lnTo>
                    <a:pt x="57240" y="1722006"/>
                  </a:lnTo>
                  <a:lnTo>
                    <a:pt x="60943" y="1761236"/>
                  </a:lnTo>
                  <a:lnTo>
                    <a:pt x="71243" y="1788766"/>
                  </a:lnTo>
                  <a:lnTo>
                    <a:pt x="73680" y="17906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271043" y="4396431"/>
            <a:ext cx="5707380" cy="12172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2450" b="1" spc="-130" dirty="0">
                <a:solidFill>
                  <a:schemeClr val="accent1"/>
                </a:solidFill>
                <a:latin typeface="+mn-lt"/>
                <a:cs typeface="Montserrat SemiBold"/>
              </a:rPr>
              <a:t>Thank</a:t>
            </a:r>
            <a:r>
              <a:rPr sz="2450" b="1" spc="-50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2450" b="1" spc="-20" dirty="0">
                <a:solidFill>
                  <a:schemeClr val="accent1"/>
                </a:solidFill>
                <a:latin typeface="+mn-lt"/>
                <a:cs typeface="Montserrat SemiBold"/>
              </a:rPr>
              <a:t>You!</a:t>
            </a:r>
            <a:endParaRPr sz="2450">
              <a:solidFill>
                <a:schemeClr val="accent1"/>
              </a:solidFill>
              <a:latin typeface="+mn-lt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1235"/>
              </a:spcBef>
            </a:pPr>
            <a:r>
              <a:rPr sz="1650" spc="-130" dirty="0">
                <a:solidFill>
                  <a:srgbClr val="3F4444"/>
                </a:solidFill>
                <a:latin typeface="+mn-lt"/>
                <a:cs typeface="Roboto"/>
              </a:rPr>
              <a:t>We</a:t>
            </a:r>
            <a:r>
              <a:rPr sz="165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650" spc="-75" dirty="0">
                <a:solidFill>
                  <a:srgbClr val="3F4444"/>
                </a:solidFill>
                <a:latin typeface="+mn-lt"/>
                <a:cs typeface="Roboto"/>
              </a:rPr>
              <a:t>appreciate</a:t>
            </a:r>
            <a:r>
              <a:rPr sz="165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650" spc="-85" dirty="0">
                <a:solidFill>
                  <a:srgbClr val="3F4444"/>
                </a:solidFill>
                <a:latin typeface="+mn-lt"/>
                <a:cs typeface="Roboto"/>
              </a:rPr>
              <a:t>your</a:t>
            </a:r>
            <a:r>
              <a:rPr sz="165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650" spc="-80" dirty="0">
                <a:solidFill>
                  <a:srgbClr val="3F4444"/>
                </a:solidFill>
                <a:latin typeface="+mn-lt"/>
                <a:cs typeface="Roboto"/>
              </a:rPr>
              <a:t>time</a:t>
            </a:r>
            <a:r>
              <a:rPr sz="165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650" spc="-9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65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650" spc="-10" dirty="0">
                <a:solidFill>
                  <a:srgbClr val="3F4444"/>
                </a:solidFill>
                <a:latin typeface="+mn-lt"/>
                <a:cs typeface="Roboto"/>
              </a:rPr>
              <a:t>attention.</a:t>
            </a:r>
            <a:endParaRPr sz="1650">
              <a:solidFill>
                <a:srgbClr val="3F4444"/>
              </a:solidFill>
              <a:latin typeface="+mn-lt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1395"/>
              </a:spcBef>
            </a:pPr>
            <a:r>
              <a:rPr sz="1500" spc="-95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105" dirty="0">
                <a:solidFill>
                  <a:srgbClr val="3F4444"/>
                </a:solidFill>
                <a:latin typeface="+mn-lt"/>
                <a:cs typeface="Roboto"/>
              </a:rPr>
              <a:t>more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8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80" dirty="0">
                <a:solidFill>
                  <a:srgbClr val="3F4444"/>
                </a:solidFill>
                <a:latin typeface="+mn-lt"/>
                <a:cs typeface="Roboto"/>
              </a:rPr>
              <a:t>or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75" dirty="0">
                <a:solidFill>
                  <a:srgbClr val="3F4444"/>
                </a:solidFill>
                <a:latin typeface="+mn-lt"/>
                <a:cs typeface="Roboto"/>
              </a:rPr>
              <a:t>follow-</a:t>
            </a:r>
            <a:r>
              <a:rPr sz="1500" spc="-100" dirty="0">
                <a:solidFill>
                  <a:srgbClr val="3F4444"/>
                </a:solidFill>
                <a:latin typeface="+mn-lt"/>
                <a:cs typeface="Roboto"/>
              </a:rPr>
              <a:t>up</a:t>
            </a:r>
            <a:r>
              <a:rPr sz="15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75" dirty="0">
                <a:solidFill>
                  <a:srgbClr val="3F4444"/>
                </a:solidFill>
                <a:latin typeface="+mn-lt"/>
                <a:cs typeface="Roboto"/>
              </a:rPr>
              <a:t>questions,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85" dirty="0">
                <a:solidFill>
                  <a:srgbClr val="3F4444"/>
                </a:solidFill>
                <a:latin typeface="+mn-lt"/>
                <a:cs typeface="Roboto"/>
              </a:rPr>
              <a:t>please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70" dirty="0">
                <a:solidFill>
                  <a:srgbClr val="3F4444"/>
                </a:solidFill>
                <a:latin typeface="+mn-lt"/>
                <a:cs typeface="Roboto"/>
              </a:rPr>
              <a:t>feel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75" dirty="0">
                <a:solidFill>
                  <a:srgbClr val="3F4444"/>
                </a:solidFill>
                <a:latin typeface="+mn-lt"/>
                <a:cs typeface="Roboto"/>
              </a:rPr>
              <a:t>free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8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5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80" dirty="0">
                <a:solidFill>
                  <a:srgbClr val="3F4444"/>
                </a:solidFill>
                <a:latin typeface="+mn-lt"/>
                <a:cs typeface="Roboto"/>
              </a:rPr>
              <a:t>contact</a:t>
            </a:r>
            <a:r>
              <a:rPr sz="15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500" spc="-25" dirty="0">
                <a:solidFill>
                  <a:srgbClr val="3F4444"/>
                </a:solidFill>
                <a:latin typeface="+mn-lt"/>
                <a:cs typeface="Roboto"/>
              </a:rPr>
              <a:t>us.</a:t>
            </a:r>
            <a:endParaRPr sz="15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990724" y="2352760"/>
            <a:ext cx="3657600" cy="819150"/>
          </a:xfrm>
          <a:custGeom>
            <a:avLst/>
            <a:gdLst/>
            <a:ahLst/>
            <a:cxnLst/>
            <a:rect l="l" t="t" r="r" b="b"/>
            <a:pathLst>
              <a:path w="3657600" h="819150">
                <a:moveTo>
                  <a:pt x="3378864" y="818977"/>
                </a:moveTo>
                <a:lnTo>
                  <a:pt x="278735" y="818977"/>
                </a:lnTo>
                <a:lnTo>
                  <a:pt x="264731" y="818289"/>
                </a:lnTo>
                <a:lnTo>
                  <a:pt x="223139" y="812120"/>
                </a:lnTo>
                <a:lnTo>
                  <a:pt x="182911" y="799917"/>
                </a:lnTo>
                <a:lnTo>
                  <a:pt x="144902" y="781940"/>
                </a:lnTo>
                <a:lnTo>
                  <a:pt x="109949" y="758585"/>
                </a:lnTo>
                <a:lnTo>
                  <a:pt x="78794" y="730348"/>
                </a:lnTo>
                <a:lnTo>
                  <a:pt x="52126" y="697852"/>
                </a:lnTo>
                <a:lnTo>
                  <a:pt x="30509" y="661788"/>
                </a:lnTo>
                <a:lnTo>
                  <a:pt x="14422" y="622950"/>
                </a:lnTo>
                <a:lnTo>
                  <a:pt x="4206" y="582164"/>
                </a:lnTo>
                <a:lnTo>
                  <a:pt x="86" y="540328"/>
                </a:lnTo>
                <a:lnTo>
                  <a:pt x="0" y="533313"/>
                </a:lnTo>
                <a:lnTo>
                  <a:pt x="86" y="278649"/>
                </a:lnTo>
                <a:lnTo>
                  <a:pt x="4206" y="236813"/>
                </a:lnTo>
                <a:lnTo>
                  <a:pt x="14422" y="196027"/>
                </a:lnTo>
                <a:lnTo>
                  <a:pt x="30510" y="157189"/>
                </a:lnTo>
                <a:lnTo>
                  <a:pt x="52126" y="121124"/>
                </a:lnTo>
                <a:lnTo>
                  <a:pt x="78794" y="88629"/>
                </a:lnTo>
                <a:lnTo>
                  <a:pt x="109949" y="60392"/>
                </a:lnTo>
                <a:lnTo>
                  <a:pt x="144902" y="37037"/>
                </a:lnTo>
                <a:lnTo>
                  <a:pt x="182911" y="19060"/>
                </a:lnTo>
                <a:lnTo>
                  <a:pt x="223139" y="6857"/>
                </a:lnTo>
                <a:lnTo>
                  <a:pt x="264731" y="688"/>
                </a:lnTo>
                <a:lnTo>
                  <a:pt x="3378864" y="0"/>
                </a:lnTo>
                <a:lnTo>
                  <a:pt x="3392868" y="687"/>
                </a:lnTo>
                <a:lnTo>
                  <a:pt x="3434459" y="6857"/>
                </a:lnTo>
                <a:lnTo>
                  <a:pt x="3474687" y="19060"/>
                </a:lnTo>
                <a:lnTo>
                  <a:pt x="3512697" y="37037"/>
                </a:lnTo>
                <a:lnTo>
                  <a:pt x="3547650" y="60392"/>
                </a:lnTo>
                <a:lnTo>
                  <a:pt x="3578804" y="88629"/>
                </a:lnTo>
                <a:lnTo>
                  <a:pt x="3605472" y="121124"/>
                </a:lnTo>
                <a:lnTo>
                  <a:pt x="3627089" y="157189"/>
                </a:lnTo>
                <a:lnTo>
                  <a:pt x="3643177" y="196027"/>
                </a:lnTo>
                <a:lnTo>
                  <a:pt x="3653393" y="236813"/>
                </a:lnTo>
                <a:lnTo>
                  <a:pt x="3657514" y="278649"/>
                </a:lnTo>
                <a:lnTo>
                  <a:pt x="3657514" y="540328"/>
                </a:lnTo>
                <a:lnTo>
                  <a:pt x="3653393" y="582164"/>
                </a:lnTo>
                <a:lnTo>
                  <a:pt x="3643177" y="622950"/>
                </a:lnTo>
                <a:lnTo>
                  <a:pt x="3627089" y="661788"/>
                </a:lnTo>
                <a:lnTo>
                  <a:pt x="3605472" y="697852"/>
                </a:lnTo>
                <a:lnTo>
                  <a:pt x="3578804" y="730348"/>
                </a:lnTo>
                <a:lnTo>
                  <a:pt x="3547650" y="758585"/>
                </a:lnTo>
                <a:lnTo>
                  <a:pt x="3512697" y="781940"/>
                </a:lnTo>
                <a:lnTo>
                  <a:pt x="3474687" y="799917"/>
                </a:lnTo>
                <a:lnTo>
                  <a:pt x="3434459" y="812120"/>
                </a:lnTo>
                <a:lnTo>
                  <a:pt x="3392868" y="818289"/>
                </a:lnTo>
                <a:lnTo>
                  <a:pt x="3378864" y="818977"/>
                </a:lnTo>
                <a:close/>
              </a:path>
            </a:pathLst>
          </a:custGeom>
          <a:solidFill>
            <a:srgbClr val="E1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216150" y="2444797"/>
            <a:ext cx="2686050" cy="536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95" dirty="0">
                <a:solidFill>
                  <a:srgbClr val="3F4444"/>
                </a:solidFill>
                <a:latin typeface="+mn-lt"/>
                <a:cs typeface="Roboto Medium"/>
              </a:rPr>
              <a:t>What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rgbClr val="3F4444"/>
                </a:solidFill>
                <a:latin typeface="+mn-lt"/>
                <a:cs typeface="Roboto Medium"/>
              </a:rPr>
              <a:t>aspects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70" dirty="0">
                <a:solidFill>
                  <a:srgbClr val="3F4444"/>
                </a:solidFill>
                <a:latin typeface="+mn-lt"/>
                <a:cs typeface="Roboto Medium"/>
              </a:rPr>
              <a:t>of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114" dirty="0">
                <a:solidFill>
                  <a:srgbClr val="3F4444"/>
                </a:solidFill>
                <a:latin typeface="+mn-lt"/>
                <a:cs typeface="Roboto Medium"/>
              </a:rPr>
              <a:t>RAG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rgbClr val="3F4444"/>
                </a:solidFill>
                <a:latin typeface="+mn-lt"/>
                <a:cs typeface="Roboto Medium"/>
              </a:rPr>
              <a:t>are</a:t>
            </a:r>
            <a:r>
              <a:rPr sz="1500" b="0" spc="-10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rgbClr val="3F4444"/>
                </a:solidFill>
                <a:latin typeface="+mn-lt"/>
                <a:cs typeface="Roboto Medium"/>
              </a:rPr>
              <a:t>you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rgbClr val="3F4444"/>
                </a:solidFill>
                <a:latin typeface="+mn-lt"/>
                <a:cs typeface="Roboto Medium"/>
              </a:rPr>
              <a:t>most </a:t>
            </a:r>
            <a:r>
              <a:rPr sz="1500" b="0" spc="-85" dirty="0">
                <a:solidFill>
                  <a:srgbClr val="3F4444"/>
                </a:solidFill>
                <a:latin typeface="+mn-lt"/>
                <a:cs typeface="Roboto Medium"/>
              </a:rPr>
              <a:t>interested</a:t>
            </a:r>
            <a:r>
              <a:rPr sz="1500" b="0" spc="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rgbClr val="3F4444"/>
                </a:solidFill>
                <a:latin typeface="+mn-lt"/>
                <a:cs typeface="Roboto Medium"/>
              </a:rPr>
              <a:t>in</a:t>
            </a:r>
            <a:r>
              <a:rPr sz="1500" b="0" spc="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rgbClr val="3F4444"/>
                </a:solidFill>
                <a:latin typeface="+mn-lt"/>
                <a:cs typeface="Roboto Medium"/>
              </a:rPr>
              <a:t>exploring</a:t>
            </a:r>
            <a:r>
              <a:rPr sz="1500" b="0" spc="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rgbClr val="3F4444"/>
                </a:solidFill>
                <a:latin typeface="+mn-lt"/>
                <a:cs typeface="Roboto Medium"/>
              </a:rPr>
              <a:t>further?</a:t>
            </a:r>
            <a:endParaRPr sz="1500">
              <a:solidFill>
                <a:srgbClr val="3F4444"/>
              </a:solidFill>
              <a:latin typeface="+mn-lt"/>
              <a:cs typeface="Roboto Medi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676650" y="3171824"/>
            <a:ext cx="285750" cy="142875"/>
          </a:xfrm>
          <a:custGeom>
            <a:avLst/>
            <a:gdLst/>
            <a:ahLst/>
            <a:cxnLst/>
            <a:rect l="l" t="t" r="r" b="b"/>
            <a:pathLst>
              <a:path w="285750" h="142875">
                <a:moveTo>
                  <a:pt x="142874" y="142874"/>
                </a:moveTo>
                <a:lnTo>
                  <a:pt x="0" y="0"/>
                </a:lnTo>
                <a:lnTo>
                  <a:pt x="285749" y="0"/>
                </a:lnTo>
                <a:lnTo>
                  <a:pt x="142874" y="142874"/>
                </a:lnTo>
                <a:close/>
              </a:path>
            </a:pathLst>
          </a:custGeom>
          <a:solidFill>
            <a:srgbClr val="E1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543674" y="2352760"/>
            <a:ext cx="3657600" cy="819150"/>
          </a:xfrm>
          <a:custGeom>
            <a:avLst/>
            <a:gdLst/>
            <a:ahLst/>
            <a:cxnLst/>
            <a:rect l="l" t="t" r="r" b="b"/>
            <a:pathLst>
              <a:path w="3657600" h="819150">
                <a:moveTo>
                  <a:pt x="3378864" y="818977"/>
                </a:moveTo>
                <a:lnTo>
                  <a:pt x="278735" y="818977"/>
                </a:lnTo>
                <a:lnTo>
                  <a:pt x="264731" y="818289"/>
                </a:lnTo>
                <a:lnTo>
                  <a:pt x="223139" y="812120"/>
                </a:lnTo>
                <a:lnTo>
                  <a:pt x="182911" y="799917"/>
                </a:lnTo>
                <a:lnTo>
                  <a:pt x="144901" y="781940"/>
                </a:lnTo>
                <a:lnTo>
                  <a:pt x="109948" y="758585"/>
                </a:lnTo>
                <a:lnTo>
                  <a:pt x="78794" y="730348"/>
                </a:lnTo>
                <a:lnTo>
                  <a:pt x="52125" y="697852"/>
                </a:lnTo>
                <a:lnTo>
                  <a:pt x="30509" y="661788"/>
                </a:lnTo>
                <a:lnTo>
                  <a:pt x="14423" y="622950"/>
                </a:lnTo>
                <a:lnTo>
                  <a:pt x="4205" y="582164"/>
                </a:lnTo>
                <a:lnTo>
                  <a:pt x="86" y="540328"/>
                </a:lnTo>
                <a:lnTo>
                  <a:pt x="0" y="533313"/>
                </a:lnTo>
                <a:lnTo>
                  <a:pt x="86" y="278649"/>
                </a:lnTo>
                <a:lnTo>
                  <a:pt x="4205" y="236813"/>
                </a:lnTo>
                <a:lnTo>
                  <a:pt x="14422" y="196027"/>
                </a:lnTo>
                <a:lnTo>
                  <a:pt x="30509" y="157189"/>
                </a:lnTo>
                <a:lnTo>
                  <a:pt x="52125" y="121124"/>
                </a:lnTo>
                <a:lnTo>
                  <a:pt x="78794" y="88629"/>
                </a:lnTo>
                <a:lnTo>
                  <a:pt x="109948" y="60392"/>
                </a:lnTo>
                <a:lnTo>
                  <a:pt x="144901" y="37037"/>
                </a:lnTo>
                <a:lnTo>
                  <a:pt x="182911" y="19060"/>
                </a:lnTo>
                <a:lnTo>
                  <a:pt x="223139" y="6857"/>
                </a:lnTo>
                <a:lnTo>
                  <a:pt x="264730" y="688"/>
                </a:lnTo>
                <a:lnTo>
                  <a:pt x="3378864" y="0"/>
                </a:lnTo>
                <a:lnTo>
                  <a:pt x="3392869" y="687"/>
                </a:lnTo>
                <a:lnTo>
                  <a:pt x="3434459" y="6857"/>
                </a:lnTo>
                <a:lnTo>
                  <a:pt x="3474687" y="19060"/>
                </a:lnTo>
                <a:lnTo>
                  <a:pt x="3512695" y="37037"/>
                </a:lnTo>
                <a:lnTo>
                  <a:pt x="3547649" y="60392"/>
                </a:lnTo>
                <a:lnTo>
                  <a:pt x="3578804" y="88629"/>
                </a:lnTo>
                <a:lnTo>
                  <a:pt x="3605472" y="121124"/>
                </a:lnTo>
                <a:lnTo>
                  <a:pt x="3627088" y="157189"/>
                </a:lnTo>
                <a:lnTo>
                  <a:pt x="3643176" y="196027"/>
                </a:lnTo>
                <a:lnTo>
                  <a:pt x="3653392" y="236813"/>
                </a:lnTo>
                <a:lnTo>
                  <a:pt x="3657513" y="278649"/>
                </a:lnTo>
                <a:lnTo>
                  <a:pt x="3657513" y="540328"/>
                </a:lnTo>
                <a:lnTo>
                  <a:pt x="3653392" y="582164"/>
                </a:lnTo>
                <a:lnTo>
                  <a:pt x="3643176" y="622950"/>
                </a:lnTo>
                <a:lnTo>
                  <a:pt x="3627088" y="661788"/>
                </a:lnTo>
                <a:lnTo>
                  <a:pt x="3605472" y="697852"/>
                </a:lnTo>
                <a:lnTo>
                  <a:pt x="3578804" y="730348"/>
                </a:lnTo>
                <a:lnTo>
                  <a:pt x="3547649" y="758585"/>
                </a:lnTo>
                <a:lnTo>
                  <a:pt x="3512695" y="781940"/>
                </a:lnTo>
                <a:lnTo>
                  <a:pt x="3474687" y="799917"/>
                </a:lnTo>
                <a:lnTo>
                  <a:pt x="3434459" y="812120"/>
                </a:lnTo>
                <a:lnTo>
                  <a:pt x="3392869" y="818289"/>
                </a:lnTo>
                <a:lnTo>
                  <a:pt x="3378864" y="818977"/>
                </a:lnTo>
                <a:close/>
              </a:path>
            </a:pathLst>
          </a:custGeom>
          <a:solidFill>
            <a:srgbClr val="E1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769100" y="2444797"/>
            <a:ext cx="2976245" cy="536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b="0" spc="-110" dirty="0">
                <a:solidFill>
                  <a:srgbClr val="3F4444"/>
                </a:solidFill>
                <a:latin typeface="+mn-lt"/>
                <a:cs typeface="Roboto Medium"/>
              </a:rPr>
              <a:t>How</a:t>
            </a:r>
            <a:r>
              <a:rPr sz="1500" b="0" spc="-20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rgbClr val="3F4444"/>
                </a:solidFill>
                <a:latin typeface="+mn-lt"/>
                <a:cs typeface="Roboto Medium"/>
              </a:rPr>
              <a:t>might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rgbClr val="3F4444"/>
                </a:solidFill>
                <a:latin typeface="+mn-lt"/>
                <a:cs typeface="Roboto Medium"/>
              </a:rPr>
              <a:t>you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85" dirty="0">
                <a:solidFill>
                  <a:srgbClr val="3F4444"/>
                </a:solidFill>
                <a:latin typeface="+mn-lt"/>
                <a:cs typeface="Roboto Medium"/>
              </a:rPr>
              <a:t>implement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114" dirty="0">
                <a:solidFill>
                  <a:srgbClr val="3F4444"/>
                </a:solidFill>
                <a:latin typeface="+mn-lt"/>
                <a:cs typeface="Roboto Medium"/>
              </a:rPr>
              <a:t>RAG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75" dirty="0">
                <a:solidFill>
                  <a:srgbClr val="3F4444"/>
                </a:solidFill>
                <a:latin typeface="+mn-lt"/>
                <a:cs typeface="Roboto Medium"/>
              </a:rPr>
              <a:t>in</a:t>
            </a:r>
            <a:r>
              <a:rPr sz="1500" b="0" spc="-20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65" dirty="0">
                <a:solidFill>
                  <a:srgbClr val="3F4444"/>
                </a:solidFill>
                <a:latin typeface="+mn-lt"/>
                <a:cs typeface="Roboto Medium"/>
              </a:rPr>
              <a:t>your </a:t>
            </a:r>
            <a:r>
              <a:rPr sz="1500" b="0" spc="-100" dirty="0">
                <a:solidFill>
                  <a:srgbClr val="3F4444"/>
                </a:solidFill>
                <a:latin typeface="+mn-lt"/>
                <a:cs typeface="Roboto Medium"/>
              </a:rPr>
              <a:t>own</a:t>
            </a:r>
            <a:r>
              <a:rPr sz="1500" b="0" spc="-20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rgbClr val="3F4444"/>
                </a:solidFill>
                <a:latin typeface="+mn-lt"/>
                <a:cs typeface="Roboto Medium"/>
              </a:rPr>
              <a:t>projects?</a:t>
            </a:r>
            <a:endParaRPr sz="1500">
              <a:solidFill>
                <a:srgbClr val="3F4444"/>
              </a:solidFill>
              <a:latin typeface="+mn-lt"/>
              <a:cs typeface="Roboto Medi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229600" y="3171824"/>
            <a:ext cx="285750" cy="142875"/>
          </a:xfrm>
          <a:custGeom>
            <a:avLst/>
            <a:gdLst/>
            <a:ahLst/>
            <a:cxnLst/>
            <a:rect l="l" t="t" r="r" b="b"/>
            <a:pathLst>
              <a:path w="285750" h="142875">
                <a:moveTo>
                  <a:pt x="142874" y="142874"/>
                </a:moveTo>
                <a:lnTo>
                  <a:pt x="0" y="0"/>
                </a:lnTo>
                <a:lnTo>
                  <a:pt x="285749" y="0"/>
                </a:lnTo>
                <a:lnTo>
                  <a:pt x="142874" y="142874"/>
                </a:lnTo>
                <a:close/>
              </a:path>
            </a:pathLst>
          </a:custGeom>
          <a:solidFill>
            <a:srgbClr val="E1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58864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35" dirty="0">
                <a:solidFill>
                  <a:srgbClr val="64738B"/>
                </a:solidFill>
              </a:rPr>
              <a:t>13</a:t>
            </a:fld>
            <a:endParaRPr sz="115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4065418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40" dirty="0">
                <a:latin typeface="Montserrat" pitchFamily="2" charset="77"/>
                <a:cs typeface="Montserrat SemiBold"/>
              </a:rPr>
              <a:t>Introduction:</a:t>
            </a:r>
            <a:r>
              <a:rPr sz="2050" b="1" spc="-45" dirty="0">
                <a:latin typeface="Montserrat" pitchFamily="2" charset="77"/>
                <a:cs typeface="Montserrat SemiBold"/>
              </a:rPr>
              <a:t> </a:t>
            </a:r>
            <a:r>
              <a:rPr sz="2050" b="1" spc="-200" dirty="0">
                <a:latin typeface="Montserrat" pitchFamily="2" charset="77"/>
                <a:cs typeface="Montserrat SemiBold"/>
              </a:rPr>
              <a:t>What</a:t>
            </a:r>
            <a:r>
              <a:rPr sz="2050" b="1" spc="-45" dirty="0">
                <a:latin typeface="Montserrat" pitchFamily="2" charset="77"/>
                <a:cs typeface="Montserrat SemiBold"/>
              </a:rPr>
              <a:t> </a:t>
            </a:r>
            <a:r>
              <a:rPr sz="2050" b="1" spc="-114" dirty="0">
                <a:latin typeface="Montserrat" pitchFamily="2" charset="77"/>
                <a:cs typeface="Montserrat SemiBold"/>
              </a:rPr>
              <a:t>is</a:t>
            </a:r>
            <a:r>
              <a:rPr sz="2050" b="1" spc="-45" dirty="0">
                <a:latin typeface="Montserrat" pitchFamily="2" charset="77"/>
                <a:cs typeface="Montserrat SemiBold"/>
              </a:rPr>
              <a:t> </a:t>
            </a:r>
            <a:r>
              <a:rPr sz="2050" b="1" spc="-135" dirty="0">
                <a:latin typeface="Montserrat" pitchFamily="2" charset="77"/>
                <a:cs typeface="Montserrat SemiBold"/>
              </a:rPr>
              <a:t>RAG?</a:t>
            </a:r>
            <a:endParaRPr sz="2050" dirty="0">
              <a:latin typeface="Montserrat" pitchFamily="2" charset="77"/>
              <a:cs typeface="Montserrat Semi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076324"/>
            <a:ext cx="666750" cy="666750"/>
            <a:chOff x="609599" y="1076324"/>
            <a:chExt cx="666750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076324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7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3" y="518588"/>
                  </a:lnTo>
                  <a:lnTo>
                    <a:pt x="35595" y="483261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8" y="284458"/>
                  </a:lnTo>
                  <a:lnTo>
                    <a:pt x="12075" y="244462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2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8" y="12075"/>
                  </a:lnTo>
                  <a:lnTo>
                    <a:pt x="460951" y="25376"/>
                  </a:lnTo>
                  <a:lnTo>
                    <a:pt x="497697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2"/>
                  </a:lnTo>
                  <a:lnTo>
                    <a:pt x="634742" y="190838"/>
                  </a:lnTo>
                  <a:lnTo>
                    <a:pt x="649923" y="228798"/>
                  </a:lnTo>
                  <a:lnTo>
                    <a:pt x="660344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3" y="460951"/>
                  </a:lnTo>
                  <a:lnTo>
                    <a:pt x="623439" y="497696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1" y="634742"/>
                  </a:lnTo>
                  <a:lnTo>
                    <a:pt x="437951" y="649923"/>
                  </a:lnTo>
                  <a:lnTo>
                    <a:pt x="398413" y="660344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0574" y="12572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200024" y="304799"/>
                  </a:moveTo>
                  <a:lnTo>
                    <a:pt x="158591" y="304799"/>
                  </a:lnTo>
                  <a:lnTo>
                    <a:pt x="152399" y="298608"/>
                  </a:lnTo>
                  <a:lnTo>
                    <a:pt x="152399" y="285511"/>
                  </a:lnTo>
                  <a:lnTo>
                    <a:pt x="155852" y="280689"/>
                  </a:lnTo>
                  <a:lnTo>
                    <a:pt x="160258" y="277415"/>
                  </a:lnTo>
                  <a:lnTo>
                    <a:pt x="167163" y="272236"/>
                  </a:lnTo>
                  <a:lnTo>
                    <a:pt x="171449" y="265092"/>
                  </a:lnTo>
                  <a:lnTo>
                    <a:pt x="171449" y="257174"/>
                  </a:lnTo>
                  <a:lnTo>
                    <a:pt x="168452" y="246054"/>
                  </a:lnTo>
                  <a:lnTo>
                    <a:pt x="160280" y="236971"/>
                  </a:lnTo>
                  <a:lnTo>
                    <a:pt x="148168" y="230846"/>
                  </a:lnTo>
                  <a:lnTo>
                    <a:pt x="133349" y="228599"/>
                  </a:lnTo>
                  <a:lnTo>
                    <a:pt x="118531" y="230846"/>
                  </a:lnTo>
                  <a:lnTo>
                    <a:pt x="106419" y="236971"/>
                  </a:lnTo>
                  <a:lnTo>
                    <a:pt x="98247" y="246054"/>
                  </a:lnTo>
                  <a:lnTo>
                    <a:pt x="95249" y="257174"/>
                  </a:lnTo>
                  <a:lnTo>
                    <a:pt x="95249" y="265092"/>
                  </a:lnTo>
                  <a:lnTo>
                    <a:pt x="99536" y="272236"/>
                  </a:lnTo>
                  <a:lnTo>
                    <a:pt x="106441" y="277415"/>
                  </a:lnTo>
                  <a:lnTo>
                    <a:pt x="110847" y="280689"/>
                  </a:lnTo>
                  <a:lnTo>
                    <a:pt x="114299" y="285511"/>
                  </a:lnTo>
                  <a:lnTo>
                    <a:pt x="114299" y="298608"/>
                  </a:lnTo>
                  <a:lnTo>
                    <a:pt x="108108" y="304799"/>
                  </a:lnTo>
                  <a:lnTo>
                    <a:pt x="28574" y="304799"/>
                  </a:lnTo>
                  <a:lnTo>
                    <a:pt x="17454" y="302553"/>
                  </a:lnTo>
                  <a:lnTo>
                    <a:pt x="8371" y="296428"/>
                  </a:lnTo>
                  <a:lnTo>
                    <a:pt x="2246" y="287345"/>
                  </a:lnTo>
                  <a:lnTo>
                    <a:pt x="0" y="276224"/>
                  </a:lnTo>
                  <a:lnTo>
                    <a:pt x="0" y="196691"/>
                  </a:lnTo>
                  <a:lnTo>
                    <a:pt x="6191" y="190499"/>
                  </a:lnTo>
                  <a:lnTo>
                    <a:pt x="19288" y="190499"/>
                  </a:lnTo>
                  <a:lnTo>
                    <a:pt x="24110" y="193952"/>
                  </a:lnTo>
                  <a:lnTo>
                    <a:pt x="27384" y="198358"/>
                  </a:lnTo>
                  <a:lnTo>
                    <a:pt x="32563" y="205263"/>
                  </a:lnTo>
                  <a:lnTo>
                    <a:pt x="39707" y="209549"/>
                  </a:lnTo>
                  <a:lnTo>
                    <a:pt x="47624" y="209549"/>
                  </a:lnTo>
                  <a:lnTo>
                    <a:pt x="58745" y="206552"/>
                  </a:lnTo>
                  <a:lnTo>
                    <a:pt x="67828" y="198380"/>
                  </a:lnTo>
                  <a:lnTo>
                    <a:pt x="73953" y="186268"/>
                  </a:lnTo>
                  <a:lnTo>
                    <a:pt x="76199" y="171449"/>
                  </a:lnTo>
                  <a:lnTo>
                    <a:pt x="73953" y="156631"/>
                  </a:lnTo>
                  <a:lnTo>
                    <a:pt x="67828" y="144519"/>
                  </a:lnTo>
                  <a:lnTo>
                    <a:pt x="58745" y="136347"/>
                  </a:lnTo>
                  <a:lnTo>
                    <a:pt x="47624" y="133349"/>
                  </a:lnTo>
                  <a:lnTo>
                    <a:pt x="39707" y="133349"/>
                  </a:lnTo>
                  <a:lnTo>
                    <a:pt x="32563" y="137636"/>
                  </a:lnTo>
                  <a:lnTo>
                    <a:pt x="27384" y="144541"/>
                  </a:lnTo>
                  <a:lnTo>
                    <a:pt x="24110" y="148947"/>
                  </a:lnTo>
                  <a:lnTo>
                    <a:pt x="19288" y="152399"/>
                  </a:lnTo>
                  <a:lnTo>
                    <a:pt x="6191" y="152399"/>
                  </a:lnTo>
                  <a:lnTo>
                    <a:pt x="0" y="146208"/>
                  </a:lnTo>
                  <a:lnTo>
                    <a:pt x="0" y="104774"/>
                  </a:lnTo>
                  <a:lnTo>
                    <a:pt x="2246" y="93654"/>
                  </a:lnTo>
                  <a:lnTo>
                    <a:pt x="8371" y="84571"/>
                  </a:lnTo>
                  <a:lnTo>
                    <a:pt x="17454" y="78446"/>
                  </a:lnTo>
                  <a:lnTo>
                    <a:pt x="28574" y="76199"/>
                  </a:lnTo>
                  <a:lnTo>
                    <a:pt x="108108" y="76199"/>
                  </a:lnTo>
                  <a:lnTo>
                    <a:pt x="114299" y="70008"/>
                  </a:lnTo>
                  <a:lnTo>
                    <a:pt x="114299" y="62388"/>
                  </a:lnTo>
                  <a:lnTo>
                    <a:pt x="114299" y="56911"/>
                  </a:lnTo>
                  <a:lnTo>
                    <a:pt x="110847" y="52089"/>
                  </a:lnTo>
                  <a:lnTo>
                    <a:pt x="106441" y="48815"/>
                  </a:lnTo>
                  <a:lnTo>
                    <a:pt x="99536" y="43636"/>
                  </a:lnTo>
                  <a:lnTo>
                    <a:pt x="95249" y="36492"/>
                  </a:lnTo>
                  <a:lnTo>
                    <a:pt x="95249" y="28574"/>
                  </a:lnTo>
                  <a:lnTo>
                    <a:pt x="98247" y="17454"/>
                  </a:lnTo>
                  <a:lnTo>
                    <a:pt x="106419" y="8371"/>
                  </a:lnTo>
                  <a:lnTo>
                    <a:pt x="118531" y="2246"/>
                  </a:lnTo>
                  <a:lnTo>
                    <a:pt x="133349" y="0"/>
                  </a:lnTo>
                  <a:lnTo>
                    <a:pt x="148168" y="2246"/>
                  </a:lnTo>
                  <a:lnTo>
                    <a:pt x="160280" y="8371"/>
                  </a:lnTo>
                  <a:lnTo>
                    <a:pt x="168452" y="17454"/>
                  </a:lnTo>
                  <a:lnTo>
                    <a:pt x="171449" y="28574"/>
                  </a:lnTo>
                  <a:lnTo>
                    <a:pt x="171449" y="36492"/>
                  </a:lnTo>
                  <a:lnTo>
                    <a:pt x="167163" y="43636"/>
                  </a:lnTo>
                  <a:lnTo>
                    <a:pt x="160258" y="48815"/>
                  </a:lnTo>
                  <a:lnTo>
                    <a:pt x="155852" y="52089"/>
                  </a:lnTo>
                  <a:lnTo>
                    <a:pt x="152399" y="56911"/>
                  </a:lnTo>
                  <a:lnTo>
                    <a:pt x="152399" y="70008"/>
                  </a:lnTo>
                  <a:lnTo>
                    <a:pt x="158591" y="76199"/>
                  </a:lnTo>
                  <a:lnTo>
                    <a:pt x="200024" y="76199"/>
                  </a:lnTo>
                  <a:lnTo>
                    <a:pt x="211145" y="78446"/>
                  </a:lnTo>
                  <a:lnTo>
                    <a:pt x="220228" y="84571"/>
                  </a:lnTo>
                  <a:lnTo>
                    <a:pt x="226353" y="93654"/>
                  </a:lnTo>
                  <a:lnTo>
                    <a:pt x="228599" y="104774"/>
                  </a:lnTo>
                  <a:lnTo>
                    <a:pt x="228599" y="146208"/>
                  </a:lnTo>
                  <a:lnTo>
                    <a:pt x="234791" y="152399"/>
                  </a:lnTo>
                  <a:lnTo>
                    <a:pt x="247888" y="152399"/>
                  </a:lnTo>
                  <a:lnTo>
                    <a:pt x="252710" y="148947"/>
                  </a:lnTo>
                  <a:lnTo>
                    <a:pt x="255984" y="144541"/>
                  </a:lnTo>
                  <a:lnTo>
                    <a:pt x="261163" y="137636"/>
                  </a:lnTo>
                  <a:lnTo>
                    <a:pt x="268307" y="133349"/>
                  </a:lnTo>
                  <a:lnTo>
                    <a:pt x="276224" y="133349"/>
                  </a:lnTo>
                  <a:lnTo>
                    <a:pt x="287345" y="136347"/>
                  </a:lnTo>
                  <a:lnTo>
                    <a:pt x="296428" y="144519"/>
                  </a:lnTo>
                  <a:lnTo>
                    <a:pt x="302553" y="156631"/>
                  </a:lnTo>
                  <a:lnTo>
                    <a:pt x="304799" y="171449"/>
                  </a:lnTo>
                  <a:lnTo>
                    <a:pt x="302553" y="186268"/>
                  </a:lnTo>
                  <a:lnTo>
                    <a:pt x="296428" y="198380"/>
                  </a:lnTo>
                  <a:lnTo>
                    <a:pt x="287345" y="206552"/>
                  </a:lnTo>
                  <a:lnTo>
                    <a:pt x="276224" y="209549"/>
                  </a:lnTo>
                  <a:lnTo>
                    <a:pt x="268307" y="209549"/>
                  </a:lnTo>
                  <a:lnTo>
                    <a:pt x="261163" y="205263"/>
                  </a:lnTo>
                  <a:lnTo>
                    <a:pt x="255984" y="198358"/>
                  </a:lnTo>
                  <a:lnTo>
                    <a:pt x="252710" y="193952"/>
                  </a:lnTo>
                  <a:lnTo>
                    <a:pt x="247888" y="190499"/>
                  </a:lnTo>
                  <a:lnTo>
                    <a:pt x="234791" y="190499"/>
                  </a:lnTo>
                  <a:lnTo>
                    <a:pt x="228599" y="196691"/>
                  </a:lnTo>
                  <a:lnTo>
                    <a:pt x="228599" y="276224"/>
                  </a:lnTo>
                  <a:lnTo>
                    <a:pt x="226353" y="287345"/>
                  </a:lnTo>
                  <a:lnTo>
                    <a:pt x="220228" y="296428"/>
                  </a:lnTo>
                  <a:lnTo>
                    <a:pt x="211145" y="302553"/>
                  </a:lnTo>
                  <a:lnTo>
                    <a:pt x="200024" y="3047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6524" y="1112503"/>
            <a:ext cx="4765040" cy="5251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 b="0" spc="-130" dirty="0">
                <a:solidFill>
                  <a:srgbClr val="3F4444"/>
                </a:solidFill>
                <a:latin typeface="+mn-lt"/>
                <a:cs typeface="Montserrat Medium"/>
              </a:rPr>
              <a:t>RAG</a:t>
            </a:r>
            <a:r>
              <a:rPr sz="1650" b="0" spc="-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05" dirty="0">
                <a:solidFill>
                  <a:srgbClr val="3F4444"/>
                </a:solidFill>
                <a:latin typeface="+mn-lt"/>
                <a:cs typeface="Montserrat Medium"/>
              </a:rPr>
              <a:t>stands</a:t>
            </a:r>
            <a:r>
              <a:rPr sz="1650" b="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75" dirty="0">
                <a:solidFill>
                  <a:srgbClr val="3F4444"/>
                </a:solidFill>
                <a:latin typeface="+mn-lt"/>
                <a:cs typeface="Montserrat Medium"/>
              </a:rPr>
              <a:t>for</a:t>
            </a:r>
            <a:r>
              <a:rPr sz="1650" b="0" spc="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700" b="1" spc="-125" dirty="0">
                <a:solidFill>
                  <a:schemeClr val="accent1"/>
                </a:solidFill>
                <a:latin typeface="+mn-lt"/>
                <a:cs typeface="Montserrat SemiBold"/>
              </a:rPr>
              <a:t>Retrieval-</a:t>
            </a:r>
            <a:r>
              <a:rPr sz="1700" b="1" spc="-150" dirty="0">
                <a:solidFill>
                  <a:schemeClr val="accent1"/>
                </a:solidFill>
                <a:latin typeface="+mn-lt"/>
                <a:cs typeface="Montserrat SemiBold"/>
              </a:rPr>
              <a:t>Augmented</a:t>
            </a:r>
            <a:r>
              <a:rPr sz="1700" b="1" spc="-15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1700" b="1" spc="-110" dirty="0">
                <a:solidFill>
                  <a:schemeClr val="accent1"/>
                </a:solidFill>
                <a:latin typeface="+mn-lt"/>
                <a:cs typeface="Montserrat SemiBold"/>
              </a:rPr>
              <a:t>Generation</a:t>
            </a:r>
            <a:endParaRPr sz="1700">
              <a:solidFill>
                <a:schemeClr val="accent1"/>
              </a:solidFill>
              <a:latin typeface="+mn-lt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spc="-75" dirty="0">
                <a:solidFill>
                  <a:srgbClr val="3F4444"/>
                </a:solidFill>
                <a:latin typeface="+mn-lt"/>
                <a:cs typeface="Roboto"/>
              </a:rPr>
              <a:t>An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advanced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AI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technique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enhancing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80" dirty="0">
                <a:solidFill>
                  <a:srgbClr val="3F4444"/>
                </a:solidFill>
                <a:latin typeface="+mn-lt"/>
                <a:cs typeface="Roboto"/>
              </a:rPr>
              <a:t>LLM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capabilities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2047874"/>
            <a:ext cx="10972800" cy="2476500"/>
            <a:chOff x="609599" y="2047874"/>
            <a:chExt cx="10972800" cy="2476500"/>
          </a:xfrm>
        </p:grpSpPr>
        <p:sp>
          <p:nvSpPr>
            <p:cNvPr id="8" name="object 8"/>
            <p:cNvSpPr/>
            <p:nvPr/>
          </p:nvSpPr>
          <p:spPr>
            <a:xfrm>
              <a:off x="609599" y="2047874"/>
              <a:ext cx="10972800" cy="2476500"/>
            </a:xfrm>
            <a:custGeom>
              <a:avLst/>
              <a:gdLst/>
              <a:ahLst/>
              <a:cxnLst/>
              <a:rect l="l" t="t" r="r" b="b"/>
              <a:pathLst>
                <a:path w="10972800" h="2476500">
                  <a:moveTo>
                    <a:pt x="10901602" y="2476499"/>
                  </a:moveTo>
                  <a:lnTo>
                    <a:pt x="71196" y="2476499"/>
                  </a:lnTo>
                  <a:lnTo>
                    <a:pt x="66241" y="2476011"/>
                  </a:lnTo>
                  <a:lnTo>
                    <a:pt x="29705" y="2460877"/>
                  </a:lnTo>
                  <a:lnTo>
                    <a:pt x="3885" y="2424836"/>
                  </a:lnTo>
                  <a:lnTo>
                    <a:pt x="0" y="2405303"/>
                  </a:lnTo>
                  <a:lnTo>
                    <a:pt x="0" y="2400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2405303"/>
                  </a:lnTo>
                  <a:lnTo>
                    <a:pt x="10957175" y="2446793"/>
                  </a:lnTo>
                  <a:lnTo>
                    <a:pt x="10921136" y="2472613"/>
                  </a:lnTo>
                  <a:lnTo>
                    <a:pt x="10906556" y="2476011"/>
                  </a:lnTo>
                  <a:lnTo>
                    <a:pt x="10901602" y="24764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2371724"/>
              <a:ext cx="95250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2809874"/>
              <a:ext cx="95250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3514724"/>
              <a:ext cx="95250" cy="95249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4048125" y="4829174"/>
            <a:ext cx="304800" cy="305435"/>
          </a:xfrm>
          <a:custGeom>
            <a:avLst/>
            <a:gdLst/>
            <a:ahLst/>
            <a:cxnLst/>
            <a:rect l="l" t="t" r="r" b="b"/>
            <a:pathLst>
              <a:path w="304800" h="305435">
                <a:moveTo>
                  <a:pt x="123825" y="247649"/>
                </a:moveTo>
                <a:lnTo>
                  <a:pt x="75620" y="237921"/>
                </a:lnTo>
                <a:lnTo>
                  <a:pt x="36261" y="211388"/>
                </a:lnTo>
                <a:lnTo>
                  <a:pt x="9728" y="172029"/>
                </a:lnTo>
                <a:lnTo>
                  <a:pt x="0" y="123824"/>
                </a:lnTo>
                <a:lnTo>
                  <a:pt x="9728" y="75620"/>
                </a:lnTo>
                <a:lnTo>
                  <a:pt x="36261" y="36261"/>
                </a:lnTo>
                <a:lnTo>
                  <a:pt x="75620" y="9728"/>
                </a:lnTo>
                <a:lnTo>
                  <a:pt x="123824" y="0"/>
                </a:lnTo>
                <a:lnTo>
                  <a:pt x="172029" y="9728"/>
                </a:lnTo>
                <a:lnTo>
                  <a:pt x="211388" y="36261"/>
                </a:lnTo>
                <a:lnTo>
                  <a:pt x="212627" y="38099"/>
                </a:lnTo>
                <a:lnTo>
                  <a:pt x="118196" y="38099"/>
                </a:lnTo>
                <a:lnTo>
                  <a:pt x="112621" y="38649"/>
                </a:lnTo>
                <a:lnTo>
                  <a:pt x="71518" y="55674"/>
                </a:lnTo>
                <a:lnTo>
                  <a:pt x="46779" y="85819"/>
                </a:lnTo>
                <a:lnTo>
                  <a:pt x="38099" y="118196"/>
                </a:lnTo>
                <a:lnTo>
                  <a:pt x="38099" y="129453"/>
                </a:lnTo>
                <a:lnTo>
                  <a:pt x="49420" y="166771"/>
                </a:lnTo>
                <a:lnTo>
                  <a:pt x="80878" y="198229"/>
                </a:lnTo>
                <a:lnTo>
                  <a:pt x="118196" y="209549"/>
                </a:lnTo>
                <a:lnTo>
                  <a:pt x="236507" y="209549"/>
                </a:lnTo>
                <a:lnTo>
                  <a:pt x="250783" y="223837"/>
                </a:lnTo>
                <a:lnTo>
                  <a:pt x="196869" y="223837"/>
                </a:lnTo>
                <a:lnTo>
                  <a:pt x="180659" y="233887"/>
                </a:lnTo>
                <a:lnTo>
                  <a:pt x="162914" y="241369"/>
                </a:lnTo>
                <a:lnTo>
                  <a:pt x="143886" y="246038"/>
                </a:lnTo>
                <a:lnTo>
                  <a:pt x="123825" y="247649"/>
                </a:lnTo>
                <a:close/>
              </a:path>
              <a:path w="304800" h="305435">
                <a:moveTo>
                  <a:pt x="236507" y="209549"/>
                </a:moveTo>
                <a:lnTo>
                  <a:pt x="129453" y="209549"/>
                </a:lnTo>
                <a:lnTo>
                  <a:pt x="135028" y="209000"/>
                </a:lnTo>
                <a:lnTo>
                  <a:pt x="146069" y="206804"/>
                </a:lnTo>
                <a:lnTo>
                  <a:pt x="180461" y="188421"/>
                </a:lnTo>
                <a:lnTo>
                  <a:pt x="205178" y="151430"/>
                </a:lnTo>
                <a:lnTo>
                  <a:pt x="209549" y="129453"/>
                </a:lnTo>
                <a:lnTo>
                  <a:pt x="209549" y="118196"/>
                </a:lnTo>
                <a:lnTo>
                  <a:pt x="198229" y="80878"/>
                </a:lnTo>
                <a:lnTo>
                  <a:pt x="166771" y="49420"/>
                </a:lnTo>
                <a:lnTo>
                  <a:pt x="129453" y="38099"/>
                </a:lnTo>
                <a:lnTo>
                  <a:pt x="212627" y="38099"/>
                </a:lnTo>
                <a:lnTo>
                  <a:pt x="237921" y="75620"/>
                </a:lnTo>
                <a:lnTo>
                  <a:pt x="247649" y="123824"/>
                </a:lnTo>
                <a:lnTo>
                  <a:pt x="246030" y="143886"/>
                </a:lnTo>
                <a:lnTo>
                  <a:pt x="241347" y="162914"/>
                </a:lnTo>
                <a:lnTo>
                  <a:pt x="233945" y="180461"/>
                </a:lnTo>
                <a:lnTo>
                  <a:pt x="233861" y="180659"/>
                </a:lnTo>
                <a:lnTo>
                  <a:pt x="223837" y="196869"/>
                </a:lnTo>
                <a:lnTo>
                  <a:pt x="236507" y="209549"/>
                </a:lnTo>
                <a:close/>
              </a:path>
              <a:path w="304800" h="305435">
                <a:moveTo>
                  <a:pt x="285720" y="304844"/>
                </a:moveTo>
                <a:lnTo>
                  <a:pt x="278543" y="303449"/>
                </a:lnTo>
                <a:lnTo>
                  <a:pt x="272236" y="299263"/>
                </a:lnTo>
                <a:lnTo>
                  <a:pt x="196869" y="223837"/>
                </a:lnTo>
                <a:lnTo>
                  <a:pt x="250783" y="223837"/>
                </a:lnTo>
                <a:lnTo>
                  <a:pt x="299204" y="272295"/>
                </a:lnTo>
                <a:lnTo>
                  <a:pt x="303389" y="278602"/>
                </a:lnTo>
                <a:lnTo>
                  <a:pt x="304785" y="285779"/>
                </a:lnTo>
                <a:lnTo>
                  <a:pt x="303389" y="292956"/>
                </a:lnTo>
                <a:lnTo>
                  <a:pt x="299204" y="299263"/>
                </a:lnTo>
                <a:lnTo>
                  <a:pt x="292897" y="303449"/>
                </a:lnTo>
                <a:lnTo>
                  <a:pt x="285720" y="3048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740298" y="5195142"/>
            <a:ext cx="922019" cy="3424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50" b="0" spc="-10" dirty="0">
                <a:solidFill>
                  <a:schemeClr val="tx1"/>
                </a:solidFill>
                <a:latin typeface="+mn-lt"/>
                <a:cs typeface="Roboto Medium"/>
              </a:rPr>
              <a:t>Retriever</a:t>
            </a:r>
            <a:endParaRPr sz="1150">
              <a:solidFill>
                <a:schemeClr val="tx1"/>
              </a:solidFill>
              <a:latin typeface="+mn-lt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000" spc="-60" dirty="0">
                <a:solidFill>
                  <a:schemeClr val="accent4"/>
                </a:solidFill>
                <a:latin typeface="+mn-lt"/>
                <a:cs typeface="Roboto"/>
              </a:rPr>
              <a:t>Finds</a:t>
            </a:r>
            <a:r>
              <a:rPr sz="1000" spc="2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000" spc="-40" dirty="0">
                <a:solidFill>
                  <a:schemeClr val="accent4"/>
                </a:solidFill>
                <a:latin typeface="+mn-lt"/>
                <a:cs typeface="Roboto"/>
              </a:rPr>
              <a:t>information</a:t>
            </a:r>
            <a:endParaRPr sz="1000">
              <a:solidFill>
                <a:schemeClr val="accent4"/>
              </a:solidFill>
              <a:latin typeface="+mn-lt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33962" y="5129212"/>
            <a:ext cx="123824" cy="123824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792211" y="4829174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4" h="304164">
                <a:moveTo>
                  <a:pt x="164306" y="189904"/>
                </a:moveTo>
                <a:lnTo>
                  <a:pt x="113883" y="139481"/>
                </a:lnTo>
                <a:lnTo>
                  <a:pt x="221337" y="16132"/>
                </a:lnTo>
                <a:lnTo>
                  <a:pt x="256758" y="0"/>
                </a:lnTo>
                <a:lnTo>
                  <a:pt x="275056" y="3698"/>
                </a:lnTo>
                <a:lnTo>
                  <a:pt x="290006" y="13781"/>
                </a:lnTo>
                <a:lnTo>
                  <a:pt x="300089" y="28731"/>
                </a:lnTo>
                <a:lnTo>
                  <a:pt x="303787" y="47029"/>
                </a:lnTo>
                <a:lnTo>
                  <a:pt x="302707" y="57043"/>
                </a:lnTo>
                <a:lnTo>
                  <a:pt x="299561" y="66511"/>
                </a:lnTo>
                <a:lnTo>
                  <a:pt x="294495" y="75107"/>
                </a:lnTo>
                <a:lnTo>
                  <a:pt x="287654" y="82510"/>
                </a:lnTo>
                <a:lnTo>
                  <a:pt x="164306" y="189904"/>
                </a:lnTo>
                <a:close/>
              </a:path>
              <a:path w="304164" h="304164">
                <a:moveTo>
                  <a:pt x="0" y="290274"/>
                </a:moveTo>
                <a:lnTo>
                  <a:pt x="29646" y="184546"/>
                </a:lnTo>
                <a:lnTo>
                  <a:pt x="100628" y="152935"/>
                </a:lnTo>
                <a:lnTo>
                  <a:pt x="100369" y="152935"/>
                </a:lnTo>
                <a:lnTo>
                  <a:pt x="150852" y="203418"/>
                </a:lnTo>
                <a:lnTo>
                  <a:pt x="149440" y="209549"/>
                </a:lnTo>
                <a:lnTo>
                  <a:pt x="75247" y="209549"/>
                </a:lnTo>
                <a:lnTo>
                  <a:pt x="67825" y="211044"/>
                </a:lnTo>
                <a:lnTo>
                  <a:pt x="61771" y="215123"/>
                </a:lnTo>
                <a:lnTo>
                  <a:pt x="57692" y="221178"/>
                </a:lnTo>
                <a:lnTo>
                  <a:pt x="56197" y="228599"/>
                </a:lnTo>
                <a:lnTo>
                  <a:pt x="56197" y="230326"/>
                </a:lnTo>
                <a:lnTo>
                  <a:pt x="56435" y="231933"/>
                </a:lnTo>
                <a:lnTo>
                  <a:pt x="56852" y="233541"/>
                </a:lnTo>
                <a:lnTo>
                  <a:pt x="0" y="290274"/>
                </a:lnTo>
                <a:close/>
              </a:path>
              <a:path w="304164" h="304164">
                <a:moveTo>
                  <a:pt x="140669" y="247649"/>
                </a:moveTo>
                <a:lnTo>
                  <a:pt x="75247" y="247649"/>
                </a:lnTo>
                <a:lnTo>
                  <a:pt x="82669" y="246155"/>
                </a:lnTo>
                <a:lnTo>
                  <a:pt x="88723" y="242076"/>
                </a:lnTo>
                <a:lnTo>
                  <a:pt x="92802" y="236021"/>
                </a:lnTo>
                <a:lnTo>
                  <a:pt x="94297" y="228599"/>
                </a:lnTo>
                <a:lnTo>
                  <a:pt x="92802" y="221178"/>
                </a:lnTo>
                <a:lnTo>
                  <a:pt x="88723" y="215123"/>
                </a:lnTo>
                <a:lnTo>
                  <a:pt x="82669" y="211044"/>
                </a:lnTo>
                <a:lnTo>
                  <a:pt x="75247" y="209549"/>
                </a:lnTo>
                <a:lnTo>
                  <a:pt x="149440" y="209549"/>
                </a:lnTo>
                <a:lnTo>
                  <a:pt x="140820" y="246995"/>
                </a:lnTo>
                <a:lnTo>
                  <a:pt x="140724" y="247411"/>
                </a:lnTo>
                <a:lnTo>
                  <a:pt x="140669" y="247649"/>
                </a:lnTo>
                <a:close/>
              </a:path>
              <a:path w="304164" h="304164">
                <a:moveTo>
                  <a:pt x="13513" y="303787"/>
                </a:moveTo>
                <a:lnTo>
                  <a:pt x="70306" y="246995"/>
                </a:lnTo>
                <a:lnTo>
                  <a:pt x="71854" y="247411"/>
                </a:lnTo>
                <a:lnTo>
                  <a:pt x="73521" y="247649"/>
                </a:lnTo>
                <a:lnTo>
                  <a:pt x="140669" y="247649"/>
                </a:lnTo>
                <a:lnTo>
                  <a:pt x="139422" y="253067"/>
                </a:lnTo>
                <a:lnTo>
                  <a:pt x="136713" y="260261"/>
                </a:lnTo>
                <a:lnTo>
                  <a:pt x="132263" y="266372"/>
                </a:lnTo>
                <a:lnTo>
                  <a:pt x="126362" y="271099"/>
                </a:lnTo>
                <a:lnTo>
                  <a:pt x="119300" y="274141"/>
                </a:lnTo>
                <a:lnTo>
                  <a:pt x="13513" y="30378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32040" y="5195142"/>
            <a:ext cx="832485" cy="3424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50" b="0" spc="-10" dirty="0">
                <a:solidFill>
                  <a:schemeClr val="tx1"/>
                </a:solidFill>
                <a:latin typeface="+mn-lt"/>
                <a:cs typeface="Roboto Medium"/>
              </a:rPr>
              <a:t>Generator</a:t>
            </a:r>
            <a:endParaRPr sz="1150">
              <a:solidFill>
                <a:schemeClr val="tx1"/>
              </a:solidFill>
              <a:latin typeface="+mn-lt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000" spc="-55" dirty="0">
                <a:solidFill>
                  <a:schemeClr val="accent4"/>
                </a:solidFill>
                <a:latin typeface="+mn-lt"/>
                <a:cs typeface="Roboto"/>
              </a:rPr>
              <a:t>Creates</a:t>
            </a:r>
            <a:r>
              <a:rPr sz="1000" spc="-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000" spc="-30" dirty="0">
                <a:solidFill>
                  <a:schemeClr val="accent4"/>
                </a:solidFill>
                <a:latin typeface="+mn-lt"/>
                <a:cs typeface="Roboto"/>
              </a:rPr>
              <a:t>content</a:t>
            </a:r>
            <a:endParaRPr sz="1000">
              <a:solidFill>
                <a:schemeClr val="accent4"/>
              </a:solidFill>
              <a:latin typeface="+mn-lt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38937" y="5153024"/>
            <a:ext cx="123824" cy="76199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7648575" y="4829174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09549" y="57149"/>
                </a:moveTo>
                <a:lnTo>
                  <a:pt x="171449" y="57149"/>
                </a:lnTo>
                <a:lnTo>
                  <a:pt x="171449" y="19049"/>
                </a:lnTo>
                <a:lnTo>
                  <a:pt x="172944" y="11628"/>
                </a:lnTo>
                <a:lnTo>
                  <a:pt x="177023" y="5573"/>
                </a:lnTo>
                <a:lnTo>
                  <a:pt x="183078" y="1494"/>
                </a:lnTo>
                <a:lnTo>
                  <a:pt x="190499" y="0"/>
                </a:lnTo>
                <a:lnTo>
                  <a:pt x="197921" y="1494"/>
                </a:lnTo>
                <a:lnTo>
                  <a:pt x="203976" y="5573"/>
                </a:lnTo>
                <a:lnTo>
                  <a:pt x="208055" y="11628"/>
                </a:lnTo>
                <a:lnTo>
                  <a:pt x="209549" y="19049"/>
                </a:lnTo>
                <a:lnTo>
                  <a:pt x="209549" y="57149"/>
                </a:lnTo>
                <a:close/>
              </a:path>
              <a:path w="381000" h="304800">
                <a:moveTo>
                  <a:pt x="280987" y="304799"/>
                </a:moveTo>
                <a:lnTo>
                  <a:pt x="100012" y="304799"/>
                </a:lnTo>
                <a:lnTo>
                  <a:pt x="83319" y="301434"/>
                </a:lnTo>
                <a:lnTo>
                  <a:pt x="69696" y="292253"/>
                </a:lnTo>
                <a:lnTo>
                  <a:pt x="60515" y="278630"/>
                </a:lnTo>
                <a:lnTo>
                  <a:pt x="57149" y="261937"/>
                </a:lnTo>
                <a:lnTo>
                  <a:pt x="57149" y="100012"/>
                </a:lnTo>
                <a:lnTo>
                  <a:pt x="60515" y="83319"/>
                </a:lnTo>
                <a:lnTo>
                  <a:pt x="69696" y="69696"/>
                </a:lnTo>
                <a:lnTo>
                  <a:pt x="83319" y="60515"/>
                </a:lnTo>
                <a:lnTo>
                  <a:pt x="100012" y="57149"/>
                </a:lnTo>
                <a:lnTo>
                  <a:pt x="280987" y="57149"/>
                </a:lnTo>
                <a:lnTo>
                  <a:pt x="297680" y="60515"/>
                </a:lnTo>
                <a:lnTo>
                  <a:pt x="311303" y="69696"/>
                </a:lnTo>
                <a:lnTo>
                  <a:pt x="320484" y="83319"/>
                </a:lnTo>
                <a:lnTo>
                  <a:pt x="323849" y="100012"/>
                </a:lnTo>
                <a:lnTo>
                  <a:pt x="323849" y="128587"/>
                </a:lnTo>
                <a:lnTo>
                  <a:pt x="130192" y="128587"/>
                </a:lnTo>
                <a:lnTo>
                  <a:pt x="127154" y="129191"/>
                </a:lnTo>
                <a:lnTo>
                  <a:pt x="109537" y="149242"/>
                </a:lnTo>
                <a:lnTo>
                  <a:pt x="109537" y="155557"/>
                </a:lnTo>
                <a:lnTo>
                  <a:pt x="130192" y="176212"/>
                </a:lnTo>
                <a:lnTo>
                  <a:pt x="323849" y="176212"/>
                </a:lnTo>
                <a:lnTo>
                  <a:pt x="323849" y="228599"/>
                </a:lnTo>
                <a:lnTo>
                  <a:pt x="118586" y="228599"/>
                </a:lnTo>
                <a:lnTo>
                  <a:pt x="114299" y="232886"/>
                </a:lnTo>
                <a:lnTo>
                  <a:pt x="114299" y="243363"/>
                </a:lnTo>
                <a:lnTo>
                  <a:pt x="118586" y="247649"/>
                </a:lnTo>
                <a:lnTo>
                  <a:pt x="323849" y="247649"/>
                </a:lnTo>
                <a:lnTo>
                  <a:pt x="323849" y="261937"/>
                </a:lnTo>
                <a:lnTo>
                  <a:pt x="320484" y="278630"/>
                </a:lnTo>
                <a:lnTo>
                  <a:pt x="311303" y="292253"/>
                </a:lnTo>
                <a:lnTo>
                  <a:pt x="297680" y="301434"/>
                </a:lnTo>
                <a:lnTo>
                  <a:pt x="280987" y="304799"/>
                </a:lnTo>
                <a:close/>
              </a:path>
              <a:path w="381000" h="304800">
                <a:moveTo>
                  <a:pt x="244492" y="176212"/>
                </a:moveTo>
                <a:lnTo>
                  <a:pt x="136507" y="176212"/>
                </a:lnTo>
                <a:lnTo>
                  <a:pt x="139545" y="175608"/>
                </a:lnTo>
                <a:lnTo>
                  <a:pt x="145380" y="173191"/>
                </a:lnTo>
                <a:lnTo>
                  <a:pt x="157162" y="155557"/>
                </a:lnTo>
                <a:lnTo>
                  <a:pt x="157162" y="149242"/>
                </a:lnTo>
                <a:lnTo>
                  <a:pt x="136507" y="128587"/>
                </a:lnTo>
                <a:lnTo>
                  <a:pt x="244492" y="128587"/>
                </a:lnTo>
                <a:lnTo>
                  <a:pt x="223837" y="149242"/>
                </a:lnTo>
                <a:lnTo>
                  <a:pt x="223837" y="155557"/>
                </a:lnTo>
                <a:lnTo>
                  <a:pt x="241454" y="175608"/>
                </a:lnTo>
                <a:lnTo>
                  <a:pt x="244492" y="176212"/>
                </a:lnTo>
                <a:close/>
              </a:path>
              <a:path w="381000" h="304800">
                <a:moveTo>
                  <a:pt x="323849" y="176212"/>
                </a:moveTo>
                <a:lnTo>
                  <a:pt x="250807" y="176212"/>
                </a:lnTo>
                <a:lnTo>
                  <a:pt x="253845" y="175608"/>
                </a:lnTo>
                <a:lnTo>
                  <a:pt x="259679" y="173191"/>
                </a:lnTo>
                <a:lnTo>
                  <a:pt x="271462" y="155557"/>
                </a:lnTo>
                <a:lnTo>
                  <a:pt x="271462" y="149242"/>
                </a:lnTo>
                <a:lnTo>
                  <a:pt x="250807" y="128587"/>
                </a:lnTo>
                <a:lnTo>
                  <a:pt x="323849" y="128587"/>
                </a:lnTo>
                <a:lnTo>
                  <a:pt x="323849" y="176212"/>
                </a:lnTo>
                <a:close/>
              </a:path>
              <a:path w="381000" h="304800">
                <a:moveTo>
                  <a:pt x="175736" y="247649"/>
                </a:moveTo>
                <a:lnTo>
                  <a:pt x="148113" y="247649"/>
                </a:lnTo>
                <a:lnTo>
                  <a:pt x="152399" y="243363"/>
                </a:lnTo>
                <a:lnTo>
                  <a:pt x="152399" y="232886"/>
                </a:lnTo>
                <a:lnTo>
                  <a:pt x="148113" y="228599"/>
                </a:lnTo>
                <a:lnTo>
                  <a:pt x="175736" y="228599"/>
                </a:lnTo>
                <a:lnTo>
                  <a:pt x="171449" y="232886"/>
                </a:lnTo>
                <a:lnTo>
                  <a:pt x="171449" y="243363"/>
                </a:lnTo>
                <a:lnTo>
                  <a:pt x="175736" y="247649"/>
                </a:lnTo>
                <a:close/>
              </a:path>
              <a:path w="381000" h="304800">
                <a:moveTo>
                  <a:pt x="232886" y="247649"/>
                </a:moveTo>
                <a:lnTo>
                  <a:pt x="205263" y="247649"/>
                </a:lnTo>
                <a:lnTo>
                  <a:pt x="209549" y="243363"/>
                </a:lnTo>
                <a:lnTo>
                  <a:pt x="209549" y="232886"/>
                </a:lnTo>
                <a:lnTo>
                  <a:pt x="205263" y="228599"/>
                </a:lnTo>
                <a:lnTo>
                  <a:pt x="232886" y="228599"/>
                </a:lnTo>
                <a:lnTo>
                  <a:pt x="228599" y="232886"/>
                </a:lnTo>
                <a:lnTo>
                  <a:pt x="228599" y="243363"/>
                </a:lnTo>
                <a:lnTo>
                  <a:pt x="232886" y="247649"/>
                </a:lnTo>
                <a:close/>
              </a:path>
              <a:path w="381000" h="304800">
                <a:moveTo>
                  <a:pt x="323849" y="247649"/>
                </a:moveTo>
                <a:lnTo>
                  <a:pt x="262413" y="247649"/>
                </a:lnTo>
                <a:lnTo>
                  <a:pt x="266699" y="243363"/>
                </a:lnTo>
                <a:lnTo>
                  <a:pt x="266699" y="232886"/>
                </a:lnTo>
                <a:lnTo>
                  <a:pt x="262413" y="228599"/>
                </a:lnTo>
                <a:lnTo>
                  <a:pt x="323849" y="228599"/>
                </a:lnTo>
                <a:lnTo>
                  <a:pt x="323849" y="247649"/>
                </a:lnTo>
                <a:close/>
              </a:path>
              <a:path w="381000" h="304800">
                <a:moveTo>
                  <a:pt x="38099" y="247649"/>
                </a:moveTo>
                <a:lnTo>
                  <a:pt x="28574" y="247649"/>
                </a:lnTo>
                <a:lnTo>
                  <a:pt x="17454" y="245403"/>
                </a:lnTo>
                <a:lnTo>
                  <a:pt x="8371" y="239278"/>
                </a:lnTo>
                <a:lnTo>
                  <a:pt x="2246" y="230195"/>
                </a:lnTo>
                <a:lnTo>
                  <a:pt x="0" y="219074"/>
                </a:lnTo>
                <a:lnTo>
                  <a:pt x="0" y="161924"/>
                </a:lnTo>
                <a:lnTo>
                  <a:pt x="2246" y="150804"/>
                </a:lnTo>
                <a:lnTo>
                  <a:pt x="8371" y="141721"/>
                </a:lnTo>
                <a:lnTo>
                  <a:pt x="17454" y="135596"/>
                </a:lnTo>
                <a:lnTo>
                  <a:pt x="28574" y="133349"/>
                </a:lnTo>
                <a:lnTo>
                  <a:pt x="38099" y="133349"/>
                </a:lnTo>
                <a:lnTo>
                  <a:pt x="38099" y="247649"/>
                </a:lnTo>
                <a:close/>
              </a:path>
              <a:path w="381000" h="304800">
                <a:moveTo>
                  <a:pt x="352424" y="247649"/>
                </a:moveTo>
                <a:lnTo>
                  <a:pt x="342899" y="247649"/>
                </a:lnTo>
                <a:lnTo>
                  <a:pt x="342899" y="133349"/>
                </a:lnTo>
                <a:lnTo>
                  <a:pt x="352424" y="133349"/>
                </a:lnTo>
                <a:lnTo>
                  <a:pt x="363545" y="135596"/>
                </a:lnTo>
                <a:lnTo>
                  <a:pt x="372628" y="141721"/>
                </a:lnTo>
                <a:lnTo>
                  <a:pt x="378753" y="150804"/>
                </a:lnTo>
                <a:lnTo>
                  <a:pt x="380999" y="161924"/>
                </a:lnTo>
                <a:lnTo>
                  <a:pt x="380999" y="219074"/>
                </a:lnTo>
                <a:lnTo>
                  <a:pt x="378753" y="230195"/>
                </a:lnTo>
                <a:lnTo>
                  <a:pt x="372628" y="239278"/>
                </a:lnTo>
                <a:lnTo>
                  <a:pt x="363545" y="245403"/>
                </a:lnTo>
                <a:lnTo>
                  <a:pt x="352424" y="24764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234336" y="5195142"/>
            <a:ext cx="1217930" cy="3424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50" b="0" spc="-80" dirty="0">
                <a:solidFill>
                  <a:schemeClr val="tx1"/>
                </a:solidFill>
                <a:latin typeface="+mn-lt"/>
                <a:cs typeface="Roboto Medium"/>
              </a:rPr>
              <a:t>RAG</a:t>
            </a:r>
            <a:r>
              <a:rPr sz="115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150" b="0" spc="-10" dirty="0">
                <a:solidFill>
                  <a:schemeClr val="tx1"/>
                </a:solidFill>
                <a:latin typeface="+mn-lt"/>
                <a:cs typeface="Roboto Medium"/>
              </a:rPr>
              <a:t>System</a:t>
            </a:r>
            <a:endParaRPr sz="1150">
              <a:solidFill>
                <a:schemeClr val="tx1"/>
              </a:solidFill>
              <a:latin typeface="+mn-lt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000" spc="-60" dirty="0">
                <a:solidFill>
                  <a:schemeClr val="accent4"/>
                </a:solidFill>
                <a:latin typeface="+mn-lt"/>
                <a:cs typeface="Roboto"/>
              </a:rPr>
              <a:t>Enhanced</a:t>
            </a:r>
            <a:r>
              <a:rPr sz="1000" spc="-2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000" spc="-55" dirty="0">
                <a:solidFill>
                  <a:schemeClr val="accent4"/>
                </a:solidFill>
                <a:latin typeface="+mn-lt"/>
                <a:cs typeface="Roboto"/>
              </a:rPr>
              <a:t>AI</a:t>
            </a:r>
            <a:r>
              <a:rPr sz="1000" spc="-1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000" spc="-35" dirty="0">
                <a:solidFill>
                  <a:schemeClr val="accent4"/>
                </a:solidFill>
                <a:latin typeface="+mn-lt"/>
                <a:cs typeface="Roboto"/>
              </a:rPr>
              <a:t>responses</a:t>
            </a:r>
            <a:endParaRPr sz="100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0" dirty="0">
                <a:latin typeface="Roboto"/>
                <a:cs typeface="Roboto"/>
              </a:rPr>
              <a:t>Combines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80" dirty="0">
                <a:latin typeface="Roboto"/>
                <a:cs typeface="Roboto"/>
              </a:rPr>
              <a:t>information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70" dirty="0">
                <a:latin typeface="Roboto"/>
                <a:cs typeface="Roboto"/>
              </a:rPr>
              <a:t>retrieval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80" dirty="0">
                <a:latin typeface="Roboto"/>
                <a:cs typeface="Roboto"/>
              </a:rPr>
              <a:t>with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70" dirty="0">
                <a:latin typeface="Roboto"/>
                <a:cs typeface="Roboto"/>
              </a:rPr>
              <a:t>text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80" dirty="0">
                <a:latin typeface="Roboto"/>
                <a:cs typeface="Roboto"/>
              </a:rPr>
              <a:t>generation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75" dirty="0"/>
              <a:t>Integrates</a:t>
            </a:r>
            <a:r>
              <a:rPr spc="-20" dirty="0"/>
              <a:t> </a:t>
            </a:r>
            <a:r>
              <a:rPr spc="-80" dirty="0"/>
              <a:t>external</a:t>
            </a:r>
            <a:r>
              <a:rPr spc="-15" dirty="0"/>
              <a:t> </a:t>
            </a:r>
            <a:r>
              <a:rPr spc="-85" dirty="0"/>
              <a:t>knowledge</a:t>
            </a:r>
            <a:r>
              <a:rPr spc="-20" dirty="0"/>
              <a:t> </a:t>
            </a:r>
            <a:r>
              <a:rPr spc="-85" dirty="0"/>
              <a:t>sources</a:t>
            </a:r>
            <a:r>
              <a:rPr spc="-15" dirty="0"/>
              <a:t> </a:t>
            </a:r>
            <a:r>
              <a:rPr spc="-70" dirty="0"/>
              <a:t>with</a:t>
            </a:r>
            <a:r>
              <a:rPr spc="-15" dirty="0"/>
              <a:t> </a:t>
            </a:r>
            <a:r>
              <a:rPr spc="-80" dirty="0"/>
              <a:t>generative</a:t>
            </a:r>
            <a:r>
              <a:rPr spc="-20" dirty="0"/>
              <a:t> </a:t>
            </a:r>
            <a:r>
              <a:rPr spc="-70" dirty="0"/>
              <a:t>AI</a:t>
            </a:r>
            <a:r>
              <a:rPr spc="-15" dirty="0"/>
              <a:t> </a:t>
            </a:r>
            <a:r>
              <a:rPr spc="-10" dirty="0"/>
              <a:t>capabilities</a:t>
            </a:r>
          </a:p>
          <a:p>
            <a:pPr marL="12700" marR="5080">
              <a:lnSpc>
                <a:spcPct val="116700"/>
              </a:lnSpc>
              <a:spcBef>
                <a:spcPts val="1350"/>
              </a:spcBef>
            </a:pPr>
            <a:r>
              <a:rPr b="1" spc="-85" dirty="0">
                <a:latin typeface="Roboto"/>
                <a:cs typeface="Roboto"/>
              </a:rPr>
              <a:t>Purpose:</a:t>
            </a:r>
            <a:r>
              <a:rPr b="1" spc="-35" dirty="0">
                <a:latin typeface="Roboto"/>
                <a:cs typeface="Roboto"/>
              </a:rPr>
              <a:t> </a:t>
            </a:r>
            <a:r>
              <a:rPr spc="-135" dirty="0"/>
              <a:t>To</a:t>
            </a:r>
            <a:r>
              <a:rPr spc="-5" dirty="0"/>
              <a:t> </a:t>
            </a:r>
            <a:r>
              <a:rPr spc="-95" dirty="0"/>
              <a:t>enhance</a:t>
            </a:r>
            <a:r>
              <a:rPr spc="-10" dirty="0"/>
              <a:t> </a:t>
            </a:r>
            <a:r>
              <a:rPr spc="-75" dirty="0"/>
              <a:t>the</a:t>
            </a:r>
            <a:r>
              <a:rPr spc="-5" dirty="0"/>
              <a:t> </a:t>
            </a:r>
            <a:r>
              <a:rPr spc="-70" dirty="0"/>
              <a:t>capabilities</a:t>
            </a:r>
            <a:r>
              <a:rPr spc="-5" dirty="0"/>
              <a:t> </a:t>
            </a:r>
            <a:r>
              <a:rPr spc="-80" dirty="0"/>
              <a:t>of</a:t>
            </a:r>
            <a:r>
              <a:rPr spc="-5" dirty="0"/>
              <a:t> </a:t>
            </a:r>
            <a:r>
              <a:rPr spc="-90" dirty="0"/>
              <a:t>Large</a:t>
            </a:r>
            <a:r>
              <a:rPr spc="-5" dirty="0"/>
              <a:t> </a:t>
            </a:r>
            <a:r>
              <a:rPr spc="-90" dirty="0"/>
              <a:t>Language</a:t>
            </a:r>
            <a:r>
              <a:rPr spc="-10" dirty="0"/>
              <a:t> </a:t>
            </a:r>
            <a:r>
              <a:rPr spc="-95" dirty="0"/>
              <a:t>Models</a:t>
            </a:r>
            <a:r>
              <a:rPr spc="-5" dirty="0"/>
              <a:t> </a:t>
            </a:r>
            <a:r>
              <a:rPr spc="-90" dirty="0"/>
              <a:t>(LLMs)</a:t>
            </a:r>
            <a:r>
              <a:rPr spc="-5" dirty="0"/>
              <a:t> </a:t>
            </a:r>
            <a:r>
              <a:rPr spc="-95" dirty="0"/>
              <a:t>by</a:t>
            </a:r>
            <a:r>
              <a:rPr spc="-5" dirty="0"/>
              <a:t> </a:t>
            </a:r>
            <a:r>
              <a:rPr spc="-80" dirty="0"/>
              <a:t>connecting</a:t>
            </a:r>
            <a:r>
              <a:rPr spc="-5" dirty="0"/>
              <a:t> </a:t>
            </a:r>
            <a:r>
              <a:rPr spc="-95" dirty="0"/>
              <a:t>them</a:t>
            </a:r>
            <a:r>
              <a:rPr spc="-10" dirty="0"/>
              <a:t> </a:t>
            </a:r>
            <a:r>
              <a:rPr spc="-70" dirty="0"/>
              <a:t>with</a:t>
            </a:r>
            <a:r>
              <a:rPr spc="-5" dirty="0"/>
              <a:t> </a:t>
            </a:r>
            <a:r>
              <a:rPr spc="-85" dirty="0"/>
              <a:t>up-</a:t>
            </a:r>
            <a:r>
              <a:rPr spc="-75" dirty="0"/>
              <a:t>to-</a:t>
            </a:r>
            <a:r>
              <a:rPr spc="-85" dirty="0"/>
              <a:t>date</a:t>
            </a:r>
            <a:r>
              <a:rPr spc="-5" dirty="0"/>
              <a:t> </a:t>
            </a:r>
            <a:r>
              <a:rPr spc="-80" dirty="0"/>
              <a:t>external</a:t>
            </a:r>
            <a:r>
              <a:rPr spc="-5" dirty="0"/>
              <a:t> </a:t>
            </a:r>
            <a:r>
              <a:rPr spc="-40" dirty="0"/>
              <a:t>knowledge </a:t>
            </a:r>
            <a:r>
              <a:rPr spc="-10" dirty="0"/>
              <a:t>sources</a:t>
            </a:r>
          </a:p>
          <a:p>
            <a:pPr marL="12700" marR="567690">
              <a:lnSpc>
                <a:spcPct val="191700"/>
              </a:lnSpc>
            </a:pPr>
            <a:r>
              <a:rPr b="1" spc="-90" dirty="0">
                <a:latin typeface="Roboto"/>
                <a:cs typeface="Roboto"/>
              </a:rPr>
              <a:t>Improves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90" dirty="0">
                <a:latin typeface="Roboto"/>
                <a:cs typeface="Roboto"/>
              </a:rPr>
              <a:t>accuracy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95" dirty="0">
                <a:latin typeface="Roboto"/>
                <a:cs typeface="Roboto"/>
              </a:rPr>
              <a:t>and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80" dirty="0">
                <a:latin typeface="Roboto"/>
                <a:cs typeface="Roboto"/>
              </a:rPr>
              <a:t>relevance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dirty="0"/>
              <a:t>-</a:t>
            </a:r>
            <a:r>
              <a:rPr spc="-15" dirty="0"/>
              <a:t> </a:t>
            </a:r>
            <a:r>
              <a:rPr spc="-90" dirty="0"/>
              <a:t>Helps</a:t>
            </a:r>
            <a:r>
              <a:rPr spc="-20" dirty="0"/>
              <a:t> </a:t>
            </a:r>
            <a:r>
              <a:rPr spc="-100" dirty="0"/>
              <a:t>LLMs</a:t>
            </a:r>
            <a:r>
              <a:rPr spc="-15" dirty="0"/>
              <a:t> </a:t>
            </a:r>
            <a:r>
              <a:rPr spc="-80" dirty="0"/>
              <a:t>provide</a:t>
            </a:r>
            <a:r>
              <a:rPr spc="-20" dirty="0"/>
              <a:t> </a:t>
            </a:r>
            <a:r>
              <a:rPr spc="-105" dirty="0"/>
              <a:t>more</a:t>
            </a:r>
            <a:r>
              <a:rPr spc="-15" dirty="0"/>
              <a:t> </a:t>
            </a:r>
            <a:r>
              <a:rPr spc="-65" dirty="0"/>
              <a:t>factual,</a:t>
            </a:r>
            <a:r>
              <a:rPr spc="-20" dirty="0"/>
              <a:t> </a:t>
            </a:r>
            <a:r>
              <a:rPr spc="-70" dirty="0"/>
              <a:t>current,</a:t>
            </a:r>
            <a:r>
              <a:rPr spc="-15" dirty="0"/>
              <a:t> </a:t>
            </a:r>
            <a:r>
              <a:rPr spc="-100" dirty="0"/>
              <a:t>and</a:t>
            </a:r>
            <a:r>
              <a:rPr spc="-20" dirty="0"/>
              <a:t> </a:t>
            </a:r>
            <a:r>
              <a:rPr spc="-75" dirty="0"/>
              <a:t>contextually</a:t>
            </a:r>
            <a:r>
              <a:rPr spc="-15" dirty="0"/>
              <a:t> </a:t>
            </a:r>
            <a:r>
              <a:rPr spc="-80" dirty="0"/>
              <a:t>appropriate</a:t>
            </a:r>
            <a:r>
              <a:rPr spc="-20" dirty="0"/>
              <a:t> </a:t>
            </a:r>
            <a:r>
              <a:rPr spc="-10" dirty="0"/>
              <a:t>responses </a:t>
            </a:r>
            <a:r>
              <a:rPr b="1" spc="-90" dirty="0">
                <a:latin typeface="Roboto"/>
                <a:cs typeface="Roboto"/>
              </a:rPr>
              <a:t>Think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80" dirty="0">
                <a:latin typeface="Roboto"/>
                <a:cs typeface="Roboto"/>
              </a:rPr>
              <a:t>of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50" dirty="0">
                <a:latin typeface="Roboto"/>
                <a:cs typeface="Roboto"/>
              </a:rPr>
              <a:t>it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95" dirty="0">
                <a:latin typeface="Roboto"/>
                <a:cs typeface="Roboto"/>
              </a:rPr>
              <a:t>as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95" dirty="0">
                <a:latin typeface="Roboto"/>
                <a:cs typeface="Roboto"/>
              </a:rPr>
              <a:t>a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75" dirty="0">
                <a:latin typeface="Roboto"/>
                <a:cs typeface="Roboto"/>
              </a:rPr>
              <a:t>"detective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b="1" spc="-95" dirty="0">
                <a:latin typeface="Roboto"/>
                <a:cs typeface="Roboto"/>
              </a:rPr>
              <a:t>and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70" dirty="0">
                <a:latin typeface="Roboto"/>
                <a:cs typeface="Roboto"/>
              </a:rPr>
              <a:t>storyteller</a:t>
            </a:r>
            <a:r>
              <a:rPr b="1" spc="-20" dirty="0">
                <a:latin typeface="Roboto"/>
                <a:cs typeface="Roboto"/>
              </a:rPr>
              <a:t> </a:t>
            </a:r>
            <a:r>
              <a:rPr b="1" spc="-105" dirty="0">
                <a:latin typeface="Roboto"/>
                <a:cs typeface="Roboto"/>
              </a:rPr>
              <a:t>duo"</a:t>
            </a:r>
            <a:r>
              <a:rPr b="1" spc="-15" dirty="0">
                <a:latin typeface="Roboto"/>
                <a:cs typeface="Roboto"/>
              </a:rPr>
              <a:t> </a:t>
            </a:r>
            <a:r>
              <a:rPr spc="-55" dirty="0"/>
              <a:t>-</a:t>
            </a:r>
            <a:r>
              <a:rPr spc="-45" dirty="0"/>
              <a:t> </a:t>
            </a:r>
            <a:r>
              <a:rPr spc="-90" dirty="0"/>
              <a:t>The</a:t>
            </a:r>
            <a:r>
              <a:rPr spc="-20" dirty="0"/>
              <a:t> </a:t>
            </a:r>
            <a:r>
              <a:rPr spc="-70" dirty="0"/>
              <a:t>retriever</a:t>
            </a:r>
            <a:r>
              <a:rPr spc="-15" dirty="0"/>
              <a:t> </a:t>
            </a:r>
            <a:r>
              <a:rPr spc="-85" dirty="0"/>
              <a:t>gathers</a:t>
            </a:r>
            <a:r>
              <a:rPr spc="-20" dirty="0"/>
              <a:t> </a:t>
            </a:r>
            <a:r>
              <a:rPr spc="-80" dirty="0"/>
              <a:t>facts</a:t>
            </a:r>
            <a:r>
              <a:rPr spc="-20" dirty="0"/>
              <a:t> </a:t>
            </a:r>
            <a:r>
              <a:rPr spc="-75" dirty="0"/>
              <a:t>while</a:t>
            </a:r>
            <a:r>
              <a:rPr spc="-15" dirty="0"/>
              <a:t> </a:t>
            </a:r>
            <a:r>
              <a:rPr spc="-75" dirty="0"/>
              <a:t>the</a:t>
            </a:r>
            <a:r>
              <a:rPr spc="-20" dirty="0"/>
              <a:t> </a:t>
            </a:r>
            <a:r>
              <a:rPr spc="-85" dirty="0"/>
              <a:t>generator</a:t>
            </a:r>
            <a:r>
              <a:rPr spc="-20" dirty="0"/>
              <a:t> </a:t>
            </a:r>
            <a:r>
              <a:rPr spc="-75" dirty="0"/>
              <a:t>crafts</a:t>
            </a:r>
            <a:r>
              <a:rPr spc="-15" dirty="0"/>
              <a:t> </a:t>
            </a:r>
            <a:r>
              <a:rPr spc="-95" dirty="0"/>
              <a:t>a</a:t>
            </a:r>
            <a:r>
              <a:rPr spc="-20" dirty="0"/>
              <a:t> </a:t>
            </a:r>
            <a:r>
              <a:rPr spc="-80" dirty="0"/>
              <a:t>coherent</a:t>
            </a:r>
            <a:r>
              <a:rPr spc="-20" dirty="0"/>
              <a:t> </a:t>
            </a:r>
            <a:r>
              <a:rPr spc="-50" dirty="0"/>
              <a:t>narrative</a:t>
            </a: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3952874"/>
            <a:ext cx="95250" cy="95249"/>
          </a:xfrm>
          <a:prstGeom prst="rect">
            <a:avLst/>
          </a:prstGeom>
        </p:spPr>
      </p:pic>
      <p:sp>
        <p:nvSpPr>
          <p:cNvPr id="27" name="object 27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10998200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25" dirty="0">
                <a:latin typeface="Montserrat" pitchFamily="2" charset="77"/>
                <a:cs typeface="Montserrat SemiBold"/>
              </a:rPr>
              <a:t>Why</a:t>
            </a:r>
            <a:r>
              <a:rPr sz="2050" b="1" spc="-40" dirty="0">
                <a:latin typeface="Montserrat" pitchFamily="2" charset="77"/>
                <a:cs typeface="Montserrat SemiBold"/>
              </a:rPr>
              <a:t> </a:t>
            </a:r>
            <a:r>
              <a:rPr sz="2050" b="1" spc="-200" dirty="0">
                <a:latin typeface="Montserrat" pitchFamily="2" charset="77"/>
                <a:cs typeface="Montserrat SemiBold"/>
              </a:rPr>
              <a:t>RAG?</a:t>
            </a:r>
            <a:r>
              <a:rPr sz="2050" b="1" spc="-40" dirty="0">
                <a:latin typeface="Montserrat" pitchFamily="2" charset="77"/>
                <a:cs typeface="Montserrat SemiBold"/>
              </a:rPr>
              <a:t> </a:t>
            </a:r>
            <a:r>
              <a:rPr sz="2050" b="1" spc="-165" dirty="0">
                <a:latin typeface="Montserrat" pitchFamily="2" charset="77"/>
                <a:cs typeface="Montserrat SemiBold"/>
              </a:rPr>
              <a:t>Understanding</a:t>
            </a:r>
            <a:r>
              <a:rPr sz="2050" b="1" spc="-45" dirty="0">
                <a:latin typeface="Montserrat" pitchFamily="2" charset="77"/>
                <a:cs typeface="Montserrat SemiBold"/>
              </a:rPr>
              <a:t> </a:t>
            </a:r>
            <a:r>
              <a:rPr sz="2050" b="1" spc="-190" dirty="0">
                <a:latin typeface="Montserrat" pitchFamily="2" charset="77"/>
                <a:cs typeface="Montserrat SemiBold"/>
              </a:rPr>
              <a:t>LLM</a:t>
            </a:r>
            <a:r>
              <a:rPr sz="2050" b="1" spc="-40" dirty="0">
                <a:latin typeface="Montserrat" pitchFamily="2" charset="77"/>
                <a:cs typeface="Montserrat SemiBold"/>
              </a:rPr>
              <a:t> </a:t>
            </a:r>
            <a:r>
              <a:rPr sz="2050" b="1" spc="-120" dirty="0">
                <a:latin typeface="Montserrat" pitchFamily="2" charset="77"/>
                <a:cs typeface="Montserrat SemiBold"/>
              </a:rPr>
              <a:t>Limitations</a:t>
            </a:r>
            <a:endParaRPr sz="2050">
              <a:latin typeface="Montserrat" pitchFamily="2" charset="77"/>
              <a:cs typeface="Montserrat Semi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076324"/>
            <a:ext cx="666750" cy="666750"/>
            <a:chOff x="609599" y="1076324"/>
            <a:chExt cx="666750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076324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7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3" y="518588"/>
                  </a:lnTo>
                  <a:lnTo>
                    <a:pt x="35595" y="483261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8" y="284458"/>
                  </a:lnTo>
                  <a:lnTo>
                    <a:pt x="12075" y="244462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2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8" y="12075"/>
                  </a:lnTo>
                  <a:lnTo>
                    <a:pt x="460951" y="25376"/>
                  </a:lnTo>
                  <a:lnTo>
                    <a:pt x="497697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2"/>
                  </a:lnTo>
                  <a:lnTo>
                    <a:pt x="634742" y="190838"/>
                  </a:lnTo>
                  <a:lnTo>
                    <a:pt x="649923" y="228798"/>
                  </a:lnTo>
                  <a:lnTo>
                    <a:pt x="660344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3" y="460951"/>
                  </a:lnTo>
                  <a:lnTo>
                    <a:pt x="623439" y="497696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1" y="634742"/>
                  </a:lnTo>
                  <a:lnTo>
                    <a:pt x="437951" y="649923"/>
                  </a:lnTo>
                  <a:lnTo>
                    <a:pt x="398413" y="660344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503" y="1276349"/>
              <a:ext cx="307340" cy="266700"/>
            </a:xfrm>
            <a:custGeom>
              <a:avLst/>
              <a:gdLst/>
              <a:ahLst/>
              <a:cxnLst/>
              <a:rect l="l" t="t" r="r" b="b"/>
              <a:pathLst>
                <a:path w="307340" h="266700">
                  <a:moveTo>
                    <a:pt x="290572" y="266699"/>
                  </a:moveTo>
                  <a:lnTo>
                    <a:pt x="16371" y="266699"/>
                  </a:lnTo>
                  <a:lnTo>
                    <a:pt x="8453" y="262116"/>
                  </a:lnTo>
                  <a:lnTo>
                    <a:pt x="0" y="247352"/>
                  </a:lnTo>
                  <a:lnTo>
                    <a:pt x="59" y="238184"/>
                  </a:lnTo>
                  <a:lnTo>
                    <a:pt x="137219" y="4464"/>
                  </a:lnTo>
                  <a:lnTo>
                    <a:pt x="145018" y="0"/>
                  </a:lnTo>
                  <a:lnTo>
                    <a:pt x="161925" y="0"/>
                  </a:lnTo>
                  <a:lnTo>
                    <a:pt x="169723" y="4464"/>
                  </a:lnTo>
                  <a:lnTo>
                    <a:pt x="211829" y="76199"/>
                  </a:lnTo>
                  <a:lnTo>
                    <a:pt x="145553" y="76199"/>
                  </a:lnTo>
                  <a:lnTo>
                    <a:pt x="139184" y="82569"/>
                  </a:lnTo>
                  <a:lnTo>
                    <a:pt x="139184" y="165080"/>
                  </a:lnTo>
                  <a:lnTo>
                    <a:pt x="145553" y="171449"/>
                  </a:lnTo>
                  <a:lnTo>
                    <a:pt x="267737" y="171449"/>
                  </a:lnTo>
                  <a:lnTo>
                    <a:pt x="278919" y="190499"/>
                  </a:lnTo>
                  <a:lnTo>
                    <a:pt x="150945" y="190499"/>
                  </a:lnTo>
                  <a:lnTo>
                    <a:pt x="148515" y="190983"/>
                  </a:lnTo>
                  <a:lnTo>
                    <a:pt x="134421" y="207023"/>
                  </a:lnTo>
                  <a:lnTo>
                    <a:pt x="134421" y="212076"/>
                  </a:lnTo>
                  <a:lnTo>
                    <a:pt x="150945" y="228599"/>
                  </a:lnTo>
                  <a:lnTo>
                    <a:pt x="301282" y="228599"/>
                  </a:lnTo>
                  <a:lnTo>
                    <a:pt x="306908" y="238184"/>
                  </a:lnTo>
                  <a:lnTo>
                    <a:pt x="306943" y="247352"/>
                  </a:lnTo>
                  <a:lnTo>
                    <a:pt x="298489" y="262116"/>
                  </a:lnTo>
                  <a:lnTo>
                    <a:pt x="290572" y="266699"/>
                  </a:lnTo>
                  <a:close/>
                </a:path>
                <a:path w="307340" h="266700">
                  <a:moveTo>
                    <a:pt x="267737" y="171449"/>
                  </a:moveTo>
                  <a:lnTo>
                    <a:pt x="161389" y="171449"/>
                  </a:lnTo>
                  <a:lnTo>
                    <a:pt x="167759" y="165080"/>
                  </a:lnTo>
                  <a:lnTo>
                    <a:pt x="167759" y="82569"/>
                  </a:lnTo>
                  <a:lnTo>
                    <a:pt x="161389" y="76199"/>
                  </a:lnTo>
                  <a:lnTo>
                    <a:pt x="211829" y="76199"/>
                  </a:lnTo>
                  <a:lnTo>
                    <a:pt x="267737" y="171449"/>
                  </a:lnTo>
                  <a:close/>
                </a:path>
                <a:path w="307340" h="266700">
                  <a:moveTo>
                    <a:pt x="301282" y="228599"/>
                  </a:moveTo>
                  <a:lnTo>
                    <a:pt x="155997" y="228599"/>
                  </a:lnTo>
                  <a:lnTo>
                    <a:pt x="158427" y="228116"/>
                  </a:lnTo>
                  <a:lnTo>
                    <a:pt x="163095" y="226183"/>
                  </a:lnTo>
                  <a:lnTo>
                    <a:pt x="172521" y="212076"/>
                  </a:lnTo>
                  <a:lnTo>
                    <a:pt x="172521" y="207023"/>
                  </a:lnTo>
                  <a:lnTo>
                    <a:pt x="155997" y="190499"/>
                  </a:lnTo>
                  <a:lnTo>
                    <a:pt x="278919" y="190499"/>
                  </a:lnTo>
                  <a:lnTo>
                    <a:pt x="301282" y="2285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6524" y="1112503"/>
            <a:ext cx="4244340" cy="5251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 b="0" spc="-95" dirty="0">
                <a:solidFill>
                  <a:srgbClr val="3F4444"/>
                </a:solidFill>
                <a:latin typeface="+mn-lt"/>
                <a:cs typeface="Montserrat Medium"/>
              </a:rPr>
              <a:t>Traditional</a:t>
            </a:r>
            <a:r>
              <a:rPr sz="1650" b="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10" dirty="0">
                <a:solidFill>
                  <a:srgbClr val="3F4444"/>
                </a:solidFill>
                <a:latin typeface="+mn-lt"/>
                <a:cs typeface="Montserrat Medium"/>
              </a:rPr>
              <a:t>LLMs</a:t>
            </a:r>
            <a:r>
              <a:rPr sz="1650" b="0" spc="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00" dirty="0">
                <a:solidFill>
                  <a:srgbClr val="3F4444"/>
                </a:solidFill>
                <a:latin typeface="+mn-lt"/>
                <a:cs typeface="Montserrat Medium"/>
              </a:rPr>
              <a:t>face</a:t>
            </a:r>
            <a:r>
              <a:rPr sz="1650" b="0" spc="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700" b="1" spc="-105" dirty="0">
                <a:solidFill>
                  <a:schemeClr val="accent1"/>
                </a:solidFill>
                <a:latin typeface="+mn-lt"/>
                <a:cs typeface="Montserrat SemiBold"/>
              </a:rPr>
              <a:t>significant</a:t>
            </a:r>
            <a:r>
              <a:rPr sz="1700" b="1" spc="-10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1700" b="1" spc="-95" dirty="0">
                <a:solidFill>
                  <a:schemeClr val="accent1"/>
                </a:solidFill>
                <a:latin typeface="+mn-lt"/>
                <a:cs typeface="Montserrat SemiBold"/>
              </a:rPr>
              <a:t>limitations</a:t>
            </a:r>
            <a:endParaRPr sz="1700">
              <a:solidFill>
                <a:schemeClr val="accent1"/>
              </a:solidFill>
              <a:latin typeface="+mn-lt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spc="-80" dirty="0">
                <a:solidFill>
                  <a:srgbClr val="3F4444"/>
                </a:solidFill>
                <a:latin typeface="+mn-lt"/>
                <a:cs typeface="Roboto"/>
              </a:rPr>
              <a:t>RAG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addresses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these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key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challenges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5787" y="1971674"/>
            <a:ext cx="5314950" cy="1028700"/>
            <a:chOff x="685787" y="1971674"/>
            <a:chExt cx="5314950" cy="1028700"/>
          </a:xfrm>
        </p:grpSpPr>
        <p:sp>
          <p:nvSpPr>
            <p:cNvPr id="8" name="object 8"/>
            <p:cNvSpPr/>
            <p:nvPr/>
          </p:nvSpPr>
          <p:spPr>
            <a:xfrm>
              <a:off x="685787" y="1971674"/>
              <a:ext cx="5314950" cy="1028700"/>
            </a:xfrm>
            <a:custGeom>
              <a:avLst/>
              <a:gdLst/>
              <a:ahLst/>
              <a:cxnLst/>
              <a:rect l="l" t="t" r="r" b="b"/>
              <a:pathLst>
                <a:path w="5314950" h="1028700">
                  <a:moveTo>
                    <a:pt x="5314950" y="71208"/>
                  </a:moveTo>
                  <a:lnTo>
                    <a:pt x="5299329" y="29705"/>
                  </a:lnTo>
                  <a:lnTo>
                    <a:pt x="5263299" y="3886"/>
                  </a:lnTo>
                  <a:lnTo>
                    <a:pt x="5243754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952500"/>
                  </a:lnTo>
                  <a:lnTo>
                    <a:pt x="0" y="957503"/>
                  </a:lnTo>
                  <a:lnTo>
                    <a:pt x="15633" y="998994"/>
                  </a:lnTo>
                  <a:lnTo>
                    <a:pt x="51663" y="1024813"/>
                  </a:lnTo>
                  <a:lnTo>
                    <a:pt x="71208" y="1028700"/>
                  </a:lnTo>
                  <a:lnTo>
                    <a:pt x="5243754" y="1028700"/>
                  </a:lnTo>
                  <a:lnTo>
                    <a:pt x="5285244" y="1013079"/>
                  </a:lnTo>
                  <a:lnTo>
                    <a:pt x="5311064" y="977049"/>
                  </a:lnTo>
                  <a:lnTo>
                    <a:pt x="5314950" y="957503"/>
                  </a:lnTo>
                  <a:lnTo>
                    <a:pt x="5314950" y="71208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024" y="2238374"/>
              <a:ext cx="133349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320799" y="2075629"/>
            <a:ext cx="4197350" cy="752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00" b="0" spc="-90" dirty="0">
                <a:solidFill>
                  <a:srgbClr val="3F4444"/>
                </a:solidFill>
                <a:latin typeface="+mn-lt"/>
                <a:cs typeface="Montserrat Medium"/>
              </a:rPr>
              <a:t>Reliance</a:t>
            </a:r>
            <a:r>
              <a:rPr sz="1500" b="0" spc="-3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14" dirty="0">
                <a:solidFill>
                  <a:srgbClr val="3F4444"/>
                </a:solidFill>
                <a:latin typeface="+mn-lt"/>
                <a:cs typeface="Montserrat Medium"/>
              </a:rPr>
              <a:t>on</a:t>
            </a:r>
            <a:r>
              <a:rPr sz="1500" b="0" spc="-3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95" dirty="0">
                <a:solidFill>
                  <a:srgbClr val="3F4444"/>
                </a:solidFill>
                <a:latin typeface="+mn-lt"/>
                <a:cs typeface="Montserrat Medium"/>
              </a:rPr>
              <a:t>Training</a:t>
            </a:r>
            <a:r>
              <a:rPr sz="1500" b="0" spc="-3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20" dirty="0">
                <a:solidFill>
                  <a:srgbClr val="3F4444"/>
                </a:solidFill>
                <a:latin typeface="+mn-lt"/>
                <a:cs typeface="Montserrat Medium"/>
              </a:rPr>
              <a:t>Data</a:t>
            </a:r>
            <a:endParaRPr sz="150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Models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rely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on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datasets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they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were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trained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on,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which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quickly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become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outdated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limited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publicly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available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91237" y="1971674"/>
            <a:ext cx="5314950" cy="1028700"/>
            <a:chOff x="6191237" y="1971674"/>
            <a:chExt cx="5314950" cy="1028700"/>
          </a:xfrm>
        </p:grpSpPr>
        <p:sp>
          <p:nvSpPr>
            <p:cNvPr id="12" name="object 12"/>
            <p:cNvSpPr/>
            <p:nvPr/>
          </p:nvSpPr>
          <p:spPr>
            <a:xfrm>
              <a:off x="6191237" y="1971674"/>
              <a:ext cx="5314950" cy="1028700"/>
            </a:xfrm>
            <a:custGeom>
              <a:avLst/>
              <a:gdLst/>
              <a:ahLst/>
              <a:cxnLst/>
              <a:rect l="l" t="t" r="r" b="b"/>
              <a:pathLst>
                <a:path w="5314950" h="1028700">
                  <a:moveTo>
                    <a:pt x="5314950" y="71208"/>
                  </a:moveTo>
                  <a:lnTo>
                    <a:pt x="5299329" y="29705"/>
                  </a:lnTo>
                  <a:lnTo>
                    <a:pt x="5263299" y="3886"/>
                  </a:lnTo>
                  <a:lnTo>
                    <a:pt x="5243754" y="0"/>
                  </a:lnTo>
                  <a:lnTo>
                    <a:pt x="71196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952500"/>
                  </a:lnTo>
                  <a:lnTo>
                    <a:pt x="0" y="957503"/>
                  </a:lnTo>
                  <a:lnTo>
                    <a:pt x="15621" y="998994"/>
                  </a:lnTo>
                  <a:lnTo>
                    <a:pt x="51663" y="1024813"/>
                  </a:lnTo>
                  <a:lnTo>
                    <a:pt x="71196" y="1028700"/>
                  </a:lnTo>
                  <a:lnTo>
                    <a:pt x="5243754" y="1028700"/>
                  </a:lnTo>
                  <a:lnTo>
                    <a:pt x="5285244" y="1013079"/>
                  </a:lnTo>
                  <a:lnTo>
                    <a:pt x="5311064" y="977049"/>
                  </a:lnTo>
                  <a:lnTo>
                    <a:pt x="5314950" y="957503"/>
                  </a:lnTo>
                  <a:lnTo>
                    <a:pt x="5314950" y="71208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9" y="2238374"/>
              <a:ext cx="114299" cy="1523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826250" y="2075629"/>
            <a:ext cx="4098925" cy="752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00" b="0" spc="-20" dirty="0">
                <a:solidFill>
                  <a:srgbClr val="3F4444"/>
                </a:solidFill>
                <a:latin typeface="+mn-lt"/>
                <a:cs typeface="Montserrat Medium"/>
              </a:rPr>
              <a:t>Hallucinations</a:t>
            </a:r>
            <a:endParaRPr sz="150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75" dirty="0">
                <a:solidFill>
                  <a:srgbClr val="3F4444"/>
                </a:solidFill>
                <a:latin typeface="+mn-lt"/>
                <a:cs typeface="Roboto"/>
              </a:rPr>
              <a:t>LLMs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confidently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generate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factually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incorrect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or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nonsensical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outputs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that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appear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coherent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grammatically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correct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85787" y="3190874"/>
            <a:ext cx="5314950" cy="1028700"/>
            <a:chOff x="685787" y="3190874"/>
            <a:chExt cx="5314950" cy="1028700"/>
          </a:xfrm>
        </p:grpSpPr>
        <p:sp>
          <p:nvSpPr>
            <p:cNvPr id="16" name="object 16"/>
            <p:cNvSpPr/>
            <p:nvPr/>
          </p:nvSpPr>
          <p:spPr>
            <a:xfrm>
              <a:off x="685787" y="3190874"/>
              <a:ext cx="5314950" cy="1028700"/>
            </a:xfrm>
            <a:custGeom>
              <a:avLst/>
              <a:gdLst/>
              <a:ahLst/>
              <a:cxnLst/>
              <a:rect l="l" t="t" r="r" b="b"/>
              <a:pathLst>
                <a:path w="5314950" h="1028700">
                  <a:moveTo>
                    <a:pt x="5314950" y="71208"/>
                  </a:moveTo>
                  <a:lnTo>
                    <a:pt x="5299329" y="29705"/>
                  </a:lnTo>
                  <a:lnTo>
                    <a:pt x="5263299" y="3886"/>
                  </a:lnTo>
                  <a:lnTo>
                    <a:pt x="5243754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952500"/>
                  </a:lnTo>
                  <a:lnTo>
                    <a:pt x="0" y="957503"/>
                  </a:lnTo>
                  <a:lnTo>
                    <a:pt x="15633" y="998994"/>
                  </a:lnTo>
                  <a:lnTo>
                    <a:pt x="51663" y="1024813"/>
                  </a:lnTo>
                  <a:lnTo>
                    <a:pt x="71208" y="1028700"/>
                  </a:lnTo>
                  <a:lnTo>
                    <a:pt x="5243754" y="1028700"/>
                  </a:lnTo>
                  <a:lnTo>
                    <a:pt x="5285244" y="1013079"/>
                  </a:lnTo>
                  <a:lnTo>
                    <a:pt x="5311064" y="977049"/>
                  </a:lnTo>
                  <a:lnTo>
                    <a:pt x="5314950" y="957503"/>
                  </a:lnTo>
                  <a:lnTo>
                    <a:pt x="5314950" y="71208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024" y="3486149"/>
              <a:ext cx="133349" cy="952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320799" y="3294829"/>
            <a:ext cx="4515485" cy="752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00" b="0" spc="-105" dirty="0">
                <a:solidFill>
                  <a:srgbClr val="3F4444"/>
                </a:solidFill>
                <a:latin typeface="+mn-lt"/>
                <a:cs typeface="Montserrat Medium"/>
              </a:rPr>
              <a:t>Lack</a:t>
            </a:r>
            <a:r>
              <a:rPr sz="1500" b="0" spc="-2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85" dirty="0">
                <a:solidFill>
                  <a:srgbClr val="3F4444"/>
                </a:solidFill>
                <a:latin typeface="+mn-lt"/>
                <a:cs typeface="Montserrat Medium"/>
              </a:rPr>
              <a:t>of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05" dirty="0">
                <a:solidFill>
                  <a:srgbClr val="3F4444"/>
                </a:solidFill>
                <a:latin typeface="+mn-lt"/>
                <a:cs typeface="Montserrat Medium"/>
              </a:rPr>
              <a:t>Source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rgbClr val="3F4444"/>
                </a:solidFill>
                <a:latin typeface="+mn-lt"/>
                <a:cs typeface="Montserrat Medium"/>
              </a:rPr>
              <a:t>Citations</a:t>
            </a:r>
            <a:endParaRPr sz="150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Traditional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5" dirty="0">
                <a:solidFill>
                  <a:srgbClr val="3F4444"/>
                </a:solidFill>
                <a:latin typeface="+mn-lt"/>
                <a:cs typeface="Roboto"/>
              </a:rPr>
              <a:t>LLMs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don't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provide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sources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their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responses,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making 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it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difficult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verify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claims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91237" y="3190874"/>
            <a:ext cx="5314950" cy="1028700"/>
            <a:chOff x="6191237" y="3190874"/>
            <a:chExt cx="5314950" cy="1028700"/>
          </a:xfrm>
        </p:grpSpPr>
        <p:sp>
          <p:nvSpPr>
            <p:cNvPr id="20" name="object 20"/>
            <p:cNvSpPr/>
            <p:nvPr/>
          </p:nvSpPr>
          <p:spPr>
            <a:xfrm>
              <a:off x="6191237" y="3190874"/>
              <a:ext cx="5314950" cy="1028700"/>
            </a:xfrm>
            <a:custGeom>
              <a:avLst/>
              <a:gdLst/>
              <a:ahLst/>
              <a:cxnLst/>
              <a:rect l="l" t="t" r="r" b="b"/>
              <a:pathLst>
                <a:path w="5314950" h="1028700">
                  <a:moveTo>
                    <a:pt x="5314950" y="71208"/>
                  </a:moveTo>
                  <a:lnTo>
                    <a:pt x="5299329" y="29705"/>
                  </a:lnTo>
                  <a:lnTo>
                    <a:pt x="5263299" y="3886"/>
                  </a:lnTo>
                  <a:lnTo>
                    <a:pt x="5243754" y="0"/>
                  </a:lnTo>
                  <a:lnTo>
                    <a:pt x="71196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0" y="952500"/>
                  </a:lnTo>
                  <a:lnTo>
                    <a:pt x="0" y="957503"/>
                  </a:lnTo>
                  <a:lnTo>
                    <a:pt x="15621" y="998994"/>
                  </a:lnTo>
                  <a:lnTo>
                    <a:pt x="51663" y="1024813"/>
                  </a:lnTo>
                  <a:lnTo>
                    <a:pt x="71196" y="1028700"/>
                  </a:lnTo>
                  <a:lnTo>
                    <a:pt x="5243754" y="1028700"/>
                  </a:lnTo>
                  <a:lnTo>
                    <a:pt x="5285244" y="1013079"/>
                  </a:lnTo>
                  <a:lnTo>
                    <a:pt x="5311064" y="977049"/>
                  </a:lnTo>
                  <a:lnTo>
                    <a:pt x="5314950" y="957503"/>
                  </a:lnTo>
                  <a:lnTo>
                    <a:pt x="5314950" y="71208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57949" y="3457574"/>
              <a:ext cx="152399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826250" y="3294829"/>
            <a:ext cx="4435475" cy="752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00" b="0" spc="-114" dirty="0">
                <a:solidFill>
                  <a:srgbClr val="3F4444"/>
                </a:solidFill>
                <a:latin typeface="+mn-lt"/>
                <a:cs typeface="Montserrat Medium"/>
              </a:rPr>
              <a:t>Domain</a:t>
            </a:r>
            <a:r>
              <a:rPr sz="1500" b="0" spc="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rgbClr val="3F4444"/>
                </a:solidFill>
                <a:latin typeface="+mn-lt"/>
                <a:cs typeface="Montserrat Medium"/>
              </a:rPr>
              <a:t>Specificity</a:t>
            </a:r>
            <a:endParaRPr sz="150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75" dirty="0">
                <a:solidFill>
                  <a:srgbClr val="3F4444"/>
                </a:solidFill>
                <a:latin typeface="+mn-lt"/>
                <a:cs typeface="Roboto"/>
              </a:rPr>
              <a:t>LLMs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struggle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with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niche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domain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knowledge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internal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policies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where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specificity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is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crucial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85787" y="4410074"/>
            <a:ext cx="5314950" cy="1028700"/>
            <a:chOff x="685787" y="4410074"/>
            <a:chExt cx="5314950" cy="1028700"/>
          </a:xfrm>
        </p:grpSpPr>
        <p:sp>
          <p:nvSpPr>
            <p:cNvPr id="24" name="object 24"/>
            <p:cNvSpPr/>
            <p:nvPr/>
          </p:nvSpPr>
          <p:spPr>
            <a:xfrm>
              <a:off x="685787" y="4410074"/>
              <a:ext cx="5314950" cy="1028700"/>
            </a:xfrm>
            <a:custGeom>
              <a:avLst/>
              <a:gdLst/>
              <a:ahLst/>
              <a:cxnLst/>
              <a:rect l="l" t="t" r="r" b="b"/>
              <a:pathLst>
                <a:path w="5314950" h="1028700">
                  <a:moveTo>
                    <a:pt x="5314950" y="71196"/>
                  </a:moveTo>
                  <a:lnTo>
                    <a:pt x="5299329" y="29705"/>
                  </a:lnTo>
                  <a:lnTo>
                    <a:pt x="5263299" y="3886"/>
                  </a:lnTo>
                  <a:lnTo>
                    <a:pt x="5243754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196"/>
                  </a:lnTo>
                  <a:lnTo>
                    <a:pt x="0" y="952500"/>
                  </a:lnTo>
                  <a:lnTo>
                    <a:pt x="0" y="957503"/>
                  </a:lnTo>
                  <a:lnTo>
                    <a:pt x="15633" y="998994"/>
                  </a:lnTo>
                  <a:lnTo>
                    <a:pt x="51663" y="1024813"/>
                  </a:lnTo>
                  <a:lnTo>
                    <a:pt x="71208" y="1028700"/>
                  </a:lnTo>
                  <a:lnTo>
                    <a:pt x="5243754" y="1028700"/>
                  </a:lnTo>
                  <a:lnTo>
                    <a:pt x="5285244" y="1013079"/>
                  </a:lnTo>
                  <a:lnTo>
                    <a:pt x="5311064" y="977049"/>
                  </a:lnTo>
                  <a:lnTo>
                    <a:pt x="5314950" y="957503"/>
                  </a:lnTo>
                  <a:lnTo>
                    <a:pt x="5314950" y="71196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42974" y="4686724"/>
              <a:ext cx="171449" cy="13237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320799" y="4514029"/>
            <a:ext cx="4471670" cy="752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00" b="0" spc="-90" dirty="0">
                <a:solidFill>
                  <a:srgbClr val="3F4444"/>
                </a:solidFill>
                <a:latin typeface="+mn-lt"/>
                <a:cs typeface="Montserrat Medium"/>
              </a:rPr>
              <a:t>Cost/Time</a:t>
            </a:r>
            <a:r>
              <a:rPr sz="1500" b="0" spc="-3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85" dirty="0">
                <a:solidFill>
                  <a:srgbClr val="3F4444"/>
                </a:solidFill>
                <a:latin typeface="+mn-lt"/>
                <a:cs typeface="Montserrat Medium"/>
              </a:rPr>
              <a:t>of</a:t>
            </a:r>
            <a:r>
              <a:rPr sz="1500" b="0" spc="-3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rgbClr val="3F4444"/>
                </a:solidFill>
                <a:latin typeface="+mn-lt"/>
                <a:cs typeface="Montserrat Medium"/>
              </a:rPr>
              <a:t>Retraining</a:t>
            </a:r>
            <a:endParaRPr sz="150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Updating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5" dirty="0">
                <a:solidFill>
                  <a:srgbClr val="3F4444"/>
                </a:solidFill>
                <a:latin typeface="+mn-lt"/>
                <a:cs typeface="Roboto"/>
              </a:rPr>
              <a:t>LLMs</a:t>
            </a:r>
            <a:r>
              <a:rPr sz="130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with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new</a:t>
            </a:r>
            <a:r>
              <a:rPr sz="130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requires</a:t>
            </a:r>
            <a:r>
              <a:rPr sz="130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huge</a:t>
            </a:r>
            <a:r>
              <a:rPr sz="130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resources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and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long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training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times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91237" y="4410074"/>
            <a:ext cx="5314950" cy="1028700"/>
            <a:chOff x="6191237" y="4410074"/>
            <a:chExt cx="5314950" cy="1028700"/>
          </a:xfrm>
        </p:grpSpPr>
        <p:sp>
          <p:nvSpPr>
            <p:cNvPr id="28" name="object 28"/>
            <p:cNvSpPr/>
            <p:nvPr/>
          </p:nvSpPr>
          <p:spPr>
            <a:xfrm>
              <a:off x="6191237" y="4410074"/>
              <a:ext cx="5314950" cy="1028700"/>
            </a:xfrm>
            <a:custGeom>
              <a:avLst/>
              <a:gdLst/>
              <a:ahLst/>
              <a:cxnLst/>
              <a:rect l="l" t="t" r="r" b="b"/>
              <a:pathLst>
                <a:path w="5314950" h="1028700">
                  <a:moveTo>
                    <a:pt x="5314950" y="71196"/>
                  </a:moveTo>
                  <a:lnTo>
                    <a:pt x="5299329" y="29705"/>
                  </a:lnTo>
                  <a:lnTo>
                    <a:pt x="5263299" y="3886"/>
                  </a:lnTo>
                  <a:lnTo>
                    <a:pt x="5243754" y="0"/>
                  </a:lnTo>
                  <a:lnTo>
                    <a:pt x="71196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196"/>
                  </a:lnTo>
                  <a:lnTo>
                    <a:pt x="0" y="952500"/>
                  </a:lnTo>
                  <a:lnTo>
                    <a:pt x="0" y="957503"/>
                  </a:lnTo>
                  <a:lnTo>
                    <a:pt x="15621" y="998994"/>
                  </a:lnTo>
                  <a:lnTo>
                    <a:pt x="51663" y="1024813"/>
                  </a:lnTo>
                  <a:lnTo>
                    <a:pt x="71196" y="1028700"/>
                  </a:lnTo>
                  <a:lnTo>
                    <a:pt x="5243754" y="1028700"/>
                  </a:lnTo>
                  <a:lnTo>
                    <a:pt x="5285244" y="1013079"/>
                  </a:lnTo>
                  <a:lnTo>
                    <a:pt x="5311064" y="977049"/>
                  </a:lnTo>
                  <a:lnTo>
                    <a:pt x="5314950" y="957503"/>
                  </a:lnTo>
                  <a:lnTo>
                    <a:pt x="5314950" y="71196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7949" y="4676774"/>
              <a:ext cx="152399" cy="1523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826250" y="4514029"/>
            <a:ext cx="4270375" cy="7524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500" b="0" spc="-80" dirty="0">
                <a:solidFill>
                  <a:srgbClr val="3F4444"/>
                </a:solidFill>
                <a:latin typeface="+mn-lt"/>
                <a:cs typeface="Montserrat Medium"/>
              </a:rPr>
              <a:t>Inability</a:t>
            </a:r>
            <a:r>
              <a:rPr sz="1500" b="0" spc="-3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05" dirty="0">
                <a:solidFill>
                  <a:srgbClr val="3F4444"/>
                </a:solidFill>
                <a:latin typeface="+mn-lt"/>
                <a:cs typeface="Montserrat Medium"/>
              </a:rPr>
              <a:t>to</a:t>
            </a:r>
            <a:r>
              <a:rPr sz="1500" b="0" spc="-3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10" dirty="0">
                <a:solidFill>
                  <a:srgbClr val="3F4444"/>
                </a:solidFill>
                <a:latin typeface="+mn-lt"/>
                <a:cs typeface="Montserrat Medium"/>
              </a:rPr>
              <a:t>Say</a:t>
            </a:r>
            <a:r>
              <a:rPr sz="1500" b="0" spc="-2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50" dirty="0">
                <a:solidFill>
                  <a:srgbClr val="3F4444"/>
                </a:solidFill>
                <a:latin typeface="+mn-lt"/>
                <a:cs typeface="Montserrat Medium"/>
              </a:rPr>
              <a:t>"I</a:t>
            </a:r>
            <a:r>
              <a:rPr sz="1500" b="0" spc="-3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95" dirty="0">
                <a:solidFill>
                  <a:srgbClr val="3F4444"/>
                </a:solidFill>
                <a:latin typeface="+mn-lt"/>
                <a:cs typeface="Montserrat Medium"/>
              </a:rPr>
              <a:t>Don't</a:t>
            </a:r>
            <a:r>
              <a:rPr sz="1500" b="0" spc="-2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20" dirty="0">
                <a:solidFill>
                  <a:srgbClr val="3F4444"/>
                </a:solidFill>
                <a:latin typeface="+mn-lt"/>
                <a:cs typeface="Montserrat Medium"/>
              </a:rPr>
              <a:t>Know"</a:t>
            </a:r>
            <a:endParaRPr sz="150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75" dirty="0">
                <a:solidFill>
                  <a:srgbClr val="3F4444"/>
                </a:solidFill>
                <a:latin typeface="+mn-lt"/>
                <a:cs typeface="Roboto"/>
              </a:rPr>
              <a:t>LLMs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might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present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false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when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they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don't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have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the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answer,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rather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than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admitting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knowledge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gaps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06128" y="5724766"/>
            <a:ext cx="8579485" cy="250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i="1" spc="-254" dirty="0">
                <a:solidFill>
                  <a:srgbClr val="3F4444"/>
                </a:solidFill>
                <a:latin typeface="+mn-lt"/>
                <a:cs typeface="Arial"/>
              </a:rPr>
              <a:t>RAG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00" dirty="0">
                <a:solidFill>
                  <a:srgbClr val="3F4444"/>
                </a:solidFill>
                <a:latin typeface="+mn-lt"/>
                <a:cs typeface="Arial"/>
              </a:rPr>
              <a:t>provides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30" dirty="0">
                <a:solidFill>
                  <a:srgbClr val="3F4444"/>
                </a:solidFill>
                <a:latin typeface="+mn-lt"/>
                <a:cs typeface="Arial"/>
              </a:rPr>
              <a:t>a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75" dirty="0">
                <a:solidFill>
                  <a:srgbClr val="3F4444"/>
                </a:solidFill>
                <a:latin typeface="+mn-lt"/>
                <a:cs typeface="Arial"/>
              </a:rPr>
              <a:t>solution</a:t>
            </a:r>
            <a:r>
              <a:rPr sz="1550" i="1" spc="-60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55" dirty="0">
                <a:solidFill>
                  <a:srgbClr val="3F4444"/>
                </a:solidFill>
                <a:latin typeface="+mn-lt"/>
                <a:cs typeface="Arial"/>
              </a:rPr>
              <a:t>to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05" dirty="0">
                <a:solidFill>
                  <a:srgbClr val="3F4444"/>
                </a:solidFill>
                <a:latin typeface="+mn-lt"/>
                <a:cs typeface="Arial"/>
              </a:rPr>
              <a:t>these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limitations</a:t>
            </a:r>
            <a:r>
              <a:rPr sz="1550" i="1" spc="-60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30" dirty="0">
                <a:solidFill>
                  <a:srgbClr val="3F4444"/>
                </a:solidFill>
                <a:latin typeface="+mn-lt"/>
                <a:cs typeface="Arial"/>
              </a:rPr>
              <a:t>by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00" dirty="0">
                <a:solidFill>
                  <a:srgbClr val="3F4444"/>
                </a:solidFill>
                <a:latin typeface="+mn-lt"/>
                <a:cs typeface="Arial"/>
              </a:rPr>
              <a:t>grounding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35" dirty="0">
                <a:solidFill>
                  <a:srgbClr val="3F4444"/>
                </a:solidFill>
                <a:latin typeface="+mn-lt"/>
                <a:cs typeface="Arial"/>
              </a:rPr>
              <a:t>LLM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80" dirty="0">
                <a:solidFill>
                  <a:srgbClr val="3F4444"/>
                </a:solidFill>
                <a:latin typeface="+mn-lt"/>
                <a:cs typeface="Arial"/>
              </a:rPr>
              <a:t>outputs</a:t>
            </a:r>
            <a:r>
              <a:rPr sz="1550" i="1" spc="-60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75" dirty="0">
                <a:solidFill>
                  <a:srgbClr val="3F4444"/>
                </a:solidFill>
                <a:latin typeface="+mn-lt"/>
                <a:cs typeface="Arial"/>
              </a:rPr>
              <a:t>in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05" dirty="0">
                <a:solidFill>
                  <a:srgbClr val="3F4444"/>
                </a:solidFill>
                <a:latin typeface="+mn-lt"/>
                <a:cs typeface="Arial"/>
              </a:rPr>
              <a:t>external,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30" dirty="0">
                <a:solidFill>
                  <a:srgbClr val="3F4444"/>
                </a:solidFill>
                <a:latin typeface="+mn-lt"/>
                <a:cs typeface="Arial"/>
              </a:rPr>
              <a:t>up-</a:t>
            </a:r>
            <a:r>
              <a:rPr sz="1550" i="1" spc="-90" dirty="0">
                <a:solidFill>
                  <a:srgbClr val="3F4444"/>
                </a:solidFill>
                <a:latin typeface="+mn-lt"/>
                <a:cs typeface="Arial"/>
              </a:rPr>
              <a:t>to-</a:t>
            </a:r>
            <a:r>
              <a:rPr sz="1550" i="1" spc="-100" dirty="0">
                <a:solidFill>
                  <a:srgbClr val="3F4444"/>
                </a:solidFill>
                <a:latin typeface="+mn-lt"/>
                <a:cs typeface="Arial"/>
              </a:rPr>
              <a:t>date</a:t>
            </a:r>
            <a:r>
              <a:rPr sz="1550" i="1" spc="-60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110" dirty="0">
                <a:solidFill>
                  <a:srgbClr val="3F4444"/>
                </a:solidFill>
                <a:latin typeface="+mn-lt"/>
                <a:cs typeface="Arial"/>
              </a:rPr>
              <a:t>knowledge</a:t>
            </a:r>
            <a:r>
              <a:rPr sz="1550" i="1" spc="-65" dirty="0">
                <a:solidFill>
                  <a:srgbClr val="3F4444"/>
                </a:solidFill>
                <a:latin typeface="+mn-lt"/>
                <a:cs typeface="Arial"/>
              </a:rPr>
              <a:t> </a:t>
            </a:r>
            <a:r>
              <a:rPr sz="1550" i="1" spc="-35" dirty="0">
                <a:solidFill>
                  <a:srgbClr val="3F4444"/>
                </a:solidFill>
                <a:latin typeface="+mn-lt"/>
                <a:cs typeface="Arial"/>
              </a:rPr>
              <a:t>sources</a:t>
            </a:r>
            <a:endParaRPr sz="1550">
              <a:solidFill>
                <a:srgbClr val="3F4444"/>
              </a:solidFill>
              <a:latin typeface="+mn-lt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3</a:t>
            </a:fld>
            <a:endParaRPr sz="1150"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8" y="184337"/>
            <a:ext cx="6565901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15" dirty="0">
                <a:latin typeface="Montserrat" pitchFamily="2" charset="77"/>
                <a:cs typeface="Montserrat SemiBold"/>
              </a:rPr>
              <a:t>How</a:t>
            </a:r>
            <a:r>
              <a:rPr sz="2050" b="1" spc="-35" dirty="0">
                <a:latin typeface="Montserrat" pitchFamily="2" charset="77"/>
                <a:cs typeface="Montserrat SemiBold"/>
              </a:rPr>
              <a:t> </a:t>
            </a:r>
            <a:r>
              <a:rPr sz="2050" b="1" spc="-210" dirty="0">
                <a:latin typeface="Montserrat" pitchFamily="2" charset="77"/>
                <a:cs typeface="Montserrat SemiBold"/>
              </a:rPr>
              <a:t>RAG</a:t>
            </a:r>
            <a:r>
              <a:rPr sz="2050" b="1" spc="-40" dirty="0">
                <a:latin typeface="Montserrat" pitchFamily="2" charset="77"/>
                <a:cs typeface="Montserrat SemiBold"/>
              </a:rPr>
              <a:t> </a:t>
            </a:r>
            <a:r>
              <a:rPr sz="2050" b="1" spc="-215" dirty="0">
                <a:latin typeface="Montserrat" pitchFamily="2" charset="77"/>
                <a:cs typeface="Montserrat SemiBold"/>
              </a:rPr>
              <a:t>Works</a:t>
            </a:r>
            <a:r>
              <a:rPr sz="2050" b="1" spc="-40" dirty="0">
                <a:latin typeface="Montserrat" pitchFamily="2" charset="77"/>
                <a:cs typeface="Montserrat SemiBold"/>
              </a:rPr>
              <a:t> </a:t>
            </a:r>
            <a:r>
              <a:rPr sz="2050" b="1" spc="-140" dirty="0">
                <a:latin typeface="Montserrat" pitchFamily="2" charset="77"/>
                <a:cs typeface="Montserrat SemiBold"/>
              </a:rPr>
              <a:t>–</a:t>
            </a:r>
            <a:r>
              <a:rPr sz="2050" b="1" spc="-35" dirty="0">
                <a:latin typeface="Montserrat" pitchFamily="2" charset="77"/>
                <a:cs typeface="Montserrat SemiBold"/>
              </a:rPr>
              <a:t> </a:t>
            </a:r>
            <a:r>
              <a:rPr sz="2050" b="1" spc="-160" dirty="0">
                <a:latin typeface="Montserrat" pitchFamily="2" charset="77"/>
                <a:cs typeface="Montserrat SemiBold"/>
              </a:rPr>
              <a:t>High-Level</a:t>
            </a:r>
            <a:r>
              <a:rPr sz="2050" b="1" spc="-40" dirty="0">
                <a:latin typeface="Montserrat" pitchFamily="2" charset="77"/>
                <a:cs typeface="Montserrat SemiBold"/>
              </a:rPr>
              <a:t> </a:t>
            </a:r>
            <a:r>
              <a:rPr sz="2050" b="1" spc="-130" dirty="0">
                <a:latin typeface="Montserrat" pitchFamily="2" charset="77"/>
                <a:cs typeface="Montserrat SemiBold"/>
              </a:rPr>
              <a:t>Overview</a:t>
            </a:r>
            <a:endParaRPr sz="2050" dirty="0">
              <a:latin typeface="Montserrat" pitchFamily="2" charset="77"/>
              <a:cs typeface="Montserrat Semi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3723" y="759537"/>
            <a:ext cx="666750" cy="666750"/>
            <a:chOff x="609599" y="1000124"/>
            <a:chExt cx="666750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000124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7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3" y="518587"/>
                  </a:lnTo>
                  <a:lnTo>
                    <a:pt x="35595" y="483261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8" y="284458"/>
                  </a:lnTo>
                  <a:lnTo>
                    <a:pt x="12075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2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2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8" y="12075"/>
                  </a:lnTo>
                  <a:lnTo>
                    <a:pt x="460951" y="25376"/>
                  </a:lnTo>
                  <a:lnTo>
                    <a:pt x="497697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2"/>
                  </a:lnTo>
                  <a:lnTo>
                    <a:pt x="634742" y="190838"/>
                  </a:lnTo>
                  <a:lnTo>
                    <a:pt x="649923" y="228798"/>
                  </a:lnTo>
                  <a:lnTo>
                    <a:pt x="660344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3" y="460951"/>
                  </a:lnTo>
                  <a:lnTo>
                    <a:pt x="623439" y="497696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1" y="634742"/>
                  </a:lnTo>
                  <a:lnTo>
                    <a:pt x="437951" y="649923"/>
                  </a:lnTo>
                  <a:lnTo>
                    <a:pt x="398413" y="660344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0574" y="11810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60" y="298239"/>
                  </a:lnTo>
                  <a:lnTo>
                    <a:pt x="67731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122" y="157400"/>
                  </a:lnTo>
                  <a:lnTo>
                    <a:pt x="0" y="152399"/>
                  </a:lnTo>
                  <a:lnTo>
                    <a:pt x="6560" y="108160"/>
                  </a:lnTo>
                  <a:lnTo>
                    <a:pt x="25684" y="67731"/>
                  </a:lnTo>
                  <a:lnTo>
                    <a:pt x="55717" y="34591"/>
                  </a:lnTo>
                  <a:lnTo>
                    <a:pt x="94079" y="11600"/>
                  </a:lnTo>
                  <a:lnTo>
                    <a:pt x="137461" y="732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84336" y="76199"/>
                  </a:lnTo>
                  <a:lnTo>
                    <a:pt x="132516" y="76199"/>
                  </a:lnTo>
                  <a:lnTo>
                    <a:pt x="122314" y="77802"/>
                  </a:lnTo>
                  <a:lnTo>
                    <a:pt x="113273" y="82324"/>
                  </a:lnTo>
                  <a:lnTo>
                    <a:pt x="105995" y="89335"/>
                  </a:lnTo>
                  <a:lnTo>
                    <a:pt x="101084" y="98405"/>
                  </a:lnTo>
                  <a:lnTo>
                    <a:pt x="100913" y="99154"/>
                  </a:lnTo>
                  <a:lnTo>
                    <a:pt x="98286" y="106560"/>
                  </a:lnTo>
                  <a:lnTo>
                    <a:pt x="102215" y="114776"/>
                  </a:lnTo>
                  <a:lnTo>
                    <a:pt x="116978" y="120014"/>
                  </a:lnTo>
                  <a:lnTo>
                    <a:pt x="174486" y="120014"/>
                  </a:lnTo>
                  <a:lnTo>
                    <a:pt x="140850" y="139303"/>
                  </a:lnTo>
                  <a:lnTo>
                    <a:pt x="138112" y="144006"/>
                  </a:lnTo>
                  <a:lnTo>
                    <a:pt x="138112" y="165080"/>
                  </a:lnTo>
                  <a:lnTo>
                    <a:pt x="144482" y="171449"/>
                  </a:lnTo>
                  <a:lnTo>
                    <a:pt x="303560" y="171449"/>
                  </a:lnTo>
                  <a:lnTo>
                    <a:pt x="303152" y="174752"/>
                  </a:lnTo>
                  <a:lnTo>
                    <a:pt x="301871" y="182131"/>
                  </a:lnTo>
                  <a:lnTo>
                    <a:pt x="300231" y="189439"/>
                  </a:lnTo>
                  <a:lnTo>
                    <a:pt x="299938" y="190499"/>
                  </a:lnTo>
                  <a:lnTo>
                    <a:pt x="149873" y="190499"/>
                  </a:lnTo>
                  <a:lnTo>
                    <a:pt x="147443" y="190983"/>
                  </a:lnTo>
                  <a:lnTo>
                    <a:pt x="133349" y="207023"/>
                  </a:lnTo>
                  <a:lnTo>
                    <a:pt x="133349" y="212076"/>
                  </a:lnTo>
                  <a:lnTo>
                    <a:pt x="149873" y="228599"/>
                  </a:lnTo>
                  <a:lnTo>
                    <a:pt x="284336" y="228599"/>
                  </a:lnTo>
                  <a:lnTo>
                    <a:pt x="283123" y="230741"/>
                  </a:lnTo>
                  <a:lnTo>
                    <a:pt x="254739" y="265327"/>
                  </a:lnTo>
                  <a:lnTo>
                    <a:pt x="217567" y="290164"/>
                  </a:lnTo>
                  <a:lnTo>
                    <a:pt x="174752" y="303152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  <a:path w="304800" h="304800">
                  <a:moveTo>
                    <a:pt x="303560" y="171449"/>
                  </a:moveTo>
                  <a:lnTo>
                    <a:pt x="160198" y="171449"/>
                  </a:lnTo>
                  <a:lnTo>
                    <a:pt x="164349" y="167337"/>
                  </a:lnTo>
                  <a:lnTo>
                    <a:pt x="166569" y="165080"/>
                  </a:lnTo>
                  <a:lnTo>
                    <a:pt x="166687" y="157400"/>
                  </a:lnTo>
                  <a:lnTo>
                    <a:pt x="185916" y="146387"/>
                  </a:lnTo>
                  <a:lnTo>
                    <a:pt x="193787" y="140343"/>
                  </a:lnTo>
                  <a:lnTo>
                    <a:pt x="199727" y="132598"/>
                  </a:lnTo>
                  <a:lnTo>
                    <a:pt x="203479" y="123591"/>
                  </a:lnTo>
                  <a:lnTo>
                    <a:pt x="204787" y="113764"/>
                  </a:lnTo>
                  <a:lnTo>
                    <a:pt x="201839" y="99154"/>
                  </a:lnTo>
                  <a:lnTo>
                    <a:pt x="193796" y="87213"/>
                  </a:lnTo>
                  <a:lnTo>
                    <a:pt x="181857" y="79156"/>
                  </a:lnTo>
                  <a:lnTo>
                    <a:pt x="167223" y="76199"/>
                  </a:lnTo>
                  <a:lnTo>
                    <a:pt x="284336" y="76199"/>
                  </a:lnTo>
                  <a:lnTo>
                    <a:pt x="300231" y="115360"/>
                  </a:lnTo>
                  <a:lnTo>
                    <a:pt x="304616" y="159887"/>
                  </a:lnTo>
                  <a:lnTo>
                    <a:pt x="304067" y="167337"/>
                  </a:lnTo>
                  <a:lnTo>
                    <a:pt x="303560" y="171449"/>
                  </a:lnTo>
                  <a:close/>
                </a:path>
                <a:path w="304800" h="304800">
                  <a:moveTo>
                    <a:pt x="174486" y="120014"/>
                  </a:moveTo>
                  <a:lnTo>
                    <a:pt x="116978" y="120014"/>
                  </a:lnTo>
                  <a:lnTo>
                    <a:pt x="125194" y="116145"/>
                  </a:lnTo>
                  <a:lnTo>
                    <a:pt x="127813" y="108704"/>
                  </a:lnTo>
                  <a:lnTo>
                    <a:pt x="128706" y="106084"/>
                  </a:lnTo>
                  <a:lnTo>
                    <a:pt x="130492" y="104834"/>
                  </a:lnTo>
                  <a:lnTo>
                    <a:pt x="172164" y="104834"/>
                  </a:lnTo>
                  <a:lnTo>
                    <a:pt x="176091" y="108704"/>
                  </a:lnTo>
                  <a:lnTo>
                    <a:pt x="176212" y="117038"/>
                  </a:lnTo>
                  <a:lnTo>
                    <a:pt x="174486" y="120014"/>
                  </a:lnTo>
                  <a:close/>
                </a:path>
                <a:path w="304800" h="304800">
                  <a:moveTo>
                    <a:pt x="284336" y="228599"/>
                  </a:moveTo>
                  <a:lnTo>
                    <a:pt x="154926" y="228599"/>
                  </a:lnTo>
                  <a:lnTo>
                    <a:pt x="157356" y="228116"/>
                  </a:lnTo>
                  <a:lnTo>
                    <a:pt x="162023" y="226183"/>
                  </a:lnTo>
                  <a:lnTo>
                    <a:pt x="171449" y="212076"/>
                  </a:lnTo>
                  <a:lnTo>
                    <a:pt x="171449" y="207023"/>
                  </a:lnTo>
                  <a:lnTo>
                    <a:pt x="154926" y="190499"/>
                  </a:lnTo>
                  <a:lnTo>
                    <a:pt x="299938" y="190499"/>
                  </a:lnTo>
                  <a:lnTo>
                    <a:pt x="286806" y="224241"/>
                  </a:lnTo>
                  <a:lnTo>
                    <a:pt x="284336" y="2285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90648" y="715586"/>
            <a:ext cx="6691630" cy="51943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650" b="0" spc="-105" dirty="0">
                <a:solidFill>
                  <a:srgbClr val="3F4444"/>
                </a:solidFill>
                <a:latin typeface="+mn-lt"/>
                <a:cs typeface="Montserrat Medium"/>
              </a:rPr>
              <a:t>The</a:t>
            </a:r>
            <a:r>
              <a:rPr sz="1650" b="0" spc="-2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0" dirty="0">
                <a:solidFill>
                  <a:srgbClr val="3F4444"/>
                </a:solidFill>
                <a:latin typeface="+mn-lt"/>
                <a:cs typeface="Montserrat Medium"/>
              </a:rPr>
              <a:t>Problem</a:t>
            </a:r>
            <a:endParaRPr sz="1650" dirty="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300" spc="-85" dirty="0">
                <a:solidFill>
                  <a:srgbClr val="3F4444"/>
                </a:solidFill>
                <a:latin typeface="+mn-lt"/>
                <a:cs typeface="Roboto"/>
              </a:rPr>
              <a:t>A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user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asks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80" dirty="0">
                <a:solidFill>
                  <a:srgbClr val="3F4444"/>
                </a:solidFill>
                <a:latin typeface="+mn-lt"/>
                <a:cs typeface="Roboto"/>
              </a:rPr>
              <a:t>LLM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question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(the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"prompt")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that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may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require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up-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to-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date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or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specialized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knowledge</a:t>
            </a:r>
            <a:endParaRPr sz="130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0704" y="1574505"/>
            <a:ext cx="5372405" cy="2343150"/>
            <a:chOff x="609599" y="1895474"/>
            <a:chExt cx="5372405" cy="2343150"/>
          </a:xfrm>
        </p:grpSpPr>
        <p:sp>
          <p:nvSpPr>
            <p:cNvPr id="8" name="object 8"/>
            <p:cNvSpPr/>
            <p:nvPr/>
          </p:nvSpPr>
          <p:spPr>
            <a:xfrm>
              <a:off x="648004" y="1895474"/>
              <a:ext cx="5334000" cy="2343150"/>
            </a:xfrm>
            <a:custGeom>
              <a:avLst/>
              <a:gdLst/>
              <a:ahLst/>
              <a:cxnLst/>
              <a:rect l="l" t="t" r="r" b="b"/>
              <a:pathLst>
                <a:path w="5334000" h="2343150">
                  <a:moveTo>
                    <a:pt x="5333682" y="76200"/>
                  </a:moveTo>
                  <a:lnTo>
                    <a:pt x="5320855" y="33858"/>
                  </a:lnTo>
                  <a:lnTo>
                    <a:pt x="5311813" y="22834"/>
                  </a:lnTo>
                  <a:lnTo>
                    <a:pt x="5272354" y="1460"/>
                  </a:lnTo>
                  <a:lnTo>
                    <a:pt x="5257482" y="0"/>
                  </a:lnTo>
                  <a:lnTo>
                    <a:pt x="37782" y="0"/>
                  </a:lnTo>
                  <a:lnTo>
                    <a:pt x="431" y="9842"/>
                  </a:lnTo>
                  <a:lnTo>
                    <a:pt x="0" y="9842"/>
                  </a:lnTo>
                  <a:lnTo>
                    <a:pt x="22136" y="15379"/>
                  </a:lnTo>
                  <a:lnTo>
                    <a:pt x="27876" y="11226"/>
                  </a:lnTo>
                  <a:lnTo>
                    <a:pt x="32740" y="9525"/>
                  </a:lnTo>
                  <a:lnTo>
                    <a:pt x="5257482" y="9525"/>
                  </a:lnTo>
                  <a:lnTo>
                    <a:pt x="5264061" y="9842"/>
                  </a:lnTo>
                  <a:lnTo>
                    <a:pt x="5299761" y="24638"/>
                  </a:lnTo>
                  <a:lnTo>
                    <a:pt x="5305082" y="29552"/>
                  </a:lnTo>
                  <a:lnTo>
                    <a:pt x="5309057" y="33934"/>
                  </a:lnTo>
                  <a:lnTo>
                    <a:pt x="5323840" y="69634"/>
                  </a:lnTo>
                  <a:lnTo>
                    <a:pt x="5324157" y="76200"/>
                  </a:lnTo>
                  <a:lnTo>
                    <a:pt x="5324157" y="2266950"/>
                  </a:lnTo>
                  <a:lnTo>
                    <a:pt x="5312930" y="2304008"/>
                  </a:lnTo>
                  <a:lnTo>
                    <a:pt x="5305082" y="2313597"/>
                  </a:lnTo>
                  <a:lnTo>
                    <a:pt x="5304637" y="2314105"/>
                  </a:lnTo>
                  <a:lnTo>
                    <a:pt x="5270500" y="2332367"/>
                  </a:lnTo>
                  <a:lnTo>
                    <a:pt x="5264569" y="2333231"/>
                  </a:lnTo>
                  <a:lnTo>
                    <a:pt x="5265636" y="2333231"/>
                  </a:lnTo>
                  <a:lnTo>
                    <a:pt x="5257482" y="2333625"/>
                  </a:lnTo>
                  <a:lnTo>
                    <a:pt x="32740" y="2333625"/>
                  </a:lnTo>
                  <a:lnTo>
                    <a:pt x="27876" y="2331936"/>
                  </a:lnTo>
                  <a:lnTo>
                    <a:pt x="22136" y="2327783"/>
                  </a:lnTo>
                  <a:lnTo>
                    <a:pt x="304" y="2333231"/>
                  </a:lnTo>
                  <a:lnTo>
                    <a:pt x="37782" y="2343150"/>
                  </a:lnTo>
                  <a:lnTo>
                    <a:pt x="5257482" y="2343150"/>
                  </a:lnTo>
                  <a:lnTo>
                    <a:pt x="5294312" y="2333625"/>
                  </a:lnTo>
                  <a:lnTo>
                    <a:pt x="5299824" y="2330323"/>
                  </a:lnTo>
                  <a:lnTo>
                    <a:pt x="5327891" y="2296122"/>
                  </a:lnTo>
                  <a:lnTo>
                    <a:pt x="5333682" y="2266950"/>
                  </a:lnTo>
                  <a:lnTo>
                    <a:pt x="5333682" y="76200"/>
                  </a:lnTo>
                  <a:close/>
                </a:path>
              </a:pathLst>
            </a:custGeom>
            <a:solidFill>
              <a:srgbClr val="EB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1905225"/>
              <a:ext cx="60960" cy="2324100"/>
            </a:xfrm>
            <a:custGeom>
              <a:avLst/>
              <a:gdLst/>
              <a:ahLst/>
              <a:cxnLst/>
              <a:rect l="l" t="t" r="r" b="b"/>
              <a:pathLst>
                <a:path w="60959" h="2324100">
                  <a:moveTo>
                    <a:pt x="39002" y="2323648"/>
                  </a:moveTo>
                  <a:lnTo>
                    <a:pt x="9007" y="2293155"/>
                  </a:lnTo>
                  <a:lnTo>
                    <a:pt x="0" y="2257199"/>
                  </a:lnTo>
                  <a:lnTo>
                    <a:pt x="0" y="66449"/>
                  </a:lnTo>
                  <a:lnTo>
                    <a:pt x="12830" y="24106"/>
                  </a:lnTo>
                  <a:lnTo>
                    <a:pt x="39002" y="0"/>
                  </a:lnTo>
                  <a:lnTo>
                    <a:pt x="60794" y="5448"/>
                  </a:lnTo>
                  <a:lnTo>
                    <a:pt x="56951" y="8233"/>
                  </a:lnTo>
                  <a:lnTo>
                    <a:pt x="52831" y="13051"/>
                  </a:lnTo>
                  <a:lnTo>
                    <a:pt x="38825" y="53439"/>
                  </a:lnTo>
                  <a:lnTo>
                    <a:pt x="38100" y="66449"/>
                  </a:lnTo>
                  <a:lnTo>
                    <a:pt x="38100" y="2257199"/>
                  </a:lnTo>
                  <a:lnTo>
                    <a:pt x="45686" y="2298093"/>
                  </a:lnTo>
                  <a:lnTo>
                    <a:pt x="60795" y="2318200"/>
                  </a:lnTo>
                  <a:lnTo>
                    <a:pt x="39002" y="2323648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0574" y="2095499"/>
              <a:ext cx="214312" cy="17144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14674" y="3514724"/>
              <a:ext cx="381000" cy="304800"/>
            </a:xfrm>
            <a:custGeom>
              <a:avLst/>
              <a:gdLst/>
              <a:ahLst/>
              <a:cxnLst/>
              <a:rect l="l" t="t" r="r" b="b"/>
              <a:pathLst>
                <a:path w="381000" h="304800">
                  <a:moveTo>
                    <a:pt x="209549" y="57149"/>
                  </a:moveTo>
                  <a:lnTo>
                    <a:pt x="171449" y="57149"/>
                  </a:lnTo>
                  <a:lnTo>
                    <a:pt x="171449" y="19049"/>
                  </a:lnTo>
                  <a:lnTo>
                    <a:pt x="172944" y="11628"/>
                  </a:lnTo>
                  <a:lnTo>
                    <a:pt x="177023" y="5573"/>
                  </a:lnTo>
                  <a:lnTo>
                    <a:pt x="183078" y="1494"/>
                  </a:lnTo>
                  <a:lnTo>
                    <a:pt x="190499" y="0"/>
                  </a:lnTo>
                  <a:lnTo>
                    <a:pt x="197921" y="1494"/>
                  </a:lnTo>
                  <a:lnTo>
                    <a:pt x="203976" y="5573"/>
                  </a:lnTo>
                  <a:lnTo>
                    <a:pt x="208055" y="11628"/>
                  </a:lnTo>
                  <a:lnTo>
                    <a:pt x="209549" y="19049"/>
                  </a:lnTo>
                  <a:lnTo>
                    <a:pt x="209549" y="57149"/>
                  </a:lnTo>
                  <a:close/>
                </a:path>
                <a:path w="381000" h="304800">
                  <a:moveTo>
                    <a:pt x="280987" y="304799"/>
                  </a:moveTo>
                  <a:lnTo>
                    <a:pt x="100012" y="304799"/>
                  </a:lnTo>
                  <a:lnTo>
                    <a:pt x="83319" y="301434"/>
                  </a:lnTo>
                  <a:lnTo>
                    <a:pt x="69696" y="292253"/>
                  </a:lnTo>
                  <a:lnTo>
                    <a:pt x="60515" y="278630"/>
                  </a:lnTo>
                  <a:lnTo>
                    <a:pt x="57149" y="261937"/>
                  </a:lnTo>
                  <a:lnTo>
                    <a:pt x="57149" y="100012"/>
                  </a:lnTo>
                  <a:lnTo>
                    <a:pt x="60515" y="83319"/>
                  </a:lnTo>
                  <a:lnTo>
                    <a:pt x="69696" y="69696"/>
                  </a:lnTo>
                  <a:lnTo>
                    <a:pt x="83319" y="60515"/>
                  </a:lnTo>
                  <a:lnTo>
                    <a:pt x="100012" y="57149"/>
                  </a:lnTo>
                  <a:lnTo>
                    <a:pt x="280987" y="57149"/>
                  </a:lnTo>
                  <a:lnTo>
                    <a:pt x="297680" y="60515"/>
                  </a:lnTo>
                  <a:lnTo>
                    <a:pt x="311303" y="69696"/>
                  </a:lnTo>
                  <a:lnTo>
                    <a:pt x="320484" y="83319"/>
                  </a:lnTo>
                  <a:lnTo>
                    <a:pt x="323849" y="100012"/>
                  </a:lnTo>
                  <a:lnTo>
                    <a:pt x="323849" y="128587"/>
                  </a:lnTo>
                  <a:lnTo>
                    <a:pt x="130192" y="128587"/>
                  </a:lnTo>
                  <a:lnTo>
                    <a:pt x="127154" y="129191"/>
                  </a:lnTo>
                  <a:lnTo>
                    <a:pt x="109537" y="149242"/>
                  </a:lnTo>
                  <a:lnTo>
                    <a:pt x="109537" y="155557"/>
                  </a:lnTo>
                  <a:lnTo>
                    <a:pt x="130192" y="176212"/>
                  </a:lnTo>
                  <a:lnTo>
                    <a:pt x="323849" y="176212"/>
                  </a:lnTo>
                  <a:lnTo>
                    <a:pt x="323849" y="228599"/>
                  </a:lnTo>
                  <a:lnTo>
                    <a:pt x="118586" y="228599"/>
                  </a:lnTo>
                  <a:lnTo>
                    <a:pt x="114299" y="232886"/>
                  </a:lnTo>
                  <a:lnTo>
                    <a:pt x="114299" y="243363"/>
                  </a:lnTo>
                  <a:lnTo>
                    <a:pt x="118586" y="247649"/>
                  </a:lnTo>
                  <a:lnTo>
                    <a:pt x="323849" y="247649"/>
                  </a:lnTo>
                  <a:lnTo>
                    <a:pt x="323849" y="261937"/>
                  </a:lnTo>
                  <a:lnTo>
                    <a:pt x="320484" y="278630"/>
                  </a:lnTo>
                  <a:lnTo>
                    <a:pt x="311303" y="292253"/>
                  </a:lnTo>
                  <a:lnTo>
                    <a:pt x="297680" y="301434"/>
                  </a:lnTo>
                  <a:lnTo>
                    <a:pt x="280987" y="304799"/>
                  </a:lnTo>
                  <a:close/>
                </a:path>
                <a:path w="381000" h="304800">
                  <a:moveTo>
                    <a:pt x="244492" y="176212"/>
                  </a:moveTo>
                  <a:lnTo>
                    <a:pt x="136507" y="176212"/>
                  </a:lnTo>
                  <a:lnTo>
                    <a:pt x="139545" y="175608"/>
                  </a:lnTo>
                  <a:lnTo>
                    <a:pt x="145380" y="173191"/>
                  </a:lnTo>
                  <a:lnTo>
                    <a:pt x="157162" y="155557"/>
                  </a:lnTo>
                  <a:lnTo>
                    <a:pt x="157162" y="149242"/>
                  </a:lnTo>
                  <a:lnTo>
                    <a:pt x="136507" y="128587"/>
                  </a:lnTo>
                  <a:lnTo>
                    <a:pt x="244492" y="128587"/>
                  </a:lnTo>
                  <a:lnTo>
                    <a:pt x="223837" y="149242"/>
                  </a:lnTo>
                  <a:lnTo>
                    <a:pt x="223837" y="155557"/>
                  </a:lnTo>
                  <a:lnTo>
                    <a:pt x="241454" y="175608"/>
                  </a:lnTo>
                  <a:lnTo>
                    <a:pt x="244492" y="176212"/>
                  </a:lnTo>
                  <a:close/>
                </a:path>
                <a:path w="381000" h="304800">
                  <a:moveTo>
                    <a:pt x="323849" y="176212"/>
                  </a:moveTo>
                  <a:lnTo>
                    <a:pt x="250807" y="176212"/>
                  </a:lnTo>
                  <a:lnTo>
                    <a:pt x="253845" y="175608"/>
                  </a:lnTo>
                  <a:lnTo>
                    <a:pt x="259679" y="173191"/>
                  </a:lnTo>
                  <a:lnTo>
                    <a:pt x="271462" y="155557"/>
                  </a:lnTo>
                  <a:lnTo>
                    <a:pt x="271462" y="149242"/>
                  </a:lnTo>
                  <a:lnTo>
                    <a:pt x="250807" y="128587"/>
                  </a:lnTo>
                  <a:lnTo>
                    <a:pt x="323849" y="128587"/>
                  </a:lnTo>
                  <a:lnTo>
                    <a:pt x="323849" y="176212"/>
                  </a:lnTo>
                  <a:close/>
                </a:path>
                <a:path w="381000" h="304800">
                  <a:moveTo>
                    <a:pt x="175736" y="247649"/>
                  </a:moveTo>
                  <a:lnTo>
                    <a:pt x="148113" y="247649"/>
                  </a:lnTo>
                  <a:lnTo>
                    <a:pt x="152399" y="243363"/>
                  </a:lnTo>
                  <a:lnTo>
                    <a:pt x="152399" y="232886"/>
                  </a:lnTo>
                  <a:lnTo>
                    <a:pt x="148113" y="228599"/>
                  </a:lnTo>
                  <a:lnTo>
                    <a:pt x="175736" y="228599"/>
                  </a:lnTo>
                  <a:lnTo>
                    <a:pt x="171449" y="232886"/>
                  </a:lnTo>
                  <a:lnTo>
                    <a:pt x="171449" y="243363"/>
                  </a:lnTo>
                  <a:lnTo>
                    <a:pt x="175736" y="247649"/>
                  </a:lnTo>
                  <a:close/>
                </a:path>
                <a:path w="381000" h="304800">
                  <a:moveTo>
                    <a:pt x="232886" y="247649"/>
                  </a:moveTo>
                  <a:lnTo>
                    <a:pt x="205263" y="247649"/>
                  </a:lnTo>
                  <a:lnTo>
                    <a:pt x="209549" y="243363"/>
                  </a:lnTo>
                  <a:lnTo>
                    <a:pt x="209549" y="232886"/>
                  </a:lnTo>
                  <a:lnTo>
                    <a:pt x="205263" y="228599"/>
                  </a:lnTo>
                  <a:lnTo>
                    <a:pt x="232886" y="228599"/>
                  </a:lnTo>
                  <a:lnTo>
                    <a:pt x="228599" y="232886"/>
                  </a:lnTo>
                  <a:lnTo>
                    <a:pt x="228599" y="243363"/>
                  </a:lnTo>
                  <a:lnTo>
                    <a:pt x="232886" y="247649"/>
                  </a:lnTo>
                  <a:close/>
                </a:path>
                <a:path w="381000" h="304800">
                  <a:moveTo>
                    <a:pt x="323849" y="247649"/>
                  </a:moveTo>
                  <a:lnTo>
                    <a:pt x="262413" y="247649"/>
                  </a:lnTo>
                  <a:lnTo>
                    <a:pt x="266699" y="243363"/>
                  </a:lnTo>
                  <a:lnTo>
                    <a:pt x="266699" y="232886"/>
                  </a:lnTo>
                  <a:lnTo>
                    <a:pt x="262413" y="228599"/>
                  </a:lnTo>
                  <a:lnTo>
                    <a:pt x="323849" y="228599"/>
                  </a:lnTo>
                  <a:lnTo>
                    <a:pt x="323849" y="247649"/>
                  </a:lnTo>
                  <a:close/>
                </a:path>
                <a:path w="381000" h="304800">
                  <a:moveTo>
                    <a:pt x="38099" y="247649"/>
                  </a:moveTo>
                  <a:lnTo>
                    <a:pt x="28574" y="247649"/>
                  </a:lnTo>
                  <a:lnTo>
                    <a:pt x="17454" y="245403"/>
                  </a:lnTo>
                  <a:lnTo>
                    <a:pt x="8371" y="239278"/>
                  </a:lnTo>
                  <a:lnTo>
                    <a:pt x="2246" y="230195"/>
                  </a:lnTo>
                  <a:lnTo>
                    <a:pt x="0" y="219074"/>
                  </a:lnTo>
                  <a:lnTo>
                    <a:pt x="0" y="161924"/>
                  </a:lnTo>
                  <a:lnTo>
                    <a:pt x="2246" y="150804"/>
                  </a:lnTo>
                  <a:lnTo>
                    <a:pt x="8371" y="141721"/>
                  </a:lnTo>
                  <a:lnTo>
                    <a:pt x="17454" y="135596"/>
                  </a:lnTo>
                  <a:lnTo>
                    <a:pt x="28574" y="133349"/>
                  </a:lnTo>
                  <a:lnTo>
                    <a:pt x="38099" y="133349"/>
                  </a:lnTo>
                  <a:lnTo>
                    <a:pt x="38099" y="247649"/>
                  </a:lnTo>
                  <a:close/>
                </a:path>
                <a:path w="381000" h="304800">
                  <a:moveTo>
                    <a:pt x="352424" y="247649"/>
                  </a:moveTo>
                  <a:lnTo>
                    <a:pt x="342899" y="247649"/>
                  </a:lnTo>
                  <a:lnTo>
                    <a:pt x="342899" y="133349"/>
                  </a:lnTo>
                  <a:lnTo>
                    <a:pt x="352424" y="133349"/>
                  </a:lnTo>
                  <a:lnTo>
                    <a:pt x="363545" y="135596"/>
                  </a:lnTo>
                  <a:lnTo>
                    <a:pt x="372628" y="141721"/>
                  </a:lnTo>
                  <a:lnTo>
                    <a:pt x="378753" y="150804"/>
                  </a:lnTo>
                  <a:lnTo>
                    <a:pt x="380999" y="161924"/>
                  </a:lnTo>
                  <a:lnTo>
                    <a:pt x="380999" y="219074"/>
                  </a:lnTo>
                  <a:lnTo>
                    <a:pt x="378753" y="230195"/>
                  </a:lnTo>
                  <a:lnTo>
                    <a:pt x="372628" y="239278"/>
                  </a:lnTo>
                  <a:lnTo>
                    <a:pt x="363545" y="245403"/>
                  </a:lnTo>
                  <a:lnTo>
                    <a:pt x="352424" y="247649"/>
                  </a:lnTo>
                  <a:close/>
                </a:path>
              </a:pathLst>
            </a:custGeom>
            <a:solidFill>
              <a:srgbClr val="9DB0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733099" y="3556579"/>
            <a:ext cx="105600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45" dirty="0">
                <a:solidFill>
                  <a:schemeClr val="accent4"/>
                </a:solidFill>
                <a:latin typeface="+mn-lt"/>
                <a:cs typeface="Roboto"/>
              </a:rPr>
              <a:t>Static</a:t>
            </a:r>
            <a:r>
              <a:rPr sz="1150" spc="-1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accent4"/>
                </a:solidFill>
                <a:latin typeface="+mn-lt"/>
                <a:cs typeface="Roboto"/>
              </a:rPr>
              <a:t>Knowledge</a:t>
            </a:r>
            <a:endParaRPr sz="115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7105" y="1678460"/>
            <a:ext cx="3155315" cy="5238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80"/>
              </a:spcBef>
            </a:pPr>
            <a:r>
              <a:rPr sz="1500" b="0" spc="-90" dirty="0">
                <a:solidFill>
                  <a:srgbClr val="3F4444"/>
                </a:solidFill>
                <a:latin typeface="+mn-lt"/>
                <a:cs typeface="Montserrat Medium"/>
              </a:rPr>
              <a:t>Traditional</a:t>
            </a:r>
            <a:r>
              <a:rPr sz="1500" b="0" spc="-2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14" dirty="0">
                <a:solidFill>
                  <a:srgbClr val="3F4444"/>
                </a:solidFill>
                <a:latin typeface="+mn-lt"/>
                <a:cs typeface="Montserrat Medium"/>
              </a:rPr>
              <a:t>LLM</a:t>
            </a:r>
            <a:r>
              <a:rPr sz="1500" b="0" spc="-1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rgbClr val="3F4444"/>
                </a:solidFill>
                <a:latin typeface="+mn-lt"/>
                <a:cs typeface="Montserrat Medium"/>
              </a:rPr>
              <a:t>Approach</a:t>
            </a:r>
            <a:endParaRPr sz="150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Relies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solely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chemeClr val="tx1"/>
                </a:solidFill>
                <a:latin typeface="+mn-lt"/>
                <a:cs typeface="Roboto"/>
              </a:rPr>
              <a:t>on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pre-trained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chemeClr val="tx1"/>
                </a:solidFill>
                <a:latin typeface="+mn-lt"/>
                <a:cs typeface="Roboto"/>
              </a:rPr>
              <a:t>internal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knowledge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61404" y="1574505"/>
            <a:ext cx="5372406" cy="2343150"/>
            <a:chOff x="6210299" y="1895474"/>
            <a:chExt cx="5372406" cy="2343150"/>
          </a:xfrm>
        </p:grpSpPr>
        <p:sp>
          <p:nvSpPr>
            <p:cNvPr id="15" name="object 15"/>
            <p:cNvSpPr/>
            <p:nvPr/>
          </p:nvSpPr>
          <p:spPr>
            <a:xfrm>
              <a:off x="6248705" y="1895474"/>
              <a:ext cx="5334000" cy="2343150"/>
            </a:xfrm>
            <a:custGeom>
              <a:avLst/>
              <a:gdLst/>
              <a:ahLst/>
              <a:cxnLst/>
              <a:rect l="l" t="t" r="r" b="b"/>
              <a:pathLst>
                <a:path w="5334000" h="2343150">
                  <a:moveTo>
                    <a:pt x="5333682" y="76200"/>
                  </a:moveTo>
                  <a:lnTo>
                    <a:pt x="5320855" y="33858"/>
                  </a:lnTo>
                  <a:lnTo>
                    <a:pt x="5311813" y="22834"/>
                  </a:lnTo>
                  <a:lnTo>
                    <a:pt x="5272354" y="1460"/>
                  </a:lnTo>
                  <a:lnTo>
                    <a:pt x="5257482" y="0"/>
                  </a:lnTo>
                  <a:lnTo>
                    <a:pt x="37782" y="0"/>
                  </a:lnTo>
                  <a:lnTo>
                    <a:pt x="431" y="9842"/>
                  </a:lnTo>
                  <a:lnTo>
                    <a:pt x="0" y="9842"/>
                  </a:lnTo>
                  <a:lnTo>
                    <a:pt x="22136" y="15379"/>
                  </a:lnTo>
                  <a:lnTo>
                    <a:pt x="27876" y="11226"/>
                  </a:lnTo>
                  <a:lnTo>
                    <a:pt x="32740" y="9525"/>
                  </a:lnTo>
                  <a:lnTo>
                    <a:pt x="5257482" y="9525"/>
                  </a:lnTo>
                  <a:lnTo>
                    <a:pt x="5264061" y="9842"/>
                  </a:lnTo>
                  <a:lnTo>
                    <a:pt x="5299761" y="24638"/>
                  </a:lnTo>
                  <a:lnTo>
                    <a:pt x="5305082" y="29565"/>
                  </a:lnTo>
                  <a:lnTo>
                    <a:pt x="5309057" y="33934"/>
                  </a:lnTo>
                  <a:lnTo>
                    <a:pt x="5323840" y="69634"/>
                  </a:lnTo>
                  <a:lnTo>
                    <a:pt x="5324157" y="76200"/>
                  </a:lnTo>
                  <a:lnTo>
                    <a:pt x="5324157" y="2266950"/>
                  </a:lnTo>
                  <a:lnTo>
                    <a:pt x="5312930" y="2304008"/>
                  </a:lnTo>
                  <a:lnTo>
                    <a:pt x="5305082" y="2313597"/>
                  </a:lnTo>
                  <a:lnTo>
                    <a:pt x="5304637" y="2314105"/>
                  </a:lnTo>
                  <a:lnTo>
                    <a:pt x="5270500" y="2332367"/>
                  </a:lnTo>
                  <a:lnTo>
                    <a:pt x="5264569" y="2333231"/>
                  </a:lnTo>
                  <a:lnTo>
                    <a:pt x="5265636" y="2333231"/>
                  </a:lnTo>
                  <a:lnTo>
                    <a:pt x="5257482" y="2333625"/>
                  </a:lnTo>
                  <a:lnTo>
                    <a:pt x="32740" y="2333625"/>
                  </a:lnTo>
                  <a:lnTo>
                    <a:pt x="27876" y="2331936"/>
                  </a:lnTo>
                  <a:lnTo>
                    <a:pt x="22136" y="2327783"/>
                  </a:lnTo>
                  <a:lnTo>
                    <a:pt x="304" y="2333231"/>
                  </a:lnTo>
                  <a:lnTo>
                    <a:pt x="37782" y="2343150"/>
                  </a:lnTo>
                  <a:lnTo>
                    <a:pt x="5257482" y="2343150"/>
                  </a:lnTo>
                  <a:lnTo>
                    <a:pt x="5294312" y="2333625"/>
                  </a:lnTo>
                  <a:lnTo>
                    <a:pt x="5299824" y="2330323"/>
                  </a:lnTo>
                  <a:lnTo>
                    <a:pt x="5327891" y="2296122"/>
                  </a:lnTo>
                  <a:lnTo>
                    <a:pt x="5333682" y="2266950"/>
                  </a:lnTo>
                  <a:lnTo>
                    <a:pt x="5333682" y="76200"/>
                  </a:lnTo>
                  <a:close/>
                </a:path>
              </a:pathLst>
            </a:custGeom>
            <a:solidFill>
              <a:srgbClr val="EB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0299" y="1905224"/>
              <a:ext cx="60960" cy="2324100"/>
            </a:xfrm>
            <a:custGeom>
              <a:avLst/>
              <a:gdLst/>
              <a:ahLst/>
              <a:cxnLst/>
              <a:rect l="l" t="t" r="r" b="b"/>
              <a:pathLst>
                <a:path w="60960" h="2324100">
                  <a:moveTo>
                    <a:pt x="39003" y="2323648"/>
                  </a:moveTo>
                  <a:lnTo>
                    <a:pt x="9007" y="2293155"/>
                  </a:lnTo>
                  <a:lnTo>
                    <a:pt x="0" y="2257199"/>
                  </a:lnTo>
                  <a:lnTo>
                    <a:pt x="0" y="66449"/>
                  </a:lnTo>
                  <a:lnTo>
                    <a:pt x="12829" y="24107"/>
                  </a:lnTo>
                  <a:lnTo>
                    <a:pt x="39002" y="0"/>
                  </a:lnTo>
                  <a:lnTo>
                    <a:pt x="60793" y="5447"/>
                  </a:lnTo>
                  <a:lnTo>
                    <a:pt x="56951" y="8233"/>
                  </a:lnTo>
                  <a:lnTo>
                    <a:pt x="52831" y="13051"/>
                  </a:lnTo>
                  <a:lnTo>
                    <a:pt x="38824" y="53439"/>
                  </a:lnTo>
                  <a:lnTo>
                    <a:pt x="38100" y="66449"/>
                  </a:lnTo>
                  <a:lnTo>
                    <a:pt x="38100" y="2257199"/>
                  </a:lnTo>
                  <a:lnTo>
                    <a:pt x="45686" y="2298093"/>
                  </a:lnTo>
                  <a:lnTo>
                    <a:pt x="60794" y="2318200"/>
                  </a:lnTo>
                  <a:lnTo>
                    <a:pt x="39003" y="2323648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91274" y="2095499"/>
              <a:ext cx="171449" cy="17144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772524" y="3514724"/>
              <a:ext cx="266700" cy="304800"/>
            </a:xfrm>
            <a:custGeom>
              <a:avLst/>
              <a:gdLst/>
              <a:ahLst/>
              <a:cxnLst/>
              <a:rect l="l" t="t" r="r" b="b"/>
              <a:pathLst>
                <a:path w="266700" h="304800">
                  <a:moveTo>
                    <a:pt x="133349" y="123824"/>
                  </a:moveTo>
                  <a:lnTo>
                    <a:pt x="81447" y="120083"/>
                  </a:lnTo>
                  <a:lnTo>
                    <a:pt x="39059" y="109879"/>
                  </a:lnTo>
                  <a:lnTo>
                    <a:pt x="10480" y="94742"/>
                  </a:lnTo>
                  <a:lnTo>
                    <a:pt x="0" y="76199"/>
                  </a:lnTo>
                  <a:lnTo>
                    <a:pt x="0" y="47624"/>
                  </a:lnTo>
                  <a:lnTo>
                    <a:pt x="10480" y="29082"/>
                  </a:lnTo>
                  <a:lnTo>
                    <a:pt x="39059" y="13945"/>
                  </a:lnTo>
                  <a:lnTo>
                    <a:pt x="81447" y="3741"/>
                  </a:lnTo>
                  <a:lnTo>
                    <a:pt x="133349" y="0"/>
                  </a:lnTo>
                  <a:lnTo>
                    <a:pt x="185252" y="3741"/>
                  </a:lnTo>
                  <a:lnTo>
                    <a:pt x="227640" y="13945"/>
                  </a:lnTo>
                  <a:lnTo>
                    <a:pt x="256219" y="29082"/>
                  </a:lnTo>
                  <a:lnTo>
                    <a:pt x="266699" y="47624"/>
                  </a:lnTo>
                  <a:lnTo>
                    <a:pt x="266699" y="76199"/>
                  </a:lnTo>
                  <a:lnTo>
                    <a:pt x="256219" y="94742"/>
                  </a:lnTo>
                  <a:lnTo>
                    <a:pt x="227640" y="109879"/>
                  </a:lnTo>
                  <a:lnTo>
                    <a:pt x="185252" y="120083"/>
                  </a:lnTo>
                  <a:lnTo>
                    <a:pt x="133349" y="123824"/>
                  </a:lnTo>
                  <a:close/>
                </a:path>
                <a:path w="266700" h="304800">
                  <a:moveTo>
                    <a:pt x="133349" y="219074"/>
                  </a:moveTo>
                  <a:lnTo>
                    <a:pt x="81447" y="215333"/>
                  </a:lnTo>
                  <a:lnTo>
                    <a:pt x="39059" y="205129"/>
                  </a:lnTo>
                  <a:lnTo>
                    <a:pt x="10480" y="189992"/>
                  </a:lnTo>
                  <a:lnTo>
                    <a:pt x="0" y="171449"/>
                  </a:lnTo>
                  <a:lnTo>
                    <a:pt x="0" y="110787"/>
                  </a:lnTo>
                  <a:lnTo>
                    <a:pt x="7062" y="115766"/>
                  </a:lnTo>
                  <a:lnTo>
                    <a:pt x="14955" y="120260"/>
                  </a:lnTo>
                  <a:lnTo>
                    <a:pt x="54238" y="134185"/>
                  </a:lnTo>
                  <a:lnTo>
                    <a:pt x="105171" y="141861"/>
                  </a:lnTo>
                  <a:lnTo>
                    <a:pt x="133349" y="142874"/>
                  </a:lnTo>
                  <a:lnTo>
                    <a:pt x="266699" y="142874"/>
                  </a:lnTo>
                  <a:lnTo>
                    <a:pt x="266699" y="171449"/>
                  </a:lnTo>
                  <a:lnTo>
                    <a:pt x="256219" y="189992"/>
                  </a:lnTo>
                  <a:lnTo>
                    <a:pt x="227640" y="205129"/>
                  </a:lnTo>
                  <a:lnTo>
                    <a:pt x="185252" y="215333"/>
                  </a:lnTo>
                  <a:lnTo>
                    <a:pt x="133349" y="219074"/>
                  </a:lnTo>
                  <a:close/>
                </a:path>
                <a:path w="266700" h="304800">
                  <a:moveTo>
                    <a:pt x="266699" y="142874"/>
                  </a:moveTo>
                  <a:lnTo>
                    <a:pt x="133349" y="142874"/>
                  </a:lnTo>
                  <a:lnTo>
                    <a:pt x="161528" y="141861"/>
                  </a:lnTo>
                  <a:lnTo>
                    <a:pt x="188088" y="138916"/>
                  </a:lnTo>
                  <a:lnTo>
                    <a:pt x="234076" y="127813"/>
                  </a:lnTo>
                  <a:lnTo>
                    <a:pt x="266699" y="110787"/>
                  </a:lnTo>
                  <a:lnTo>
                    <a:pt x="266699" y="142874"/>
                  </a:lnTo>
                  <a:close/>
                </a:path>
                <a:path w="266700" h="304800">
                  <a:moveTo>
                    <a:pt x="133349" y="304799"/>
                  </a:moveTo>
                  <a:lnTo>
                    <a:pt x="81447" y="301058"/>
                  </a:lnTo>
                  <a:lnTo>
                    <a:pt x="39059" y="290854"/>
                  </a:lnTo>
                  <a:lnTo>
                    <a:pt x="10480" y="275717"/>
                  </a:lnTo>
                  <a:lnTo>
                    <a:pt x="0" y="257174"/>
                  </a:lnTo>
                  <a:lnTo>
                    <a:pt x="0" y="206037"/>
                  </a:lnTo>
                  <a:lnTo>
                    <a:pt x="7062" y="211016"/>
                  </a:lnTo>
                  <a:lnTo>
                    <a:pt x="14955" y="215510"/>
                  </a:lnTo>
                  <a:lnTo>
                    <a:pt x="54238" y="229435"/>
                  </a:lnTo>
                  <a:lnTo>
                    <a:pt x="105171" y="237111"/>
                  </a:lnTo>
                  <a:lnTo>
                    <a:pt x="133349" y="238124"/>
                  </a:lnTo>
                  <a:lnTo>
                    <a:pt x="266699" y="238124"/>
                  </a:lnTo>
                  <a:lnTo>
                    <a:pt x="266699" y="257174"/>
                  </a:lnTo>
                  <a:lnTo>
                    <a:pt x="256219" y="275717"/>
                  </a:lnTo>
                  <a:lnTo>
                    <a:pt x="227640" y="290854"/>
                  </a:lnTo>
                  <a:lnTo>
                    <a:pt x="185252" y="301058"/>
                  </a:lnTo>
                  <a:lnTo>
                    <a:pt x="133349" y="304799"/>
                  </a:lnTo>
                  <a:close/>
                </a:path>
                <a:path w="266700" h="304800">
                  <a:moveTo>
                    <a:pt x="266699" y="238124"/>
                  </a:moveTo>
                  <a:lnTo>
                    <a:pt x="133349" y="238124"/>
                  </a:lnTo>
                  <a:lnTo>
                    <a:pt x="161528" y="237111"/>
                  </a:lnTo>
                  <a:lnTo>
                    <a:pt x="188088" y="234166"/>
                  </a:lnTo>
                  <a:lnTo>
                    <a:pt x="234076" y="223063"/>
                  </a:lnTo>
                  <a:lnTo>
                    <a:pt x="266699" y="206037"/>
                  </a:lnTo>
                  <a:lnTo>
                    <a:pt x="266699" y="23812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1273" y="2409824"/>
              <a:ext cx="95250" cy="952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1273" y="2809874"/>
              <a:ext cx="95250" cy="952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91273" y="3209924"/>
              <a:ext cx="95250" cy="952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246437" y="3556579"/>
            <a:ext cx="1230630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chemeClr val="accent4"/>
                </a:solidFill>
                <a:latin typeface="+mn-lt"/>
                <a:cs typeface="Roboto"/>
              </a:rPr>
              <a:t>Dynamic</a:t>
            </a:r>
            <a:r>
              <a:rPr sz="1150" spc="-2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Knowledge</a:t>
            </a:r>
            <a:endParaRPr sz="115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67805" y="1678460"/>
            <a:ext cx="3334385" cy="52387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380"/>
              </a:spcBef>
            </a:pPr>
            <a:r>
              <a:rPr sz="1500" b="0" spc="-130" dirty="0">
                <a:solidFill>
                  <a:srgbClr val="3F4444"/>
                </a:solidFill>
                <a:latin typeface="+mn-lt"/>
                <a:cs typeface="Montserrat Medium"/>
              </a:rPr>
              <a:t>RAG</a:t>
            </a:r>
            <a:r>
              <a:rPr sz="1500" b="0" spc="-2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rgbClr val="3F4444"/>
                </a:solidFill>
                <a:latin typeface="+mn-lt"/>
                <a:cs typeface="Montserrat Medium"/>
              </a:rPr>
              <a:t>Intervention</a:t>
            </a:r>
            <a:endParaRPr sz="150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Connects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75" dirty="0">
                <a:solidFill>
                  <a:schemeClr val="tx1"/>
                </a:solidFill>
                <a:latin typeface="+mn-lt"/>
                <a:cs typeface="Roboto"/>
              </a:rPr>
              <a:t>LLMs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with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external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knowledge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+mn-lt"/>
                <a:cs typeface="Roboto"/>
              </a:rPr>
              <a:t>sources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89279" y="4110332"/>
            <a:ext cx="10972800" cy="2667000"/>
          </a:xfrm>
          <a:custGeom>
            <a:avLst/>
            <a:gdLst/>
            <a:ahLst/>
            <a:cxnLst/>
            <a:rect l="l" t="t" r="r" b="b"/>
            <a:pathLst>
              <a:path w="10972800" h="2667000">
                <a:moveTo>
                  <a:pt x="10901602" y="2666999"/>
                </a:moveTo>
                <a:lnTo>
                  <a:pt x="71196" y="2666999"/>
                </a:lnTo>
                <a:lnTo>
                  <a:pt x="66241" y="2666510"/>
                </a:lnTo>
                <a:lnTo>
                  <a:pt x="29705" y="2651376"/>
                </a:lnTo>
                <a:lnTo>
                  <a:pt x="3885" y="2615337"/>
                </a:lnTo>
                <a:lnTo>
                  <a:pt x="0" y="2595802"/>
                </a:lnTo>
                <a:lnTo>
                  <a:pt x="0" y="25907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0901602" y="0"/>
                </a:lnTo>
                <a:lnTo>
                  <a:pt x="10943091" y="15621"/>
                </a:lnTo>
                <a:lnTo>
                  <a:pt x="10968911" y="51661"/>
                </a:lnTo>
                <a:lnTo>
                  <a:pt x="10972798" y="71196"/>
                </a:lnTo>
                <a:lnTo>
                  <a:pt x="10972798" y="2595802"/>
                </a:lnTo>
                <a:lnTo>
                  <a:pt x="10957175" y="2637292"/>
                </a:lnTo>
                <a:lnTo>
                  <a:pt x="10921136" y="2663112"/>
                </a:lnTo>
                <a:lnTo>
                  <a:pt x="10906556" y="2666510"/>
                </a:lnTo>
                <a:lnTo>
                  <a:pt x="10901602" y="2666999"/>
                </a:lnTo>
                <a:close/>
              </a:path>
            </a:pathLst>
          </a:custGeom>
          <a:solidFill>
            <a:srgbClr val="E1F6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05180" y="4324660"/>
            <a:ext cx="2647315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130" dirty="0">
                <a:solidFill>
                  <a:srgbClr val="3F4444"/>
                </a:solidFill>
                <a:latin typeface="+mn-lt"/>
                <a:cs typeface="Montserrat Medium"/>
              </a:rPr>
              <a:t>RAG</a:t>
            </a:r>
            <a:r>
              <a:rPr sz="1500" b="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100" dirty="0">
                <a:solidFill>
                  <a:srgbClr val="3F4444"/>
                </a:solidFill>
                <a:latin typeface="+mn-lt"/>
                <a:cs typeface="Montserrat Medium"/>
              </a:rPr>
              <a:t>Process:</a:t>
            </a:r>
            <a:r>
              <a:rPr sz="1500" b="0" spc="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95" dirty="0">
                <a:solidFill>
                  <a:srgbClr val="3F4444"/>
                </a:solidFill>
                <a:latin typeface="+mn-lt"/>
                <a:cs typeface="Montserrat Medium"/>
              </a:rPr>
              <a:t>3-</a:t>
            </a:r>
            <a:r>
              <a:rPr sz="1500" b="0" spc="-105" dirty="0">
                <a:solidFill>
                  <a:srgbClr val="3F4444"/>
                </a:solidFill>
                <a:latin typeface="+mn-lt"/>
                <a:cs typeface="Montserrat Medium"/>
              </a:rPr>
              <a:t>Step</a:t>
            </a:r>
            <a:r>
              <a:rPr sz="1500" b="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500" b="0" spc="-90" dirty="0">
                <a:solidFill>
                  <a:srgbClr val="3F4444"/>
                </a:solidFill>
                <a:latin typeface="+mn-lt"/>
                <a:cs typeface="Montserrat Medium"/>
              </a:rPr>
              <a:t>Workflow</a:t>
            </a:r>
            <a:endParaRPr sz="1500" dirty="0">
              <a:solidFill>
                <a:srgbClr val="3F4444"/>
              </a:solidFill>
              <a:latin typeface="+mn-lt"/>
              <a:cs typeface="Montserrat Medi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7879" y="4834232"/>
            <a:ext cx="7159190" cy="1638300"/>
            <a:chOff x="838199" y="5333999"/>
            <a:chExt cx="7159190" cy="163830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0999" y="6070996"/>
              <a:ext cx="167840" cy="1452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29549" y="6070996"/>
              <a:ext cx="167840" cy="14525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57249" y="5338762"/>
              <a:ext cx="3215005" cy="1628775"/>
            </a:xfrm>
            <a:custGeom>
              <a:avLst/>
              <a:gdLst/>
              <a:ahLst/>
              <a:cxnLst/>
              <a:rect l="l" t="t" r="r" b="b"/>
              <a:pathLst>
                <a:path w="3215004" h="1628775">
                  <a:moveTo>
                    <a:pt x="3147940" y="1628774"/>
                  </a:moveTo>
                  <a:lnTo>
                    <a:pt x="53397" y="1628774"/>
                  </a:lnTo>
                  <a:lnTo>
                    <a:pt x="49680" y="1628316"/>
                  </a:lnTo>
                  <a:lnTo>
                    <a:pt x="14085" y="1604533"/>
                  </a:lnTo>
                  <a:lnTo>
                    <a:pt x="366" y="1566672"/>
                  </a:lnTo>
                  <a:lnTo>
                    <a:pt x="0" y="1562027"/>
                  </a:lnTo>
                  <a:lnTo>
                    <a:pt x="0" y="1557337"/>
                  </a:lnTo>
                  <a:lnTo>
                    <a:pt x="0" y="66746"/>
                  </a:lnTo>
                  <a:lnTo>
                    <a:pt x="11716" y="27847"/>
                  </a:lnTo>
                  <a:lnTo>
                    <a:pt x="42320" y="2287"/>
                  </a:lnTo>
                  <a:lnTo>
                    <a:pt x="53397" y="0"/>
                  </a:lnTo>
                  <a:lnTo>
                    <a:pt x="3147940" y="0"/>
                  </a:lnTo>
                  <a:lnTo>
                    <a:pt x="3186837" y="14644"/>
                  </a:lnTo>
                  <a:lnTo>
                    <a:pt x="3211043" y="48432"/>
                  </a:lnTo>
                  <a:lnTo>
                    <a:pt x="3214686" y="66746"/>
                  </a:lnTo>
                  <a:lnTo>
                    <a:pt x="3214686" y="1562027"/>
                  </a:lnTo>
                  <a:lnTo>
                    <a:pt x="3200041" y="1600924"/>
                  </a:lnTo>
                  <a:lnTo>
                    <a:pt x="3166253" y="1625131"/>
                  </a:lnTo>
                  <a:lnTo>
                    <a:pt x="3152585" y="1628316"/>
                  </a:lnTo>
                  <a:lnTo>
                    <a:pt x="3147940" y="1628774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76604" y="5333999"/>
              <a:ext cx="3200400" cy="1638300"/>
            </a:xfrm>
            <a:custGeom>
              <a:avLst/>
              <a:gdLst/>
              <a:ahLst/>
              <a:cxnLst/>
              <a:rect l="l" t="t" r="r" b="b"/>
              <a:pathLst>
                <a:path w="3200400" h="1638300">
                  <a:moveTo>
                    <a:pt x="3200082" y="76200"/>
                  </a:moveTo>
                  <a:lnTo>
                    <a:pt x="3187255" y="33858"/>
                  </a:lnTo>
                  <a:lnTo>
                    <a:pt x="3178213" y="22834"/>
                  </a:lnTo>
                  <a:lnTo>
                    <a:pt x="3138754" y="1460"/>
                  </a:lnTo>
                  <a:lnTo>
                    <a:pt x="3123882" y="0"/>
                  </a:lnTo>
                  <a:lnTo>
                    <a:pt x="37782" y="0"/>
                  </a:lnTo>
                  <a:lnTo>
                    <a:pt x="431" y="9842"/>
                  </a:lnTo>
                  <a:lnTo>
                    <a:pt x="0" y="9842"/>
                  </a:lnTo>
                  <a:lnTo>
                    <a:pt x="22136" y="15379"/>
                  </a:lnTo>
                  <a:lnTo>
                    <a:pt x="27876" y="11226"/>
                  </a:lnTo>
                  <a:lnTo>
                    <a:pt x="32740" y="9525"/>
                  </a:lnTo>
                  <a:lnTo>
                    <a:pt x="3123882" y="9525"/>
                  </a:lnTo>
                  <a:lnTo>
                    <a:pt x="3130461" y="9842"/>
                  </a:lnTo>
                  <a:lnTo>
                    <a:pt x="3166160" y="24638"/>
                  </a:lnTo>
                  <a:lnTo>
                    <a:pt x="3171482" y="29552"/>
                  </a:lnTo>
                  <a:lnTo>
                    <a:pt x="3175457" y="33921"/>
                  </a:lnTo>
                  <a:lnTo>
                    <a:pt x="3190240" y="69634"/>
                  </a:lnTo>
                  <a:lnTo>
                    <a:pt x="3190557" y="76200"/>
                  </a:lnTo>
                  <a:lnTo>
                    <a:pt x="3190557" y="1562100"/>
                  </a:lnTo>
                  <a:lnTo>
                    <a:pt x="3179330" y="1599158"/>
                  </a:lnTo>
                  <a:lnTo>
                    <a:pt x="3171482" y="1608747"/>
                  </a:lnTo>
                  <a:lnTo>
                    <a:pt x="3171037" y="1609255"/>
                  </a:lnTo>
                  <a:lnTo>
                    <a:pt x="3136900" y="1627505"/>
                  </a:lnTo>
                  <a:lnTo>
                    <a:pt x="3130969" y="1628381"/>
                  </a:lnTo>
                  <a:lnTo>
                    <a:pt x="3132036" y="1628381"/>
                  </a:lnTo>
                  <a:lnTo>
                    <a:pt x="3123882" y="1628775"/>
                  </a:lnTo>
                  <a:lnTo>
                    <a:pt x="32740" y="1628775"/>
                  </a:lnTo>
                  <a:lnTo>
                    <a:pt x="27876" y="1627085"/>
                  </a:lnTo>
                  <a:lnTo>
                    <a:pt x="22136" y="1622933"/>
                  </a:lnTo>
                  <a:lnTo>
                    <a:pt x="317" y="1628381"/>
                  </a:lnTo>
                  <a:lnTo>
                    <a:pt x="37782" y="1638300"/>
                  </a:lnTo>
                  <a:lnTo>
                    <a:pt x="3123882" y="1638300"/>
                  </a:lnTo>
                  <a:lnTo>
                    <a:pt x="3160712" y="1628775"/>
                  </a:lnTo>
                  <a:lnTo>
                    <a:pt x="3166237" y="1625473"/>
                  </a:lnTo>
                  <a:lnTo>
                    <a:pt x="3194291" y="1591259"/>
                  </a:lnTo>
                  <a:lnTo>
                    <a:pt x="3200082" y="1562100"/>
                  </a:lnTo>
                  <a:lnTo>
                    <a:pt x="3200082" y="76200"/>
                  </a:lnTo>
                  <a:close/>
                </a:path>
              </a:pathLst>
            </a:custGeom>
            <a:solidFill>
              <a:srgbClr val="EB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8199" y="5343749"/>
              <a:ext cx="60960" cy="1619250"/>
            </a:xfrm>
            <a:custGeom>
              <a:avLst/>
              <a:gdLst/>
              <a:ahLst/>
              <a:cxnLst/>
              <a:rect l="l" t="t" r="r" b="b"/>
              <a:pathLst>
                <a:path w="60959" h="1619250">
                  <a:moveTo>
                    <a:pt x="39003" y="1618798"/>
                  </a:moveTo>
                  <a:lnTo>
                    <a:pt x="9007" y="1588305"/>
                  </a:lnTo>
                  <a:lnTo>
                    <a:pt x="0" y="1552349"/>
                  </a:lnTo>
                  <a:lnTo>
                    <a:pt x="0" y="66449"/>
                  </a:lnTo>
                  <a:lnTo>
                    <a:pt x="12829" y="24106"/>
                  </a:lnTo>
                  <a:lnTo>
                    <a:pt x="39001" y="0"/>
                  </a:lnTo>
                  <a:lnTo>
                    <a:pt x="60793" y="5448"/>
                  </a:lnTo>
                  <a:lnTo>
                    <a:pt x="56952" y="8232"/>
                  </a:lnTo>
                  <a:lnTo>
                    <a:pt x="52831" y="13050"/>
                  </a:lnTo>
                  <a:lnTo>
                    <a:pt x="38825" y="53438"/>
                  </a:lnTo>
                  <a:lnTo>
                    <a:pt x="38100" y="66449"/>
                  </a:lnTo>
                  <a:lnTo>
                    <a:pt x="38100" y="1552349"/>
                  </a:lnTo>
                  <a:lnTo>
                    <a:pt x="45686" y="1593242"/>
                  </a:lnTo>
                  <a:lnTo>
                    <a:pt x="60795" y="1613350"/>
                  </a:lnTo>
                  <a:lnTo>
                    <a:pt x="39003" y="1618798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1" name="object 41"/>
          <p:cNvGrpSpPr/>
          <p:nvPr/>
        </p:nvGrpSpPr>
        <p:grpSpPr>
          <a:xfrm>
            <a:off x="741679" y="2088855"/>
            <a:ext cx="95250" cy="895349"/>
            <a:chOff x="790574" y="2409824"/>
            <a:chExt cx="95250" cy="895349"/>
          </a:xfrm>
        </p:grpSpPr>
        <p:pic>
          <p:nvPicPr>
            <p:cNvPr id="42" name="object 4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574" y="2409824"/>
              <a:ext cx="95250" cy="9524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574" y="2809874"/>
              <a:ext cx="95250" cy="9524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574" y="3209924"/>
              <a:ext cx="95250" cy="9524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967105" y="2373335"/>
            <a:ext cx="272288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Knowledge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chemeClr val="tx1"/>
                </a:solidFill>
                <a:latin typeface="+mn-lt"/>
                <a:cs typeface="Roboto"/>
              </a:rPr>
              <a:t>can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be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outdated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or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+mn-lt"/>
                <a:cs typeface="Roboto"/>
              </a:rPr>
              <a:t>incorrect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67105" y="2773385"/>
            <a:ext cx="310197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solidFill>
                  <a:schemeClr val="tx1"/>
                </a:solidFill>
                <a:latin typeface="+mn-lt"/>
                <a:cs typeface="Roboto"/>
              </a:rPr>
              <a:t>May</a:t>
            </a:r>
            <a:r>
              <a:rPr sz="130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generate</a:t>
            </a:r>
            <a:r>
              <a:rPr sz="130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"hallucinations"</a:t>
            </a:r>
            <a:r>
              <a:rPr sz="130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chemeClr val="tx1"/>
                </a:solidFill>
                <a:latin typeface="+mn-lt"/>
                <a:cs typeface="Roboto"/>
              </a:rPr>
              <a:t>when</a:t>
            </a:r>
            <a:r>
              <a:rPr sz="130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chemeClr val="tx1"/>
                </a:solidFill>
                <a:latin typeface="+mn-lt"/>
                <a:cs typeface="Roboto"/>
              </a:rPr>
              <a:t>uncertain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67805" y="2373335"/>
            <a:ext cx="327787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solidFill>
                  <a:schemeClr val="tx1"/>
                </a:solidFill>
                <a:latin typeface="+mn-lt"/>
                <a:cs typeface="Roboto"/>
              </a:rPr>
              <a:t>Augments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the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chemeClr val="tx1"/>
                </a:solidFill>
                <a:latin typeface="+mn-lt"/>
                <a:cs typeface="Roboto"/>
              </a:rPr>
              <a:t>prompt</a:t>
            </a:r>
            <a:r>
              <a:rPr sz="130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with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retrieved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+mn-lt"/>
                <a:cs typeface="Roboto"/>
              </a:rPr>
              <a:t>information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67805" y="2773385"/>
            <a:ext cx="3529329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Grounds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responses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chemeClr val="tx1"/>
                </a:solidFill>
                <a:latin typeface="+mn-lt"/>
                <a:cs typeface="Roboto"/>
              </a:rPr>
              <a:t>in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specific,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trusted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data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+mn-lt"/>
                <a:cs typeface="Roboto"/>
              </a:rPr>
              <a:t>sources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6155" y="4940043"/>
            <a:ext cx="2914650" cy="705193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350" b="0" spc="-60" dirty="0">
                <a:solidFill>
                  <a:schemeClr val="accent1"/>
                </a:solidFill>
                <a:latin typeface="+mn-lt"/>
                <a:cs typeface="Montserrat Medium"/>
              </a:rPr>
              <a:t>1.</a:t>
            </a:r>
            <a:r>
              <a:rPr sz="1350" b="0" spc="-30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350" b="0" spc="-10" dirty="0">
                <a:solidFill>
                  <a:schemeClr val="accent1"/>
                </a:solidFill>
                <a:latin typeface="+mn-lt"/>
                <a:cs typeface="Montserrat Medium"/>
              </a:rPr>
              <a:t>Retrieve</a:t>
            </a:r>
            <a:endParaRPr sz="135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ts val="1800"/>
              </a:lnSpc>
              <a:spcBef>
                <a:spcPts val="90"/>
              </a:spcBef>
            </a:pP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80" dirty="0">
                <a:solidFill>
                  <a:srgbClr val="3F4444"/>
                </a:solidFill>
                <a:latin typeface="+mn-lt"/>
                <a:cs typeface="Roboto"/>
              </a:rPr>
              <a:t>RAG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system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searches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knowledge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base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relevant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related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the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query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303780" y="4948532"/>
            <a:ext cx="5391455" cy="1409700"/>
            <a:chOff x="2324100" y="5448299"/>
            <a:chExt cx="5391455" cy="1409700"/>
          </a:xfrm>
        </p:grpSpPr>
        <p:sp>
          <p:nvSpPr>
            <p:cNvPr id="51" name="object 51"/>
            <p:cNvSpPr/>
            <p:nvPr/>
          </p:nvSpPr>
          <p:spPr>
            <a:xfrm>
              <a:off x="2324100" y="6515099"/>
              <a:ext cx="304800" cy="305435"/>
            </a:xfrm>
            <a:custGeom>
              <a:avLst/>
              <a:gdLst/>
              <a:ahLst/>
              <a:cxnLst/>
              <a:rect l="l" t="t" r="r" b="b"/>
              <a:pathLst>
                <a:path w="304800" h="305434">
                  <a:moveTo>
                    <a:pt x="123825" y="247649"/>
                  </a:moveTo>
                  <a:lnTo>
                    <a:pt x="75620" y="237921"/>
                  </a:lnTo>
                  <a:lnTo>
                    <a:pt x="36261" y="211388"/>
                  </a:lnTo>
                  <a:lnTo>
                    <a:pt x="9728" y="172029"/>
                  </a:lnTo>
                  <a:lnTo>
                    <a:pt x="0" y="123824"/>
                  </a:lnTo>
                  <a:lnTo>
                    <a:pt x="9728" y="75620"/>
                  </a:lnTo>
                  <a:lnTo>
                    <a:pt x="36261" y="36261"/>
                  </a:lnTo>
                  <a:lnTo>
                    <a:pt x="75620" y="9728"/>
                  </a:lnTo>
                  <a:lnTo>
                    <a:pt x="123824" y="0"/>
                  </a:lnTo>
                  <a:lnTo>
                    <a:pt x="172029" y="9728"/>
                  </a:lnTo>
                  <a:lnTo>
                    <a:pt x="211388" y="36261"/>
                  </a:lnTo>
                  <a:lnTo>
                    <a:pt x="212627" y="38099"/>
                  </a:lnTo>
                  <a:lnTo>
                    <a:pt x="118196" y="38099"/>
                  </a:lnTo>
                  <a:lnTo>
                    <a:pt x="112621" y="38649"/>
                  </a:lnTo>
                  <a:lnTo>
                    <a:pt x="71518" y="55674"/>
                  </a:lnTo>
                  <a:lnTo>
                    <a:pt x="46779" y="85819"/>
                  </a:lnTo>
                  <a:lnTo>
                    <a:pt x="38099" y="118196"/>
                  </a:lnTo>
                  <a:lnTo>
                    <a:pt x="38099" y="129453"/>
                  </a:lnTo>
                  <a:lnTo>
                    <a:pt x="49420" y="166771"/>
                  </a:lnTo>
                  <a:lnTo>
                    <a:pt x="80878" y="198229"/>
                  </a:lnTo>
                  <a:lnTo>
                    <a:pt x="118196" y="209549"/>
                  </a:lnTo>
                  <a:lnTo>
                    <a:pt x="236507" y="209549"/>
                  </a:lnTo>
                  <a:lnTo>
                    <a:pt x="250783" y="223837"/>
                  </a:lnTo>
                  <a:lnTo>
                    <a:pt x="196869" y="223837"/>
                  </a:lnTo>
                  <a:lnTo>
                    <a:pt x="180659" y="233887"/>
                  </a:lnTo>
                  <a:lnTo>
                    <a:pt x="162914" y="241369"/>
                  </a:lnTo>
                  <a:lnTo>
                    <a:pt x="143886" y="246038"/>
                  </a:lnTo>
                  <a:lnTo>
                    <a:pt x="123825" y="247649"/>
                  </a:lnTo>
                  <a:close/>
                </a:path>
                <a:path w="304800" h="305434">
                  <a:moveTo>
                    <a:pt x="236507" y="209549"/>
                  </a:moveTo>
                  <a:lnTo>
                    <a:pt x="129453" y="209549"/>
                  </a:lnTo>
                  <a:lnTo>
                    <a:pt x="135028" y="209000"/>
                  </a:lnTo>
                  <a:lnTo>
                    <a:pt x="146069" y="206804"/>
                  </a:lnTo>
                  <a:lnTo>
                    <a:pt x="180461" y="188421"/>
                  </a:lnTo>
                  <a:lnTo>
                    <a:pt x="205178" y="151430"/>
                  </a:lnTo>
                  <a:lnTo>
                    <a:pt x="209549" y="129453"/>
                  </a:lnTo>
                  <a:lnTo>
                    <a:pt x="209549" y="118196"/>
                  </a:lnTo>
                  <a:lnTo>
                    <a:pt x="198229" y="80878"/>
                  </a:lnTo>
                  <a:lnTo>
                    <a:pt x="166771" y="49420"/>
                  </a:lnTo>
                  <a:lnTo>
                    <a:pt x="129453" y="38099"/>
                  </a:lnTo>
                  <a:lnTo>
                    <a:pt x="212627" y="38099"/>
                  </a:lnTo>
                  <a:lnTo>
                    <a:pt x="237921" y="75620"/>
                  </a:lnTo>
                  <a:lnTo>
                    <a:pt x="247649" y="123824"/>
                  </a:lnTo>
                  <a:lnTo>
                    <a:pt x="246030" y="143886"/>
                  </a:lnTo>
                  <a:lnTo>
                    <a:pt x="241347" y="162914"/>
                  </a:lnTo>
                  <a:lnTo>
                    <a:pt x="233945" y="180461"/>
                  </a:lnTo>
                  <a:lnTo>
                    <a:pt x="233861" y="180659"/>
                  </a:lnTo>
                  <a:lnTo>
                    <a:pt x="223837" y="196869"/>
                  </a:lnTo>
                  <a:lnTo>
                    <a:pt x="236507" y="209549"/>
                  </a:lnTo>
                  <a:close/>
                </a:path>
                <a:path w="304800" h="305434">
                  <a:moveTo>
                    <a:pt x="285720" y="304844"/>
                  </a:moveTo>
                  <a:lnTo>
                    <a:pt x="278543" y="303449"/>
                  </a:lnTo>
                  <a:lnTo>
                    <a:pt x="272236" y="299263"/>
                  </a:lnTo>
                  <a:lnTo>
                    <a:pt x="196869" y="223837"/>
                  </a:lnTo>
                  <a:lnTo>
                    <a:pt x="250783" y="223837"/>
                  </a:lnTo>
                  <a:lnTo>
                    <a:pt x="299204" y="272295"/>
                  </a:lnTo>
                  <a:lnTo>
                    <a:pt x="303389" y="278602"/>
                  </a:lnTo>
                  <a:lnTo>
                    <a:pt x="304785" y="285779"/>
                  </a:lnTo>
                  <a:lnTo>
                    <a:pt x="303389" y="292956"/>
                  </a:lnTo>
                  <a:lnTo>
                    <a:pt x="299204" y="299263"/>
                  </a:lnTo>
                  <a:lnTo>
                    <a:pt x="292897" y="303449"/>
                  </a:lnTo>
                  <a:lnTo>
                    <a:pt x="285720" y="3048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95799" y="5453062"/>
              <a:ext cx="3215005" cy="1400175"/>
            </a:xfrm>
            <a:custGeom>
              <a:avLst/>
              <a:gdLst/>
              <a:ahLst/>
              <a:cxnLst/>
              <a:rect l="l" t="t" r="r" b="b"/>
              <a:pathLst>
                <a:path w="3215004" h="1400175">
                  <a:moveTo>
                    <a:pt x="3147940" y="1400174"/>
                  </a:moveTo>
                  <a:lnTo>
                    <a:pt x="53397" y="1400174"/>
                  </a:lnTo>
                  <a:lnTo>
                    <a:pt x="49680" y="1399716"/>
                  </a:lnTo>
                  <a:lnTo>
                    <a:pt x="14085" y="1375933"/>
                  </a:lnTo>
                  <a:lnTo>
                    <a:pt x="365" y="1338073"/>
                  </a:lnTo>
                  <a:lnTo>
                    <a:pt x="0" y="1333427"/>
                  </a:lnTo>
                  <a:lnTo>
                    <a:pt x="0" y="1328737"/>
                  </a:lnTo>
                  <a:lnTo>
                    <a:pt x="0" y="66747"/>
                  </a:lnTo>
                  <a:lnTo>
                    <a:pt x="11716" y="27847"/>
                  </a:lnTo>
                  <a:lnTo>
                    <a:pt x="42319" y="2287"/>
                  </a:lnTo>
                  <a:lnTo>
                    <a:pt x="53397" y="0"/>
                  </a:lnTo>
                  <a:lnTo>
                    <a:pt x="3147940" y="0"/>
                  </a:lnTo>
                  <a:lnTo>
                    <a:pt x="3186837" y="14645"/>
                  </a:lnTo>
                  <a:lnTo>
                    <a:pt x="3211043" y="48433"/>
                  </a:lnTo>
                  <a:lnTo>
                    <a:pt x="3214686" y="66747"/>
                  </a:lnTo>
                  <a:lnTo>
                    <a:pt x="3214686" y="1333427"/>
                  </a:lnTo>
                  <a:lnTo>
                    <a:pt x="3200041" y="1372324"/>
                  </a:lnTo>
                  <a:lnTo>
                    <a:pt x="3166253" y="1396530"/>
                  </a:lnTo>
                  <a:lnTo>
                    <a:pt x="3152585" y="1399716"/>
                  </a:lnTo>
                  <a:lnTo>
                    <a:pt x="3147940" y="1400174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15155" y="5448299"/>
              <a:ext cx="3200400" cy="1409700"/>
            </a:xfrm>
            <a:custGeom>
              <a:avLst/>
              <a:gdLst/>
              <a:ahLst/>
              <a:cxnLst/>
              <a:rect l="l" t="t" r="r" b="b"/>
              <a:pathLst>
                <a:path w="3200400" h="1409700">
                  <a:moveTo>
                    <a:pt x="3200082" y="76200"/>
                  </a:moveTo>
                  <a:lnTo>
                    <a:pt x="3187255" y="33858"/>
                  </a:lnTo>
                  <a:lnTo>
                    <a:pt x="3178213" y="22834"/>
                  </a:lnTo>
                  <a:lnTo>
                    <a:pt x="3138754" y="1460"/>
                  </a:lnTo>
                  <a:lnTo>
                    <a:pt x="3123882" y="0"/>
                  </a:lnTo>
                  <a:lnTo>
                    <a:pt x="37782" y="0"/>
                  </a:lnTo>
                  <a:lnTo>
                    <a:pt x="431" y="9842"/>
                  </a:lnTo>
                  <a:lnTo>
                    <a:pt x="0" y="9842"/>
                  </a:lnTo>
                  <a:lnTo>
                    <a:pt x="22136" y="15379"/>
                  </a:lnTo>
                  <a:lnTo>
                    <a:pt x="27876" y="11226"/>
                  </a:lnTo>
                  <a:lnTo>
                    <a:pt x="32740" y="9525"/>
                  </a:lnTo>
                  <a:lnTo>
                    <a:pt x="3123882" y="9525"/>
                  </a:lnTo>
                  <a:lnTo>
                    <a:pt x="3130461" y="9842"/>
                  </a:lnTo>
                  <a:lnTo>
                    <a:pt x="3166160" y="24638"/>
                  </a:lnTo>
                  <a:lnTo>
                    <a:pt x="3171482" y="29552"/>
                  </a:lnTo>
                  <a:lnTo>
                    <a:pt x="3175457" y="33921"/>
                  </a:lnTo>
                  <a:lnTo>
                    <a:pt x="3190240" y="69634"/>
                  </a:lnTo>
                  <a:lnTo>
                    <a:pt x="3190557" y="76200"/>
                  </a:lnTo>
                  <a:lnTo>
                    <a:pt x="3190557" y="1333500"/>
                  </a:lnTo>
                  <a:lnTo>
                    <a:pt x="3179330" y="1370558"/>
                  </a:lnTo>
                  <a:lnTo>
                    <a:pt x="3171482" y="1380147"/>
                  </a:lnTo>
                  <a:lnTo>
                    <a:pt x="3171037" y="1380655"/>
                  </a:lnTo>
                  <a:lnTo>
                    <a:pt x="3136900" y="1398905"/>
                  </a:lnTo>
                  <a:lnTo>
                    <a:pt x="3130969" y="1399781"/>
                  </a:lnTo>
                  <a:lnTo>
                    <a:pt x="3132036" y="1399781"/>
                  </a:lnTo>
                  <a:lnTo>
                    <a:pt x="3123882" y="1400175"/>
                  </a:lnTo>
                  <a:lnTo>
                    <a:pt x="32740" y="1400175"/>
                  </a:lnTo>
                  <a:lnTo>
                    <a:pt x="27876" y="1398485"/>
                  </a:lnTo>
                  <a:lnTo>
                    <a:pt x="22136" y="1394333"/>
                  </a:lnTo>
                  <a:lnTo>
                    <a:pt x="317" y="1399781"/>
                  </a:lnTo>
                  <a:lnTo>
                    <a:pt x="37782" y="1409700"/>
                  </a:lnTo>
                  <a:lnTo>
                    <a:pt x="3123882" y="1409700"/>
                  </a:lnTo>
                  <a:lnTo>
                    <a:pt x="3160712" y="1400175"/>
                  </a:lnTo>
                  <a:lnTo>
                    <a:pt x="3166224" y="1396873"/>
                  </a:lnTo>
                  <a:lnTo>
                    <a:pt x="3194291" y="1362659"/>
                  </a:lnTo>
                  <a:lnTo>
                    <a:pt x="3200082" y="1333500"/>
                  </a:lnTo>
                  <a:lnTo>
                    <a:pt x="3200082" y="76200"/>
                  </a:lnTo>
                  <a:close/>
                </a:path>
              </a:pathLst>
            </a:custGeom>
            <a:solidFill>
              <a:srgbClr val="EB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476749" y="5458049"/>
              <a:ext cx="60960" cy="1390650"/>
            </a:xfrm>
            <a:custGeom>
              <a:avLst/>
              <a:gdLst/>
              <a:ahLst/>
              <a:cxnLst/>
              <a:rect l="l" t="t" r="r" b="b"/>
              <a:pathLst>
                <a:path w="60960" h="1390650">
                  <a:moveTo>
                    <a:pt x="39003" y="1390198"/>
                  </a:moveTo>
                  <a:lnTo>
                    <a:pt x="9007" y="1359705"/>
                  </a:lnTo>
                  <a:lnTo>
                    <a:pt x="0" y="1323749"/>
                  </a:lnTo>
                  <a:lnTo>
                    <a:pt x="0" y="66449"/>
                  </a:lnTo>
                  <a:lnTo>
                    <a:pt x="12829" y="24106"/>
                  </a:lnTo>
                  <a:lnTo>
                    <a:pt x="39001" y="0"/>
                  </a:lnTo>
                  <a:lnTo>
                    <a:pt x="60793" y="5448"/>
                  </a:lnTo>
                  <a:lnTo>
                    <a:pt x="56951" y="8233"/>
                  </a:lnTo>
                  <a:lnTo>
                    <a:pt x="52831" y="13051"/>
                  </a:lnTo>
                  <a:lnTo>
                    <a:pt x="38824" y="53439"/>
                  </a:lnTo>
                  <a:lnTo>
                    <a:pt x="38100" y="66449"/>
                  </a:lnTo>
                  <a:lnTo>
                    <a:pt x="38100" y="1323749"/>
                  </a:lnTo>
                  <a:lnTo>
                    <a:pt x="45686" y="1364643"/>
                  </a:lnTo>
                  <a:lnTo>
                    <a:pt x="60795" y="1384750"/>
                  </a:lnTo>
                  <a:lnTo>
                    <a:pt x="39003" y="1390198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623067" y="5054343"/>
            <a:ext cx="2924175" cy="7124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350" b="0" spc="-65" dirty="0">
                <a:solidFill>
                  <a:schemeClr val="accent1"/>
                </a:solidFill>
                <a:latin typeface="+mn-lt"/>
                <a:cs typeface="Montserrat Medium"/>
              </a:rPr>
              <a:t>2.</a:t>
            </a:r>
            <a:r>
              <a:rPr sz="1350" b="0" spc="-30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350" b="0" spc="-10" dirty="0">
                <a:solidFill>
                  <a:schemeClr val="accent1"/>
                </a:solidFill>
                <a:latin typeface="+mn-lt"/>
                <a:cs typeface="Montserrat Medium"/>
              </a:rPr>
              <a:t>Augment</a:t>
            </a:r>
            <a:endParaRPr sz="135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ts val="1800"/>
              </a:lnSpc>
              <a:spcBef>
                <a:spcPts val="90"/>
              </a:spcBef>
            </a:pP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Retrieved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is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combined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with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the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user's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original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query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932804" y="4948532"/>
            <a:ext cx="5400981" cy="1409700"/>
            <a:chOff x="5953124" y="5448299"/>
            <a:chExt cx="5400981" cy="1409700"/>
          </a:xfrm>
        </p:grpSpPr>
        <p:sp>
          <p:nvSpPr>
            <p:cNvPr id="57" name="object 57"/>
            <p:cNvSpPr/>
            <p:nvPr/>
          </p:nvSpPr>
          <p:spPr>
            <a:xfrm>
              <a:off x="5953124" y="6400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60" y="298239"/>
                  </a:lnTo>
                  <a:lnTo>
                    <a:pt x="67731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214" y="160317"/>
                  </a:lnTo>
                  <a:lnTo>
                    <a:pt x="183" y="159887"/>
                  </a:lnTo>
                  <a:lnTo>
                    <a:pt x="4568" y="115360"/>
                  </a:lnTo>
                  <a:lnTo>
                    <a:pt x="21676" y="74057"/>
                  </a:lnTo>
                  <a:lnTo>
                    <a:pt x="50060" y="39472"/>
                  </a:lnTo>
                  <a:lnTo>
                    <a:pt x="87231" y="14635"/>
                  </a:lnTo>
                  <a:lnTo>
                    <a:pt x="130047" y="1647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89406" y="85724"/>
                  </a:lnTo>
                  <a:lnTo>
                    <a:pt x="144482" y="85724"/>
                  </a:lnTo>
                  <a:lnTo>
                    <a:pt x="138112" y="92094"/>
                  </a:lnTo>
                  <a:lnTo>
                    <a:pt x="138112" y="138112"/>
                  </a:lnTo>
                  <a:lnTo>
                    <a:pt x="92094" y="138112"/>
                  </a:lnTo>
                  <a:lnTo>
                    <a:pt x="85725" y="144482"/>
                  </a:lnTo>
                  <a:lnTo>
                    <a:pt x="85724" y="160317"/>
                  </a:lnTo>
                  <a:lnTo>
                    <a:pt x="92094" y="166687"/>
                  </a:lnTo>
                  <a:lnTo>
                    <a:pt x="138112" y="166687"/>
                  </a:lnTo>
                  <a:lnTo>
                    <a:pt x="138112" y="212705"/>
                  </a:lnTo>
                  <a:lnTo>
                    <a:pt x="144482" y="219074"/>
                  </a:lnTo>
                  <a:lnTo>
                    <a:pt x="289406" y="219074"/>
                  </a:lnTo>
                  <a:lnTo>
                    <a:pt x="286806" y="224241"/>
                  </a:lnTo>
                  <a:lnTo>
                    <a:pt x="260163" y="260163"/>
                  </a:lnTo>
                  <a:lnTo>
                    <a:pt x="224241" y="286806"/>
                  </a:lnTo>
                  <a:lnTo>
                    <a:pt x="182131" y="301871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  <a:path w="304800" h="304800">
                  <a:moveTo>
                    <a:pt x="289406" y="219074"/>
                  </a:moveTo>
                  <a:lnTo>
                    <a:pt x="160317" y="219074"/>
                  </a:lnTo>
                  <a:lnTo>
                    <a:pt x="166687" y="212705"/>
                  </a:lnTo>
                  <a:lnTo>
                    <a:pt x="166687" y="166687"/>
                  </a:lnTo>
                  <a:lnTo>
                    <a:pt x="212705" y="166687"/>
                  </a:lnTo>
                  <a:lnTo>
                    <a:pt x="219074" y="160317"/>
                  </a:lnTo>
                  <a:lnTo>
                    <a:pt x="219074" y="144482"/>
                  </a:lnTo>
                  <a:lnTo>
                    <a:pt x="212705" y="138112"/>
                  </a:lnTo>
                  <a:lnTo>
                    <a:pt x="166687" y="138112"/>
                  </a:lnTo>
                  <a:lnTo>
                    <a:pt x="166687" y="92094"/>
                  </a:lnTo>
                  <a:lnTo>
                    <a:pt x="160317" y="85724"/>
                  </a:lnTo>
                  <a:lnTo>
                    <a:pt x="289406" y="85724"/>
                  </a:lnTo>
                  <a:lnTo>
                    <a:pt x="301871" y="122668"/>
                  </a:lnTo>
                  <a:lnTo>
                    <a:pt x="304585" y="144482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304115" y="166687"/>
                  </a:lnTo>
                  <a:lnTo>
                    <a:pt x="304067" y="167337"/>
                  </a:lnTo>
                  <a:lnTo>
                    <a:pt x="293199" y="210720"/>
                  </a:lnTo>
                  <a:lnTo>
                    <a:pt x="290164" y="217567"/>
                  </a:lnTo>
                  <a:lnTo>
                    <a:pt x="289406" y="21907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134348" y="5453062"/>
              <a:ext cx="3215005" cy="1400175"/>
            </a:xfrm>
            <a:custGeom>
              <a:avLst/>
              <a:gdLst/>
              <a:ahLst/>
              <a:cxnLst/>
              <a:rect l="l" t="t" r="r" b="b"/>
              <a:pathLst>
                <a:path w="3215004" h="1400175">
                  <a:moveTo>
                    <a:pt x="3147940" y="1400174"/>
                  </a:moveTo>
                  <a:lnTo>
                    <a:pt x="53397" y="1400174"/>
                  </a:lnTo>
                  <a:lnTo>
                    <a:pt x="49680" y="1399716"/>
                  </a:lnTo>
                  <a:lnTo>
                    <a:pt x="14084" y="1375933"/>
                  </a:lnTo>
                  <a:lnTo>
                    <a:pt x="365" y="1338073"/>
                  </a:lnTo>
                  <a:lnTo>
                    <a:pt x="0" y="1333427"/>
                  </a:lnTo>
                  <a:lnTo>
                    <a:pt x="0" y="1328737"/>
                  </a:lnTo>
                  <a:lnTo>
                    <a:pt x="0" y="66747"/>
                  </a:lnTo>
                  <a:lnTo>
                    <a:pt x="11715" y="27847"/>
                  </a:lnTo>
                  <a:lnTo>
                    <a:pt x="42319" y="2287"/>
                  </a:lnTo>
                  <a:lnTo>
                    <a:pt x="53397" y="0"/>
                  </a:lnTo>
                  <a:lnTo>
                    <a:pt x="3147940" y="0"/>
                  </a:lnTo>
                  <a:lnTo>
                    <a:pt x="3186838" y="14645"/>
                  </a:lnTo>
                  <a:lnTo>
                    <a:pt x="3211042" y="48433"/>
                  </a:lnTo>
                  <a:lnTo>
                    <a:pt x="3214686" y="66747"/>
                  </a:lnTo>
                  <a:lnTo>
                    <a:pt x="3214686" y="1333427"/>
                  </a:lnTo>
                  <a:lnTo>
                    <a:pt x="3200041" y="1372324"/>
                  </a:lnTo>
                  <a:lnTo>
                    <a:pt x="3166253" y="1396530"/>
                  </a:lnTo>
                  <a:lnTo>
                    <a:pt x="3152585" y="1399716"/>
                  </a:lnTo>
                  <a:lnTo>
                    <a:pt x="3147940" y="1400174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8153705" y="5448299"/>
              <a:ext cx="3200400" cy="1409700"/>
            </a:xfrm>
            <a:custGeom>
              <a:avLst/>
              <a:gdLst/>
              <a:ahLst/>
              <a:cxnLst/>
              <a:rect l="l" t="t" r="r" b="b"/>
              <a:pathLst>
                <a:path w="3200400" h="1409700">
                  <a:moveTo>
                    <a:pt x="3200082" y="76200"/>
                  </a:moveTo>
                  <a:lnTo>
                    <a:pt x="3187255" y="33858"/>
                  </a:lnTo>
                  <a:lnTo>
                    <a:pt x="3178213" y="22834"/>
                  </a:lnTo>
                  <a:lnTo>
                    <a:pt x="3138754" y="1460"/>
                  </a:lnTo>
                  <a:lnTo>
                    <a:pt x="3123882" y="0"/>
                  </a:lnTo>
                  <a:lnTo>
                    <a:pt x="37782" y="0"/>
                  </a:lnTo>
                  <a:lnTo>
                    <a:pt x="431" y="9842"/>
                  </a:lnTo>
                  <a:lnTo>
                    <a:pt x="0" y="9842"/>
                  </a:lnTo>
                  <a:lnTo>
                    <a:pt x="22136" y="15379"/>
                  </a:lnTo>
                  <a:lnTo>
                    <a:pt x="27876" y="11226"/>
                  </a:lnTo>
                  <a:lnTo>
                    <a:pt x="32740" y="9525"/>
                  </a:lnTo>
                  <a:lnTo>
                    <a:pt x="3123882" y="9525"/>
                  </a:lnTo>
                  <a:lnTo>
                    <a:pt x="3130461" y="9842"/>
                  </a:lnTo>
                  <a:lnTo>
                    <a:pt x="3166160" y="24638"/>
                  </a:lnTo>
                  <a:lnTo>
                    <a:pt x="3171482" y="29565"/>
                  </a:lnTo>
                  <a:lnTo>
                    <a:pt x="3175457" y="33921"/>
                  </a:lnTo>
                  <a:lnTo>
                    <a:pt x="3190240" y="69634"/>
                  </a:lnTo>
                  <a:lnTo>
                    <a:pt x="3190557" y="76200"/>
                  </a:lnTo>
                  <a:lnTo>
                    <a:pt x="3190557" y="1333500"/>
                  </a:lnTo>
                  <a:lnTo>
                    <a:pt x="3179330" y="1370558"/>
                  </a:lnTo>
                  <a:lnTo>
                    <a:pt x="3171482" y="1380147"/>
                  </a:lnTo>
                  <a:lnTo>
                    <a:pt x="3171037" y="1380655"/>
                  </a:lnTo>
                  <a:lnTo>
                    <a:pt x="3136900" y="1398905"/>
                  </a:lnTo>
                  <a:lnTo>
                    <a:pt x="3130969" y="1399781"/>
                  </a:lnTo>
                  <a:lnTo>
                    <a:pt x="3132036" y="1399781"/>
                  </a:lnTo>
                  <a:lnTo>
                    <a:pt x="3123882" y="1400175"/>
                  </a:lnTo>
                  <a:lnTo>
                    <a:pt x="32740" y="1400175"/>
                  </a:lnTo>
                  <a:lnTo>
                    <a:pt x="27876" y="1398485"/>
                  </a:lnTo>
                  <a:lnTo>
                    <a:pt x="22136" y="1394333"/>
                  </a:lnTo>
                  <a:lnTo>
                    <a:pt x="317" y="1399781"/>
                  </a:lnTo>
                  <a:lnTo>
                    <a:pt x="37782" y="1409700"/>
                  </a:lnTo>
                  <a:lnTo>
                    <a:pt x="3123882" y="1409700"/>
                  </a:lnTo>
                  <a:lnTo>
                    <a:pt x="3160699" y="1400175"/>
                  </a:lnTo>
                  <a:lnTo>
                    <a:pt x="3166224" y="1396873"/>
                  </a:lnTo>
                  <a:lnTo>
                    <a:pt x="3194291" y="1362659"/>
                  </a:lnTo>
                  <a:lnTo>
                    <a:pt x="3200082" y="1333500"/>
                  </a:lnTo>
                  <a:lnTo>
                    <a:pt x="3200082" y="76200"/>
                  </a:lnTo>
                  <a:close/>
                </a:path>
              </a:pathLst>
            </a:custGeom>
            <a:solidFill>
              <a:srgbClr val="EBEF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15298" y="5458049"/>
              <a:ext cx="60960" cy="1390650"/>
            </a:xfrm>
            <a:custGeom>
              <a:avLst/>
              <a:gdLst/>
              <a:ahLst/>
              <a:cxnLst/>
              <a:rect l="l" t="t" r="r" b="b"/>
              <a:pathLst>
                <a:path w="60959" h="1390650">
                  <a:moveTo>
                    <a:pt x="39003" y="1390198"/>
                  </a:moveTo>
                  <a:lnTo>
                    <a:pt x="9007" y="1359705"/>
                  </a:lnTo>
                  <a:lnTo>
                    <a:pt x="0" y="1323749"/>
                  </a:lnTo>
                  <a:lnTo>
                    <a:pt x="0" y="66449"/>
                  </a:lnTo>
                  <a:lnTo>
                    <a:pt x="12829" y="24106"/>
                  </a:lnTo>
                  <a:lnTo>
                    <a:pt x="39001" y="0"/>
                  </a:lnTo>
                  <a:lnTo>
                    <a:pt x="60794" y="5448"/>
                  </a:lnTo>
                  <a:lnTo>
                    <a:pt x="56951" y="8233"/>
                  </a:lnTo>
                  <a:lnTo>
                    <a:pt x="52831" y="13051"/>
                  </a:lnTo>
                  <a:lnTo>
                    <a:pt x="38824" y="53438"/>
                  </a:lnTo>
                  <a:lnTo>
                    <a:pt x="38100" y="66449"/>
                  </a:lnTo>
                  <a:lnTo>
                    <a:pt x="38100" y="1323749"/>
                  </a:lnTo>
                  <a:lnTo>
                    <a:pt x="45686" y="1364643"/>
                  </a:lnTo>
                  <a:lnTo>
                    <a:pt x="60795" y="1384750"/>
                  </a:lnTo>
                  <a:lnTo>
                    <a:pt x="39003" y="1390198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259980" y="5054343"/>
            <a:ext cx="2771775" cy="7124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350" b="0" spc="-70" dirty="0">
                <a:solidFill>
                  <a:schemeClr val="accent1"/>
                </a:solidFill>
                <a:latin typeface="+mn-lt"/>
                <a:cs typeface="Montserrat Medium"/>
              </a:rPr>
              <a:t>3.</a:t>
            </a:r>
            <a:r>
              <a:rPr sz="1350" b="0" spc="-40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350" b="0" spc="-10" dirty="0">
                <a:solidFill>
                  <a:schemeClr val="accent1"/>
                </a:solidFill>
                <a:latin typeface="+mn-lt"/>
                <a:cs typeface="Montserrat Medium"/>
              </a:rPr>
              <a:t>Generate</a:t>
            </a:r>
            <a:endParaRPr sz="135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ts val="1800"/>
              </a:lnSpc>
              <a:spcBef>
                <a:spcPts val="90"/>
              </a:spcBef>
            </a:pP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80" dirty="0">
                <a:solidFill>
                  <a:srgbClr val="3F4444"/>
                </a:solidFill>
                <a:latin typeface="+mn-lt"/>
                <a:cs typeface="Roboto"/>
              </a:rPr>
              <a:t>LLM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uses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this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augmented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prompt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to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generate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more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accurate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response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9572366" y="5901032"/>
            <a:ext cx="304165" cy="304165"/>
          </a:xfrm>
          <a:custGeom>
            <a:avLst/>
            <a:gdLst/>
            <a:ahLst/>
            <a:cxnLst/>
            <a:rect l="l" t="t" r="r" b="b"/>
            <a:pathLst>
              <a:path w="304165" h="304165">
                <a:moveTo>
                  <a:pt x="164306" y="189904"/>
                </a:moveTo>
                <a:lnTo>
                  <a:pt x="113883" y="139481"/>
                </a:lnTo>
                <a:lnTo>
                  <a:pt x="221337" y="16132"/>
                </a:lnTo>
                <a:lnTo>
                  <a:pt x="256758" y="0"/>
                </a:lnTo>
                <a:lnTo>
                  <a:pt x="275056" y="3698"/>
                </a:lnTo>
                <a:lnTo>
                  <a:pt x="290006" y="13781"/>
                </a:lnTo>
                <a:lnTo>
                  <a:pt x="300089" y="28731"/>
                </a:lnTo>
                <a:lnTo>
                  <a:pt x="303787" y="47029"/>
                </a:lnTo>
                <a:lnTo>
                  <a:pt x="302707" y="57043"/>
                </a:lnTo>
                <a:lnTo>
                  <a:pt x="299561" y="66511"/>
                </a:lnTo>
                <a:lnTo>
                  <a:pt x="294495" y="75107"/>
                </a:lnTo>
                <a:lnTo>
                  <a:pt x="287654" y="82510"/>
                </a:lnTo>
                <a:lnTo>
                  <a:pt x="164306" y="189904"/>
                </a:lnTo>
                <a:close/>
              </a:path>
              <a:path w="304165" h="304165">
                <a:moveTo>
                  <a:pt x="0" y="290274"/>
                </a:moveTo>
                <a:lnTo>
                  <a:pt x="29646" y="184546"/>
                </a:lnTo>
                <a:lnTo>
                  <a:pt x="100628" y="152935"/>
                </a:lnTo>
                <a:lnTo>
                  <a:pt x="100369" y="152935"/>
                </a:lnTo>
                <a:lnTo>
                  <a:pt x="150852" y="203418"/>
                </a:lnTo>
                <a:lnTo>
                  <a:pt x="149440" y="209549"/>
                </a:lnTo>
                <a:lnTo>
                  <a:pt x="75247" y="209549"/>
                </a:lnTo>
                <a:lnTo>
                  <a:pt x="67825" y="211044"/>
                </a:lnTo>
                <a:lnTo>
                  <a:pt x="61771" y="215123"/>
                </a:lnTo>
                <a:lnTo>
                  <a:pt x="57692" y="221178"/>
                </a:lnTo>
                <a:lnTo>
                  <a:pt x="56197" y="228599"/>
                </a:lnTo>
                <a:lnTo>
                  <a:pt x="56197" y="230326"/>
                </a:lnTo>
                <a:lnTo>
                  <a:pt x="56435" y="231933"/>
                </a:lnTo>
                <a:lnTo>
                  <a:pt x="56852" y="233541"/>
                </a:lnTo>
                <a:lnTo>
                  <a:pt x="0" y="290274"/>
                </a:lnTo>
                <a:close/>
              </a:path>
              <a:path w="304165" h="304165">
                <a:moveTo>
                  <a:pt x="140669" y="247649"/>
                </a:moveTo>
                <a:lnTo>
                  <a:pt x="75247" y="247649"/>
                </a:lnTo>
                <a:lnTo>
                  <a:pt x="82669" y="246155"/>
                </a:lnTo>
                <a:lnTo>
                  <a:pt x="88723" y="242076"/>
                </a:lnTo>
                <a:lnTo>
                  <a:pt x="92802" y="236021"/>
                </a:lnTo>
                <a:lnTo>
                  <a:pt x="94297" y="228599"/>
                </a:lnTo>
                <a:lnTo>
                  <a:pt x="92802" y="221178"/>
                </a:lnTo>
                <a:lnTo>
                  <a:pt x="88723" y="215123"/>
                </a:lnTo>
                <a:lnTo>
                  <a:pt x="82669" y="211044"/>
                </a:lnTo>
                <a:lnTo>
                  <a:pt x="75247" y="209549"/>
                </a:lnTo>
                <a:lnTo>
                  <a:pt x="149440" y="209549"/>
                </a:lnTo>
                <a:lnTo>
                  <a:pt x="140820" y="246995"/>
                </a:lnTo>
                <a:lnTo>
                  <a:pt x="140724" y="247411"/>
                </a:lnTo>
                <a:lnTo>
                  <a:pt x="140669" y="247649"/>
                </a:lnTo>
                <a:close/>
              </a:path>
              <a:path w="304165" h="304165">
                <a:moveTo>
                  <a:pt x="13513" y="303787"/>
                </a:moveTo>
                <a:lnTo>
                  <a:pt x="70306" y="246995"/>
                </a:lnTo>
                <a:lnTo>
                  <a:pt x="71854" y="247411"/>
                </a:lnTo>
                <a:lnTo>
                  <a:pt x="73521" y="247649"/>
                </a:lnTo>
                <a:lnTo>
                  <a:pt x="140669" y="247649"/>
                </a:lnTo>
                <a:lnTo>
                  <a:pt x="139422" y="253067"/>
                </a:lnTo>
                <a:lnTo>
                  <a:pt x="136713" y="260261"/>
                </a:lnTo>
                <a:lnTo>
                  <a:pt x="132263" y="266372"/>
                </a:lnTo>
                <a:lnTo>
                  <a:pt x="126362" y="271099"/>
                </a:lnTo>
                <a:lnTo>
                  <a:pt x="119300" y="274141"/>
                </a:lnTo>
                <a:lnTo>
                  <a:pt x="13513" y="30378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0" y="6742113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083925" y="6394903"/>
            <a:ext cx="112458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0"/>
              </a:lnSpc>
            </a:pPr>
            <a:r>
              <a:rPr sz="1000" spc="-75" dirty="0">
                <a:solidFill>
                  <a:schemeClr val="bg1"/>
                </a:solidFill>
                <a:latin typeface="+mn-lt"/>
                <a:cs typeface="Roboto"/>
              </a:rPr>
              <a:t>Made</a:t>
            </a:r>
            <a:r>
              <a:rPr sz="1000" spc="5" dirty="0">
                <a:solidFill>
                  <a:schemeClr val="bg1"/>
                </a:solidFill>
                <a:latin typeface="+mn-lt"/>
                <a:cs typeface="Roboto"/>
              </a:rPr>
              <a:t> </a:t>
            </a:r>
            <a:r>
              <a:rPr sz="1000" spc="-55" dirty="0">
                <a:solidFill>
                  <a:schemeClr val="bg1"/>
                </a:solidFill>
                <a:latin typeface="+mn-lt"/>
                <a:cs typeface="Roboto"/>
              </a:rPr>
              <a:t>with</a:t>
            </a:r>
            <a:r>
              <a:rPr sz="1000" spc="5" dirty="0">
                <a:solidFill>
                  <a:schemeClr val="bg1"/>
                </a:solidFill>
                <a:latin typeface="+mn-lt"/>
                <a:cs typeface="Roboto"/>
              </a:rPr>
              <a:t> </a:t>
            </a:r>
            <a:r>
              <a:rPr sz="1000" spc="-10" dirty="0">
                <a:solidFill>
                  <a:schemeClr val="bg1"/>
                </a:solidFill>
                <a:latin typeface="+mn-lt"/>
                <a:cs typeface="Roboto"/>
              </a:rPr>
              <a:t>Genspark</a:t>
            </a:r>
            <a:endParaRPr sz="1000" dirty="0">
              <a:solidFill>
                <a:schemeClr val="bg1"/>
              </a:solidFill>
              <a:latin typeface="+mn-lt"/>
              <a:cs typeface="Roboto"/>
            </a:endParaRP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chemeClr val="accent4"/>
                </a:solidFill>
                <a:latin typeface="+mn-lt"/>
                <a:cs typeface="Roboto"/>
              </a:rPr>
              <a:t>Page</a:t>
            </a:r>
            <a:r>
              <a:rPr sz="1150" spc="-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fld id="{81D60167-4931-47E6-BA6A-407CBD079E47}" type="slidenum">
              <a:rPr sz="1150" spc="-50" dirty="0">
                <a:solidFill>
                  <a:schemeClr val="accent4"/>
                </a:solidFill>
                <a:latin typeface="+mn-lt"/>
                <a:cs typeface="Roboto"/>
              </a:rPr>
              <a:t>4</a:t>
            </a:fld>
            <a:endParaRPr sz="1150" dirty="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73050" y="6536709"/>
            <a:ext cx="2324735" cy="154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Retrieval-</a:t>
            </a:r>
            <a:r>
              <a:rPr sz="1150" spc="-65" dirty="0">
                <a:solidFill>
                  <a:schemeClr val="accent4"/>
                </a:solidFill>
                <a:latin typeface="+mn-lt"/>
                <a:cs typeface="Roboto"/>
              </a:rPr>
              <a:t>Augmented</a:t>
            </a:r>
            <a:r>
              <a:rPr sz="1150" spc="4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Generation</a:t>
            </a:r>
            <a:r>
              <a:rPr sz="1150" spc="5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chemeClr val="accent4"/>
                </a:solidFill>
                <a:latin typeface="+mn-lt"/>
                <a:cs typeface="Roboto"/>
              </a:rPr>
              <a:t>(RAG)</a:t>
            </a:r>
            <a:endParaRPr sz="1150">
              <a:solidFill>
                <a:schemeClr val="accent4"/>
              </a:solidFill>
              <a:latin typeface="+mn-lt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10998200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10" dirty="0">
                <a:latin typeface="Montserrat" pitchFamily="2" charset="77"/>
                <a:cs typeface="Montserrat SemiBold"/>
              </a:rPr>
              <a:t>RAG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50" dirty="0">
                <a:latin typeface="Montserrat" pitchFamily="2" charset="77"/>
                <a:cs typeface="Montserrat SemiBold"/>
              </a:rPr>
              <a:t>Architecture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40" dirty="0">
                <a:latin typeface="Montserrat" pitchFamily="2" charset="77"/>
                <a:cs typeface="Montserrat SemiBold"/>
              </a:rPr>
              <a:t>–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90" dirty="0">
                <a:latin typeface="Montserrat" pitchFamily="2" charset="77"/>
                <a:cs typeface="Montserrat SemiBold"/>
              </a:rPr>
              <a:t>Key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85" dirty="0">
                <a:latin typeface="Montserrat" pitchFamily="2" charset="77"/>
                <a:cs typeface="Montserrat SemiBold"/>
              </a:rPr>
              <a:t>Components</a:t>
            </a:r>
            <a:r>
              <a:rPr sz="2050" b="1" spc="-55" dirty="0">
                <a:latin typeface="Montserrat" pitchFamily="2" charset="77"/>
                <a:cs typeface="Montserrat SemiBold"/>
              </a:rPr>
              <a:t> </a:t>
            </a:r>
            <a:r>
              <a:rPr sz="2050" b="1" spc="-140" dirty="0">
                <a:latin typeface="Montserrat" pitchFamily="2" charset="77"/>
                <a:cs typeface="Montserrat SemiBold"/>
              </a:rPr>
              <a:t>(Part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25" dirty="0">
                <a:latin typeface="Montserrat" pitchFamily="2" charset="77"/>
                <a:cs typeface="Montserrat SemiBold"/>
              </a:rPr>
              <a:t>1)</a:t>
            </a:r>
            <a:endParaRPr sz="2050">
              <a:latin typeface="Montserrat" pitchFamily="2" charset="77"/>
              <a:cs typeface="Montserrat Semi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5300" y="799306"/>
            <a:ext cx="571500" cy="571500"/>
            <a:chOff x="609599" y="1076324"/>
            <a:chExt cx="571500" cy="571500"/>
          </a:xfrm>
        </p:grpSpPr>
        <p:sp>
          <p:nvSpPr>
            <p:cNvPr id="4" name="object 4"/>
            <p:cNvSpPr/>
            <p:nvPr/>
          </p:nvSpPr>
          <p:spPr>
            <a:xfrm>
              <a:off x="609599" y="107632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645" y="1269801"/>
              <a:ext cx="234408" cy="18685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96975" y="787860"/>
            <a:ext cx="5256530" cy="52514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 b="0" spc="-85" dirty="0">
                <a:solidFill>
                  <a:srgbClr val="3F4444"/>
                </a:solidFill>
                <a:latin typeface="+mn-lt"/>
                <a:cs typeface="Montserrat Medium"/>
              </a:rPr>
              <a:t>Building</a:t>
            </a:r>
            <a:r>
              <a:rPr sz="1650" b="0" spc="-2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00" dirty="0">
                <a:solidFill>
                  <a:srgbClr val="3F4444"/>
                </a:solidFill>
                <a:latin typeface="+mn-lt"/>
                <a:cs typeface="Montserrat Medium"/>
              </a:rPr>
              <a:t>Blocks</a:t>
            </a:r>
            <a:r>
              <a:rPr sz="1650" b="0" spc="-2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80" dirty="0">
                <a:solidFill>
                  <a:srgbClr val="3F4444"/>
                </a:solidFill>
                <a:latin typeface="+mn-lt"/>
                <a:cs typeface="Montserrat Medium"/>
              </a:rPr>
              <a:t>of</a:t>
            </a:r>
            <a:r>
              <a:rPr sz="1650" b="0" spc="-2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700" b="1" spc="-175" dirty="0">
                <a:solidFill>
                  <a:schemeClr val="accent1"/>
                </a:solidFill>
                <a:latin typeface="+mn-lt"/>
                <a:cs typeface="Montserrat SemiBold"/>
              </a:rPr>
              <a:t>RAG</a:t>
            </a:r>
            <a:r>
              <a:rPr sz="1700" b="1" spc="-40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1700" b="1" spc="-35" dirty="0">
                <a:solidFill>
                  <a:schemeClr val="accent1"/>
                </a:solidFill>
                <a:latin typeface="+mn-lt"/>
                <a:cs typeface="Montserrat SemiBold"/>
              </a:rPr>
              <a:t>Architecture</a:t>
            </a:r>
            <a:endParaRPr sz="1700">
              <a:solidFill>
                <a:schemeClr val="accent1"/>
              </a:solidFill>
              <a:latin typeface="+mn-lt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foundation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components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effective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integration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0063" y="1604169"/>
            <a:ext cx="5362575" cy="1819275"/>
            <a:chOff x="614362" y="1881187"/>
            <a:chExt cx="5362575" cy="1819275"/>
          </a:xfrm>
        </p:grpSpPr>
        <p:sp>
          <p:nvSpPr>
            <p:cNvPr id="8" name="object 8"/>
            <p:cNvSpPr/>
            <p:nvPr/>
          </p:nvSpPr>
          <p:spPr>
            <a:xfrm>
              <a:off x="614362" y="1881187"/>
              <a:ext cx="5362575" cy="1819275"/>
            </a:xfrm>
            <a:custGeom>
              <a:avLst/>
              <a:gdLst/>
              <a:ahLst/>
              <a:cxnLst/>
              <a:rect l="l" t="t" r="r" b="b"/>
              <a:pathLst>
                <a:path w="5362575" h="1819275">
                  <a:moveTo>
                    <a:pt x="0" y="1747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40"/>
                  </a:lnTo>
                  <a:lnTo>
                    <a:pt x="52900" y="228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7" y="0"/>
                  </a:lnTo>
                  <a:lnTo>
                    <a:pt x="5300472" y="457"/>
                  </a:lnTo>
                  <a:lnTo>
                    <a:pt x="5338333" y="17606"/>
                  </a:lnTo>
                  <a:lnTo>
                    <a:pt x="5341650" y="20923"/>
                  </a:lnTo>
                  <a:lnTo>
                    <a:pt x="5344966" y="24240"/>
                  </a:lnTo>
                  <a:lnTo>
                    <a:pt x="5361201" y="57500"/>
                  </a:lnTo>
                  <a:lnTo>
                    <a:pt x="5362117" y="62100"/>
                  </a:lnTo>
                  <a:lnTo>
                    <a:pt x="5362574" y="66746"/>
                  </a:lnTo>
                  <a:lnTo>
                    <a:pt x="5362574" y="71437"/>
                  </a:lnTo>
                  <a:lnTo>
                    <a:pt x="5362574" y="1747837"/>
                  </a:lnTo>
                  <a:lnTo>
                    <a:pt x="5362574" y="1752527"/>
                  </a:lnTo>
                  <a:lnTo>
                    <a:pt x="5362117" y="1757173"/>
                  </a:lnTo>
                  <a:lnTo>
                    <a:pt x="5361201" y="1761773"/>
                  </a:lnTo>
                  <a:lnTo>
                    <a:pt x="5360286" y="1766374"/>
                  </a:lnTo>
                  <a:lnTo>
                    <a:pt x="5338333" y="1801667"/>
                  </a:lnTo>
                  <a:lnTo>
                    <a:pt x="5300472" y="1818816"/>
                  </a:lnTo>
                  <a:lnTo>
                    <a:pt x="5291137" y="1819274"/>
                  </a:lnTo>
                  <a:lnTo>
                    <a:pt x="71437" y="1819274"/>
                  </a:lnTo>
                  <a:lnTo>
                    <a:pt x="66746" y="1819274"/>
                  </a:lnTo>
                  <a:lnTo>
                    <a:pt x="62101" y="1818816"/>
                  </a:lnTo>
                  <a:lnTo>
                    <a:pt x="57500" y="1817901"/>
                  </a:lnTo>
                  <a:lnTo>
                    <a:pt x="52900" y="1816986"/>
                  </a:lnTo>
                  <a:lnTo>
                    <a:pt x="17606" y="1795033"/>
                  </a:lnTo>
                  <a:lnTo>
                    <a:pt x="12039" y="1787525"/>
                  </a:lnTo>
                  <a:lnTo>
                    <a:pt x="9433" y="1783624"/>
                  </a:lnTo>
                  <a:lnTo>
                    <a:pt x="0" y="1752527"/>
                  </a:lnTo>
                  <a:lnTo>
                    <a:pt x="0" y="17478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2085974"/>
              <a:ext cx="133349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2651" y="1737535"/>
            <a:ext cx="1350645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50" dirty="0">
                <a:solidFill>
                  <a:schemeClr val="tx1"/>
                </a:solidFill>
                <a:latin typeface="+mn-lt"/>
                <a:cs typeface="Montserrat Medium"/>
              </a:rPr>
              <a:t>1. </a:t>
            </a:r>
            <a:r>
              <a:rPr sz="1500" b="0" spc="-90" dirty="0">
                <a:solidFill>
                  <a:schemeClr val="tx1"/>
                </a:solidFill>
                <a:latin typeface="+mn-lt"/>
                <a:cs typeface="Montserrat Medium"/>
              </a:rPr>
              <a:t>External</a:t>
            </a:r>
            <a:r>
              <a:rPr sz="1500" b="0" spc="-4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75" dirty="0">
                <a:solidFill>
                  <a:schemeClr val="tx1"/>
                </a:solidFill>
                <a:latin typeface="+mn-lt"/>
                <a:cs typeface="Montserrat Medium"/>
              </a:rPr>
              <a:t>Data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7700" y="2189956"/>
            <a:ext cx="3124199" cy="1085849"/>
            <a:chOff x="761999" y="2466974"/>
            <a:chExt cx="3124199" cy="1085849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5099" y="3400424"/>
              <a:ext cx="1142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33699" y="3400424"/>
              <a:ext cx="114299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62299" y="3400424"/>
              <a:ext cx="147637" cy="1523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28999" y="3409949"/>
              <a:ext cx="190499" cy="1333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33799" y="3409949"/>
              <a:ext cx="152399" cy="1333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999" y="2466974"/>
              <a:ext cx="95250" cy="952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999" y="2867024"/>
              <a:ext cx="95250" cy="9524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6100763" y="1604169"/>
            <a:ext cx="5362575" cy="1819275"/>
            <a:chOff x="6215062" y="1881187"/>
            <a:chExt cx="5362575" cy="1819275"/>
          </a:xfrm>
        </p:grpSpPr>
        <p:sp>
          <p:nvSpPr>
            <p:cNvPr id="20" name="object 20"/>
            <p:cNvSpPr/>
            <p:nvPr/>
          </p:nvSpPr>
          <p:spPr>
            <a:xfrm>
              <a:off x="6215062" y="1881187"/>
              <a:ext cx="5362575" cy="1819275"/>
            </a:xfrm>
            <a:custGeom>
              <a:avLst/>
              <a:gdLst/>
              <a:ahLst/>
              <a:cxnLst/>
              <a:rect l="l" t="t" r="r" b="b"/>
              <a:pathLst>
                <a:path w="5362575" h="1819275">
                  <a:moveTo>
                    <a:pt x="0" y="17478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6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7" y="0"/>
                  </a:lnTo>
                  <a:lnTo>
                    <a:pt x="5300472" y="457"/>
                  </a:lnTo>
                  <a:lnTo>
                    <a:pt x="5338333" y="17606"/>
                  </a:lnTo>
                  <a:lnTo>
                    <a:pt x="5357134" y="44099"/>
                  </a:lnTo>
                  <a:lnTo>
                    <a:pt x="5358929" y="48432"/>
                  </a:lnTo>
                  <a:lnTo>
                    <a:pt x="5360285" y="52899"/>
                  </a:lnTo>
                  <a:lnTo>
                    <a:pt x="5361201" y="57500"/>
                  </a:lnTo>
                  <a:lnTo>
                    <a:pt x="5362116" y="62100"/>
                  </a:lnTo>
                  <a:lnTo>
                    <a:pt x="5362574" y="66746"/>
                  </a:lnTo>
                  <a:lnTo>
                    <a:pt x="5362574" y="71437"/>
                  </a:lnTo>
                  <a:lnTo>
                    <a:pt x="5362574" y="1747837"/>
                  </a:lnTo>
                  <a:lnTo>
                    <a:pt x="5362574" y="1752527"/>
                  </a:lnTo>
                  <a:lnTo>
                    <a:pt x="5362116" y="1757173"/>
                  </a:lnTo>
                  <a:lnTo>
                    <a:pt x="5361201" y="1761773"/>
                  </a:lnTo>
                  <a:lnTo>
                    <a:pt x="5360285" y="1766374"/>
                  </a:lnTo>
                  <a:lnTo>
                    <a:pt x="5358929" y="1770840"/>
                  </a:lnTo>
                  <a:lnTo>
                    <a:pt x="5357134" y="1775174"/>
                  </a:lnTo>
                  <a:lnTo>
                    <a:pt x="5355340" y="1779508"/>
                  </a:lnTo>
                  <a:lnTo>
                    <a:pt x="5353139" y="1783624"/>
                  </a:lnTo>
                  <a:lnTo>
                    <a:pt x="5350533" y="1787525"/>
                  </a:lnTo>
                  <a:lnTo>
                    <a:pt x="5347927" y="1791425"/>
                  </a:lnTo>
                  <a:lnTo>
                    <a:pt x="5314141" y="1815631"/>
                  </a:lnTo>
                  <a:lnTo>
                    <a:pt x="5291137" y="1819274"/>
                  </a:lnTo>
                  <a:lnTo>
                    <a:pt x="71437" y="1819274"/>
                  </a:lnTo>
                  <a:lnTo>
                    <a:pt x="66746" y="1819274"/>
                  </a:lnTo>
                  <a:lnTo>
                    <a:pt x="62100" y="1818816"/>
                  </a:lnTo>
                  <a:lnTo>
                    <a:pt x="57500" y="1817901"/>
                  </a:lnTo>
                  <a:lnTo>
                    <a:pt x="52899" y="1816986"/>
                  </a:lnTo>
                  <a:lnTo>
                    <a:pt x="48432" y="1815631"/>
                  </a:lnTo>
                  <a:lnTo>
                    <a:pt x="44099" y="1813836"/>
                  </a:lnTo>
                  <a:lnTo>
                    <a:pt x="39764" y="1812041"/>
                  </a:lnTo>
                  <a:lnTo>
                    <a:pt x="35648" y="1809840"/>
                  </a:lnTo>
                  <a:lnTo>
                    <a:pt x="31748" y="1807234"/>
                  </a:lnTo>
                  <a:lnTo>
                    <a:pt x="27848" y="1804628"/>
                  </a:lnTo>
                  <a:lnTo>
                    <a:pt x="24239" y="1801667"/>
                  </a:lnTo>
                  <a:lnTo>
                    <a:pt x="20923" y="1798350"/>
                  </a:lnTo>
                  <a:lnTo>
                    <a:pt x="17605" y="1795033"/>
                  </a:lnTo>
                  <a:lnTo>
                    <a:pt x="14644" y="1791425"/>
                  </a:lnTo>
                  <a:lnTo>
                    <a:pt x="12038" y="1787525"/>
                  </a:lnTo>
                  <a:lnTo>
                    <a:pt x="9432" y="1783624"/>
                  </a:lnTo>
                  <a:lnTo>
                    <a:pt x="1372" y="1761773"/>
                  </a:lnTo>
                  <a:lnTo>
                    <a:pt x="457" y="1757173"/>
                  </a:lnTo>
                  <a:lnTo>
                    <a:pt x="0" y="1752527"/>
                  </a:lnTo>
                  <a:lnTo>
                    <a:pt x="0" y="17478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62699" y="2085974"/>
              <a:ext cx="150703" cy="1523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502401" y="1737535"/>
            <a:ext cx="153162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70" dirty="0">
                <a:solidFill>
                  <a:schemeClr val="tx1"/>
                </a:solidFill>
                <a:latin typeface="+mn-lt"/>
                <a:cs typeface="Montserrat Medium"/>
              </a:rPr>
              <a:t>2.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14" dirty="0">
                <a:solidFill>
                  <a:schemeClr val="tx1"/>
                </a:solidFill>
                <a:latin typeface="+mn-lt"/>
                <a:cs typeface="Montserrat Medium"/>
              </a:rPr>
              <a:t>Data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90" dirty="0">
                <a:solidFill>
                  <a:schemeClr val="tx1"/>
                </a:solidFill>
                <a:latin typeface="+mn-lt"/>
                <a:cs typeface="Montserrat Medium"/>
              </a:rPr>
              <a:t>Chunking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505699" y="2894806"/>
            <a:ext cx="1257300" cy="304800"/>
            <a:chOff x="7619998" y="3171824"/>
            <a:chExt cx="1257300" cy="304800"/>
          </a:xfrm>
        </p:grpSpPr>
        <p:sp>
          <p:nvSpPr>
            <p:cNvPr id="24" name="object 24"/>
            <p:cNvSpPr/>
            <p:nvPr/>
          </p:nvSpPr>
          <p:spPr>
            <a:xfrm>
              <a:off x="7619998" y="3171824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576552" y="304799"/>
                  </a:moveTo>
                  <a:lnTo>
                    <a:pt x="33047" y="304799"/>
                  </a:lnTo>
                  <a:lnTo>
                    <a:pt x="28186" y="303833"/>
                  </a:lnTo>
                  <a:lnTo>
                    <a:pt x="966" y="276612"/>
                  </a:lnTo>
                  <a:lnTo>
                    <a:pt x="0" y="271752"/>
                  </a:lnTo>
                  <a:lnTo>
                    <a:pt x="0" y="2666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76552" y="0"/>
                  </a:lnTo>
                  <a:lnTo>
                    <a:pt x="608632" y="28187"/>
                  </a:lnTo>
                  <a:lnTo>
                    <a:pt x="609599" y="33047"/>
                  </a:lnTo>
                  <a:lnTo>
                    <a:pt x="609599" y="271752"/>
                  </a:lnTo>
                  <a:lnTo>
                    <a:pt x="581412" y="303833"/>
                  </a:lnTo>
                  <a:lnTo>
                    <a:pt x="576552" y="304799"/>
                  </a:lnTo>
                  <a:close/>
                </a:path>
              </a:pathLst>
            </a:custGeom>
            <a:solidFill>
              <a:srgbClr val="C3ED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67698" y="3171824"/>
              <a:ext cx="609600" cy="304800"/>
            </a:xfrm>
            <a:custGeom>
              <a:avLst/>
              <a:gdLst/>
              <a:ahLst/>
              <a:cxnLst/>
              <a:rect l="l" t="t" r="r" b="b"/>
              <a:pathLst>
                <a:path w="609600" h="304800">
                  <a:moveTo>
                    <a:pt x="576551" y="304799"/>
                  </a:moveTo>
                  <a:lnTo>
                    <a:pt x="33047" y="304799"/>
                  </a:lnTo>
                  <a:lnTo>
                    <a:pt x="28187" y="303833"/>
                  </a:lnTo>
                  <a:lnTo>
                    <a:pt x="966" y="276612"/>
                  </a:lnTo>
                  <a:lnTo>
                    <a:pt x="0" y="271752"/>
                  </a:lnTo>
                  <a:lnTo>
                    <a:pt x="0" y="2666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76551" y="0"/>
                  </a:lnTo>
                  <a:lnTo>
                    <a:pt x="608632" y="28187"/>
                  </a:lnTo>
                  <a:lnTo>
                    <a:pt x="609599" y="33047"/>
                  </a:lnTo>
                  <a:lnTo>
                    <a:pt x="609599" y="271752"/>
                  </a:lnTo>
                  <a:lnTo>
                    <a:pt x="581411" y="303833"/>
                  </a:lnTo>
                  <a:lnTo>
                    <a:pt x="576551" y="304799"/>
                  </a:lnTo>
                  <a:close/>
                </a:path>
              </a:pathLst>
            </a:custGeom>
            <a:solidFill>
              <a:srgbClr val="86DB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590781" y="2945448"/>
            <a:ext cx="10871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9765" algn="l"/>
              </a:tabLst>
            </a:pPr>
            <a:r>
              <a:rPr sz="1000" spc="-60" dirty="0">
                <a:solidFill>
                  <a:schemeClr val="tx1"/>
                </a:solidFill>
                <a:latin typeface="+mn-lt"/>
                <a:cs typeface="Roboto"/>
              </a:rPr>
              <a:t>Chunk</a:t>
            </a:r>
            <a:r>
              <a:rPr sz="1000" spc="-2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000" spc="-50" dirty="0">
                <a:solidFill>
                  <a:schemeClr val="tx1"/>
                </a:solidFill>
                <a:latin typeface="+mn-lt"/>
                <a:cs typeface="Roboto"/>
              </a:rPr>
              <a:t>1</a:t>
            </a:r>
            <a:r>
              <a:rPr sz="1000" dirty="0">
                <a:solidFill>
                  <a:schemeClr val="tx1"/>
                </a:solidFill>
                <a:latin typeface="+mn-lt"/>
                <a:cs typeface="Roboto"/>
              </a:rPr>
              <a:t>	</a:t>
            </a:r>
            <a:r>
              <a:rPr sz="1000" spc="-60" dirty="0">
                <a:solidFill>
                  <a:schemeClr val="tx1"/>
                </a:solidFill>
                <a:latin typeface="+mn-lt"/>
                <a:cs typeface="Roboto"/>
              </a:rPr>
              <a:t>Chunk</a:t>
            </a:r>
            <a:r>
              <a:rPr sz="1000" spc="-2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000" spc="-50" dirty="0">
                <a:solidFill>
                  <a:schemeClr val="tx1"/>
                </a:solidFill>
                <a:latin typeface="+mn-lt"/>
                <a:cs typeface="Roboto"/>
              </a:rPr>
              <a:t>2</a:t>
            </a:r>
            <a:endParaRPr sz="10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8801099" y="2894806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576551" y="304799"/>
                </a:moveTo>
                <a:lnTo>
                  <a:pt x="33047" y="304799"/>
                </a:lnTo>
                <a:lnTo>
                  <a:pt x="28187" y="303833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76551" y="0"/>
                </a:lnTo>
                <a:lnTo>
                  <a:pt x="608632" y="28187"/>
                </a:lnTo>
                <a:lnTo>
                  <a:pt x="609599" y="33047"/>
                </a:lnTo>
                <a:lnTo>
                  <a:pt x="609599" y="271752"/>
                </a:lnTo>
                <a:lnTo>
                  <a:pt x="581411" y="303833"/>
                </a:lnTo>
                <a:lnTo>
                  <a:pt x="576551" y="304799"/>
                </a:lnTo>
                <a:close/>
              </a:path>
            </a:pathLst>
          </a:custGeom>
          <a:solidFill>
            <a:srgbClr val="68D2D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886181" y="2945448"/>
            <a:ext cx="439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chemeClr val="tx1"/>
                </a:solidFill>
                <a:latin typeface="+mn-lt"/>
                <a:cs typeface="Roboto"/>
              </a:rPr>
              <a:t>Chunk</a:t>
            </a:r>
            <a:r>
              <a:rPr sz="1000" spc="-2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000" spc="-50" dirty="0">
                <a:solidFill>
                  <a:schemeClr val="tx1"/>
                </a:solidFill>
                <a:latin typeface="+mn-lt"/>
                <a:cs typeface="Roboto"/>
              </a:rPr>
              <a:t>3</a:t>
            </a:r>
            <a:endParaRPr sz="10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48799" y="2894806"/>
            <a:ext cx="609600" cy="304800"/>
          </a:xfrm>
          <a:custGeom>
            <a:avLst/>
            <a:gdLst/>
            <a:ahLst/>
            <a:cxnLst/>
            <a:rect l="l" t="t" r="r" b="b"/>
            <a:pathLst>
              <a:path w="609600" h="304800">
                <a:moveTo>
                  <a:pt x="576552" y="304799"/>
                </a:moveTo>
                <a:lnTo>
                  <a:pt x="33047" y="304799"/>
                </a:lnTo>
                <a:lnTo>
                  <a:pt x="28186" y="303833"/>
                </a:lnTo>
                <a:lnTo>
                  <a:pt x="966" y="276612"/>
                </a:lnTo>
                <a:lnTo>
                  <a:pt x="0" y="271752"/>
                </a:lnTo>
                <a:lnTo>
                  <a:pt x="0" y="266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76552" y="0"/>
                </a:lnTo>
                <a:lnTo>
                  <a:pt x="608632" y="28187"/>
                </a:lnTo>
                <a:lnTo>
                  <a:pt x="609599" y="33047"/>
                </a:lnTo>
                <a:lnTo>
                  <a:pt x="609599" y="271752"/>
                </a:lnTo>
                <a:lnTo>
                  <a:pt x="581411" y="303833"/>
                </a:lnTo>
                <a:lnTo>
                  <a:pt x="576552" y="3047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533881" y="2945448"/>
            <a:ext cx="43942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chemeClr val="bg1"/>
                </a:solidFill>
                <a:latin typeface="+mn-lt"/>
                <a:cs typeface="Roboto"/>
              </a:rPr>
              <a:t>Chunk</a:t>
            </a:r>
            <a:r>
              <a:rPr sz="1000" spc="-25" dirty="0">
                <a:solidFill>
                  <a:schemeClr val="bg1"/>
                </a:solidFill>
                <a:latin typeface="+mn-lt"/>
                <a:cs typeface="Roboto"/>
              </a:rPr>
              <a:t> </a:t>
            </a:r>
            <a:r>
              <a:rPr sz="1000" spc="-50" dirty="0">
                <a:solidFill>
                  <a:schemeClr val="bg1"/>
                </a:solidFill>
                <a:latin typeface="+mn-lt"/>
                <a:cs typeface="Roboto"/>
              </a:rPr>
              <a:t>4</a:t>
            </a:r>
            <a:endParaRPr sz="1000">
              <a:solidFill>
                <a:schemeClr val="bg1"/>
              </a:solidFill>
              <a:latin typeface="+mn-lt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0063" y="3804444"/>
            <a:ext cx="5362575" cy="1857375"/>
            <a:chOff x="614362" y="4081462"/>
            <a:chExt cx="5362575" cy="1857375"/>
          </a:xfrm>
        </p:grpSpPr>
        <p:sp>
          <p:nvSpPr>
            <p:cNvPr id="32" name="object 32"/>
            <p:cNvSpPr/>
            <p:nvPr/>
          </p:nvSpPr>
          <p:spPr>
            <a:xfrm>
              <a:off x="614362" y="40814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7" y="0"/>
                  </a:lnTo>
                  <a:lnTo>
                    <a:pt x="5300472" y="457"/>
                  </a:lnTo>
                  <a:lnTo>
                    <a:pt x="5338333" y="17606"/>
                  </a:lnTo>
                  <a:lnTo>
                    <a:pt x="5341650" y="20923"/>
                  </a:lnTo>
                  <a:lnTo>
                    <a:pt x="5344966" y="24239"/>
                  </a:lnTo>
                  <a:lnTo>
                    <a:pt x="5361201" y="57500"/>
                  </a:lnTo>
                  <a:lnTo>
                    <a:pt x="5362117" y="62101"/>
                  </a:lnTo>
                  <a:lnTo>
                    <a:pt x="5362574" y="66746"/>
                  </a:lnTo>
                  <a:lnTo>
                    <a:pt x="5362574" y="71437"/>
                  </a:lnTo>
                  <a:lnTo>
                    <a:pt x="5362574" y="1785937"/>
                  </a:lnTo>
                  <a:lnTo>
                    <a:pt x="5362574" y="1790628"/>
                  </a:lnTo>
                  <a:lnTo>
                    <a:pt x="5362117" y="1795273"/>
                  </a:lnTo>
                  <a:lnTo>
                    <a:pt x="5361201" y="1799873"/>
                  </a:lnTo>
                  <a:lnTo>
                    <a:pt x="5360286" y="1804474"/>
                  </a:lnTo>
                  <a:lnTo>
                    <a:pt x="5341650" y="1836451"/>
                  </a:lnTo>
                  <a:lnTo>
                    <a:pt x="5338333" y="1839767"/>
                  </a:lnTo>
                  <a:lnTo>
                    <a:pt x="5305072" y="1856001"/>
                  </a:lnTo>
                  <a:lnTo>
                    <a:pt x="5300472" y="1856916"/>
                  </a:lnTo>
                  <a:lnTo>
                    <a:pt x="5295827" y="1857374"/>
                  </a:lnTo>
                  <a:lnTo>
                    <a:pt x="5291137" y="1857374"/>
                  </a:lnTo>
                  <a:lnTo>
                    <a:pt x="71437" y="1857374"/>
                  </a:lnTo>
                  <a:lnTo>
                    <a:pt x="66746" y="1857374"/>
                  </a:lnTo>
                  <a:lnTo>
                    <a:pt x="62101" y="1856916"/>
                  </a:lnTo>
                  <a:lnTo>
                    <a:pt x="57500" y="1856001"/>
                  </a:lnTo>
                  <a:lnTo>
                    <a:pt x="52900" y="1855087"/>
                  </a:lnTo>
                  <a:lnTo>
                    <a:pt x="48433" y="1853732"/>
                  </a:lnTo>
                  <a:lnTo>
                    <a:pt x="44099" y="1851936"/>
                  </a:lnTo>
                  <a:lnTo>
                    <a:pt x="39765" y="1850142"/>
                  </a:lnTo>
                  <a:lnTo>
                    <a:pt x="35648" y="1847941"/>
                  </a:lnTo>
                  <a:lnTo>
                    <a:pt x="31748" y="1845334"/>
                  </a:lnTo>
                  <a:lnTo>
                    <a:pt x="27848" y="1842728"/>
                  </a:lnTo>
                  <a:lnTo>
                    <a:pt x="24240" y="1839767"/>
                  </a:lnTo>
                  <a:lnTo>
                    <a:pt x="20923" y="1836451"/>
                  </a:lnTo>
                  <a:lnTo>
                    <a:pt x="17606" y="1833134"/>
                  </a:lnTo>
                  <a:lnTo>
                    <a:pt x="457" y="1795273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999" y="4295774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82651" y="3937809"/>
            <a:ext cx="1939289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70" dirty="0">
                <a:solidFill>
                  <a:schemeClr val="tx1"/>
                </a:solidFill>
                <a:latin typeface="+mn-lt"/>
                <a:cs typeface="Montserrat Medium"/>
              </a:rPr>
              <a:t>3.</a:t>
            </a:r>
            <a:r>
              <a:rPr sz="1500" b="0" spc="-1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14" dirty="0">
                <a:solidFill>
                  <a:schemeClr val="tx1"/>
                </a:solidFill>
                <a:latin typeface="+mn-lt"/>
                <a:cs typeface="Montserrat Medium"/>
              </a:rPr>
              <a:t>Vector</a:t>
            </a:r>
            <a:r>
              <a:rPr sz="1500" b="0" spc="-1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90" dirty="0">
                <a:solidFill>
                  <a:schemeClr val="tx1"/>
                </a:solidFill>
                <a:latin typeface="+mn-lt"/>
                <a:cs typeface="Montserrat Medium"/>
              </a:rPr>
              <a:t>Embeddings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47700" y="4390231"/>
            <a:ext cx="1934497" cy="1086802"/>
            <a:chOff x="761999" y="4667249"/>
            <a:chExt cx="1934497" cy="1086802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62224" y="5637847"/>
              <a:ext cx="134272" cy="11620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1999" y="4667249"/>
              <a:ext cx="95250" cy="95249"/>
            </a:xfrm>
            <a:prstGeom prst="rect">
              <a:avLst/>
            </a:prstGeom>
          </p:spPr>
        </p:pic>
      </p:grpSp>
      <p:grpSp>
        <p:nvGrpSpPr>
          <p:cNvPr id="38" name="object 38"/>
          <p:cNvGrpSpPr/>
          <p:nvPr/>
        </p:nvGrpSpPr>
        <p:grpSpPr>
          <a:xfrm>
            <a:off x="6100763" y="3804444"/>
            <a:ext cx="5362575" cy="1857375"/>
            <a:chOff x="6215062" y="4081462"/>
            <a:chExt cx="5362575" cy="1857375"/>
          </a:xfrm>
        </p:grpSpPr>
        <p:sp>
          <p:nvSpPr>
            <p:cNvPr id="39" name="object 39"/>
            <p:cNvSpPr/>
            <p:nvPr/>
          </p:nvSpPr>
          <p:spPr>
            <a:xfrm>
              <a:off x="6215062" y="4081462"/>
              <a:ext cx="5362575" cy="1857375"/>
            </a:xfrm>
            <a:custGeom>
              <a:avLst/>
              <a:gdLst/>
              <a:ahLst/>
              <a:cxnLst/>
              <a:rect l="l" t="t" r="r" b="b"/>
              <a:pathLst>
                <a:path w="5362575" h="1857375">
                  <a:moveTo>
                    <a:pt x="0" y="17859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6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91137" y="0"/>
                  </a:lnTo>
                  <a:lnTo>
                    <a:pt x="5295827" y="0"/>
                  </a:lnTo>
                  <a:lnTo>
                    <a:pt x="5300472" y="457"/>
                  </a:lnTo>
                  <a:lnTo>
                    <a:pt x="5338333" y="17606"/>
                  </a:lnTo>
                  <a:lnTo>
                    <a:pt x="5350533" y="31748"/>
                  </a:lnTo>
                  <a:lnTo>
                    <a:pt x="5353139" y="35648"/>
                  </a:lnTo>
                  <a:lnTo>
                    <a:pt x="5355340" y="39765"/>
                  </a:lnTo>
                  <a:lnTo>
                    <a:pt x="5357134" y="44099"/>
                  </a:lnTo>
                  <a:lnTo>
                    <a:pt x="5358929" y="48432"/>
                  </a:lnTo>
                  <a:lnTo>
                    <a:pt x="5360285" y="52899"/>
                  </a:lnTo>
                  <a:lnTo>
                    <a:pt x="5361201" y="57500"/>
                  </a:lnTo>
                  <a:lnTo>
                    <a:pt x="5362116" y="62101"/>
                  </a:lnTo>
                  <a:lnTo>
                    <a:pt x="5362574" y="66746"/>
                  </a:lnTo>
                  <a:lnTo>
                    <a:pt x="5362574" y="71437"/>
                  </a:lnTo>
                  <a:lnTo>
                    <a:pt x="5362574" y="1785937"/>
                  </a:lnTo>
                  <a:lnTo>
                    <a:pt x="5362574" y="1790628"/>
                  </a:lnTo>
                  <a:lnTo>
                    <a:pt x="5362116" y="1795273"/>
                  </a:lnTo>
                  <a:lnTo>
                    <a:pt x="5361201" y="1799873"/>
                  </a:lnTo>
                  <a:lnTo>
                    <a:pt x="5360285" y="1804474"/>
                  </a:lnTo>
                  <a:lnTo>
                    <a:pt x="5358929" y="1808941"/>
                  </a:lnTo>
                  <a:lnTo>
                    <a:pt x="5357134" y="1813274"/>
                  </a:lnTo>
                  <a:lnTo>
                    <a:pt x="5355340" y="1817608"/>
                  </a:lnTo>
                  <a:lnTo>
                    <a:pt x="5326924" y="1847941"/>
                  </a:lnTo>
                  <a:lnTo>
                    <a:pt x="5305073" y="1856001"/>
                  </a:lnTo>
                  <a:lnTo>
                    <a:pt x="5300472" y="1856916"/>
                  </a:lnTo>
                  <a:lnTo>
                    <a:pt x="5295827" y="1857374"/>
                  </a:lnTo>
                  <a:lnTo>
                    <a:pt x="5291137" y="1857374"/>
                  </a:lnTo>
                  <a:lnTo>
                    <a:pt x="71437" y="1857374"/>
                  </a:lnTo>
                  <a:lnTo>
                    <a:pt x="66746" y="1857374"/>
                  </a:lnTo>
                  <a:lnTo>
                    <a:pt x="62100" y="1856916"/>
                  </a:lnTo>
                  <a:lnTo>
                    <a:pt x="57500" y="1856001"/>
                  </a:lnTo>
                  <a:lnTo>
                    <a:pt x="52899" y="1855087"/>
                  </a:lnTo>
                  <a:lnTo>
                    <a:pt x="48432" y="1853732"/>
                  </a:lnTo>
                  <a:lnTo>
                    <a:pt x="44099" y="1851936"/>
                  </a:lnTo>
                  <a:lnTo>
                    <a:pt x="39764" y="1850142"/>
                  </a:lnTo>
                  <a:lnTo>
                    <a:pt x="35648" y="1847941"/>
                  </a:lnTo>
                  <a:lnTo>
                    <a:pt x="31748" y="1845334"/>
                  </a:lnTo>
                  <a:lnTo>
                    <a:pt x="27848" y="1842728"/>
                  </a:lnTo>
                  <a:lnTo>
                    <a:pt x="24239" y="1839767"/>
                  </a:lnTo>
                  <a:lnTo>
                    <a:pt x="20923" y="1836451"/>
                  </a:lnTo>
                  <a:lnTo>
                    <a:pt x="17605" y="1833134"/>
                  </a:lnTo>
                  <a:lnTo>
                    <a:pt x="14644" y="1829525"/>
                  </a:lnTo>
                  <a:lnTo>
                    <a:pt x="12038" y="1825625"/>
                  </a:lnTo>
                  <a:lnTo>
                    <a:pt x="9432" y="1821724"/>
                  </a:lnTo>
                  <a:lnTo>
                    <a:pt x="1372" y="1799873"/>
                  </a:lnTo>
                  <a:lnTo>
                    <a:pt x="457" y="1795273"/>
                  </a:lnTo>
                  <a:lnTo>
                    <a:pt x="0" y="1790628"/>
                  </a:lnTo>
                  <a:lnTo>
                    <a:pt x="0" y="17859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62699" y="4286249"/>
              <a:ext cx="152399" cy="1523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502401" y="3937809"/>
            <a:ext cx="1662430" cy="24493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0" spc="-65" dirty="0">
                <a:solidFill>
                  <a:schemeClr val="tx1"/>
                </a:solidFill>
                <a:latin typeface="+mn-lt"/>
                <a:cs typeface="Montserrat Medium"/>
              </a:rPr>
              <a:t>4.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14" dirty="0">
                <a:solidFill>
                  <a:schemeClr val="tx1"/>
                </a:solidFill>
                <a:latin typeface="+mn-lt"/>
                <a:cs typeface="Montserrat Medium"/>
              </a:rPr>
              <a:t>Vector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85" dirty="0">
                <a:solidFill>
                  <a:schemeClr val="tx1"/>
                </a:solidFill>
                <a:latin typeface="+mn-lt"/>
                <a:cs typeface="Montserrat Medium"/>
              </a:rPr>
              <a:t>Database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249615" y="5792328"/>
            <a:ext cx="914400" cy="552450"/>
            <a:chOff x="3433762" y="6319837"/>
            <a:chExt cx="914400" cy="552450"/>
          </a:xfrm>
        </p:grpSpPr>
        <p:sp>
          <p:nvSpPr>
            <p:cNvPr id="43" name="object 43"/>
            <p:cNvSpPr/>
            <p:nvPr/>
          </p:nvSpPr>
          <p:spPr>
            <a:xfrm>
              <a:off x="3433762" y="6319837"/>
              <a:ext cx="914400" cy="552450"/>
            </a:xfrm>
            <a:custGeom>
              <a:avLst/>
              <a:gdLst/>
              <a:ahLst/>
              <a:cxnLst/>
              <a:rect l="l" t="t" r="r" b="b"/>
              <a:pathLst>
                <a:path w="914400" h="552450">
                  <a:moveTo>
                    <a:pt x="0" y="5191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881062" y="0"/>
                  </a:lnTo>
                  <a:lnTo>
                    <a:pt x="885483" y="0"/>
                  </a:lnTo>
                  <a:lnTo>
                    <a:pt x="889735" y="845"/>
                  </a:lnTo>
                  <a:lnTo>
                    <a:pt x="914400" y="33337"/>
                  </a:lnTo>
                  <a:lnTo>
                    <a:pt x="914400" y="519112"/>
                  </a:lnTo>
                  <a:lnTo>
                    <a:pt x="914399" y="523532"/>
                  </a:lnTo>
                  <a:lnTo>
                    <a:pt x="913553" y="527785"/>
                  </a:lnTo>
                  <a:lnTo>
                    <a:pt x="911861" y="531869"/>
                  </a:lnTo>
                  <a:lnTo>
                    <a:pt x="910170" y="535953"/>
                  </a:lnTo>
                  <a:lnTo>
                    <a:pt x="893820" y="549911"/>
                  </a:lnTo>
                  <a:lnTo>
                    <a:pt x="889735" y="551603"/>
                  </a:lnTo>
                  <a:lnTo>
                    <a:pt x="885483" y="552449"/>
                  </a:lnTo>
                  <a:lnTo>
                    <a:pt x="881062" y="552449"/>
                  </a:lnTo>
                  <a:lnTo>
                    <a:pt x="33337" y="552449"/>
                  </a:lnTo>
                  <a:lnTo>
                    <a:pt x="9764" y="542684"/>
                  </a:lnTo>
                  <a:lnTo>
                    <a:pt x="6637" y="539558"/>
                  </a:lnTo>
                  <a:lnTo>
                    <a:pt x="4229" y="535953"/>
                  </a:lnTo>
                  <a:lnTo>
                    <a:pt x="2537" y="531869"/>
                  </a:lnTo>
                  <a:lnTo>
                    <a:pt x="845" y="527785"/>
                  </a:lnTo>
                  <a:lnTo>
                    <a:pt x="0" y="523532"/>
                  </a:lnTo>
                  <a:lnTo>
                    <a:pt x="0" y="5191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29050" y="6400799"/>
              <a:ext cx="133349" cy="15239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358359" y="6085857"/>
            <a:ext cx="7023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0" dirty="0">
                <a:solidFill>
                  <a:schemeClr val="tx1"/>
                </a:solidFill>
                <a:latin typeface="+mn-lt"/>
                <a:cs typeface="Roboto"/>
              </a:rPr>
              <a:t>External</a:t>
            </a:r>
            <a:r>
              <a:rPr sz="10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000" spc="-40" dirty="0">
                <a:solidFill>
                  <a:schemeClr val="tx1"/>
                </a:solidFill>
                <a:latin typeface="+mn-lt"/>
                <a:cs typeface="Roboto"/>
              </a:rPr>
              <a:t>Data</a:t>
            </a:r>
            <a:endParaRPr sz="1000">
              <a:solidFill>
                <a:schemeClr val="tx1"/>
              </a:solidFill>
              <a:latin typeface="+mn-lt"/>
              <a:cs typeface="Roboto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283078" y="6015213"/>
            <a:ext cx="134272" cy="116204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4535489" y="5792328"/>
            <a:ext cx="981075" cy="552450"/>
            <a:chOff x="4719636" y="6319837"/>
            <a:chExt cx="981075" cy="552450"/>
          </a:xfrm>
        </p:grpSpPr>
        <p:sp>
          <p:nvSpPr>
            <p:cNvPr id="48" name="object 48"/>
            <p:cNvSpPr/>
            <p:nvPr/>
          </p:nvSpPr>
          <p:spPr>
            <a:xfrm>
              <a:off x="4719636" y="6319837"/>
              <a:ext cx="981075" cy="552450"/>
            </a:xfrm>
            <a:custGeom>
              <a:avLst/>
              <a:gdLst/>
              <a:ahLst/>
              <a:cxnLst/>
              <a:rect l="l" t="t" r="r" b="b"/>
              <a:pathLst>
                <a:path w="981075" h="552450">
                  <a:moveTo>
                    <a:pt x="0" y="5191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947737" y="0"/>
                  </a:lnTo>
                  <a:lnTo>
                    <a:pt x="952157" y="0"/>
                  </a:lnTo>
                  <a:lnTo>
                    <a:pt x="956410" y="845"/>
                  </a:lnTo>
                  <a:lnTo>
                    <a:pt x="960494" y="2537"/>
                  </a:lnTo>
                  <a:lnTo>
                    <a:pt x="964578" y="4228"/>
                  </a:lnTo>
                  <a:lnTo>
                    <a:pt x="968184" y="6637"/>
                  </a:lnTo>
                  <a:lnTo>
                    <a:pt x="971310" y="9763"/>
                  </a:lnTo>
                  <a:lnTo>
                    <a:pt x="974436" y="12889"/>
                  </a:lnTo>
                  <a:lnTo>
                    <a:pt x="976844" y="16494"/>
                  </a:lnTo>
                  <a:lnTo>
                    <a:pt x="978536" y="20578"/>
                  </a:lnTo>
                  <a:lnTo>
                    <a:pt x="980228" y="24662"/>
                  </a:lnTo>
                  <a:lnTo>
                    <a:pt x="981074" y="28916"/>
                  </a:lnTo>
                  <a:lnTo>
                    <a:pt x="981075" y="33337"/>
                  </a:lnTo>
                  <a:lnTo>
                    <a:pt x="981075" y="519112"/>
                  </a:lnTo>
                  <a:lnTo>
                    <a:pt x="981074" y="523532"/>
                  </a:lnTo>
                  <a:lnTo>
                    <a:pt x="980228" y="527785"/>
                  </a:lnTo>
                  <a:lnTo>
                    <a:pt x="978536" y="531869"/>
                  </a:lnTo>
                  <a:lnTo>
                    <a:pt x="976844" y="535953"/>
                  </a:lnTo>
                  <a:lnTo>
                    <a:pt x="974436" y="539558"/>
                  </a:lnTo>
                  <a:lnTo>
                    <a:pt x="971310" y="542684"/>
                  </a:lnTo>
                  <a:lnTo>
                    <a:pt x="968184" y="545810"/>
                  </a:lnTo>
                  <a:lnTo>
                    <a:pt x="964578" y="548219"/>
                  </a:lnTo>
                  <a:lnTo>
                    <a:pt x="960494" y="549911"/>
                  </a:lnTo>
                  <a:lnTo>
                    <a:pt x="956410" y="551603"/>
                  </a:lnTo>
                  <a:lnTo>
                    <a:pt x="952157" y="552449"/>
                  </a:lnTo>
                  <a:lnTo>
                    <a:pt x="947737" y="552449"/>
                  </a:lnTo>
                  <a:lnTo>
                    <a:pt x="33337" y="552449"/>
                  </a:lnTo>
                  <a:lnTo>
                    <a:pt x="9764" y="542684"/>
                  </a:lnTo>
                  <a:lnTo>
                    <a:pt x="6637" y="539558"/>
                  </a:lnTo>
                  <a:lnTo>
                    <a:pt x="4229" y="535953"/>
                  </a:lnTo>
                  <a:lnTo>
                    <a:pt x="2537" y="531869"/>
                  </a:lnTo>
                  <a:lnTo>
                    <a:pt x="845" y="527785"/>
                  </a:lnTo>
                  <a:lnTo>
                    <a:pt x="0" y="523532"/>
                  </a:lnTo>
                  <a:lnTo>
                    <a:pt x="0" y="5191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133974" y="6400799"/>
              <a:ext cx="150703" cy="15239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644680" y="6085857"/>
            <a:ext cx="76708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chemeClr val="tx1"/>
                </a:solidFill>
                <a:latin typeface="+mn-lt"/>
                <a:cs typeface="Roboto"/>
              </a:rPr>
              <a:t>Data</a:t>
            </a:r>
            <a:r>
              <a:rPr sz="10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000" spc="-50" dirty="0">
                <a:solidFill>
                  <a:schemeClr val="tx1"/>
                </a:solidFill>
                <a:latin typeface="+mn-lt"/>
                <a:cs typeface="Roboto"/>
              </a:rPr>
              <a:t>Chunking</a:t>
            </a:r>
            <a:endParaRPr sz="1000">
              <a:solidFill>
                <a:schemeClr val="tx1"/>
              </a:solidFill>
              <a:latin typeface="+mn-lt"/>
              <a:cs typeface="Roboto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635627" y="6015213"/>
            <a:ext cx="134272" cy="116204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5888039" y="5792328"/>
            <a:ext cx="1228725" cy="552450"/>
            <a:chOff x="6072186" y="6319837"/>
            <a:chExt cx="1228725" cy="552450"/>
          </a:xfrm>
        </p:grpSpPr>
        <p:sp>
          <p:nvSpPr>
            <p:cNvPr id="53" name="object 53"/>
            <p:cNvSpPr/>
            <p:nvPr/>
          </p:nvSpPr>
          <p:spPr>
            <a:xfrm>
              <a:off x="6072186" y="6319837"/>
              <a:ext cx="1228725" cy="552450"/>
            </a:xfrm>
            <a:custGeom>
              <a:avLst/>
              <a:gdLst/>
              <a:ahLst/>
              <a:cxnLst/>
              <a:rect l="l" t="t" r="r" b="b"/>
              <a:pathLst>
                <a:path w="1228725" h="552450">
                  <a:moveTo>
                    <a:pt x="0" y="5191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1195387" y="0"/>
                  </a:lnTo>
                  <a:lnTo>
                    <a:pt x="1199808" y="0"/>
                  </a:lnTo>
                  <a:lnTo>
                    <a:pt x="1204061" y="845"/>
                  </a:lnTo>
                  <a:lnTo>
                    <a:pt x="1208145" y="2537"/>
                  </a:lnTo>
                  <a:lnTo>
                    <a:pt x="1212229" y="4228"/>
                  </a:lnTo>
                  <a:lnTo>
                    <a:pt x="1215834" y="6637"/>
                  </a:lnTo>
                  <a:lnTo>
                    <a:pt x="1218960" y="9763"/>
                  </a:lnTo>
                  <a:lnTo>
                    <a:pt x="1222086" y="12889"/>
                  </a:lnTo>
                  <a:lnTo>
                    <a:pt x="1228725" y="33337"/>
                  </a:lnTo>
                  <a:lnTo>
                    <a:pt x="1228725" y="519112"/>
                  </a:lnTo>
                  <a:lnTo>
                    <a:pt x="1228724" y="523532"/>
                  </a:lnTo>
                  <a:lnTo>
                    <a:pt x="1227878" y="527785"/>
                  </a:lnTo>
                  <a:lnTo>
                    <a:pt x="1226186" y="531869"/>
                  </a:lnTo>
                  <a:lnTo>
                    <a:pt x="1224494" y="535953"/>
                  </a:lnTo>
                  <a:lnTo>
                    <a:pt x="1222086" y="539558"/>
                  </a:lnTo>
                  <a:lnTo>
                    <a:pt x="1218960" y="542684"/>
                  </a:lnTo>
                  <a:lnTo>
                    <a:pt x="1215834" y="545810"/>
                  </a:lnTo>
                  <a:lnTo>
                    <a:pt x="1212228" y="548219"/>
                  </a:lnTo>
                  <a:lnTo>
                    <a:pt x="1208144" y="549911"/>
                  </a:lnTo>
                  <a:lnTo>
                    <a:pt x="1204060" y="551603"/>
                  </a:lnTo>
                  <a:lnTo>
                    <a:pt x="1199808" y="552449"/>
                  </a:lnTo>
                  <a:lnTo>
                    <a:pt x="1195387" y="552449"/>
                  </a:lnTo>
                  <a:lnTo>
                    <a:pt x="33338" y="552449"/>
                  </a:lnTo>
                  <a:lnTo>
                    <a:pt x="9764" y="542684"/>
                  </a:lnTo>
                  <a:lnTo>
                    <a:pt x="6638" y="539558"/>
                  </a:lnTo>
                  <a:lnTo>
                    <a:pt x="4229" y="535953"/>
                  </a:lnTo>
                  <a:lnTo>
                    <a:pt x="2537" y="531869"/>
                  </a:lnTo>
                  <a:lnTo>
                    <a:pt x="845" y="527785"/>
                  </a:lnTo>
                  <a:lnTo>
                    <a:pt x="0" y="523532"/>
                  </a:lnTo>
                  <a:lnTo>
                    <a:pt x="0" y="5191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19874" y="6410324"/>
              <a:ext cx="133349" cy="133349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5995890" y="6085857"/>
            <a:ext cx="101790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chemeClr val="tx1"/>
                </a:solidFill>
                <a:latin typeface="+mn-lt"/>
                <a:cs typeface="Roboto"/>
              </a:rPr>
              <a:t>Vector</a:t>
            </a:r>
            <a:r>
              <a:rPr sz="10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000" spc="-55" dirty="0">
                <a:solidFill>
                  <a:schemeClr val="tx1"/>
                </a:solidFill>
                <a:latin typeface="+mn-lt"/>
                <a:cs typeface="Roboto"/>
              </a:rPr>
              <a:t>Embeddings</a:t>
            </a:r>
            <a:endParaRPr sz="1000">
              <a:solidFill>
                <a:schemeClr val="tx1"/>
              </a:solidFill>
              <a:latin typeface="+mn-lt"/>
              <a:cs typeface="Roboto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235828" y="6015213"/>
            <a:ext cx="134272" cy="116204"/>
          </a:xfrm>
          <a:prstGeom prst="rect">
            <a:avLst/>
          </a:prstGeom>
        </p:spPr>
      </p:pic>
      <p:grpSp>
        <p:nvGrpSpPr>
          <p:cNvPr id="57" name="object 57"/>
          <p:cNvGrpSpPr/>
          <p:nvPr/>
        </p:nvGrpSpPr>
        <p:grpSpPr>
          <a:xfrm>
            <a:off x="7488238" y="5792328"/>
            <a:ext cx="1085850" cy="552450"/>
            <a:chOff x="7672385" y="6319837"/>
            <a:chExt cx="1085850" cy="552450"/>
          </a:xfrm>
        </p:grpSpPr>
        <p:sp>
          <p:nvSpPr>
            <p:cNvPr id="58" name="object 58"/>
            <p:cNvSpPr/>
            <p:nvPr/>
          </p:nvSpPr>
          <p:spPr>
            <a:xfrm>
              <a:off x="7672385" y="6319837"/>
              <a:ext cx="1085850" cy="552450"/>
            </a:xfrm>
            <a:custGeom>
              <a:avLst/>
              <a:gdLst/>
              <a:ahLst/>
              <a:cxnLst/>
              <a:rect l="l" t="t" r="r" b="b"/>
              <a:pathLst>
                <a:path w="1085850" h="552450">
                  <a:moveTo>
                    <a:pt x="0" y="5191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1052512" y="0"/>
                  </a:lnTo>
                  <a:lnTo>
                    <a:pt x="1056933" y="0"/>
                  </a:lnTo>
                  <a:lnTo>
                    <a:pt x="1061185" y="845"/>
                  </a:lnTo>
                  <a:lnTo>
                    <a:pt x="1065269" y="2537"/>
                  </a:lnTo>
                  <a:lnTo>
                    <a:pt x="1069353" y="4228"/>
                  </a:lnTo>
                  <a:lnTo>
                    <a:pt x="1085850" y="33337"/>
                  </a:lnTo>
                  <a:lnTo>
                    <a:pt x="1085850" y="519112"/>
                  </a:lnTo>
                  <a:lnTo>
                    <a:pt x="1065269" y="549911"/>
                  </a:lnTo>
                  <a:lnTo>
                    <a:pt x="1061185" y="551603"/>
                  </a:lnTo>
                  <a:lnTo>
                    <a:pt x="1056933" y="552449"/>
                  </a:lnTo>
                  <a:lnTo>
                    <a:pt x="1052512" y="552449"/>
                  </a:lnTo>
                  <a:lnTo>
                    <a:pt x="33338" y="552449"/>
                  </a:lnTo>
                  <a:lnTo>
                    <a:pt x="9763" y="542684"/>
                  </a:lnTo>
                  <a:lnTo>
                    <a:pt x="6637" y="539558"/>
                  </a:lnTo>
                  <a:lnTo>
                    <a:pt x="4228" y="535953"/>
                  </a:lnTo>
                  <a:lnTo>
                    <a:pt x="2537" y="531869"/>
                  </a:lnTo>
                  <a:lnTo>
                    <a:pt x="845" y="527785"/>
                  </a:lnTo>
                  <a:lnTo>
                    <a:pt x="0" y="523532"/>
                  </a:lnTo>
                  <a:lnTo>
                    <a:pt x="0" y="5191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143874" y="6400799"/>
              <a:ext cx="152399" cy="15239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7597877" y="6085857"/>
            <a:ext cx="86741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chemeClr val="tx1"/>
                </a:solidFill>
                <a:latin typeface="+mn-lt"/>
                <a:cs typeface="Roboto"/>
              </a:rPr>
              <a:t>Vector</a:t>
            </a:r>
            <a:r>
              <a:rPr sz="10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000" spc="-50" dirty="0">
                <a:solidFill>
                  <a:schemeClr val="tx1"/>
                </a:solidFill>
                <a:latin typeface="+mn-lt"/>
                <a:cs typeface="Roboto"/>
              </a:rPr>
              <a:t>Database</a:t>
            </a:r>
            <a:endParaRPr sz="10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873126" y="2074386"/>
            <a:ext cx="298450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5" dirty="0">
                <a:solidFill>
                  <a:schemeClr val="tx1"/>
                </a:solidFill>
                <a:latin typeface="+mn-lt"/>
                <a:cs typeface="Roboto"/>
              </a:rPr>
              <a:t>New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data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outside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the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75" dirty="0">
                <a:solidFill>
                  <a:schemeClr val="tx1"/>
                </a:solidFill>
                <a:latin typeface="+mn-lt"/>
                <a:cs typeface="Roboto"/>
              </a:rPr>
              <a:t>LLM's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chemeClr val="tx1"/>
                </a:solidFill>
                <a:latin typeface="+mn-lt"/>
                <a:cs typeface="Roboto"/>
              </a:rPr>
              <a:t>original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+mn-lt"/>
                <a:cs typeface="Roboto"/>
              </a:rPr>
              <a:t>training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73126" y="2449290"/>
            <a:ext cx="4629785" cy="458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65" dirty="0">
                <a:solidFill>
                  <a:schemeClr val="tx1"/>
                </a:solidFill>
                <a:latin typeface="+mn-lt"/>
                <a:cs typeface="Roboto"/>
              </a:rPr>
              <a:t>Various</a:t>
            </a:r>
            <a:r>
              <a:rPr sz="130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sources:</a:t>
            </a:r>
            <a:r>
              <a:rPr sz="130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APIs,</a:t>
            </a:r>
            <a:r>
              <a:rPr sz="130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databases,</a:t>
            </a:r>
            <a:r>
              <a:rPr sz="130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document</a:t>
            </a:r>
            <a:r>
              <a:rPr sz="130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repositories,</a:t>
            </a:r>
            <a:r>
              <a:rPr sz="130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files,</a:t>
            </a:r>
            <a:r>
              <a:rPr sz="130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long-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form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20" dirty="0">
                <a:solidFill>
                  <a:schemeClr val="tx1"/>
                </a:solidFill>
                <a:latin typeface="+mn-lt"/>
                <a:cs typeface="Roboto"/>
              </a:rPr>
              <a:t>text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473826" y="2074386"/>
            <a:ext cx="43624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70" dirty="0">
                <a:solidFill>
                  <a:schemeClr val="tx1"/>
                </a:solidFill>
                <a:latin typeface="+mn-lt"/>
                <a:cs typeface="Roboto"/>
              </a:rPr>
              <a:t>Raw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text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content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divided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into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manageable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chemeClr val="tx1"/>
                </a:solidFill>
                <a:latin typeface="+mn-lt"/>
                <a:cs typeface="Roboto"/>
              </a:rPr>
              <a:t>"chunks"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or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+mn-lt"/>
                <a:cs typeface="Roboto"/>
              </a:rPr>
              <a:t>segments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248399" y="2189956"/>
            <a:ext cx="95250" cy="495299"/>
            <a:chOff x="6362698" y="2466974"/>
            <a:chExt cx="95250" cy="495299"/>
          </a:xfrm>
        </p:grpSpPr>
        <p:pic>
          <p:nvPicPr>
            <p:cNvPr id="70" name="object 7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2698" y="2466974"/>
              <a:ext cx="95250" cy="9524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2698" y="2867024"/>
              <a:ext cx="95250" cy="95249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473826" y="2474436"/>
            <a:ext cx="398716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Crucial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pre-processing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step</a:t>
            </a:r>
            <a:r>
              <a:rPr sz="130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before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embedding</a:t>
            </a:r>
            <a:r>
              <a:rPr sz="130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and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+mn-lt"/>
                <a:cs typeface="Roboto"/>
              </a:rPr>
              <a:t>storage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73126" y="4249515"/>
            <a:ext cx="4562475" cy="4581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Convert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text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chemeClr val="tx1"/>
                </a:solidFill>
                <a:latin typeface="+mn-lt"/>
                <a:cs typeface="Roboto"/>
              </a:rPr>
              <a:t>chunks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into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numerical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vectors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chemeClr val="tx1"/>
                </a:solidFill>
                <a:latin typeface="+mn-lt"/>
                <a:cs typeface="Roboto"/>
              </a:rPr>
              <a:t>that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represent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chemeClr val="tx1"/>
                </a:solidFill>
                <a:latin typeface="+mn-lt"/>
                <a:cs typeface="Roboto"/>
              </a:rPr>
              <a:t>semantic 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meaning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873126" y="4903311"/>
            <a:ext cx="4441825" cy="604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Example: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"(Horror,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2023,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Movie)"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might</a:t>
            </a:r>
            <a:r>
              <a:rPr sz="130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70" dirty="0">
                <a:solidFill>
                  <a:schemeClr val="tx1"/>
                </a:solidFill>
                <a:latin typeface="+mn-lt"/>
                <a:cs typeface="Roboto"/>
              </a:rPr>
              <a:t>become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chemeClr val="tx1"/>
                </a:solidFill>
                <a:latin typeface="+mn-lt"/>
                <a:cs typeface="Roboto"/>
              </a:rPr>
              <a:t>"(1.2,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2023,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20.0)"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200">
              <a:solidFill>
                <a:schemeClr val="tx1"/>
              </a:solidFill>
              <a:latin typeface="+mn-lt"/>
              <a:cs typeface="Roboto"/>
            </a:endParaRPr>
          </a:p>
          <a:p>
            <a:pPr marL="1155065">
              <a:lnSpc>
                <a:spcPct val="100000"/>
              </a:lnSpc>
              <a:spcBef>
                <a:spcPts val="5"/>
              </a:spcBef>
              <a:tabLst>
                <a:tab pos="1779905" algn="l"/>
              </a:tabLst>
            </a:pPr>
            <a:r>
              <a:rPr sz="1100" spc="-10" dirty="0">
                <a:solidFill>
                  <a:srgbClr val="3F4444"/>
                </a:solidFill>
                <a:latin typeface="+mn-lt"/>
                <a:cs typeface="Roboto"/>
              </a:rPr>
              <a:t>"Text"</a:t>
            </a:r>
            <a:r>
              <a:rPr sz="1100" dirty="0">
                <a:solidFill>
                  <a:srgbClr val="3F4444"/>
                </a:solidFill>
                <a:latin typeface="+mn-lt"/>
                <a:cs typeface="Roboto"/>
              </a:rPr>
              <a:t>	</a:t>
            </a:r>
            <a:r>
              <a:rPr sz="1575" baseline="2645" dirty="0">
                <a:solidFill>
                  <a:schemeClr val="accent1"/>
                </a:solidFill>
                <a:latin typeface="+mn-lt"/>
                <a:cs typeface="Liberation Mono"/>
              </a:rPr>
              <a:t>[0.2, 0.8, -0.4, </a:t>
            </a:r>
            <a:r>
              <a:rPr sz="1575" spc="-30" baseline="2645" dirty="0">
                <a:solidFill>
                  <a:schemeClr val="accent1"/>
                </a:solidFill>
                <a:latin typeface="+mn-lt"/>
                <a:cs typeface="Liberation Mono"/>
              </a:rPr>
              <a:t>...]</a:t>
            </a:r>
            <a:endParaRPr sz="1575" baseline="2645">
              <a:solidFill>
                <a:schemeClr val="accent1"/>
              </a:solidFill>
              <a:latin typeface="+mn-lt"/>
              <a:cs typeface="Liberation Mono"/>
            </a:endParaRPr>
          </a:p>
        </p:txBody>
      </p:sp>
      <p:pic>
        <p:nvPicPr>
          <p:cNvPr id="75" name="object 7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7700" y="5018881"/>
            <a:ext cx="95250" cy="95249"/>
          </a:xfrm>
          <a:prstGeom prst="rect">
            <a:avLst/>
          </a:prstGeom>
        </p:spPr>
      </p:pic>
      <p:sp>
        <p:nvSpPr>
          <p:cNvPr id="76" name="object 76"/>
          <p:cNvSpPr txBox="1"/>
          <p:nvPr/>
        </p:nvSpPr>
        <p:spPr>
          <a:xfrm>
            <a:off x="6473826" y="4274661"/>
            <a:ext cx="466026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Specialized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database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storing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vector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embeddings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with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chemeClr val="tx1"/>
                </a:solidFill>
                <a:latin typeface="+mn-lt"/>
                <a:cs typeface="Roboto"/>
              </a:rPr>
              <a:t>their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chemeClr val="tx1"/>
                </a:solidFill>
                <a:latin typeface="+mn-lt"/>
                <a:cs typeface="Roboto"/>
              </a:rPr>
              <a:t>metadata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248399" y="4390231"/>
            <a:ext cx="95250" cy="895349"/>
            <a:chOff x="6362698" y="4667249"/>
            <a:chExt cx="95250" cy="895349"/>
          </a:xfrm>
        </p:grpSpPr>
        <p:pic>
          <p:nvPicPr>
            <p:cNvPr id="78" name="object 7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2698" y="4667249"/>
              <a:ext cx="95250" cy="95249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2698" y="5067299"/>
              <a:ext cx="95250" cy="9524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62698" y="5467349"/>
              <a:ext cx="95250" cy="95249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6473826" y="4674711"/>
            <a:ext cx="3570604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Enables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fast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chemeClr val="tx1"/>
                </a:solidFill>
                <a:latin typeface="+mn-lt"/>
                <a:cs typeface="Roboto"/>
              </a:rPr>
              <a:t>and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chemeClr val="tx1"/>
                </a:solidFill>
                <a:latin typeface="+mn-lt"/>
                <a:cs typeface="Roboto"/>
              </a:rPr>
              <a:t>scalable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semantic</a:t>
            </a:r>
            <a:r>
              <a:rPr sz="1300" spc="-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chemeClr val="tx1"/>
                </a:solidFill>
                <a:latin typeface="+mn-lt"/>
                <a:cs typeface="Roboto"/>
              </a:rPr>
              <a:t>similarity</a:t>
            </a:r>
            <a:r>
              <a:rPr sz="130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chemeClr val="tx1"/>
                </a:solidFill>
                <a:latin typeface="+mn-lt"/>
                <a:cs typeface="Roboto"/>
              </a:rPr>
              <a:t>search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473826" y="5074761"/>
            <a:ext cx="3659504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Examples: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chemeClr val="tx1"/>
                </a:solidFill>
                <a:latin typeface="+mn-lt"/>
                <a:cs typeface="Roboto"/>
              </a:rPr>
              <a:t>Chroma,</a:t>
            </a:r>
            <a:r>
              <a:rPr sz="130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Pinecone,</a:t>
            </a:r>
            <a:r>
              <a:rPr sz="130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chemeClr val="tx1"/>
                </a:solidFill>
                <a:latin typeface="+mn-lt"/>
                <a:cs typeface="Roboto"/>
              </a:rPr>
              <a:t>Weaviate,</a:t>
            </a:r>
            <a:r>
              <a:rPr sz="130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300" spc="-40" dirty="0">
                <a:solidFill>
                  <a:schemeClr val="tx1"/>
                </a:solidFill>
                <a:latin typeface="+mn-lt"/>
                <a:cs typeface="Roboto"/>
              </a:rPr>
              <a:t>Elasticsearch</a:t>
            </a:r>
            <a:endParaRPr sz="1300">
              <a:solidFill>
                <a:schemeClr val="tx1"/>
              </a:solidFill>
              <a:latin typeface="+mn-lt"/>
              <a:cs typeface="Roboto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0" y="674006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273050" y="6534660"/>
            <a:ext cx="2324735" cy="154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Retrieval-</a:t>
            </a:r>
            <a:r>
              <a:rPr sz="1150" spc="-65" dirty="0">
                <a:solidFill>
                  <a:schemeClr val="accent4"/>
                </a:solidFill>
                <a:latin typeface="+mn-lt"/>
                <a:cs typeface="Roboto"/>
              </a:rPr>
              <a:t>Augmented</a:t>
            </a:r>
            <a:r>
              <a:rPr sz="1150" spc="4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Generation</a:t>
            </a:r>
            <a:r>
              <a:rPr sz="1150" spc="5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chemeClr val="accent4"/>
                </a:solidFill>
                <a:latin typeface="+mn-lt"/>
                <a:cs typeface="Roboto"/>
              </a:rPr>
              <a:t>(RAG)</a:t>
            </a:r>
            <a:endParaRPr sz="115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86" name="object 81">
            <a:extLst>
              <a:ext uri="{FF2B5EF4-FFF2-40B4-BE49-F238E27FC236}">
                <a16:creationId xmlns:a16="http://schemas.microsoft.com/office/drawing/2014/main" id="{B520F50C-E3E0-83DC-213B-CB0A9DAD8B0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833000" y="6445249"/>
            <a:ext cx="112458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5</a:t>
            </a:fld>
            <a:endParaRPr sz="11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10998200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10" dirty="0">
                <a:latin typeface="Montserrat" pitchFamily="2" charset="77"/>
                <a:cs typeface="Montserrat SemiBold"/>
              </a:rPr>
              <a:t>RAG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50" dirty="0">
                <a:latin typeface="Montserrat" pitchFamily="2" charset="77"/>
                <a:cs typeface="Montserrat SemiBold"/>
              </a:rPr>
              <a:t>Architecture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40" dirty="0">
                <a:latin typeface="Montserrat" pitchFamily="2" charset="77"/>
                <a:cs typeface="Montserrat SemiBold"/>
              </a:rPr>
              <a:t>–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90" dirty="0">
                <a:latin typeface="Montserrat" pitchFamily="2" charset="77"/>
                <a:cs typeface="Montserrat SemiBold"/>
              </a:rPr>
              <a:t>Key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185" dirty="0">
                <a:latin typeface="Montserrat" pitchFamily="2" charset="77"/>
                <a:cs typeface="Montserrat SemiBold"/>
              </a:rPr>
              <a:t>Components</a:t>
            </a:r>
            <a:r>
              <a:rPr sz="2050" b="1" spc="-55" dirty="0">
                <a:latin typeface="Montserrat" pitchFamily="2" charset="77"/>
                <a:cs typeface="Montserrat SemiBold"/>
              </a:rPr>
              <a:t> </a:t>
            </a:r>
            <a:r>
              <a:rPr sz="2050" b="1" spc="-140" dirty="0">
                <a:latin typeface="Montserrat" pitchFamily="2" charset="77"/>
                <a:cs typeface="Montserrat SemiBold"/>
              </a:rPr>
              <a:t>(Part</a:t>
            </a:r>
            <a:r>
              <a:rPr sz="2050" b="1" spc="-50" dirty="0">
                <a:latin typeface="Montserrat" pitchFamily="2" charset="77"/>
                <a:cs typeface="Montserrat SemiBold"/>
              </a:rPr>
              <a:t> </a:t>
            </a:r>
            <a:r>
              <a:rPr sz="2050" b="1" spc="-25" dirty="0">
                <a:latin typeface="Montserrat" pitchFamily="2" charset="77"/>
                <a:cs typeface="Montserrat SemiBold"/>
              </a:rPr>
              <a:t>2)</a:t>
            </a:r>
            <a:endParaRPr sz="2050">
              <a:latin typeface="Montserrat" pitchFamily="2" charset="77"/>
              <a:cs typeface="Montserrat Semi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9599" y="1000124"/>
            <a:ext cx="666750" cy="666750"/>
            <a:chOff x="609599" y="1000124"/>
            <a:chExt cx="666750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000124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7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3" y="518587"/>
                  </a:lnTo>
                  <a:lnTo>
                    <a:pt x="35595" y="483261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8" y="284458"/>
                  </a:lnTo>
                  <a:lnTo>
                    <a:pt x="12075" y="244461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2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2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8" y="12075"/>
                  </a:lnTo>
                  <a:lnTo>
                    <a:pt x="460951" y="25376"/>
                  </a:lnTo>
                  <a:lnTo>
                    <a:pt x="497697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2"/>
                  </a:lnTo>
                  <a:lnTo>
                    <a:pt x="634742" y="190838"/>
                  </a:lnTo>
                  <a:lnTo>
                    <a:pt x="649923" y="228798"/>
                  </a:lnTo>
                  <a:lnTo>
                    <a:pt x="660344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3" y="460951"/>
                  </a:lnTo>
                  <a:lnTo>
                    <a:pt x="623439" y="497696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1" y="634742"/>
                  </a:lnTo>
                  <a:lnTo>
                    <a:pt x="437951" y="649923"/>
                  </a:lnTo>
                  <a:lnTo>
                    <a:pt x="398413" y="660344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53427" y="1185862"/>
              <a:ext cx="375285" cy="298450"/>
            </a:xfrm>
            <a:custGeom>
              <a:avLst/>
              <a:gdLst/>
              <a:ahLst/>
              <a:cxnLst/>
              <a:rect l="l" t="t" r="r" b="b"/>
              <a:pathLst>
                <a:path w="375284" h="298450">
                  <a:moveTo>
                    <a:pt x="142696" y="40640"/>
                  </a:moveTo>
                  <a:lnTo>
                    <a:pt x="45958" y="40640"/>
                  </a:lnTo>
                  <a:lnTo>
                    <a:pt x="52327" y="35560"/>
                  </a:lnTo>
                  <a:lnTo>
                    <a:pt x="59590" y="30480"/>
                  </a:lnTo>
                  <a:lnTo>
                    <a:pt x="67508" y="27940"/>
                  </a:lnTo>
                  <a:lnTo>
                    <a:pt x="72270" y="5080"/>
                  </a:lnTo>
                  <a:lnTo>
                    <a:pt x="76557" y="1270"/>
                  </a:lnTo>
                  <a:lnTo>
                    <a:pt x="86082" y="0"/>
                  </a:lnTo>
                  <a:lnTo>
                    <a:pt x="106501" y="0"/>
                  </a:lnTo>
                  <a:lnTo>
                    <a:pt x="112097" y="1270"/>
                  </a:lnTo>
                  <a:lnTo>
                    <a:pt x="116383" y="5080"/>
                  </a:lnTo>
                  <a:lnTo>
                    <a:pt x="117514" y="10160"/>
                  </a:lnTo>
                  <a:lnTo>
                    <a:pt x="121146" y="27940"/>
                  </a:lnTo>
                  <a:lnTo>
                    <a:pt x="129004" y="30480"/>
                  </a:lnTo>
                  <a:lnTo>
                    <a:pt x="136326" y="35560"/>
                  </a:lnTo>
                  <a:lnTo>
                    <a:pt x="142696" y="40640"/>
                  </a:lnTo>
                  <a:close/>
                </a:path>
                <a:path w="375284" h="298450">
                  <a:moveTo>
                    <a:pt x="23752" y="165100"/>
                  </a:moveTo>
                  <a:lnTo>
                    <a:pt x="17799" y="163830"/>
                  </a:lnTo>
                  <a:lnTo>
                    <a:pt x="14406" y="160020"/>
                  </a:lnTo>
                  <a:lnTo>
                    <a:pt x="12263" y="156210"/>
                  </a:lnTo>
                  <a:lnTo>
                    <a:pt x="10298" y="153670"/>
                  </a:lnTo>
                  <a:lnTo>
                    <a:pt x="8512" y="151130"/>
                  </a:lnTo>
                  <a:lnTo>
                    <a:pt x="6727" y="147320"/>
                  </a:lnTo>
                  <a:lnTo>
                    <a:pt x="5060" y="144780"/>
                  </a:lnTo>
                  <a:lnTo>
                    <a:pt x="3571" y="142240"/>
                  </a:lnTo>
                  <a:lnTo>
                    <a:pt x="2202" y="138430"/>
                  </a:lnTo>
                  <a:lnTo>
                    <a:pt x="0" y="133350"/>
                  </a:lnTo>
                  <a:lnTo>
                    <a:pt x="1666" y="127000"/>
                  </a:lnTo>
                  <a:lnTo>
                    <a:pt x="19109" y="111760"/>
                  </a:lnTo>
                  <a:lnTo>
                    <a:pt x="18454" y="107950"/>
                  </a:lnTo>
                  <a:lnTo>
                    <a:pt x="18097" y="104140"/>
                  </a:lnTo>
                  <a:lnTo>
                    <a:pt x="18097" y="95250"/>
                  </a:lnTo>
                  <a:lnTo>
                    <a:pt x="18454" y="91440"/>
                  </a:lnTo>
                  <a:lnTo>
                    <a:pt x="19109" y="86360"/>
                  </a:lnTo>
                  <a:lnTo>
                    <a:pt x="5828" y="74871"/>
                  </a:lnTo>
                  <a:lnTo>
                    <a:pt x="1666" y="71120"/>
                  </a:lnTo>
                  <a:lnTo>
                    <a:pt x="0" y="66040"/>
                  </a:lnTo>
                  <a:lnTo>
                    <a:pt x="3571" y="57150"/>
                  </a:lnTo>
                  <a:lnTo>
                    <a:pt x="5060" y="54610"/>
                  </a:lnTo>
                  <a:lnTo>
                    <a:pt x="8512" y="48260"/>
                  </a:lnTo>
                  <a:lnTo>
                    <a:pt x="10358" y="44450"/>
                  </a:lnTo>
                  <a:lnTo>
                    <a:pt x="12322" y="41910"/>
                  </a:lnTo>
                  <a:lnTo>
                    <a:pt x="17799" y="34290"/>
                  </a:lnTo>
                  <a:lnTo>
                    <a:pt x="23752" y="33020"/>
                  </a:lnTo>
                  <a:lnTo>
                    <a:pt x="29110" y="35560"/>
                  </a:lnTo>
                  <a:lnTo>
                    <a:pt x="45958" y="40640"/>
                  </a:lnTo>
                  <a:lnTo>
                    <a:pt x="175359" y="40640"/>
                  </a:lnTo>
                  <a:lnTo>
                    <a:pt x="176272" y="41910"/>
                  </a:lnTo>
                  <a:lnTo>
                    <a:pt x="178236" y="44450"/>
                  </a:lnTo>
                  <a:lnTo>
                    <a:pt x="180022" y="48260"/>
                  </a:lnTo>
                  <a:lnTo>
                    <a:pt x="181867" y="50800"/>
                  </a:lnTo>
                  <a:lnTo>
                    <a:pt x="183534" y="54610"/>
                  </a:lnTo>
                  <a:lnTo>
                    <a:pt x="185023" y="57150"/>
                  </a:lnTo>
                  <a:lnTo>
                    <a:pt x="186392" y="59690"/>
                  </a:lnTo>
                  <a:lnTo>
                    <a:pt x="188594" y="66040"/>
                  </a:lnTo>
                  <a:lnTo>
                    <a:pt x="186928" y="71120"/>
                  </a:lnTo>
                  <a:lnTo>
                    <a:pt x="86863" y="71120"/>
                  </a:lnTo>
                  <a:lnTo>
                    <a:pt x="79969" y="74871"/>
                  </a:lnTo>
                  <a:lnTo>
                    <a:pt x="65722" y="95250"/>
                  </a:lnTo>
                  <a:lnTo>
                    <a:pt x="65722" y="102870"/>
                  </a:lnTo>
                  <a:lnTo>
                    <a:pt x="90508" y="128270"/>
                  </a:lnTo>
                  <a:lnTo>
                    <a:pt x="187142" y="128270"/>
                  </a:lnTo>
                  <a:lnTo>
                    <a:pt x="188475" y="133350"/>
                  </a:lnTo>
                  <a:lnTo>
                    <a:pt x="186273" y="138430"/>
                  </a:lnTo>
                  <a:lnTo>
                    <a:pt x="184904" y="140970"/>
                  </a:lnTo>
                  <a:lnTo>
                    <a:pt x="183415" y="144780"/>
                  </a:lnTo>
                  <a:lnTo>
                    <a:pt x="181748" y="147320"/>
                  </a:lnTo>
                  <a:lnTo>
                    <a:pt x="179903" y="151130"/>
                  </a:lnTo>
                  <a:lnTo>
                    <a:pt x="178117" y="153670"/>
                  </a:lnTo>
                  <a:lnTo>
                    <a:pt x="176152" y="156210"/>
                  </a:lnTo>
                  <a:lnTo>
                    <a:pt x="174327" y="158750"/>
                  </a:lnTo>
                  <a:lnTo>
                    <a:pt x="45898" y="158750"/>
                  </a:lnTo>
                  <a:lnTo>
                    <a:pt x="29110" y="163830"/>
                  </a:lnTo>
                  <a:lnTo>
                    <a:pt x="23752" y="165100"/>
                  </a:lnTo>
                  <a:close/>
                </a:path>
                <a:path w="375284" h="298450">
                  <a:moveTo>
                    <a:pt x="175359" y="40640"/>
                  </a:moveTo>
                  <a:lnTo>
                    <a:pt x="142696" y="40640"/>
                  </a:lnTo>
                  <a:lnTo>
                    <a:pt x="159484" y="34290"/>
                  </a:lnTo>
                  <a:lnTo>
                    <a:pt x="164842" y="33020"/>
                  </a:lnTo>
                  <a:lnTo>
                    <a:pt x="170795" y="34290"/>
                  </a:lnTo>
                  <a:lnTo>
                    <a:pt x="175359" y="40640"/>
                  </a:lnTo>
                  <a:close/>
                </a:path>
                <a:path w="375284" h="298450">
                  <a:moveTo>
                    <a:pt x="187142" y="128270"/>
                  </a:moveTo>
                  <a:lnTo>
                    <a:pt x="98086" y="128270"/>
                  </a:lnTo>
                  <a:lnTo>
                    <a:pt x="101731" y="127000"/>
                  </a:lnTo>
                  <a:lnTo>
                    <a:pt x="108733" y="124460"/>
                  </a:lnTo>
                  <a:lnTo>
                    <a:pt x="122872" y="102870"/>
                  </a:lnTo>
                  <a:lnTo>
                    <a:pt x="122872" y="95250"/>
                  </a:lnTo>
                  <a:lnTo>
                    <a:pt x="108625" y="74871"/>
                  </a:lnTo>
                  <a:lnTo>
                    <a:pt x="101731" y="71120"/>
                  </a:lnTo>
                  <a:lnTo>
                    <a:pt x="186928" y="71120"/>
                  </a:lnTo>
                  <a:lnTo>
                    <a:pt x="185519" y="72389"/>
                  </a:lnTo>
                  <a:lnTo>
                    <a:pt x="169366" y="86360"/>
                  </a:lnTo>
                  <a:lnTo>
                    <a:pt x="170021" y="91440"/>
                  </a:lnTo>
                  <a:lnTo>
                    <a:pt x="170378" y="95250"/>
                  </a:lnTo>
                  <a:lnTo>
                    <a:pt x="170378" y="104140"/>
                  </a:lnTo>
                  <a:lnTo>
                    <a:pt x="170140" y="106680"/>
                  </a:lnTo>
                  <a:lnTo>
                    <a:pt x="170021" y="107950"/>
                  </a:lnTo>
                  <a:lnTo>
                    <a:pt x="169366" y="111760"/>
                  </a:lnTo>
                  <a:lnTo>
                    <a:pt x="182582" y="123190"/>
                  </a:lnTo>
                  <a:lnTo>
                    <a:pt x="186809" y="127000"/>
                  </a:lnTo>
                  <a:lnTo>
                    <a:pt x="187142" y="128270"/>
                  </a:lnTo>
                  <a:close/>
                </a:path>
                <a:path w="375284" h="298450">
                  <a:moveTo>
                    <a:pt x="241399" y="298450"/>
                  </a:moveTo>
                  <a:lnTo>
                    <a:pt x="236220" y="295910"/>
                  </a:lnTo>
                  <a:lnTo>
                    <a:pt x="229969" y="293370"/>
                  </a:lnTo>
                  <a:lnTo>
                    <a:pt x="226955" y="292070"/>
                  </a:lnTo>
                  <a:lnTo>
                    <a:pt x="223777" y="289560"/>
                  </a:lnTo>
                  <a:lnTo>
                    <a:pt x="220741" y="288290"/>
                  </a:lnTo>
                  <a:lnTo>
                    <a:pt x="217884" y="285750"/>
                  </a:lnTo>
                  <a:lnTo>
                    <a:pt x="210562" y="280670"/>
                  </a:lnTo>
                  <a:lnTo>
                    <a:pt x="209073" y="274320"/>
                  </a:lnTo>
                  <a:lnTo>
                    <a:pt x="210859" y="269240"/>
                  </a:lnTo>
                  <a:lnTo>
                    <a:pt x="216396" y="252730"/>
                  </a:lnTo>
                  <a:lnTo>
                    <a:pt x="211157" y="246380"/>
                  </a:lnTo>
                  <a:lnTo>
                    <a:pt x="206930" y="238760"/>
                  </a:lnTo>
                  <a:lnTo>
                    <a:pt x="203954" y="231140"/>
                  </a:lnTo>
                  <a:lnTo>
                    <a:pt x="181153" y="226060"/>
                  </a:lnTo>
                  <a:lnTo>
                    <a:pt x="176688" y="222250"/>
                  </a:lnTo>
                  <a:lnTo>
                    <a:pt x="175557" y="212090"/>
                  </a:lnTo>
                  <a:lnTo>
                    <a:pt x="175319" y="208280"/>
                  </a:lnTo>
                  <a:lnTo>
                    <a:pt x="175398" y="198120"/>
                  </a:lnTo>
                  <a:lnTo>
                    <a:pt x="175478" y="196850"/>
                  </a:lnTo>
                  <a:lnTo>
                    <a:pt x="175557" y="195580"/>
                  </a:lnTo>
                  <a:lnTo>
                    <a:pt x="176688" y="186690"/>
                  </a:lnTo>
                  <a:lnTo>
                    <a:pt x="181094" y="181610"/>
                  </a:lnTo>
                  <a:lnTo>
                    <a:pt x="203954" y="177800"/>
                  </a:lnTo>
                  <a:lnTo>
                    <a:pt x="206871" y="168910"/>
                  </a:lnTo>
                  <a:lnTo>
                    <a:pt x="211157" y="162560"/>
                  </a:lnTo>
                  <a:lnTo>
                    <a:pt x="216396" y="156210"/>
                  </a:lnTo>
                  <a:lnTo>
                    <a:pt x="210859" y="138430"/>
                  </a:lnTo>
                  <a:lnTo>
                    <a:pt x="209073" y="133350"/>
                  </a:lnTo>
                  <a:lnTo>
                    <a:pt x="210562" y="128270"/>
                  </a:lnTo>
                  <a:lnTo>
                    <a:pt x="215086" y="124460"/>
                  </a:lnTo>
                  <a:lnTo>
                    <a:pt x="217884" y="121920"/>
                  </a:lnTo>
                  <a:lnTo>
                    <a:pt x="220741" y="120650"/>
                  </a:lnTo>
                  <a:lnTo>
                    <a:pt x="223778" y="118110"/>
                  </a:lnTo>
                  <a:lnTo>
                    <a:pt x="229909" y="115570"/>
                  </a:lnTo>
                  <a:lnTo>
                    <a:pt x="233005" y="113030"/>
                  </a:lnTo>
                  <a:lnTo>
                    <a:pt x="236160" y="111760"/>
                  </a:lnTo>
                  <a:lnTo>
                    <a:pt x="241399" y="110490"/>
                  </a:lnTo>
                  <a:lnTo>
                    <a:pt x="247292" y="111760"/>
                  </a:lnTo>
                  <a:lnTo>
                    <a:pt x="262830" y="129540"/>
                  </a:lnTo>
                  <a:lnTo>
                    <a:pt x="340414" y="129540"/>
                  </a:lnTo>
                  <a:lnTo>
                    <a:pt x="341530" y="133350"/>
                  </a:lnTo>
                  <a:lnTo>
                    <a:pt x="339744" y="138430"/>
                  </a:lnTo>
                  <a:lnTo>
                    <a:pt x="334208" y="156210"/>
                  </a:lnTo>
                  <a:lnTo>
                    <a:pt x="339447" y="162560"/>
                  </a:lnTo>
                  <a:lnTo>
                    <a:pt x="343673" y="168910"/>
                  </a:lnTo>
                  <a:lnTo>
                    <a:pt x="345800" y="175260"/>
                  </a:lnTo>
                  <a:lnTo>
                    <a:pt x="271483" y="175260"/>
                  </a:lnTo>
                  <a:lnTo>
                    <a:pt x="267838" y="176530"/>
                  </a:lnTo>
                  <a:lnTo>
                    <a:pt x="246697" y="200660"/>
                  </a:lnTo>
                  <a:lnTo>
                    <a:pt x="246697" y="208280"/>
                  </a:lnTo>
                  <a:lnTo>
                    <a:pt x="260836" y="228600"/>
                  </a:lnTo>
                  <a:lnTo>
                    <a:pt x="267838" y="232410"/>
                  </a:lnTo>
                  <a:lnTo>
                    <a:pt x="346164" y="232410"/>
                  </a:lnTo>
                  <a:lnTo>
                    <a:pt x="343733" y="238760"/>
                  </a:lnTo>
                  <a:lnTo>
                    <a:pt x="339447" y="246380"/>
                  </a:lnTo>
                  <a:lnTo>
                    <a:pt x="334208" y="252730"/>
                  </a:lnTo>
                  <a:lnTo>
                    <a:pt x="339744" y="269240"/>
                  </a:lnTo>
                  <a:lnTo>
                    <a:pt x="341530" y="274320"/>
                  </a:lnTo>
                  <a:lnTo>
                    <a:pt x="340340" y="279400"/>
                  </a:lnTo>
                  <a:lnTo>
                    <a:pt x="262889" y="279400"/>
                  </a:lnTo>
                  <a:lnTo>
                    <a:pt x="251130" y="292070"/>
                  </a:lnTo>
                  <a:lnTo>
                    <a:pt x="247292" y="297180"/>
                  </a:lnTo>
                  <a:lnTo>
                    <a:pt x="241399" y="298450"/>
                  </a:lnTo>
                  <a:close/>
                </a:path>
                <a:path w="375284" h="298450">
                  <a:moveTo>
                    <a:pt x="340414" y="129540"/>
                  </a:moveTo>
                  <a:lnTo>
                    <a:pt x="287714" y="129540"/>
                  </a:lnTo>
                  <a:lnTo>
                    <a:pt x="299501" y="115570"/>
                  </a:lnTo>
                  <a:lnTo>
                    <a:pt x="303311" y="111760"/>
                  </a:lnTo>
                  <a:lnTo>
                    <a:pt x="309205" y="110490"/>
                  </a:lnTo>
                  <a:lnTo>
                    <a:pt x="317599" y="113030"/>
                  </a:lnTo>
                  <a:lnTo>
                    <a:pt x="320694" y="115570"/>
                  </a:lnTo>
                  <a:lnTo>
                    <a:pt x="326826" y="118110"/>
                  </a:lnTo>
                  <a:lnTo>
                    <a:pt x="329803" y="120650"/>
                  </a:lnTo>
                  <a:lnTo>
                    <a:pt x="332720" y="121920"/>
                  </a:lnTo>
                  <a:lnTo>
                    <a:pt x="340042" y="128270"/>
                  </a:lnTo>
                  <a:lnTo>
                    <a:pt x="340414" y="129540"/>
                  </a:lnTo>
                  <a:close/>
                </a:path>
                <a:path w="375284" h="298450">
                  <a:moveTo>
                    <a:pt x="287714" y="129540"/>
                  </a:moveTo>
                  <a:lnTo>
                    <a:pt x="262830" y="129540"/>
                  </a:lnTo>
                  <a:lnTo>
                    <a:pt x="266878" y="128270"/>
                  </a:lnTo>
                  <a:lnTo>
                    <a:pt x="283666" y="128270"/>
                  </a:lnTo>
                  <a:lnTo>
                    <a:pt x="287714" y="129540"/>
                  </a:lnTo>
                  <a:close/>
                </a:path>
                <a:path w="375284" h="298450">
                  <a:moveTo>
                    <a:pt x="102393" y="199390"/>
                  </a:moveTo>
                  <a:lnTo>
                    <a:pt x="86082" y="199390"/>
                  </a:lnTo>
                  <a:lnTo>
                    <a:pt x="76497" y="198120"/>
                  </a:lnTo>
                  <a:lnTo>
                    <a:pt x="72211" y="193040"/>
                  </a:lnTo>
                  <a:lnTo>
                    <a:pt x="71080" y="187960"/>
                  </a:lnTo>
                  <a:lnTo>
                    <a:pt x="67448" y="170180"/>
                  </a:lnTo>
                  <a:lnTo>
                    <a:pt x="59590" y="167640"/>
                  </a:lnTo>
                  <a:lnTo>
                    <a:pt x="52268" y="163830"/>
                  </a:lnTo>
                  <a:lnTo>
                    <a:pt x="45898" y="158750"/>
                  </a:lnTo>
                  <a:lnTo>
                    <a:pt x="142577" y="158750"/>
                  </a:lnTo>
                  <a:lnTo>
                    <a:pt x="136207" y="163830"/>
                  </a:lnTo>
                  <a:lnTo>
                    <a:pt x="128944" y="167640"/>
                  </a:lnTo>
                  <a:lnTo>
                    <a:pt x="121027" y="170180"/>
                  </a:lnTo>
                  <a:lnTo>
                    <a:pt x="116264" y="193040"/>
                  </a:lnTo>
                  <a:lnTo>
                    <a:pt x="111978" y="198120"/>
                  </a:lnTo>
                  <a:lnTo>
                    <a:pt x="102393" y="199390"/>
                  </a:lnTo>
                  <a:close/>
                </a:path>
                <a:path w="375284" h="298450">
                  <a:moveTo>
                    <a:pt x="164722" y="165100"/>
                  </a:moveTo>
                  <a:lnTo>
                    <a:pt x="159365" y="163830"/>
                  </a:lnTo>
                  <a:lnTo>
                    <a:pt x="142577" y="158750"/>
                  </a:lnTo>
                  <a:lnTo>
                    <a:pt x="174327" y="158750"/>
                  </a:lnTo>
                  <a:lnTo>
                    <a:pt x="170676" y="163830"/>
                  </a:lnTo>
                  <a:lnTo>
                    <a:pt x="164722" y="165100"/>
                  </a:lnTo>
                  <a:close/>
                </a:path>
                <a:path w="375284" h="298450">
                  <a:moveTo>
                    <a:pt x="346164" y="232410"/>
                  </a:moveTo>
                  <a:lnTo>
                    <a:pt x="282706" y="232410"/>
                  </a:lnTo>
                  <a:lnTo>
                    <a:pt x="289708" y="228600"/>
                  </a:lnTo>
                  <a:lnTo>
                    <a:pt x="292798" y="227330"/>
                  </a:lnTo>
                  <a:lnTo>
                    <a:pt x="298157" y="222250"/>
                  </a:lnTo>
                  <a:lnTo>
                    <a:pt x="300222" y="218440"/>
                  </a:lnTo>
                  <a:lnTo>
                    <a:pt x="303122" y="212090"/>
                  </a:lnTo>
                  <a:lnTo>
                    <a:pt x="303847" y="208280"/>
                  </a:lnTo>
                  <a:lnTo>
                    <a:pt x="303847" y="200660"/>
                  </a:lnTo>
                  <a:lnTo>
                    <a:pt x="279061" y="175260"/>
                  </a:lnTo>
                  <a:lnTo>
                    <a:pt x="345800" y="175260"/>
                  </a:lnTo>
                  <a:lnTo>
                    <a:pt x="346650" y="177800"/>
                  </a:lnTo>
                  <a:lnTo>
                    <a:pt x="363974" y="181610"/>
                  </a:lnTo>
                  <a:lnTo>
                    <a:pt x="369450" y="181610"/>
                  </a:lnTo>
                  <a:lnTo>
                    <a:pt x="373915" y="186690"/>
                  </a:lnTo>
                  <a:lnTo>
                    <a:pt x="375046" y="195580"/>
                  </a:lnTo>
                  <a:lnTo>
                    <a:pt x="375165" y="198120"/>
                  </a:lnTo>
                  <a:lnTo>
                    <a:pt x="375284" y="208280"/>
                  </a:lnTo>
                  <a:lnTo>
                    <a:pt x="375046" y="212090"/>
                  </a:lnTo>
                  <a:lnTo>
                    <a:pt x="373915" y="222250"/>
                  </a:lnTo>
                  <a:lnTo>
                    <a:pt x="369510" y="226060"/>
                  </a:lnTo>
                  <a:lnTo>
                    <a:pt x="346650" y="231140"/>
                  </a:lnTo>
                  <a:lnTo>
                    <a:pt x="346164" y="232410"/>
                  </a:lnTo>
                  <a:close/>
                </a:path>
                <a:path w="375284" h="298450">
                  <a:moveTo>
                    <a:pt x="279558" y="280670"/>
                  </a:moveTo>
                  <a:lnTo>
                    <a:pt x="271105" y="280670"/>
                  </a:lnTo>
                  <a:lnTo>
                    <a:pt x="266938" y="279400"/>
                  </a:lnTo>
                  <a:lnTo>
                    <a:pt x="283725" y="279400"/>
                  </a:lnTo>
                  <a:lnTo>
                    <a:pt x="279558" y="280670"/>
                  </a:lnTo>
                  <a:close/>
                </a:path>
                <a:path w="375284" h="298450">
                  <a:moveTo>
                    <a:pt x="309145" y="298450"/>
                  </a:moveTo>
                  <a:lnTo>
                    <a:pt x="303252" y="297180"/>
                  </a:lnTo>
                  <a:lnTo>
                    <a:pt x="299270" y="291786"/>
                  </a:lnTo>
                  <a:lnTo>
                    <a:pt x="287774" y="279400"/>
                  </a:lnTo>
                  <a:lnTo>
                    <a:pt x="340340" y="279400"/>
                  </a:lnTo>
                  <a:lnTo>
                    <a:pt x="340042" y="280670"/>
                  </a:lnTo>
                  <a:lnTo>
                    <a:pt x="332720" y="285750"/>
                  </a:lnTo>
                  <a:lnTo>
                    <a:pt x="329803" y="288290"/>
                  </a:lnTo>
                  <a:lnTo>
                    <a:pt x="326826" y="289560"/>
                  </a:lnTo>
                  <a:lnTo>
                    <a:pt x="323649" y="292070"/>
                  </a:lnTo>
                  <a:lnTo>
                    <a:pt x="320635" y="293370"/>
                  </a:lnTo>
                  <a:lnTo>
                    <a:pt x="314384" y="295910"/>
                  </a:lnTo>
                  <a:lnTo>
                    <a:pt x="309145" y="298450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06524" y="1039153"/>
            <a:ext cx="3627754" cy="5219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650" b="0" spc="-120" dirty="0">
                <a:solidFill>
                  <a:srgbClr val="3F4444"/>
                </a:solidFill>
                <a:latin typeface="+mn-lt"/>
                <a:cs typeface="Montserrat Medium"/>
              </a:rPr>
              <a:t>Components</a:t>
            </a:r>
            <a:r>
              <a:rPr sz="1650" b="0" spc="-1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00" b="1" spc="-75" dirty="0">
                <a:solidFill>
                  <a:schemeClr val="accent1"/>
                </a:solidFill>
                <a:latin typeface="+mn-lt"/>
                <a:cs typeface="Montserrat SemiBold"/>
              </a:rPr>
              <a:t>5-</a:t>
            </a:r>
            <a:r>
              <a:rPr sz="1600" b="1" spc="-45" dirty="0">
                <a:solidFill>
                  <a:schemeClr val="accent1"/>
                </a:solidFill>
                <a:latin typeface="+mn-lt"/>
                <a:cs typeface="Montserrat SemiBold"/>
              </a:rPr>
              <a:t>12</a:t>
            </a:r>
            <a:r>
              <a:rPr sz="1600" b="1" spc="-10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1650" b="0" spc="-75" dirty="0">
                <a:solidFill>
                  <a:srgbClr val="3F4444"/>
                </a:solidFill>
                <a:latin typeface="+mn-lt"/>
                <a:cs typeface="Montserrat Medium"/>
              </a:rPr>
              <a:t>of</a:t>
            </a:r>
            <a:r>
              <a:rPr sz="1650" b="0" spc="-1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00" dirty="0">
                <a:solidFill>
                  <a:srgbClr val="3F4444"/>
                </a:solidFill>
                <a:latin typeface="+mn-lt"/>
                <a:cs typeface="Montserrat Medium"/>
              </a:rPr>
              <a:t>the</a:t>
            </a:r>
            <a:r>
              <a:rPr sz="1650" b="0" spc="-1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30" dirty="0">
                <a:solidFill>
                  <a:srgbClr val="3F4444"/>
                </a:solidFill>
                <a:latin typeface="+mn-lt"/>
                <a:cs typeface="Montserrat Medium"/>
              </a:rPr>
              <a:t>RAG</a:t>
            </a:r>
            <a:r>
              <a:rPr sz="1650" b="0" spc="-1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70" dirty="0">
                <a:solidFill>
                  <a:srgbClr val="3F4444"/>
                </a:solidFill>
                <a:latin typeface="+mn-lt"/>
                <a:cs typeface="Montserrat Medium"/>
              </a:rPr>
              <a:t>Pipeline</a:t>
            </a:r>
            <a:endParaRPr sz="1650">
              <a:solidFill>
                <a:srgbClr val="3F4444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300" spc="-75" dirty="0">
                <a:solidFill>
                  <a:srgbClr val="3F4444"/>
                </a:solidFill>
                <a:latin typeface="+mn-lt"/>
                <a:cs typeface="Roboto"/>
              </a:rPr>
              <a:t>From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query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processing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response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generation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5305424"/>
            <a:ext cx="10972800" cy="685800"/>
            <a:chOff x="609599" y="5305424"/>
            <a:chExt cx="10972800" cy="685800"/>
          </a:xfrm>
        </p:grpSpPr>
        <p:sp>
          <p:nvSpPr>
            <p:cNvPr id="8" name="object 8"/>
            <p:cNvSpPr/>
            <p:nvPr/>
          </p:nvSpPr>
          <p:spPr>
            <a:xfrm>
              <a:off x="609599" y="5305424"/>
              <a:ext cx="10972800" cy="685800"/>
            </a:xfrm>
            <a:custGeom>
              <a:avLst/>
              <a:gdLst/>
              <a:ahLst/>
              <a:cxnLst/>
              <a:rect l="l" t="t" r="r" b="b"/>
              <a:pathLst>
                <a:path w="10972800" h="685800">
                  <a:moveTo>
                    <a:pt x="10901602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7"/>
                  </a:lnTo>
                  <a:lnTo>
                    <a:pt x="3885" y="634137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614603"/>
                  </a:lnTo>
                  <a:lnTo>
                    <a:pt x="10957175" y="656093"/>
                  </a:lnTo>
                  <a:lnTo>
                    <a:pt x="10921136" y="681912"/>
                  </a:lnTo>
                  <a:lnTo>
                    <a:pt x="10906556" y="685311"/>
                  </a:lnTo>
                  <a:lnTo>
                    <a:pt x="10901602" y="6857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474" y="5457824"/>
              <a:ext cx="190499" cy="1904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348136" y="5660842"/>
            <a:ext cx="32639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45" dirty="0">
                <a:solidFill>
                  <a:schemeClr val="tx1"/>
                </a:solidFill>
                <a:latin typeface="+mn-lt"/>
                <a:cs typeface="Roboto Medium"/>
              </a:rPr>
              <a:t>Query</a:t>
            </a:r>
            <a:endParaRPr sz="10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771900" y="5469730"/>
            <a:ext cx="585787" cy="236696"/>
            <a:chOff x="3771900" y="5469730"/>
            <a:chExt cx="585787" cy="236696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1900" y="5590222"/>
              <a:ext cx="134272" cy="1162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1000" y="5469730"/>
              <a:ext cx="166687" cy="1666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972917" y="5660842"/>
            <a:ext cx="60198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55" dirty="0">
                <a:solidFill>
                  <a:schemeClr val="tx1"/>
                </a:solidFill>
                <a:latin typeface="+mn-lt"/>
                <a:cs typeface="Roboto Medium"/>
              </a:rPr>
              <a:t>Embedding</a:t>
            </a:r>
            <a:endParaRPr sz="10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76774" y="5457824"/>
            <a:ext cx="525028" cy="248602"/>
            <a:chOff x="4676774" y="5457824"/>
            <a:chExt cx="525028" cy="248602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6774" y="5590222"/>
              <a:ext cx="134272" cy="1162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0149" y="5457824"/>
              <a:ext cx="191653" cy="19169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872731" y="5660842"/>
            <a:ext cx="473709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45" dirty="0">
                <a:solidFill>
                  <a:schemeClr val="tx1"/>
                </a:solidFill>
                <a:latin typeface="+mn-lt"/>
                <a:cs typeface="Roboto Medium"/>
              </a:rPr>
              <a:t>Retrieval</a:t>
            </a:r>
            <a:endParaRPr sz="10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48299" y="5469730"/>
            <a:ext cx="519112" cy="236696"/>
            <a:chOff x="5448299" y="5469730"/>
            <a:chExt cx="519112" cy="236696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299" y="5590222"/>
              <a:ext cx="134272" cy="1162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54773" y="5469730"/>
              <a:ext cx="212638" cy="16668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644554" y="5660842"/>
            <a:ext cx="44005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50" dirty="0">
                <a:solidFill>
                  <a:schemeClr val="tx1"/>
                </a:solidFill>
                <a:latin typeface="+mn-lt"/>
                <a:cs typeface="Roboto Medium"/>
              </a:rPr>
              <a:t>Ranking</a:t>
            </a:r>
            <a:endParaRPr sz="10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181724" y="5457824"/>
            <a:ext cx="666749" cy="248602"/>
            <a:chOff x="6181724" y="5457824"/>
            <a:chExt cx="666749" cy="248602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1724" y="5590222"/>
              <a:ext cx="134272" cy="1162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57974" y="5457824"/>
              <a:ext cx="190499" cy="1904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382741" y="5660842"/>
            <a:ext cx="74930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55" dirty="0">
                <a:solidFill>
                  <a:schemeClr val="tx1"/>
                </a:solidFill>
                <a:latin typeface="+mn-lt"/>
                <a:cs typeface="Roboto Medium"/>
              </a:rPr>
              <a:t>Augmentation</a:t>
            </a:r>
            <a:endParaRPr sz="10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9475" y="5457824"/>
            <a:ext cx="590549" cy="248602"/>
            <a:chOff x="7229475" y="5457824"/>
            <a:chExt cx="590549" cy="248602"/>
          </a:xfrm>
        </p:grpSpPr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9475" y="5590222"/>
              <a:ext cx="134272" cy="1162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0157" y="5457824"/>
              <a:ext cx="189867" cy="189867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429896" y="5660842"/>
            <a:ext cx="58547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50" dirty="0">
                <a:solidFill>
                  <a:schemeClr val="tx1"/>
                </a:solidFill>
                <a:latin typeface="+mn-lt"/>
                <a:cs typeface="Roboto Medium"/>
              </a:rPr>
              <a:t>Generation</a:t>
            </a:r>
            <a:endParaRPr sz="10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115300" y="5469730"/>
            <a:ext cx="561974" cy="236696"/>
            <a:chOff x="8115300" y="5469730"/>
            <a:chExt cx="561974" cy="236696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5300" y="5590222"/>
              <a:ext cx="134272" cy="1162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86291" y="5469730"/>
              <a:ext cx="190983" cy="16668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313489" y="5660842"/>
            <a:ext cx="5302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55" dirty="0">
                <a:solidFill>
                  <a:schemeClr val="tx1"/>
                </a:solidFill>
                <a:latin typeface="+mn-lt"/>
                <a:cs typeface="Roboto Medium"/>
              </a:rPr>
              <a:t>Response</a:t>
            </a:r>
            <a:endParaRPr sz="1000">
              <a:solidFill>
                <a:schemeClr val="tx1"/>
              </a:solidFill>
              <a:latin typeface="+mn-lt"/>
              <a:cs typeface="Roboto Medium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552450" y="1819275"/>
            <a:ext cx="5467349" cy="609877"/>
            <a:chOff x="552450" y="1819275"/>
            <a:chExt cx="5467349" cy="609877"/>
          </a:xfrm>
        </p:grpSpPr>
        <p:sp>
          <p:nvSpPr>
            <p:cNvPr id="41" name="object 41"/>
            <p:cNvSpPr/>
            <p:nvPr/>
          </p:nvSpPr>
          <p:spPr>
            <a:xfrm>
              <a:off x="628649" y="1819275"/>
              <a:ext cx="5391150" cy="609600"/>
            </a:xfrm>
            <a:custGeom>
              <a:avLst/>
              <a:gdLst/>
              <a:ahLst/>
              <a:cxnLst/>
              <a:rect l="l" t="t" r="r" b="b"/>
              <a:pathLst>
                <a:path w="5391150" h="609600">
                  <a:moveTo>
                    <a:pt x="5319952" y="609599"/>
                  </a:moveTo>
                  <a:lnTo>
                    <a:pt x="53397" y="609599"/>
                  </a:lnTo>
                  <a:lnTo>
                    <a:pt x="49680" y="609111"/>
                  </a:lnTo>
                  <a:lnTo>
                    <a:pt x="14085" y="583743"/>
                  </a:lnTo>
                  <a:lnTo>
                    <a:pt x="366" y="543358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19952" y="0"/>
                  </a:lnTo>
                  <a:lnTo>
                    <a:pt x="5361443" y="15621"/>
                  </a:lnTo>
                  <a:lnTo>
                    <a:pt x="5387263" y="51661"/>
                  </a:lnTo>
                  <a:lnTo>
                    <a:pt x="5391149" y="71196"/>
                  </a:lnTo>
                  <a:lnTo>
                    <a:pt x="5391149" y="538403"/>
                  </a:lnTo>
                  <a:lnTo>
                    <a:pt x="5375526" y="579894"/>
                  </a:lnTo>
                  <a:lnTo>
                    <a:pt x="5339486" y="605713"/>
                  </a:lnTo>
                  <a:lnTo>
                    <a:pt x="5324907" y="609111"/>
                  </a:lnTo>
                  <a:lnTo>
                    <a:pt x="5319952" y="6095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9599" y="1819552"/>
              <a:ext cx="70485" cy="609600"/>
            </a:xfrm>
            <a:custGeom>
              <a:avLst/>
              <a:gdLst/>
              <a:ahLst/>
              <a:cxnLst/>
              <a:rect l="l" t="t" r="r" b="b"/>
              <a:pathLst>
                <a:path w="70484" h="609600">
                  <a:moveTo>
                    <a:pt x="70449" y="609044"/>
                  </a:moveTo>
                  <a:lnTo>
                    <a:pt x="33857" y="596491"/>
                  </a:lnTo>
                  <a:lnTo>
                    <a:pt x="5800" y="562282"/>
                  </a:lnTo>
                  <a:lnTo>
                    <a:pt x="0" y="533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533122"/>
                  </a:lnTo>
                  <a:lnTo>
                    <a:pt x="44514" y="575464"/>
                  </a:lnTo>
                  <a:lnTo>
                    <a:pt x="66287" y="607388"/>
                  </a:lnTo>
                  <a:lnTo>
                    <a:pt x="70449" y="6090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450" y="2009774"/>
              <a:ext cx="228599" cy="2285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15652" y="1894172"/>
            <a:ext cx="4734560" cy="434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0">
              <a:lnSpc>
                <a:spcPts val="1255"/>
              </a:lnSpc>
              <a:spcBef>
                <a:spcPts val="135"/>
              </a:spcBef>
            </a:pPr>
            <a:r>
              <a:rPr sz="1300" b="0" spc="-60" dirty="0">
                <a:solidFill>
                  <a:schemeClr val="tx1"/>
                </a:solidFill>
                <a:latin typeface="+mn-lt"/>
                <a:cs typeface="Roboto Medium"/>
              </a:rPr>
              <a:t>Query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60" dirty="0">
                <a:solidFill>
                  <a:schemeClr val="tx1"/>
                </a:solidFill>
                <a:latin typeface="+mn-lt"/>
                <a:cs typeface="Roboto Medium"/>
              </a:rPr>
              <a:t>Processing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60" dirty="0">
                <a:solidFill>
                  <a:schemeClr val="tx1"/>
                </a:solidFill>
                <a:latin typeface="+mn-lt"/>
                <a:cs typeface="Roboto Medium"/>
              </a:rPr>
              <a:t>&amp;</a:t>
            </a:r>
            <a:r>
              <a:rPr sz="130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Encoding</a:t>
            </a:r>
            <a:endParaRPr sz="1300" dirty="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ts val="780"/>
              </a:lnSpc>
            </a:pPr>
            <a:r>
              <a:rPr sz="1100" b="1" spc="-50" dirty="0">
                <a:solidFill>
                  <a:schemeClr val="bg1"/>
                </a:solidFill>
                <a:latin typeface="+mn-lt"/>
                <a:cs typeface="Arial Nova"/>
              </a:rPr>
              <a:t>5</a:t>
            </a:r>
            <a:endParaRPr sz="1100" dirty="0">
              <a:solidFill>
                <a:schemeClr val="bg1"/>
              </a:solidFill>
              <a:latin typeface="+mn-lt"/>
              <a:cs typeface="Arial Nova"/>
            </a:endParaRPr>
          </a:p>
          <a:p>
            <a:pPr marL="127000">
              <a:lnSpc>
                <a:spcPts val="1145"/>
              </a:lnSpc>
            </a:pPr>
            <a:r>
              <a:rPr lang="en-US" sz="1150" spc="-60" dirty="0">
                <a:solidFill>
                  <a:srgbClr val="3F4444"/>
                </a:solidFill>
                <a:latin typeface="+mn-lt"/>
                <a:cs typeface="Roboto"/>
              </a:rPr>
              <a:t> 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Transforms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user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queries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into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vector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representations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using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embedding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models</a:t>
            </a:r>
            <a:endParaRPr sz="115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52450" y="2524124"/>
            <a:ext cx="5467349" cy="800378"/>
            <a:chOff x="552450" y="2524124"/>
            <a:chExt cx="5467349" cy="800378"/>
          </a:xfrm>
        </p:grpSpPr>
        <p:sp>
          <p:nvSpPr>
            <p:cNvPr id="46" name="object 46"/>
            <p:cNvSpPr/>
            <p:nvPr/>
          </p:nvSpPr>
          <p:spPr>
            <a:xfrm>
              <a:off x="628649" y="2524124"/>
              <a:ext cx="5391150" cy="800100"/>
            </a:xfrm>
            <a:custGeom>
              <a:avLst/>
              <a:gdLst/>
              <a:ahLst/>
              <a:cxnLst/>
              <a:rect l="l" t="t" r="r" b="b"/>
              <a:pathLst>
                <a:path w="5391150" h="800100">
                  <a:moveTo>
                    <a:pt x="53199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2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19952" y="0"/>
                  </a:lnTo>
                  <a:lnTo>
                    <a:pt x="5361443" y="15621"/>
                  </a:lnTo>
                  <a:lnTo>
                    <a:pt x="5387263" y="51661"/>
                  </a:lnTo>
                  <a:lnTo>
                    <a:pt x="5391149" y="71196"/>
                  </a:lnTo>
                  <a:lnTo>
                    <a:pt x="5391149" y="728902"/>
                  </a:lnTo>
                  <a:lnTo>
                    <a:pt x="5375526" y="770394"/>
                  </a:lnTo>
                  <a:lnTo>
                    <a:pt x="5339486" y="796213"/>
                  </a:lnTo>
                  <a:lnTo>
                    <a:pt x="5324907" y="799611"/>
                  </a:lnTo>
                  <a:lnTo>
                    <a:pt x="5319952" y="8000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09599" y="2524402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4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800" y="752782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4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2450" y="2809874"/>
              <a:ext cx="228599" cy="22859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590252" y="2567836"/>
            <a:ext cx="4974590" cy="655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</a:pPr>
            <a:r>
              <a:rPr sz="1300" b="0" spc="-55" dirty="0">
                <a:solidFill>
                  <a:schemeClr val="tx1"/>
                </a:solidFill>
                <a:latin typeface="+mn-lt"/>
                <a:cs typeface="Roboto Medium"/>
              </a:rPr>
              <a:t>Retrieval</a:t>
            </a:r>
            <a:r>
              <a:rPr sz="130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65" dirty="0">
                <a:solidFill>
                  <a:schemeClr val="tx1"/>
                </a:solidFill>
                <a:latin typeface="+mn-lt"/>
                <a:cs typeface="Roboto Medium"/>
              </a:rPr>
              <a:t>Component</a:t>
            </a:r>
            <a:r>
              <a:rPr sz="130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(Retriever)</a:t>
            </a:r>
            <a:endParaRPr sz="1300" dirty="0">
              <a:solidFill>
                <a:schemeClr val="tx1"/>
              </a:solidFill>
              <a:latin typeface="+mn-lt"/>
              <a:cs typeface="Roboto Medium"/>
            </a:endParaRPr>
          </a:p>
          <a:p>
            <a:pPr marL="152400" marR="30480" indent="-114935">
              <a:lnSpc>
                <a:spcPct val="108700"/>
              </a:lnSpc>
              <a:spcBef>
                <a:spcPts val="120"/>
              </a:spcBef>
            </a:pPr>
            <a:r>
              <a:rPr sz="1650" b="1" baseline="7575" dirty="0">
                <a:solidFill>
                  <a:schemeClr val="bg1"/>
                </a:solidFill>
                <a:latin typeface="+mn-lt"/>
                <a:cs typeface="Arial Nova"/>
              </a:rPr>
              <a:t>6</a:t>
            </a:r>
            <a:r>
              <a:rPr sz="1650" b="1" spc="67" baseline="7575" dirty="0">
                <a:solidFill>
                  <a:schemeClr val="bg1"/>
                </a:solidFill>
                <a:latin typeface="+mn-lt"/>
                <a:cs typeface="Arial Nova"/>
              </a:rPr>
              <a:t> </a:t>
            </a:r>
            <a:r>
              <a:rPr lang="en-US" sz="1650" b="1" spc="67" baseline="7575" dirty="0">
                <a:solidFill>
                  <a:schemeClr val="bg1"/>
                </a:solidFill>
                <a:latin typeface="+mn-lt"/>
                <a:cs typeface="Arial Nova"/>
              </a:rPr>
              <a:t> 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Identifies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extracts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relevant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70" dirty="0">
                <a:solidFill>
                  <a:srgbClr val="3F4444"/>
                </a:solidFill>
                <a:latin typeface="+mn-lt"/>
                <a:cs typeface="Roboto"/>
              </a:rPr>
              <a:t>from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vector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database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(e.g.,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Dense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Passage</a:t>
            </a:r>
            <a:r>
              <a:rPr sz="115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Retrieval)</a:t>
            </a:r>
            <a:endParaRPr sz="115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52450" y="3400424"/>
            <a:ext cx="5467349" cy="800378"/>
            <a:chOff x="552450" y="3400424"/>
            <a:chExt cx="5467349" cy="800378"/>
          </a:xfrm>
        </p:grpSpPr>
        <p:sp>
          <p:nvSpPr>
            <p:cNvPr id="51" name="object 51"/>
            <p:cNvSpPr/>
            <p:nvPr/>
          </p:nvSpPr>
          <p:spPr>
            <a:xfrm>
              <a:off x="628649" y="3400424"/>
              <a:ext cx="5391150" cy="800100"/>
            </a:xfrm>
            <a:custGeom>
              <a:avLst/>
              <a:gdLst/>
              <a:ahLst/>
              <a:cxnLst/>
              <a:rect l="l" t="t" r="r" b="b"/>
              <a:pathLst>
                <a:path w="5391150" h="800100">
                  <a:moveTo>
                    <a:pt x="53199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319952" y="0"/>
                  </a:lnTo>
                  <a:lnTo>
                    <a:pt x="5361443" y="15621"/>
                  </a:lnTo>
                  <a:lnTo>
                    <a:pt x="5387263" y="51661"/>
                  </a:lnTo>
                  <a:lnTo>
                    <a:pt x="5391149" y="71196"/>
                  </a:lnTo>
                  <a:lnTo>
                    <a:pt x="5391149" y="728903"/>
                  </a:lnTo>
                  <a:lnTo>
                    <a:pt x="5375526" y="770394"/>
                  </a:lnTo>
                  <a:lnTo>
                    <a:pt x="5339486" y="796213"/>
                  </a:lnTo>
                  <a:lnTo>
                    <a:pt x="5324907" y="799611"/>
                  </a:lnTo>
                  <a:lnTo>
                    <a:pt x="5319952" y="8000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09599" y="3400702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4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800" y="752782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4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450" y="3686174"/>
              <a:ext cx="228599" cy="22859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90252" y="3444136"/>
            <a:ext cx="5158740" cy="44473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</a:pPr>
            <a:r>
              <a:rPr sz="1300" b="0" spc="-65" dirty="0">
                <a:solidFill>
                  <a:schemeClr val="tx1"/>
                </a:solidFill>
                <a:latin typeface="+mn-lt"/>
                <a:cs typeface="Roboto Medium"/>
              </a:rPr>
              <a:t>Ranker</a:t>
            </a:r>
            <a:r>
              <a:rPr sz="1300" b="0" spc="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(Optional)</a:t>
            </a:r>
            <a:endParaRPr sz="1300" dirty="0">
              <a:solidFill>
                <a:schemeClr val="tx1"/>
              </a:solidFill>
              <a:latin typeface="+mn-lt"/>
              <a:cs typeface="Roboto Medium"/>
            </a:endParaRPr>
          </a:p>
          <a:p>
            <a:pPr marL="152400" marR="30480" indent="-114935">
              <a:lnSpc>
                <a:spcPct val="108700"/>
              </a:lnSpc>
              <a:spcBef>
                <a:spcPts val="120"/>
              </a:spcBef>
            </a:pPr>
            <a:r>
              <a:rPr sz="1650" b="1" baseline="7575" dirty="0">
                <a:solidFill>
                  <a:schemeClr val="bg1"/>
                </a:solidFill>
                <a:latin typeface="+mn-lt"/>
                <a:cs typeface="Arial Nova"/>
              </a:rPr>
              <a:t>7</a:t>
            </a:r>
            <a:r>
              <a:rPr sz="1650" b="1" spc="52" baseline="7575" dirty="0">
                <a:solidFill>
                  <a:schemeClr val="bg1"/>
                </a:solidFill>
                <a:latin typeface="+mn-lt"/>
                <a:cs typeface="Arial Nova"/>
              </a:rPr>
              <a:t> </a:t>
            </a:r>
            <a:r>
              <a:rPr lang="en-US" sz="1650" b="1" spc="52" baseline="7575" dirty="0">
                <a:solidFill>
                  <a:schemeClr val="bg1"/>
                </a:solidFill>
                <a:latin typeface="+mn-lt"/>
                <a:cs typeface="Arial Nova"/>
              </a:rPr>
              <a:t>  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Assesses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relevance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importance,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assigning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scores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prioritize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most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relevant </a:t>
            </a:r>
            <a:r>
              <a:rPr sz="1150" spc="-20" dirty="0">
                <a:solidFill>
                  <a:srgbClr val="3F4444"/>
                </a:solidFill>
                <a:latin typeface="+mn-lt"/>
                <a:cs typeface="Roboto"/>
              </a:rPr>
              <a:t>data</a:t>
            </a:r>
            <a:endParaRPr sz="115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52450" y="4276724"/>
            <a:ext cx="5467349" cy="800378"/>
            <a:chOff x="552450" y="4276724"/>
            <a:chExt cx="5467349" cy="800378"/>
          </a:xfrm>
        </p:grpSpPr>
        <p:sp>
          <p:nvSpPr>
            <p:cNvPr id="56" name="object 56"/>
            <p:cNvSpPr/>
            <p:nvPr/>
          </p:nvSpPr>
          <p:spPr>
            <a:xfrm>
              <a:off x="628649" y="4276724"/>
              <a:ext cx="5391150" cy="800100"/>
            </a:xfrm>
            <a:custGeom>
              <a:avLst/>
              <a:gdLst/>
              <a:ahLst/>
              <a:cxnLst/>
              <a:rect l="l" t="t" r="r" b="b"/>
              <a:pathLst>
                <a:path w="5391150" h="800100">
                  <a:moveTo>
                    <a:pt x="5319952" y="800099"/>
                  </a:moveTo>
                  <a:lnTo>
                    <a:pt x="53397" y="800099"/>
                  </a:lnTo>
                  <a:lnTo>
                    <a:pt x="49680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19952" y="0"/>
                  </a:lnTo>
                  <a:lnTo>
                    <a:pt x="5361443" y="15621"/>
                  </a:lnTo>
                  <a:lnTo>
                    <a:pt x="5387263" y="51661"/>
                  </a:lnTo>
                  <a:lnTo>
                    <a:pt x="5391149" y="71196"/>
                  </a:lnTo>
                  <a:lnTo>
                    <a:pt x="5391149" y="728903"/>
                  </a:lnTo>
                  <a:lnTo>
                    <a:pt x="5375526" y="770394"/>
                  </a:lnTo>
                  <a:lnTo>
                    <a:pt x="5339486" y="796213"/>
                  </a:lnTo>
                  <a:lnTo>
                    <a:pt x="5324907" y="799611"/>
                  </a:lnTo>
                  <a:lnTo>
                    <a:pt x="5319952" y="8000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09599" y="4277002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4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800" y="752781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0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3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2450" y="4562474"/>
              <a:ext cx="228599" cy="22859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90252" y="4320436"/>
            <a:ext cx="5121275" cy="44473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380"/>
              </a:spcBef>
            </a:pPr>
            <a:r>
              <a:rPr sz="1300" b="0" spc="-60" dirty="0">
                <a:solidFill>
                  <a:schemeClr val="tx1"/>
                </a:solidFill>
                <a:latin typeface="+mn-lt"/>
                <a:cs typeface="Roboto Medium"/>
              </a:rPr>
              <a:t>Augmentation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 Component</a:t>
            </a:r>
            <a:endParaRPr sz="1300" dirty="0">
              <a:solidFill>
                <a:schemeClr val="tx1"/>
              </a:solidFill>
              <a:latin typeface="+mn-lt"/>
              <a:cs typeface="Roboto Medium"/>
            </a:endParaRPr>
          </a:p>
          <a:p>
            <a:pPr marL="152400" marR="30480" indent="-114935">
              <a:lnSpc>
                <a:spcPct val="108700"/>
              </a:lnSpc>
              <a:spcBef>
                <a:spcPts val="120"/>
              </a:spcBef>
            </a:pPr>
            <a:r>
              <a:rPr sz="1650" b="1" baseline="7575" dirty="0">
                <a:solidFill>
                  <a:schemeClr val="bg1"/>
                </a:solidFill>
                <a:latin typeface="+mn-lt"/>
                <a:cs typeface="Arial Nova"/>
              </a:rPr>
              <a:t>8</a:t>
            </a:r>
            <a:r>
              <a:rPr sz="1650" b="1" spc="60" baseline="7575" dirty="0">
                <a:solidFill>
                  <a:schemeClr val="bg1"/>
                </a:solidFill>
                <a:latin typeface="+mn-lt"/>
                <a:cs typeface="Arial Nova"/>
              </a:rPr>
              <a:t> </a:t>
            </a:r>
            <a:r>
              <a:rPr lang="en-US" sz="1650" b="1" spc="60" baseline="7575" dirty="0">
                <a:solidFill>
                  <a:schemeClr val="bg1"/>
                </a:solidFill>
                <a:latin typeface="+mn-lt"/>
                <a:cs typeface="Arial Nova"/>
              </a:rPr>
              <a:t> 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Enhances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retrieved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data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with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additional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processing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(tokenization,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entity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recognition, 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etc.)</a:t>
            </a:r>
            <a:endParaRPr sz="115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115049" y="1819275"/>
            <a:ext cx="5467349" cy="609877"/>
            <a:chOff x="6115049" y="1819275"/>
            <a:chExt cx="5467349" cy="609877"/>
          </a:xfrm>
        </p:grpSpPr>
        <p:sp>
          <p:nvSpPr>
            <p:cNvPr id="61" name="object 61"/>
            <p:cNvSpPr/>
            <p:nvPr/>
          </p:nvSpPr>
          <p:spPr>
            <a:xfrm>
              <a:off x="6191248" y="1819275"/>
              <a:ext cx="5391150" cy="609600"/>
            </a:xfrm>
            <a:custGeom>
              <a:avLst/>
              <a:gdLst/>
              <a:ahLst/>
              <a:cxnLst/>
              <a:rect l="l" t="t" r="r" b="b"/>
              <a:pathLst>
                <a:path w="5391150" h="609600">
                  <a:moveTo>
                    <a:pt x="5319953" y="609599"/>
                  </a:moveTo>
                  <a:lnTo>
                    <a:pt x="53397" y="609599"/>
                  </a:lnTo>
                  <a:lnTo>
                    <a:pt x="49681" y="609111"/>
                  </a:lnTo>
                  <a:lnTo>
                    <a:pt x="14085" y="583743"/>
                  </a:lnTo>
                  <a:lnTo>
                    <a:pt x="366" y="543358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19953" y="0"/>
                  </a:lnTo>
                  <a:lnTo>
                    <a:pt x="5361442" y="15621"/>
                  </a:lnTo>
                  <a:lnTo>
                    <a:pt x="5387262" y="51661"/>
                  </a:lnTo>
                  <a:lnTo>
                    <a:pt x="5391149" y="71196"/>
                  </a:lnTo>
                  <a:lnTo>
                    <a:pt x="5391149" y="538403"/>
                  </a:lnTo>
                  <a:lnTo>
                    <a:pt x="5375526" y="579894"/>
                  </a:lnTo>
                  <a:lnTo>
                    <a:pt x="5339487" y="605713"/>
                  </a:lnTo>
                  <a:lnTo>
                    <a:pt x="5324907" y="609111"/>
                  </a:lnTo>
                  <a:lnTo>
                    <a:pt x="5319953" y="6095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172199" y="1819552"/>
              <a:ext cx="70485" cy="609600"/>
            </a:xfrm>
            <a:custGeom>
              <a:avLst/>
              <a:gdLst/>
              <a:ahLst/>
              <a:cxnLst/>
              <a:rect l="l" t="t" r="r" b="b"/>
              <a:pathLst>
                <a:path w="70485" h="609600">
                  <a:moveTo>
                    <a:pt x="70449" y="609044"/>
                  </a:moveTo>
                  <a:lnTo>
                    <a:pt x="33857" y="596491"/>
                  </a:lnTo>
                  <a:lnTo>
                    <a:pt x="5799" y="562282"/>
                  </a:lnTo>
                  <a:lnTo>
                    <a:pt x="0" y="533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533122"/>
                  </a:lnTo>
                  <a:lnTo>
                    <a:pt x="44514" y="575464"/>
                  </a:lnTo>
                  <a:lnTo>
                    <a:pt x="66287" y="607388"/>
                  </a:lnTo>
                  <a:lnTo>
                    <a:pt x="70449" y="6090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5049" y="2009774"/>
              <a:ext cx="228599" cy="228599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178251" y="1894172"/>
            <a:ext cx="4606290" cy="434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0">
              <a:lnSpc>
                <a:spcPts val="1255"/>
              </a:lnSpc>
              <a:spcBef>
                <a:spcPts val="135"/>
              </a:spcBef>
            </a:pPr>
            <a:r>
              <a:rPr sz="1300" b="0" spc="-75" dirty="0">
                <a:solidFill>
                  <a:schemeClr val="tx1"/>
                </a:solidFill>
                <a:latin typeface="+mn-lt"/>
                <a:cs typeface="Roboto Medium"/>
              </a:rPr>
              <a:t>LLM</a:t>
            </a:r>
            <a:r>
              <a:rPr sz="1300" b="0" spc="-2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65" dirty="0">
                <a:solidFill>
                  <a:schemeClr val="tx1"/>
                </a:solidFill>
                <a:latin typeface="+mn-lt"/>
                <a:cs typeface="Roboto Medium"/>
              </a:rPr>
              <a:t>Prompt</a:t>
            </a:r>
            <a:r>
              <a:rPr sz="1300" b="0" spc="-1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Augmentation</a:t>
            </a:r>
            <a:endParaRPr sz="1300" dirty="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ts val="780"/>
              </a:lnSpc>
            </a:pPr>
            <a:r>
              <a:rPr sz="1100" b="1" spc="-50" dirty="0">
                <a:solidFill>
                  <a:schemeClr val="bg1"/>
                </a:solidFill>
                <a:latin typeface="+mn-lt"/>
                <a:cs typeface="Arial Nova"/>
              </a:rPr>
              <a:t>9</a:t>
            </a:r>
            <a:endParaRPr sz="1100" dirty="0">
              <a:solidFill>
                <a:schemeClr val="bg1"/>
              </a:solidFill>
              <a:latin typeface="+mn-lt"/>
              <a:cs typeface="Arial Nova"/>
            </a:endParaRPr>
          </a:p>
          <a:p>
            <a:pPr marL="127000">
              <a:lnSpc>
                <a:spcPts val="1145"/>
              </a:lnSpc>
            </a:pPr>
            <a:r>
              <a:rPr lang="en-US" sz="1150" spc="-60" dirty="0">
                <a:solidFill>
                  <a:srgbClr val="3F4444"/>
                </a:solidFill>
                <a:latin typeface="+mn-lt"/>
                <a:cs typeface="Roboto"/>
              </a:rPr>
              <a:t> 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Combines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retrieved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data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with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original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query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through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prompt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engineering</a:t>
            </a:r>
            <a:endParaRPr sz="115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115049" y="2524124"/>
            <a:ext cx="5467349" cy="800378"/>
            <a:chOff x="6115049" y="2524124"/>
            <a:chExt cx="5467349" cy="800378"/>
          </a:xfrm>
        </p:grpSpPr>
        <p:sp>
          <p:nvSpPr>
            <p:cNvPr id="66" name="object 66"/>
            <p:cNvSpPr/>
            <p:nvPr/>
          </p:nvSpPr>
          <p:spPr>
            <a:xfrm>
              <a:off x="6191248" y="2524124"/>
              <a:ext cx="5391150" cy="800100"/>
            </a:xfrm>
            <a:custGeom>
              <a:avLst/>
              <a:gdLst/>
              <a:ahLst/>
              <a:cxnLst/>
              <a:rect l="l" t="t" r="r" b="b"/>
              <a:pathLst>
                <a:path w="5391150" h="800100">
                  <a:moveTo>
                    <a:pt x="5319953" y="800099"/>
                  </a:moveTo>
                  <a:lnTo>
                    <a:pt x="53397" y="800099"/>
                  </a:lnTo>
                  <a:lnTo>
                    <a:pt x="49681" y="799611"/>
                  </a:lnTo>
                  <a:lnTo>
                    <a:pt x="14085" y="774243"/>
                  </a:lnTo>
                  <a:lnTo>
                    <a:pt x="366" y="733858"/>
                  </a:lnTo>
                  <a:lnTo>
                    <a:pt x="0" y="728902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19953" y="0"/>
                  </a:lnTo>
                  <a:lnTo>
                    <a:pt x="5361442" y="15621"/>
                  </a:lnTo>
                  <a:lnTo>
                    <a:pt x="5387262" y="51661"/>
                  </a:lnTo>
                  <a:lnTo>
                    <a:pt x="5391149" y="71196"/>
                  </a:lnTo>
                  <a:lnTo>
                    <a:pt x="5391149" y="728902"/>
                  </a:lnTo>
                  <a:lnTo>
                    <a:pt x="5375526" y="770394"/>
                  </a:lnTo>
                  <a:lnTo>
                    <a:pt x="5339487" y="796213"/>
                  </a:lnTo>
                  <a:lnTo>
                    <a:pt x="5324907" y="799611"/>
                  </a:lnTo>
                  <a:lnTo>
                    <a:pt x="5319953" y="8000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172199" y="2524402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5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799" y="752782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4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5049" y="2809874"/>
              <a:ext cx="228599" cy="228599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114603" y="2567836"/>
            <a:ext cx="5323840" cy="44473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80"/>
              </a:spcBef>
            </a:pPr>
            <a:r>
              <a:rPr sz="1300" b="0" spc="-60" dirty="0">
                <a:solidFill>
                  <a:schemeClr val="tx1"/>
                </a:solidFill>
                <a:latin typeface="+mn-lt"/>
                <a:cs typeface="Roboto Medium"/>
              </a:rPr>
              <a:t>Generation</a:t>
            </a:r>
            <a:r>
              <a:rPr sz="1300" b="0" spc="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Component</a:t>
            </a:r>
            <a:endParaRPr sz="1300" dirty="0">
              <a:solidFill>
                <a:schemeClr val="tx1"/>
              </a:solidFill>
              <a:latin typeface="+mn-lt"/>
              <a:cs typeface="Roboto Medium"/>
            </a:endParaRPr>
          </a:p>
          <a:p>
            <a:pPr marL="190500" marR="30480" indent="-153035">
              <a:lnSpc>
                <a:spcPct val="108700"/>
              </a:lnSpc>
              <a:spcBef>
                <a:spcPts val="120"/>
              </a:spcBef>
            </a:pPr>
            <a:r>
              <a:rPr sz="1650" b="1" spc="-89" baseline="7575" dirty="0">
                <a:solidFill>
                  <a:schemeClr val="bg1"/>
                </a:solidFill>
                <a:latin typeface="+mn-lt"/>
                <a:cs typeface="Arial Nova"/>
              </a:rPr>
              <a:t>10</a:t>
            </a:r>
            <a:r>
              <a:rPr lang="en-US" sz="1650" b="1" spc="-89" baseline="7575" dirty="0">
                <a:solidFill>
                  <a:schemeClr val="bg1"/>
                </a:solidFill>
                <a:latin typeface="+mn-lt"/>
                <a:cs typeface="Arial Nova"/>
              </a:rPr>
              <a:t>.  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LLM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(e.g.,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90" dirty="0">
                <a:solidFill>
                  <a:srgbClr val="3F4444"/>
                </a:solidFill>
                <a:latin typeface="+mn-lt"/>
                <a:cs typeface="Roboto"/>
              </a:rPr>
              <a:t>GPT,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70" dirty="0">
                <a:solidFill>
                  <a:srgbClr val="3F4444"/>
                </a:solidFill>
                <a:latin typeface="+mn-lt"/>
                <a:cs typeface="Roboto"/>
              </a:rPr>
              <a:t>BART)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generates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coherent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response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using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augmented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context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(FiD, </a:t>
            </a:r>
            <a:r>
              <a:rPr sz="1150" spc="-20" dirty="0">
                <a:solidFill>
                  <a:srgbClr val="3F4444"/>
                </a:solidFill>
                <a:latin typeface="+mn-lt"/>
                <a:cs typeface="Roboto"/>
              </a:rPr>
              <a:t>FiE)</a:t>
            </a:r>
            <a:endParaRPr sz="115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115049" y="3400424"/>
            <a:ext cx="5467349" cy="609878"/>
            <a:chOff x="6115049" y="3400424"/>
            <a:chExt cx="5467349" cy="609878"/>
          </a:xfrm>
        </p:grpSpPr>
        <p:sp>
          <p:nvSpPr>
            <p:cNvPr id="71" name="object 71"/>
            <p:cNvSpPr/>
            <p:nvPr/>
          </p:nvSpPr>
          <p:spPr>
            <a:xfrm>
              <a:off x="6191248" y="3400424"/>
              <a:ext cx="5391150" cy="609600"/>
            </a:xfrm>
            <a:custGeom>
              <a:avLst/>
              <a:gdLst/>
              <a:ahLst/>
              <a:cxnLst/>
              <a:rect l="l" t="t" r="r" b="b"/>
              <a:pathLst>
                <a:path w="5391150" h="609600">
                  <a:moveTo>
                    <a:pt x="5319953" y="609599"/>
                  </a:moveTo>
                  <a:lnTo>
                    <a:pt x="53397" y="609599"/>
                  </a:lnTo>
                  <a:lnTo>
                    <a:pt x="49681" y="609111"/>
                  </a:lnTo>
                  <a:lnTo>
                    <a:pt x="14085" y="583743"/>
                  </a:lnTo>
                  <a:lnTo>
                    <a:pt x="366" y="543358"/>
                  </a:lnTo>
                  <a:lnTo>
                    <a:pt x="0" y="538403"/>
                  </a:lnTo>
                  <a:lnTo>
                    <a:pt x="0" y="533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5319953" y="0"/>
                  </a:lnTo>
                  <a:lnTo>
                    <a:pt x="5361442" y="15621"/>
                  </a:lnTo>
                  <a:lnTo>
                    <a:pt x="5387262" y="51661"/>
                  </a:lnTo>
                  <a:lnTo>
                    <a:pt x="5391149" y="71196"/>
                  </a:lnTo>
                  <a:lnTo>
                    <a:pt x="5391149" y="538403"/>
                  </a:lnTo>
                  <a:lnTo>
                    <a:pt x="5375526" y="579893"/>
                  </a:lnTo>
                  <a:lnTo>
                    <a:pt x="5339487" y="605713"/>
                  </a:lnTo>
                  <a:lnTo>
                    <a:pt x="5324907" y="609111"/>
                  </a:lnTo>
                  <a:lnTo>
                    <a:pt x="5319953" y="6095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172199" y="3400702"/>
              <a:ext cx="70485" cy="609600"/>
            </a:xfrm>
            <a:custGeom>
              <a:avLst/>
              <a:gdLst/>
              <a:ahLst/>
              <a:cxnLst/>
              <a:rect l="l" t="t" r="r" b="b"/>
              <a:pathLst>
                <a:path w="70485" h="609600">
                  <a:moveTo>
                    <a:pt x="70450" y="609044"/>
                  </a:moveTo>
                  <a:lnTo>
                    <a:pt x="33857" y="596491"/>
                  </a:lnTo>
                  <a:lnTo>
                    <a:pt x="5799" y="562282"/>
                  </a:lnTo>
                  <a:lnTo>
                    <a:pt x="0" y="5331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533122"/>
                  </a:lnTo>
                  <a:lnTo>
                    <a:pt x="44514" y="575464"/>
                  </a:lnTo>
                  <a:lnTo>
                    <a:pt x="66287" y="607388"/>
                  </a:lnTo>
                  <a:lnTo>
                    <a:pt x="70450" y="6090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115049" y="3590924"/>
              <a:ext cx="228599" cy="228599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6140003" y="3475322"/>
            <a:ext cx="4846955" cy="434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ts val="1255"/>
              </a:lnSpc>
              <a:spcBef>
                <a:spcPts val="135"/>
              </a:spcBef>
            </a:pPr>
            <a:r>
              <a:rPr sz="1300" b="0" spc="-70" dirty="0">
                <a:solidFill>
                  <a:schemeClr val="tx1"/>
                </a:solidFill>
                <a:latin typeface="+mn-lt"/>
                <a:cs typeface="Roboto Medium"/>
              </a:rPr>
              <a:t>Response</a:t>
            </a:r>
            <a:r>
              <a:rPr sz="1300" b="0" spc="4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Output</a:t>
            </a:r>
            <a:endParaRPr sz="1300" dirty="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ts val="780"/>
              </a:lnSpc>
            </a:pPr>
            <a:r>
              <a:rPr sz="1100" b="1" spc="-25" dirty="0">
                <a:solidFill>
                  <a:schemeClr val="bg1"/>
                </a:solidFill>
                <a:latin typeface="+mn-lt"/>
                <a:cs typeface="Arial Nova"/>
              </a:rPr>
              <a:t>11</a:t>
            </a:r>
            <a:endParaRPr sz="1100" dirty="0">
              <a:solidFill>
                <a:schemeClr val="bg1"/>
              </a:solidFill>
              <a:latin typeface="+mn-lt"/>
              <a:cs typeface="Arial Nova"/>
            </a:endParaRPr>
          </a:p>
          <a:p>
            <a:pPr marL="165100">
              <a:lnSpc>
                <a:spcPts val="1145"/>
              </a:lnSpc>
            </a:pPr>
            <a:r>
              <a:rPr lang="en-US" sz="1150" spc="-40" dirty="0">
                <a:solidFill>
                  <a:srgbClr val="3F4444"/>
                </a:solidFill>
                <a:latin typeface="+mn-lt"/>
                <a:cs typeface="Roboto"/>
              </a:rPr>
              <a:t> 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Final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response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presented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the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user,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often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with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source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citations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verification</a:t>
            </a:r>
            <a:endParaRPr sz="115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115049" y="4086224"/>
            <a:ext cx="5467349" cy="800378"/>
            <a:chOff x="6115049" y="4086224"/>
            <a:chExt cx="5467349" cy="800378"/>
          </a:xfrm>
        </p:grpSpPr>
        <p:sp>
          <p:nvSpPr>
            <p:cNvPr id="76" name="object 76"/>
            <p:cNvSpPr/>
            <p:nvPr/>
          </p:nvSpPr>
          <p:spPr>
            <a:xfrm>
              <a:off x="6191248" y="4086224"/>
              <a:ext cx="5391150" cy="800100"/>
            </a:xfrm>
            <a:custGeom>
              <a:avLst/>
              <a:gdLst/>
              <a:ahLst/>
              <a:cxnLst/>
              <a:rect l="l" t="t" r="r" b="b"/>
              <a:pathLst>
                <a:path w="5391150" h="800100">
                  <a:moveTo>
                    <a:pt x="5319953" y="800099"/>
                  </a:moveTo>
                  <a:lnTo>
                    <a:pt x="53397" y="800099"/>
                  </a:lnTo>
                  <a:lnTo>
                    <a:pt x="49681" y="799611"/>
                  </a:lnTo>
                  <a:lnTo>
                    <a:pt x="14085" y="774242"/>
                  </a:lnTo>
                  <a:lnTo>
                    <a:pt x="366" y="733858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319953" y="0"/>
                  </a:lnTo>
                  <a:lnTo>
                    <a:pt x="5361442" y="15621"/>
                  </a:lnTo>
                  <a:lnTo>
                    <a:pt x="5387262" y="51661"/>
                  </a:lnTo>
                  <a:lnTo>
                    <a:pt x="5391149" y="71196"/>
                  </a:lnTo>
                  <a:lnTo>
                    <a:pt x="5391149" y="728903"/>
                  </a:lnTo>
                  <a:lnTo>
                    <a:pt x="5375526" y="770393"/>
                  </a:lnTo>
                  <a:lnTo>
                    <a:pt x="5339487" y="796212"/>
                  </a:lnTo>
                  <a:lnTo>
                    <a:pt x="5324907" y="799611"/>
                  </a:lnTo>
                  <a:lnTo>
                    <a:pt x="5319953" y="8000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172199" y="4086502"/>
              <a:ext cx="70485" cy="800100"/>
            </a:xfrm>
            <a:custGeom>
              <a:avLst/>
              <a:gdLst/>
              <a:ahLst/>
              <a:cxnLst/>
              <a:rect l="l" t="t" r="r" b="b"/>
              <a:pathLst>
                <a:path w="70485" h="800100">
                  <a:moveTo>
                    <a:pt x="70450" y="799544"/>
                  </a:moveTo>
                  <a:lnTo>
                    <a:pt x="33857" y="786991"/>
                  </a:lnTo>
                  <a:lnTo>
                    <a:pt x="5799" y="752782"/>
                  </a:lnTo>
                  <a:lnTo>
                    <a:pt x="0" y="7236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723622"/>
                  </a:lnTo>
                  <a:lnTo>
                    <a:pt x="44514" y="765964"/>
                  </a:lnTo>
                  <a:lnTo>
                    <a:pt x="66287" y="797888"/>
                  </a:lnTo>
                  <a:lnTo>
                    <a:pt x="70450" y="7995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15049" y="4371974"/>
              <a:ext cx="228599" cy="228599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6114603" y="4129936"/>
            <a:ext cx="5290185" cy="655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90500">
              <a:lnSpc>
                <a:spcPct val="100000"/>
              </a:lnSpc>
              <a:spcBef>
                <a:spcPts val="380"/>
              </a:spcBef>
            </a:pPr>
            <a:r>
              <a:rPr sz="1300" b="0" spc="-70" dirty="0">
                <a:solidFill>
                  <a:schemeClr val="tx1"/>
                </a:solidFill>
                <a:latin typeface="+mn-lt"/>
                <a:cs typeface="Roboto Medium"/>
              </a:rPr>
              <a:t>Dynamic</a:t>
            </a:r>
            <a:r>
              <a:rPr sz="1300" b="0" spc="2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300" b="0" spc="-10" dirty="0">
                <a:solidFill>
                  <a:schemeClr val="tx1"/>
                </a:solidFill>
                <a:latin typeface="+mn-lt"/>
                <a:cs typeface="Roboto Medium"/>
              </a:rPr>
              <a:t>Updates</a:t>
            </a:r>
            <a:endParaRPr sz="1300" dirty="0">
              <a:solidFill>
                <a:schemeClr val="tx1"/>
              </a:solidFill>
              <a:latin typeface="+mn-lt"/>
              <a:cs typeface="Roboto Medium"/>
            </a:endParaRPr>
          </a:p>
          <a:p>
            <a:pPr marL="190500" marR="30480" indent="-153035">
              <a:lnSpc>
                <a:spcPct val="108700"/>
              </a:lnSpc>
              <a:spcBef>
                <a:spcPts val="120"/>
              </a:spcBef>
            </a:pPr>
            <a:r>
              <a:rPr sz="1650" b="1" spc="-75" baseline="7575" dirty="0">
                <a:solidFill>
                  <a:schemeClr val="bg1"/>
                </a:solidFill>
                <a:latin typeface="+mn-lt"/>
                <a:cs typeface="Arial Nova"/>
              </a:rPr>
              <a:t>12</a:t>
            </a:r>
            <a:r>
              <a:rPr lang="en-US" sz="1650" b="1" spc="-75" baseline="7575" dirty="0">
                <a:solidFill>
                  <a:schemeClr val="bg1"/>
                </a:solidFill>
                <a:latin typeface="+mn-lt"/>
                <a:cs typeface="Arial Nova"/>
              </a:rPr>
              <a:t>.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Continuous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creation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updating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of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indices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70" dirty="0">
                <a:solidFill>
                  <a:srgbClr val="3F4444"/>
                </a:solidFill>
                <a:latin typeface="+mn-lt"/>
                <a:cs typeface="Roboto"/>
              </a:rPr>
              <a:t>new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knowledge,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ensuring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information remains</a:t>
            </a:r>
            <a:r>
              <a:rPr sz="1150" spc="-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current</a:t>
            </a:r>
            <a:endParaRPr sz="1150" dirty="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6</a:t>
            </a:fld>
            <a:endParaRPr sz="1150" dirty="0"/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pc="-55" dirty="0"/>
              <a:t>Retrieval-</a:t>
            </a:r>
            <a:r>
              <a:rPr spc="-65" dirty="0"/>
              <a:t>Augmented</a:t>
            </a:r>
            <a:r>
              <a:rPr spc="45" dirty="0"/>
              <a:t> </a:t>
            </a:r>
            <a:r>
              <a:rPr spc="-55" dirty="0"/>
              <a:t>Generation</a:t>
            </a:r>
            <a:r>
              <a:rPr spc="50" dirty="0"/>
              <a:t> </a:t>
            </a:r>
            <a:r>
              <a:rPr spc="-40" dirty="0"/>
              <a:t>(RAG)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8" y="184337"/>
            <a:ext cx="3213101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90" dirty="0">
                <a:latin typeface="Montserrat" pitchFamily="2" charset="77"/>
                <a:cs typeface="Montserrat SemiBold"/>
              </a:rPr>
              <a:t>Key</a:t>
            </a:r>
            <a:r>
              <a:rPr sz="2050" b="1" spc="-40" dirty="0">
                <a:latin typeface="Montserrat" pitchFamily="2" charset="77"/>
                <a:cs typeface="Montserrat SemiBold"/>
              </a:rPr>
              <a:t> </a:t>
            </a:r>
            <a:r>
              <a:rPr sz="2050" b="1" spc="-150" dirty="0">
                <a:latin typeface="Montserrat" pitchFamily="2" charset="77"/>
                <a:cs typeface="Montserrat SemiBold"/>
              </a:rPr>
              <a:t>Benefits</a:t>
            </a:r>
            <a:r>
              <a:rPr sz="2050" b="1" spc="-35" dirty="0">
                <a:latin typeface="Montserrat" pitchFamily="2" charset="77"/>
                <a:cs typeface="Montserrat SemiBold"/>
              </a:rPr>
              <a:t> </a:t>
            </a:r>
            <a:r>
              <a:rPr sz="2050" b="1" spc="-140" dirty="0">
                <a:latin typeface="Montserrat" pitchFamily="2" charset="77"/>
                <a:cs typeface="Montserrat SemiBold"/>
              </a:rPr>
              <a:t>of</a:t>
            </a:r>
            <a:r>
              <a:rPr sz="2050" b="1" spc="-40" dirty="0">
                <a:latin typeface="Montserrat" pitchFamily="2" charset="77"/>
                <a:cs typeface="Montserrat SemiBold"/>
              </a:rPr>
              <a:t> </a:t>
            </a:r>
            <a:r>
              <a:rPr sz="2050" b="1" spc="-150" dirty="0">
                <a:latin typeface="Montserrat" pitchFamily="2" charset="77"/>
                <a:cs typeface="Montserrat SemiBold"/>
              </a:rPr>
              <a:t>RAG</a:t>
            </a:r>
            <a:endParaRPr sz="2050" dirty="0">
              <a:latin typeface="Montserrat" pitchFamily="2" charset="77"/>
              <a:cs typeface="Montserrat Semi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6899" y="745490"/>
            <a:ext cx="593788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Retrieval-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Augmented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Generation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provides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several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key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advantages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over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traditional</a:t>
            </a:r>
            <a:r>
              <a:rPr sz="130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LLMs: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799" y="1299209"/>
            <a:ext cx="3400425" cy="1581150"/>
            <a:chOff x="685799" y="1533524"/>
            <a:chExt cx="3400425" cy="1581150"/>
          </a:xfrm>
        </p:grpSpPr>
        <p:sp>
          <p:nvSpPr>
            <p:cNvPr id="5" name="object 5"/>
            <p:cNvSpPr/>
            <p:nvPr/>
          </p:nvSpPr>
          <p:spPr>
            <a:xfrm>
              <a:off x="685799" y="1533524"/>
              <a:ext cx="3400425" cy="1581150"/>
            </a:xfrm>
            <a:custGeom>
              <a:avLst/>
              <a:gdLst/>
              <a:ahLst/>
              <a:cxnLst/>
              <a:rect l="l" t="t" r="r" b="b"/>
              <a:pathLst>
                <a:path w="3400425" h="1581150">
                  <a:moveTo>
                    <a:pt x="3329228" y="1581149"/>
                  </a:moveTo>
                  <a:lnTo>
                    <a:pt x="71196" y="1581149"/>
                  </a:lnTo>
                  <a:lnTo>
                    <a:pt x="66241" y="1580661"/>
                  </a:lnTo>
                  <a:lnTo>
                    <a:pt x="29705" y="1565527"/>
                  </a:lnTo>
                  <a:lnTo>
                    <a:pt x="3885" y="1529487"/>
                  </a:lnTo>
                  <a:lnTo>
                    <a:pt x="0" y="1509952"/>
                  </a:lnTo>
                  <a:lnTo>
                    <a:pt x="0" y="15049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9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509952"/>
                  </a:lnTo>
                  <a:lnTo>
                    <a:pt x="3384802" y="1551443"/>
                  </a:lnTo>
                  <a:lnTo>
                    <a:pt x="3348762" y="1577263"/>
                  </a:lnTo>
                  <a:lnTo>
                    <a:pt x="3334183" y="1580661"/>
                  </a:lnTo>
                  <a:lnTo>
                    <a:pt x="3329228" y="15811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099" y="1647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9162" y="1771638"/>
              <a:ext cx="142874" cy="13337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87399" y="1784329"/>
            <a:ext cx="2936240" cy="786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0" spc="-95" dirty="0">
                <a:solidFill>
                  <a:schemeClr val="accent1"/>
                </a:solidFill>
                <a:latin typeface="+mn-lt"/>
                <a:cs typeface="Montserrat Medium"/>
              </a:rPr>
              <a:t>Up-</a:t>
            </a:r>
            <a:r>
              <a:rPr sz="1500" b="0" spc="-90" dirty="0">
                <a:solidFill>
                  <a:schemeClr val="accent1"/>
                </a:solidFill>
                <a:latin typeface="+mn-lt"/>
                <a:cs typeface="Montserrat Medium"/>
              </a:rPr>
              <a:t>to-</a:t>
            </a:r>
            <a:r>
              <a:rPr sz="1500" b="0" spc="-110" dirty="0">
                <a:solidFill>
                  <a:schemeClr val="accent1"/>
                </a:solidFill>
                <a:latin typeface="+mn-lt"/>
                <a:cs typeface="Montserrat Medium"/>
              </a:rPr>
              <a:t>Date</a:t>
            </a:r>
            <a:r>
              <a:rPr sz="1500" b="0" spc="25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Montserrat Medium"/>
              </a:rPr>
              <a:t>Responses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Provides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answers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based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on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current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external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data,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overcoming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70" dirty="0">
                <a:solidFill>
                  <a:srgbClr val="3F4444"/>
                </a:solidFill>
                <a:latin typeface="+mn-lt"/>
                <a:cs typeface="Roboto"/>
              </a:rPr>
              <a:t>LLM's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static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training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data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20" dirty="0">
                <a:solidFill>
                  <a:srgbClr val="3F4444"/>
                </a:solidFill>
                <a:latin typeface="+mn-lt"/>
                <a:cs typeface="Roboto"/>
              </a:rPr>
              <a:t>limitations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91024" y="1299209"/>
            <a:ext cx="3409950" cy="1581150"/>
            <a:chOff x="4391024" y="1533524"/>
            <a:chExt cx="3409950" cy="1581150"/>
          </a:xfrm>
        </p:grpSpPr>
        <p:sp>
          <p:nvSpPr>
            <p:cNvPr id="10" name="object 10"/>
            <p:cNvSpPr/>
            <p:nvPr/>
          </p:nvSpPr>
          <p:spPr>
            <a:xfrm>
              <a:off x="4391024" y="1533524"/>
              <a:ext cx="3409950" cy="1581150"/>
            </a:xfrm>
            <a:custGeom>
              <a:avLst/>
              <a:gdLst/>
              <a:ahLst/>
              <a:cxnLst/>
              <a:rect l="l" t="t" r="r" b="b"/>
              <a:pathLst>
                <a:path w="3409950" h="1581150">
                  <a:moveTo>
                    <a:pt x="3338753" y="1581149"/>
                  </a:moveTo>
                  <a:lnTo>
                    <a:pt x="71196" y="1581149"/>
                  </a:lnTo>
                  <a:lnTo>
                    <a:pt x="66241" y="1580661"/>
                  </a:lnTo>
                  <a:lnTo>
                    <a:pt x="29705" y="1565527"/>
                  </a:lnTo>
                  <a:lnTo>
                    <a:pt x="3885" y="1529487"/>
                  </a:lnTo>
                  <a:lnTo>
                    <a:pt x="0" y="1509952"/>
                  </a:lnTo>
                  <a:lnTo>
                    <a:pt x="0" y="15049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509952"/>
                  </a:lnTo>
                  <a:lnTo>
                    <a:pt x="3394326" y="1551443"/>
                  </a:lnTo>
                  <a:lnTo>
                    <a:pt x="3358286" y="1577263"/>
                  </a:lnTo>
                  <a:lnTo>
                    <a:pt x="3343708" y="1580661"/>
                  </a:lnTo>
                  <a:lnTo>
                    <a:pt x="3338753" y="15811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5324" y="1647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8197" y="1770697"/>
              <a:ext cx="135225" cy="13525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4495750" y="1784329"/>
            <a:ext cx="2580640" cy="9766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830"/>
              </a:spcBef>
            </a:pPr>
            <a:r>
              <a:rPr sz="1500" b="0" spc="-114" dirty="0">
                <a:solidFill>
                  <a:schemeClr val="accent1"/>
                </a:solidFill>
                <a:latin typeface="+mn-lt"/>
                <a:cs typeface="Montserrat Medium"/>
              </a:rPr>
              <a:t>Reduced</a:t>
            </a:r>
            <a:r>
              <a:rPr sz="1500" b="0" spc="20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500" b="0" spc="-20" dirty="0">
                <a:solidFill>
                  <a:schemeClr val="accent1"/>
                </a:solidFill>
                <a:latin typeface="+mn-lt"/>
                <a:cs typeface="Montserrat Medium"/>
              </a:rPr>
              <a:t>Hallucinations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 algn="just">
              <a:lnSpc>
                <a:spcPct val="108700"/>
              </a:lnSpc>
              <a:spcBef>
                <a:spcPts val="455"/>
              </a:spcBef>
            </a:pP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Grounds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85" dirty="0">
                <a:solidFill>
                  <a:srgbClr val="3F4444"/>
                </a:solidFill>
                <a:latin typeface="+mn-lt"/>
                <a:cs typeface="Roboto"/>
              </a:rPr>
              <a:t>LLM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responses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30" dirty="0">
                <a:solidFill>
                  <a:srgbClr val="3F4444"/>
                </a:solidFill>
                <a:latin typeface="+mn-lt"/>
                <a:cs typeface="Roboto"/>
              </a:rPr>
              <a:t>in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reliable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external knowledge,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significantly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reducing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25" dirty="0">
                <a:solidFill>
                  <a:srgbClr val="3F4444"/>
                </a:solidFill>
                <a:latin typeface="+mn-lt"/>
                <a:cs typeface="Roboto"/>
              </a:rPr>
              <a:t>incorrect 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105773" y="1299209"/>
            <a:ext cx="3400425" cy="1581150"/>
            <a:chOff x="8105773" y="1533524"/>
            <a:chExt cx="3400425" cy="1581150"/>
          </a:xfrm>
        </p:grpSpPr>
        <p:sp>
          <p:nvSpPr>
            <p:cNvPr id="15" name="object 15"/>
            <p:cNvSpPr/>
            <p:nvPr/>
          </p:nvSpPr>
          <p:spPr>
            <a:xfrm>
              <a:off x="8105773" y="1533524"/>
              <a:ext cx="3400425" cy="1581150"/>
            </a:xfrm>
            <a:custGeom>
              <a:avLst/>
              <a:gdLst/>
              <a:ahLst/>
              <a:cxnLst/>
              <a:rect l="l" t="t" r="r" b="b"/>
              <a:pathLst>
                <a:path w="3400425" h="1581150">
                  <a:moveTo>
                    <a:pt x="3329228" y="1581149"/>
                  </a:moveTo>
                  <a:lnTo>
                    <a:pt x="71196" y="1581149"/>
                  </a:lnTo>
                  <a:lnTo>
                    <a:pt x="66241" y="1580661"/>
                  </a:lnTo>
                  <a:lnTo>
                    <a:pt x="29705" y="1565527"/>
                  </a:lnTo>
                  <a:lnTo>
                    <a:pt x="3885" y="1529487"/>
                  </a:lnTo>
                  <a:lnTo>
                    <a:pt x="0" y="1509952"/>
                  </a:lnTo>
                  <a:lnTo>
                    <a:pt x="0" y="15049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9" y="15621"/>
                  </a:lnTo>
                  <a:lnTo>
                    <a:pt x="3396539" y="51661"/>
                  </a:lnTo>
                  <a:lnTo>
                    <a:pt x="3400425" y="71196"/>
                  </a:lnTo>
                  <a:lnTo>
                    <a:pt x="3400425" y="1509952"/>
                  </a:lnTo>
                  <a:lnTo>
                    <a:pt x="3384802" y="1551443"/>
                  </a:lnTo>
                  <a:lnTo>
                    <a:pt x="3348763" y="1577263"/>
                  </a:lnTo>
                  <a:lnTo>
                    <a:pt x="3334182" y="1580661"/>
                  </a:lnTo>
                  <a:lnTo>
                    <a:pt x="3329228" y="15811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20074" y="1647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200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34374" y="1762124"/>
              <a:ext cx="152399" cy="1523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204100" y="1784329"/>
            <a:ext cx="3048635" cy="786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0" spc="-110" dirty="0">
                <a:solidFill>
                  <a:schemeClr val="accent1"/>
                </a:solidFill>
                <a:latin typeface="+mn-lt"/>
                <a:cs typeface="Montserrat Medium"/>
              </a:rPr>
              <a:t>Domain-</a:t>
            </a:r>
            <a:r>
              <a:rPr sz="1500" b="0" spc="-80" dirty="0">
                <a:solidFill>
                  <a:schemeClr val="accent1"/>
                </a:solidFill>
                <a:latin typeface="+mn-lt"/>
                <a:cs typeface="Montserrat Medium"/>
              </a:rPr>
              <a:t>Specific</a:t>
            </a:r>
            <a:r>
              <a:rPr sz="1500" b="0" spc="5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Montserrat Medium"/>
              </a:rPr>
              <a:t>Accuracy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Enables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70" dirty="0">
                <a:solidFill>
                  <a:srgbClr val="3F4444"/>
                </a:solidFill>
                <a:latin typeface="+mn-lt"/>
                <a:cs typeface="Roboto"/>
              </a:rPr>
              <a:t>LLMs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provide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answers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highly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relevant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to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specific</a:t>
            </a:r>
            <a:r>
              <a:rPr sz="115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needs</a:t>
            </a:r>
            <a:r>
              <a:rPr sz="115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without</a:t>
            </a:r>
            <a:r>
              <a:rPr sz="115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expensive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retraining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85799" y="3185159"/>
            <a:ext cx="3400425" cy="1390650"/>
            <a:chOff x="685799" y="3419474"/>
            <a:chExt cx="3400425" cy="1390650"/>
          </a:xfrm>
        </p:grpSpPr>
        <p:sp>
          <p:nvSpPr>
            <p:cNvPr id="20" name="object 20"/>
            <p:cNvSpPr/>
            <p:nvPr/>
          </p:nvSpPr>
          <p:spPr>
            <a:xfrm>
              <a:off x="685799" y="3419474"/>
              <a:ext cx="3400425" cy="1390650"/>
            </a:xfrm>
            <a:custGeom>
              <a:avLst/>
              <a:gdLst/>
              <a:ahLst/>
              <a:cxnLst/>
              <a:rect l="l" t="t" r="r" b="b"/>
              <a:pathLst>
                <a:path w="3400425" h="1390650">
                  <a:moveTo>
                    <a:pt x="3329228" y="1390649"/>
                  </a:moveTo>
                  <a:lnTo>
                    <a:pt x="71196" y="1390649"/>
                  </a:lnTo>
                  <a:lnTo>
                    <a:pt x="66241" y="1390161"/>
                  </a:lnTo>
                  <a:lnTo>
                    <a:pt x="29705" y="1375027"/>
                  </a:lnTo>
                  <a:lnTo>
                    <a:pt x="3885" y="1338987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9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319453"/>
                  </a:lnTo>
                  <a:lnTo>
                    <a:pt x="3384802" y="1360944"/>
                  </a:lnTo>
                  <a:lnTo>
                    <a:pt x="3348762" y="1386763"/>
                  </a:lnTo>
                  <a:lnTo>
                    <a:pt x="3334183" y="1390161"/>
                  </a:lnTo>
                  <a:lnTo>
                    <a:pt x="3329228" y="13906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0099" y="35337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449" y="3648074"/>
              <a:ext cx="114299" cy="1523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87399" y="3670279"/>
            <a:ext cx="3130550" cy="786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0" spc="-114" dirty="0">
                <a:solidFill>
                  <a:schemeClr val="accent1"/>
                </a:solidFill>
                <a:latin typeface="+mn-lt"/>
                <a:cs typeface="Montserrat Medium"/>
              </a:rPr>
              <a:t>Enhanced</a:t>
            </a:r>
            <a:r>
              <a:rPr sz="1500" b="0" spc="20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500" b="0" spc="-20" dirty="0">
                <a:solidFill>
                  <a:schemeClr val="accent1"/>
                </a:solidFill>
                <a:latin typeface="+mn-lt"/>
                <a:cs typeface="Montserrat Medium"/>
              </a:rPr>
              <a:t>Transparency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sz="1150" spc="-70" dirty="0">
                <a:solidFill>
                  <a:srgbClr val="3F4444"/>
                </a:solidFill>
                <a:latin typeface="+mn-lt"/>
                <a:cs typeface="Roboto"/>
              </a:rPr>
              <a:t>Can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provide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source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citations,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allowing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users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verify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information</a:t>
            </a:r>
            <a:r>
              <a:rPr sz="115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build</a:t>
            </a:r>
            <a:r>
              <a:rPr sz="115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trust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30" dirty="0">
                <a:solidFill>
                  <a:srgbClr val="3F4444"/>
                </a:solidFill>
                <a:latin typeface="+mn-lt"/>
                <a:cs typeface="Roboto"/>
              </a:rPr>
              <a:t>in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AI-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generated</a:t>
            </a:r>
            <a:r>
              <a:rPr sz="115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content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91024" y="3185159"/>
            <a:ext cx="3409950" cy="1390650"/>
            <a:chOff x="4391024" y="3419474"/>
            <a:chExt cx="3409950" cy="1390650"/>
          </a:xfrm>
        </p:grpSpPr>
        <p:sp>
          <p:nvSpPr>
            <p:cNvPr id="25" name="object 25"/>
            <p:cNvSpPr/>
            <p:nvPr/>
          </p:nvSpPr>
          <p:spPr>
            <a:xfrm>
              <a:off x="4391024" y="3419474"/>
              <a:ext cx="3409950" cy="1390650"/>
            </a:xfrm>
            <a:custGeom>
              <a:avLst/>
              <a:gdLst/>
              <a:ahLst/>
              <a:cxnLst/>
              <a:rect l="l" t="t" r="r" b="b"/>
              <a:pathLst>
                <a:path w="3409950" h="1390650">
                  <a:moveTo>
                    <a:pt x="3338753" y="1390649"/>
                  </a:moveTo>
                  <a:lnTo>
                    <a:pt x="71196" y="1390649"/>
                  </a:lnTo>
                  <a:lnTo>
                    <a:pt x="66241" y="1390161"/>
                  </a:lnTo>
                  <a:lnTo>
                    <a:pt x="29705" y="1375027"/>
                  </a:lnTo>
                  <a:lnTo>
                    <a:pt x="3885" y="1338987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319453"/>
                  </a:lnTo>
                  <a:lnTo>
                    <a:pt x="3394326" y="1360944"/>
                  </a:lnTo>
                  <a:lnTo>
                    <a:pt x="3358286" y="1386763"/>
                  </a:lnTo>
                  <a:lnTo>
                    <a:pt x="3343708" y="1390161"/>
                  </a:lnTo>
                  <a:lnTo>
                    <a:pt x="3338753" y="13906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05324" y="35337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19624" y="3648074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495750" y="3670279"/>
            <a:ext cx="3013075" cy="786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0" spc="-105" dirty="0">
                <a:solidFill>
                  <a:schemeClr val="accent1"/>
                </a:solidFill>
                <a:latin typeface="+mn-lt"/>
                <a:cs typeface="Montserrat Medium"/>
              </a:rPr>
              <a:t>Cost-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Montserrat Medium"/>
              </a:rPr>
              <a:t>Effectiveness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sz="1150" spc="-70" dirty="0">
                <a:solidFill>
                  <a:srgbClr val="3F4444"/>
                </a:solidFill>
                <a:latin typeface="+mn-lt"/>
                <a:cs typeface="Roboto"/>
              </a:rPr>
              <a:t>More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efficient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knowledge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updates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compared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to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frequent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75" dirty="0">
                <a:solidFill>
                  <a:srgbClr val="3F4444"/>
                </a:solidFill>
                <a:latin typeface="+mn-lt"/>
                <a:cs typeface="Roboto"/>
              </a:rPr>
              <a:t>LLM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fine-</a:t>
            </a:r>
            <a:r>
              <a:rPr sz="1150" spc="-40" dirty="0">
                <a:solidFill>
                  <a:srgbClr val="3F4444"/>
                </a:solidFill>
                <a:latin typeface="+mn-lt"/>
                <a:cs typeface="Roboto"/>
              </a:rPr>
              <a:t>tuning,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avoiding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retraining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25" dirty="0">
                <a:solidFill>
                  <a:srgbClr val="3F4444"/>
                </a:solidFill>
                <a:latin typeface="+mn-lt"/>
                <a:cs typeface="Roboto"/>
              </a:rPr>
              <a:t>costs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105773" y="3185159"/>
            <a:ext cx="3400425" cy="1390650"/>
            <a:chOff x="8105773" y="3419474"/>
            <a:chExt cx="3400425" cy="1390650"/>
          </a:xfrm>
        </p:grpSpPr>
        <p:sp>
          <p:nvSpPr>
            <p:cNvPr id="30" name="object 30"/>
            <p:cNvSpPr/>
            <p:nvPr/>
          </p:nvSpPr>
          <p:spPr>
            <a:xfrm>
              <a:off x="8105773" y="3419474"/>
              <a:ext cx="3400425" cy="1390650"/>
            </a:xfrm>
            <a:custGeom>
              <a:avLst/>
              <a:gdLst/>
              <a:ahLst/>
              <a:cxnLst/>
              <a:rect l="l" t="t" r="r" b="b"/>
              <a:pathLst>
                <a:path w="3400425" h="1390650">
                  <a:moveTo>
                    <a:pt x="3329228" y="1390649"/>
                  </a:moveTo>
                  <a:lnTo>
                    <a:pt x="71196" y="1390649"/>
                  </a:lnTo>
                  <a:lnTo>
                    <a:pt x="66241" y="1390161"/>
                  </a:lnTo>
                  <a:lnTo>
                    <a:pt x="29705" y="1375027"/>
                  </a:lnTo>
                  <a:lnTo>
                    <a:pt x="3885" y="1338987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9" y="15621"/>
                  </a:lnTo>
                  <a:lnTo>
                    <a:pt x="3396539" y="51661"/>
                  </a:lnTo>
                  <a:lnTo>
                    <a:pt x="3400425" y="71196"/>
                  </a:lnTo>
                  <a:lnTo>
                    <a:pt x="3400425" y="1319453"/>
                  </a:lnTo>
                  <a:lnTo>
                    <a:pt x="3384802" y="1360944"/>
                  </a:lnTo>
                  <a:lnTo>
                    <a:pt x="3348763" y="1386763"/>
                  </a:lnTo>
                  <a:lnTo>
                    <a:pt x="3334182" y="1390161"/>
                  </a:lnTo>
                  <a:lnTo>
                    <a:pt x="3329228" y="13906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20074" y="35337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34374" y="3648074"/>
              <a:ext cx="152399" cy="1523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204100" y="3670279"/>
            <a:ext cx="3152775" cy="786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0" spc="-85" dirty="0">
                <a:solidFill>
                  <a:schemeClr val="accent1"/>
                </a:solidFill>
                <a:latin typeface="+mn-lt"/>
                <a:cs typeface="Montserrat Medium"/>
              </a:rPr>
              <a:t>Versatility</a:t>
            </a:r>
            <a:r>
              <a:rPr sz="1500" b="0" spc="-40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500" b="0" spc="-110" dirty="0">
                <a:solidFill>
                  <a:schemeClr val="accent1"/>
                </a:solidFill>
                <a:latin typeface="+mn-lt"/>
                <a:cs typeface="Montserrat Medium"/>
              </a:rPr>
              <a:t>&amp;</a:t>
            </a:r>
            <a:r>
              <a:rPr sz="1500" b="0" spc="-40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Montserrat Medium"/>
              </a:rPr>
              <a:t>Adaptability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Adaptable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various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domains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without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extensive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fine-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tuning;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75" dirty="0">
                <a:solidFill>
                  <a:srgbClr val="3F4444"/>
                </a:solidFill>
                <a:latin typeface="+mn-lt"/>
                <a:cs typeface="Roboto"/>
              </a:rPr>
              <a:t>same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75" dirty="0">
                <a:solidFill>
                  <a:srgbClr val="3F4444"/>
                </a:solidFill>
                <a:latin typeface="+mn-lt"/>
                <a:cs typeface="Roboto"/>
              </a:rPr>
              <a:t>LLM</a:t>
            </a:r>
            <a:r>
              <a:rPr sz="1150" spc="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usable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across</a:t>
            </a:r>
            <a:r>
              <a:rPr sz="115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industries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85799" y="4880609"/>
            <a:ext cx="3400425" cy="1390650"/>
            <a:chOff x="685799" y="5114924"/>
            <a:chExt cx="3400425" cy="1390650"/>
          </a:xfrm>
        </p:grpSpPr>
        <p:sp>
          <p:nvSpPr>
            <p:cNvPr id="35" name="object 35"/>
            <p:cNvSpPr/>
            <p:nvPr/>
          </p:nvSpPr>
          <p:spPr>
            <a:xfrm>
              <a:off x="685799" y="5114924"/>
              <a:ext cx="3400425" cy="1390650"/>
            </a:xfrm>
            <a:custGeom>
              <a:avLst/>
              <a:gdLst/>
              <a:ahLst/>
              <a:cxnLst/>
              <a:rect l="l" t="t" r="r" b="b"/>
              <a:pathLst>
                <a:path w="3400425" h="1390650">
                  <a:moveTo>
                    <a:pt x="3329228" y="1390649"/>
                  </a:moveTo>
                  <a:lnTo>
                    <a:pt x="71196" y="1390649"/>
                  </a:lnTo>
                  <a:lnTo>
                    <a:pt x="66241" y="1390161"/>
                  </a:lnTo>
                  <a:lnTo>
                    <a:pt x="29705" y="1375028"/>
                  </a:lnTo>
                  <a:lnTo>
                    <a:pt x="3885" y="1338986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9" y="15621"/>
                  </a:lnTo>
                  <a:lnTo>
                    <a:pt x="3396538" y="51661"/>
                  </a:lnTo>
                  <a:lnTo>
                    <a:pt x="3400424" y="71196"/>
                  </a:lnTo>
                  <a:lnTo>
                    <a:pt x="3400424" y="1319453"/>
                  </a:lnTo>
                  <a:lnTo>
                    <a:pt x="3384802" y="1360943"/>
                  </a:lnTo>
                  <a:lnTo>
                    <a:pt x="3348762" y="1386763"/>
                  </a:lnTo>
                  <a:lnTo>
                    <a:pt x="3334183" y="1390161"/>
                  </a:lnTo>
                  <a:lnTo>
                    <a:pt x="3329228" y="13906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0099" y="52292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6"/>
                  </a:lnTo>
                  <a:lnTo>
                    <a:pt x="62575" y="331658"/>
                  </a:lnTo>
                  <a:lnTo>
                    <a:pt x="32105" y="296334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2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349" y="5343524"/>
              <a:ext cx="188803" cy="1523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87399" y="5365728"/>
            <a:ext cx="2943860" cy="786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0" spc="-25" dirty="0">
                <a:solidFill>
                  <a:schemeClr val="accent1"/>
                </a:solidFill>
                <a:latin typeface="+mn-lt"/>
                <a:cs typeface="Montserrat Medium"/>
              </a:rPr>
              <a:t>Personalization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sz="1150" spc="-70" dirty="0">
                <a:solidFill>
                  <a:srgbClr val="3F4444"/>
                </a:solidFill>
                <a:latin typeface="+mn-lt"/>
                <a:cs typeface="Roboto"/>
              </a:rPr>
              <a:t>Can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pull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user-specific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data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generate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responses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tailored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individual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20" dirty="0">
                <a:solidFill>
                  <a:srgbClr val="3F4444"/>
                </a:solidFill>
                <a:latin typeface="+mn-lt"/>
                <a:cs typeface="Roboto"/>
              </a:rPr>
              <a:t>users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91024" y="4880609"/>
            <a:ext cx="3409950" cy="1390650"/>
            <a:chOff x="4391024" y="5114924"/>
            <a:chExt cx="3409950" cy="1390650"/>
          </a:xfrm>
        </p:grpSpPr>
        <p:sp>
          <p:nvSpPr>
            <p:cNvPr id="40" name="object 40"/>
            <p:cNvSpPr/>
            <p:nvPr/>
          </p:nvSpPr>
          <p:spPr>
            <a:xfrm>
              <a:off x="4391024" y="5114924"/>
              <a:ext cx="3409950" cy="1390650"/>
            </a:xfrm>
            <a:custGeom>
              <a:avLst/>
              <a:gdLst/>
              <a:ahLst/>
              <a:cxnLst/>
              <a:rect l="l" t="t" r="r" b="b"/>
              <a:pathLst>
                <a:path w="3409950" h="1390650">
                  <a:moveTo>
                    <a:pt x="3338753" y="1390649"/>
                  </a:moveTo>
                  <a:lnTo>
                    <a:pt x="71196" y="1390649"/>
                  </a:lnTo>
                  <a:lnTo>
                    <a:pt x="66241" y="1390161"/>
                  </a:lnTo>
                  <a:lnTo>
                    <a:pt x="29705" y="1375028"/>
                  </a:lnTo>
                  <a:lnTo>
                    <a:pt x="3885" y="1338986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38753" y="0"/>
                  </a:lnTo>
                  <a:lnTo>
                    <a:pt x="3380243" y="15621"/>
                  </a:lnTo>
                  <a:lnTo>
                    <a:pt x="3406063" y="51661"/>
                  </a:lnTo>
                  <a:lnTo>
                    <a:pt x="3409949" y="71196"/>
                  </a:lnTo>
                  <a:lnTo>
                    <a:pt x="3409949" y="1319453"/>
                  </a:lnTo>
                  <a:lnTo>
                    <a:pt x="3394326" y="1360943"/>
                  </a:lnTo>
                  <a:lnTo>
                    <a:pt x="3358286" y="1386763"/>
                  </a:lnTo>
                  <a:lnTo>
                    <a:pt x="3343708" y="1390161"/>
                  </a:lnTo>
                  <a:lnTo>
                    <a:pt x="3338753" y="13906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5324" y="52292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6"/>
                  </a:lnTo>
                  <a:lnTo>
                    <a:pt x="62575" y="331658"/>
                  </a:lnTo>
                  <a:lnTo>
                    <a:pt x="32104" y="296334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4" y="92571"/>
                  </a:lnTo>
                  <a:lnTo>
                    <a:pt x="55795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2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7871" y="5342721"/>
              <a:ext cx="115907" cy="15400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495750" y="5365728"/>
            <a:ext cx="3012440" cy="786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0" spc="-75" dirty="0">
                <a:solidFill>
                  <a:schemeClr val="accent1"/>
                </a:solidFill>
                <a:latin typeface="+mn-lt"/>
                <a:cs typeface="Montserrat Medium"/>
              </a:rPr>
              <a:t>Efficient</a:t>
            </a:r>
            <a:r>
              <a:rPr sz="1500" b="0" spc="-40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Montserrat Medium"/>
              </a:rPr>
              <a:t>Retrieval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Uses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vector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databases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quick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based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35" dirty="0">
                <a:solidFill>
                  <a:srgbClr val="3F4444"/>
                </a:solidFill>
                <a:latin typeface="+mn-lt"/>
                <a:cs typeface="Roboto"/>
              </a:rPr>
              <a:t>on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semantic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similarity,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efficient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15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large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datasets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105773" y="4880609"/>
            <a:ext cx="3400425" cy="1390650"/>
            <a:chOff x="8105773" y="5114924"/>
            <a:chExt cx="3400425" cy="1390650"/>
          </a:xfrm>
        </p:grpSpPr>
        <p:sp>
          <p:nvSpPr>
            <p:cNvPr id="45" name="object 45"/>
            <p:cNvSpPr/>
            <p:nvPr/>
          </p:nvSpPr>
          <p:spPr>
            <a:xfrm>
              <a:off x="8105773" y="5114924"/>
              <a:ext cx="3400425" cy="1390650"/>
            </a:xfrm>
            <a:custGeom>
              <a:avLst/>
              <a:gdLst/>
              <a:ahLst/>
              <a:cxnLst/>
              <a:rect l="l" t="t" r="r" b="b"/>
              <a:pathLst>
                <a:path w="3400425" h="1390650">
                  <a:moveTo>
                    <a:pt x="3329228" y="1390649"/>
                  </a:moveTo>
                  <a:lnTo>
                    <a:pt x="71196" y="1390649"/>
                  </a:lnTo>
                  <a:lnTo>
                    <a:pt x="66241" y="1390161"/>
                  </a:lnTo>
                  <a:lnTo>
                    <a:pt x="29705" y="1375028"/>
                  </a:lnTo>
                  <a:lnTo>
                    <a:pt x="3885" y="1338986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329228" y="0"/>
                  </a:lnTo>
                  <a:lnTo>
                    <a:pt x="3370719" y="15621"/>
                  </a:lnTo>
                  <a:lnTo>
                    <a:pt x="3396539" y="51661"/>
                  </a:lnTo>
                  <a:lnTo>
                    <a:pt x="3400425" y="71196"/>
                  </a:lnTo>
                  <a:lnTo>
                    <a:pt x="3400425" y="1319453"/>
                  </a:lnTo>
                  <a:lnTo>
                    <a:pt x="3384802" y="1360943"/>
                  </a:lnTo>
                  <a:lnTo>
                    <a:pt x="3348763" y="1386763"/>
                  </a:lnTo>
                  <a:lnTo>
                    <a:pt x="3334182" y="1390161"/>
                  </a:lnTo>
                  <a:lnTo>
                    <a:pt x="3329228" y="13906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20074" y="52292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6"/>
                  </a:lnTo>
                  <a:lnTo>
                    <a:pt x="62574" y="331658"/>
                  </a:lnTo>
                  <a:lnTo>
                    <a:pt x="32103" y="296334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1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1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6"/>
                  </a:lnTo>
                  <a:lnTo>
                    <a:pt x="325202" y="325203"/>
                  </a:lnTo>
                  <a:lnTo>
                    <a:pt x="288426" y="353902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34374" y="5353049"/>
              <a:ext cx="152399" cy="13334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204100" y="5365728"/>
            <a:ext cx="2499995" cy="786130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500" b="0" spc="-105" dirty="0">
                <a:solidFill>
                  <a:schemeClr val="accent1"/>
                </a:solidFill>
                <a:latin typeface="+mn-lt"/>
                <a:cs typeface="Montserrat Medium"/>
              </a:rPr>
              <a:t>Improved</a:t>
            </a:r>
            <a:r>
              <a:rPr sz="1500" b="0" spc="-45" dirty="0">
                <a:solidFill>
                  <a:schemeClr val="accent1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chemeClr val="accent1"/>
                </a:solidFill>
                <a:latin typeface="+mn-lt"/>
                <a:cs typeface="Montserrat Medium"/>
              </a:rPr>
              <a:t>Quality</a:t>
            </a:r>
            <a:endParaRPr sz="1500">
              <a:solidFill>
                <a:schemeClr val="accent1"/>
              </a:solidFill>
              <a:latin typeface="+mn-lt"/>
              <a:cs typeface="Montserrat Medium"/>
            </a:endParaRPr>
          </a:p>
          <a:p>
            <a:pPr marL="12700" marR="5080">
              <a:lnSpc>
                <a:spcPct val="108700"/>
              </a:lnSpc>
              <a:spcBef>
                <a:spcPts val="455"/>
              </a:spcBef>
            </a:pP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Incorporates</a:t>
            </a:r>
            <a:r>
              <a:rPr sz="1150" spc="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external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knowledge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for</a:t>
            </a:r>
            <a:r>
              <a:rPr sz="115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rgbClr val="3F4444"/>
                </a:solidFill>
                <a:latin typeface="+mn-lt"/>
                <a:cs typeface="Roboto"/>
              </a:rPr>
              <a:t>more </a:t>
            </a:r>
            <a:r>
              <a:rPr sz="1150" spc="-50" dirty="0">
                <a:solidFill>
                  <a:srgbClr val="3F4444"/>
                </a:solidFill>
                <a:latin typeface="+mn-lt"/>
                <a:cs typeface="Roboto"/>
              </a:rPr>
              <a:t>contextually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rgbClr val="3F4444"/>
                </a:solidFill>
                <a:latin typeface="+mn-lt"/>
                <a:cs typeface="Roboto"/>
              </a:rPr>
              <a:t>rich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rgbClr val="3F4444"/>
                </a:solidFill>
                <a:latin typeface="+mn-lt"/>
                <a:cs typeface="Roboto"/>
              </a:rPr>
              <a:t>accurate</a:t>
            </a:r>
            <a:r>
              <a:rPr sz="115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150" spc="-10" dirty="0">
                <a:solidFill>
                  <a:srgbClr val="3F4444"/>
                </a:solidFill>
                <a:latin typeface="+mn-lt"/>
                <a:cs typeface="Roboto"/>
              </a:rPr>
              <a:t>responses</a:t>
            </a:r>
            <a:endParaRPr sz="115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0" y="675655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833000" y="6467635"/>
            <a:ext cx="1124585" cy="144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3575">
              <a:lnSpc>
                <a:spcPts val="1120"/>
              </a:lnSpc>
            </a:pPr>
            <a:r>
              <a:rPr sz="1150" spc="-70" dirty="0">
                <a:solidFill>
                  <a:schemeClr val="accent4"/>
                </a:solidFill>
                <a:latin typeface="+mn-lt"/>
                <a:cs typeface="Roboto"/>
              </a:rPr>
              <a:t>P</a:t>
            </a:r>
            <a:r>
              <a:rPr lang="en-IN" sz="1150" spc="-70" dirty="0">
                <a:solidFill>
                  <a:schemeClr val="accent4"/>
                </a:solidFill>
                <a:latin typeface="+mn-lt"/>
                <a:cs typeface="Roboto"/>
              </a:rPr>
              <a:t>ag</a:t>
            </a:r>
            <a:r>
              <a:rPr sz="1150" spc="-70" dirty="0">
                <a:solidFill>
                  <a:schemeClr val="accent4"/>
                </a:solidFill>
                <a:latin typeface="+mn-lt"/>
                <a:cs typeface="Roboto"/>
              </a:rPr>
              <a:t>e</a:t>
            </a:r>
            <a:r>
              <a:rPr sz="1150" spc="-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fld id="{81D60167-4931-47E6-BA6A-407CBD079E47}" type="slidenum">
              <a:rPr sz="1150" spc="-50" dirty="0">
                <a:solidFill>
                  <a:schemeClr val="accent4"/>
                </a:solidFill>
                <a:latin typeface="+mn-lt"/>
                <a:cs typeface="Roboto"/>
              </a:rPr>
              <a:t>7</a:t>
            </a:fld>
            <a:endParaRPr sz="1150" dirty="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73050" y="6551155"/>
            <a:ext cx="2324735" cy="154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Retrieval-</a:t>
            </a:r>
            <a:r>
              <a:rPr sz="1150" spc="-65" dirty="0">
                <a:solidFill>
                  <a:schemeClr val="accent4"/>
                </a:solidFill>
                <a:latin typeface="+mn-lt"/>
                <a:cs typeface="Roboto"/>
              </a:rPr>
              <a:t>Augmented</a:t>
            </a:r>
            <a:r>
              <a:rPr sz="1150" spc="4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Generation</a:t>
            </a:r>
            <a:r>
              <a:rPr sz="1150" spc="5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chemeClr val="accent4"/>
                </a:solidFill>
                <a:latin typeface="+mn-lt"/>
                <a:cs typeface="Roboto"/>
              </a:rPr>
              <a:t>(RAG)</a:t>
            </a:r>
            <a:endParaRPr sz="1150">
              <a:solidFill>
                <a:schemeClr val="accent4"/>
              </a:solidFill>
              <a:latin typeface="+mn-lt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109982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5" dirty="0"/>
              <a:t>Real-</a:t>
            </a:r>
            <a:r>
              <a:rPr spc="-200" dirty="0"/>
              <a:t>World</a:t>
            </a:r>
            <a:r>
              <a:rPr spc="-35" dirty="0"/>
              <a:t> </a:t>
            </a:r>
            <a:r>
              <a:rPr spc="-210" dirty="0"/>
              <a:t>RAG</a:t>
            </a:r>
            <a:r>
              <a:rPr spc="-35" dirty="0"/>
              <a:t> </a:t>
            </a:r>
            <a:r>
              <a:rPr spc="-145" dirty="0"/>
              <a:t>Applications</a:t>
            </a:r>
            <a:r>
              <a:rPr spc="-35" dirty="0"/>
              <a:t> </a:t>
            </a:r>
            <a:r>
              <a:rPr spc="-195" dirty="0"/>
              <a:t>&amp;</a:t>
            </a:r>
            <a:r>
              <a:rPr spc="-35" dirty="0"/>
              <a:t> </a:t>
            </a:r>
            <a:r>
              <a:rPr spc="-180" dirty="0"/>
              <a:t>Use</a:t>
            </a:r>
            <a:r>
              <a:rPr spc="-35" dirty="0"/>
              <a:t> </a:t>
            </a:r>
            <a:r>
              <a:rPr spc="-105" dirty="0"/>
              <a:t>Cases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1000124"/>
            <a:ext cx="5372100" cy="1333778"/>
            <a:chOff x="609599" y="1000124"/>
            <a:chExt cx="5372100" cy="1333778"/>
          </a:xfrm>
        </p:grpSpPr>
        <p:sp>
          <p:nvSpPr>
            <p:cNvPr id="4" name="object 4"/>
            <p:cNvSpPr/>
            <p:nvPr/>
          </p:nvSpPr>
          <p:spPr>
            <a:xfrm>
              <a:off x="628649" y="1000124"/>
              <a:ext cx="5353050" cy="1333500"/>
            </a:xfrm>
            <a:custGeom>
              <a:avLst/>
              <a:gdLst/>
              <a:ahLst/>
              <a:cxnLst/>
              <a:rect l="l" t="t" r="r" b="b"/>
              <a:pathLst>
                <a:path w="5353050" h="1333500">
                  <a:moveTo>
                    <a:pt x="5281852" y="1333499"/>
                  </a:moveTo>
                  <a:lnTo>
                    <a:pt x="53397" y="1333499"/>
                  </a:lnTo>
                  <a:lnTo>
                    <a:pt x="49680" y="1333011"/>
                  </a:lnTo>
                  <a:lnTo>
                    <a:pt x="14085" y="1307643"/>
                  </a:lnTo>
                  <a:lnTo>
                    <a:pt x="366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3" y="15621"/>
                  </a:lnTo>
                  <a:lnTo>
                    <a:pt x="5349162" y="51661"/>
                  </a:lnTo>
                  <a:lnTo>
                    <a:pt x="5353049" y="71196"/>
                  </a:lnTo>
                  <a:lnTo>
                    <a:pt x="5353049" y="1262303"/>
                  </a:lnTo>
                  <a:lnTo>
                    <a:pt x="5337426" y="1303794"/>
                  </a:lnTo>
                  <a:lnTo>
                    <a:pt x="5301387" y="1329613"/>
                  </a:lnTo>
                  <a:lnTo>
                    <a:pt x="5286807" y="1333011"/>
                  </a:lnTo>
                  <a:lnTo>
                    <a:pt x="5281852" y="13334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000402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4" h="1333500">
                  <a:moveTo>
                    <a:pt x="70449" y="1332944"/>
                  </a:moveTo>
                  <a:lnTo>
                    <a:pt x="33857" y="1320391"/>
                  </a:lnTo>
                  <a:lnTo>
                    <a:pt x="5800" y="1286182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4" y="1299364"/>
                  </a:lnTo>
                  <a:lnTo>
                    <a:pt x="66287" y="1331288"/>
                  </a:lnTo>
                  <a:lnTo>
                    <a:pt x="70449" y="13329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0099" y="11525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9" y="1266824"/>
              <a:ext cx="152399" cy="1523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00099" y="1933574"/>
              <a:ext cx="809625" cy="209550"/>
            </a:xfrm>
            <a:custGeom>
              <a:avLst/>
              <a:gdLst/>
              <a:ahLst/>
              <a:cxnLst/>
              <a:rect l="l" t="t" r="r" b="b"/>
              <a:pathLst>
                <a:path w="809625" h="209550">
                  <a:moveTo>
                    <a:pt x="776577" y="209549"/>
                  </a:moveTo>
                  <a:lnTo>
                    <a:pt x="33047" y="209549"/>
                  </a:lnTo>
                  <a:lnTo>
                    <a:pt x="28187" y="208583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76577" y="0"/>
                  </a:lnTo>
                  <a:lnTo>
                    <a:pt x="808658" y="28187"/>
                  </a:lnTo>
                  <a:lnTo>
                    <a:pt x="809624" y="33047"/>
                  </a:lnTo>
                  <a:lnTo>
                    <a:pt x="809624" y="176502"/>
                  </a:lnTo>
                  <a:lnTo>
                    <a:pt x="781437" y="208583"/>
                  </a:lnTo>
                  <a:lnTo>
                    <a:pt x="776577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1981199"/>
              <a:ext cx="85725" cy="114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04974" y="1933574"/>
              <a:ext cx="733425" cy="209550"/>
            </a:xfrm>
            <a:custGeom>
              <a:avLst/>
              <a:gdLst/>
              <a:ahLst/>
              <a:cxnLst/>
              <a:rect l="l" t="t" r="r" b="b"/>
              <a:pathLst>
                <a:path w="733425" h="209550">
                  <a:moveTo>
                    <a:pt x="700377" y="209549"/>
                  </a:moveTo>
                  <a:lnTo>
                    <a:pt x="33047" y="209549"/>
                  </a:lnTo>
                  <a:lnTo>
                    <a:pt x="28187" y="208583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00377" y="0"/>
                  </a:lnTo>
                  <a:lnTo>
                    <a:pt x="732458" y="28187"/>
                  </a:lnTo>
                  <a:lnTo>
                    <a:pt x="733424" y="33047"/>
                  </a:lnTo>
                  <a:lnTo>
                    <a:pt x="733424" y="176502"/>
                  </a:lnTo>
                  <a:lnTo>
                    <a:pt x="705237" y="208583"/>
                  </a:lnTo>
                  <a:lnTo>
                    <a:pt x="700377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4" y="1981199"/>
              <a:ext cx="85725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33649" y="1933574"/>
              <a:ext cx="1209675" cy="209550"/>
            </a:xfrm>
            <a:custGeom>
              <a:avLst/>
              <a:gdLst/>
              <a:ahLst/>
              <a:cxnLst/>
              <a:rect l="l" t="t" r="r" b="b"/>
              <a:pathLst>
                <a:path w="1209675" h="209550">
                  <a:moveTo>
                    <a:pt x="1176627" y="209549"/>
                  </a:moveTo>
                  <a:lnTo>
                    <a:pt x="33047" y="209549"/>
                  </a:lnTo>
                  <a:lnTo>
                    <a:pt x="28187" y="208583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176627" y="0"/>
                  </a:lnTo>
                  <a:lnTo>
                    <a:pt x="1208707" y="28187"/>
                  </a:lnTo>
                  <a:lnTo>
                    <a:pt x="1209674" y="33047"/>
                  </a:lnTo>
                  <a:lnTo>
                    <a:pt x="1209674" y="176502"/>
                  </a:lnTo>
                  <a:lnTo>
                    <a:pt x="1181487" y="208583"/>
                  </a:lnTo>
                  <a:lnTo>
                    <a:pt x="1176627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9849" y="1981199"/>
              <a:ext cx="85725" cy="11430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87399" y="1195402"/>
            <a:ext cx="3455035" cy="919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110"/>
              </a:spcBef>
            </a:pPr>
            <a:r>
              <a:rPr sz="1500" b="0" spc="-114" dirty="0">
                <a:solidFill>
                  <a:schemeClr val="tx1"/>
                </a:solidFill>
                <a:latin typeface="+mn-lt"/>
                <a:cs typeface="Montserrat Medium"/>
              </a:rPr>
              <a:t>Customer</a:t>
            </a:r>
            <a:r>
              <a:rPr sz="1500" b="0" spc="2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00" dirty="0">
                <a:solidFill>
                  <a:schemeClr val="tx1"/>
                </a:solidFill>
                <a:latin typeface="+mn-lt"/>
                <a:cs typeface="Montserrat Medium"/>
              </a:rPr>
              <a:t>Support</a:t>
            </a:r>
            <a:r>
              <a:rPr sz="1500" b="0" spc="2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Montserrat Medium"/>
              </a:rPr>
              <a:t>Chatbots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  <a:p>
            <a:pPr algn="ctr">
              <a:lnSpc>
                <a:spcPct val="100000"/>
              </a:lnSpc>
              <a:spcBef>
                <a:spcPts val="1625"/>
              </a:spcBef>
            </a:pP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Enhanced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support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chemeClr val="tx1"/>
                </a:solidFill>
                <a:latin typeface="+mn-lt"/>
                <a:cs typeface="Roboto"/>
              </a:rPr>
              <a:t>with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knowledge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chemeClr val="tx1"/>
                </a:solidFill>
                <a:latin typeface="+mn-lt"/>
                <a:cs typeface="Roboto"/>
              </a:rPr>
              <a:t>bases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and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case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20" dirty="0">
                <a:solidFill>
                  <a:schemeClr val="tx1"/>
                </a:solidFill>
                <a:latin typeface="+mn-lt"/>
                <a:cs typeface="Roboto"/>
              </a:rPr>
              <a:t>history</a:t>
            </a:r>
            <a:endParaRPr sz="1150">
              <a:solidFill>
                <a:schemeClr val="tx1"/>
              </a:solidFill>
              <a:latin typeface="+mn-lt"/>
              <a:cs typeface="Roboto"/>
            </a:endParaRPr>
          </a:p>
          <a:p>
            <a:pPr marL="240665">
              <a:lnSpc>
                <a:spcPct val="100000"/>
              </a:lnSpc>
              <a:spcBef>
                <a:spcPts val="1019"/>
              </a:spcBef>
              <a:tabLst>
                <a:tab pos="1143635" algn="l"/>
                <a:tab pos="1975485" algn="l"/>
              </a:tabLst>
            </a:pPr>
            <a:r>
              <a:rPr sz="1000" b="0" spc="-10" dirty="0">
                <a:solidFill>
                  <a:schemeClr val="accent1"/>
                </a:solidFill>
                <a:latin typeface="+mn-lt"/>
                <a:cs typeface="Roboto Medium"/>
              </a:rPr>
              <a:t>DoorDash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	</a:t>
            </a:r>
            <a:r>
              <a:rPr sz="1000" b="0" spc="-10" dirty="0">
                <a:solidFill>
                  <a:schemeClr val="accent1"/>
                </a:solidFill>
                <a:latin typeface="+mn-lt"/>
                <a:cs typeface="Roboto Medium"/>
              </a:rPr>
              <a:t>LinkedIn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	</a:t>
            </a:r>
            <a:r>
              <a:rPr sz="1000" b="0" spc="-65" dirty="0">
                <a:solidFill>
                  <a:schemeClr val="accent1"/>
                </a:solidFill>
                <a:latin typeface="+mn-lt"/>
                <a:cs typeface="Roboto Medium"/>
              </a:rPr>
              <a:t>Thomson</a:t>
            </a:r>
            <a:r>
              <a:rPr sz="1000" b="0" spc="-3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000" b="0" spc="-10" dirty="0">
                <a:solidFill>
                  <a:schemeClr val="accent1"/>
                </a:solidFill>
                <a:latin typeface="+mn-lt"/>
                <a:cs typeface="Roboto Medium"/>
              </a:rPr>
              <a:t>Reuters</a:t>
            </a:r>
            <a:endParaRPr sz="10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09599" y="2486024"/>
            <a:ext cx="5372100" cy="1333778"/>
            <a:chOff x="609599" y="2486024"/>
            <a:chExt cx="5372100" cy="1333778"/>
          </a:xfrm>
        </p:grpSpPr>
        <p:sp>
          <p:nvSpPr>
            <p:cNvPr id="16" name="object 16"/>
            <p:cNvSpPr/>
            <p:nvPr/>
          </p:nvSpPr>
          <p:spPr>
            <a:xfrm>
              <a:off x="628649" y="2486024"/>
              <a:ext cx="5353050" cy="1333500"/>
            </a:xfrm>
            <a:custGeom>
              <a:avLst/>
              <a:gdLst/>
              <a:ahLst/>
              <a:cxnLst/>
              <a:rect l="l" t="t" r="r" b="b"/>
              <a:pathLst>
                <a:path w="5353050" h="1333500">
                  <a:moveTo>
                    <a:pt x="5281852" y="1333499"/>
                  </a:moveTo>
                  <a:lnTo>
                    <a:pt x="53397" y="1333499"/>
                  </a:lnTo>
                  <a:lnTo>
                    <a:pt x="49680" y="1333011"/>
                  </a:lnTo>
                  <a:lnTo>
                    <a:pt x="14085" y="1307643"/>
                  </a:lnTo>
                  <a:lnTo>
                    <a:pt x="366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3" y="15621"/>
                  </a:lnTo>
                  <a:lnTo>
                    <a:pt x="5349162" y="51661"/>
                  </a:lnTo>
                  <a:lnTo>
                    <a:pt x="5353049" y="71196"/>
                  </a:lnTo>
                  <a:lnTo>
                    <a:pt x="5353049" y="1262303"/>
                  </a:lnTo>
                  <a:lnTo>
                    <a:pt x="5337426" y="1303794"/>
                  </a:lnTo>
                  <a:lnTo>
                    <a:pt x="5301387" y="1329613"/>
                  </a:lnTo>
                  <a:lnTo>
                    <a:pt x="5286807" y="1333011"/>
                  </a:lnTo>
                  <a:lnTo>
                    <a:pt x="5281852" y="13334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9599" y="2486302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4" h="1333500">
                  <a:moveTo>
                    <a:pt x="70450" y="1332944"/>
                  </a:moveTo>
                  <a:lnTo>
                    <a:pt x="33857" y="1320391"/>
                  </a:lnTo>
                  <a:lnTo>
                    <a:pt x="5800" y="1286182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4" y="1299364"/>
                  </a:lnTo>
                  <a:lnTo>
                    <a:pt x="66287" y="1331288"/>
                  </a:lnTo>
                  <a:lnTo>
                    <a:pt x="70450" y="13329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00099" y="2638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924" y="2752724"/>
              <a:ext cx="133349" cy="1523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0099" y="3419474"/>
              <a:ext cx="495300" cy="209550"/>
            </a:xfrm>
            <a:custGeom>
              <a:avLst/>
              <a:gdLst/>
              <a:ahLst/>
              <a:cxnLst/>
              <a:rect l="l" t="t" r="r" b="b"/>
              <a:pathLst>
                <a:path w="495300" h="209550">
                  <a:moveTo>
                    <a:pt x="462252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62252" y="0"/>
                  </a:lnTo>
                  <a:lnTo>
                    <a:pt x="494333" y="28187"/>
                  </a:lnTo>
                  <a:lnTo>
                    <a:pt x="495299" y="33047"/>
                  </a:lnTo>
                  <a:lnTo>
                    <a:pt x="495299" y="176502"/>
                  </a:lnTo>
                  <a:lnTo>
                    <a:pt x="467112" y="208582"/>
                  </a:lnTo>
                  <a:lnTo>
                    <a:pt x="462252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3467099"/>
              <a:ext cx="85725" cy="114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90649" y="3419474"/>
              <a:ext cx="523875" cy="209550"/>
            </a:xfrm>
            <a:custGeom>
              <a:avLst/>
              <a:gdLst/>
              <a:ahLst/>
              <a:cxnLst/>
              <a:rect l="l" t="t" r="r" b="b"/>
              <a:pathLst>
                <a:path w="523875" h="209550">
                  <a:moveTo>
                    <a:pt x="490827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90827" y="0"/>
                  </a:lnTo>
                  <a:lnTo>
                    <a:pt x="522908" y="28187"/>
                  </a:lnTo>
                  <a:lnTo>
                    <a:pt x="523874" y="33047"/>
                  </a:lnTo>
                  <a:lnTo>
                    <a:pt x="523874" y="176502"/>
                  </a:lnTo>
                  <a:lnTo>
                    <a:pt x="495687" y="208582"/>
                  </a:lnTo>
                  <a:lnTo>
                    <a:pt x="490827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849" y="3467099"/>
              <a:ext cx="85725" cy="1143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87399" y="2681303"/>
            <a:ext cx="3466465" cy="919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10"/>
              </a:spcBef>
            </a:pPr>
            <a:r>
              <a:rPr sz="1500" b="0" spc="-85" dirty="0">
                <a:solidFill>
                  <a:schemeClr val="tx1"/>
                </a:solidFill>
                <a:latin typeface="+mn-lt"/>
                <a:cs typeface="Montserrat Medium"/>
              </a:rPr>
              <a:t>Internal</a:t>
            </a:r>
            <a:r>
              <a:rPr sz="1500" b="0" spc="-2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10" dirty="0">
                <a:solidFill>
                  <a:schemeClr val="tx1"/>
                </a:solidFill>
                <a:latin typeface="+mn-lt"/>
                <a:cs typeface="Montserrat Medium"/>
              </a:rPr>
              <a:t>Knowledge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95" dirty="0">
                <a:solidFill>
                  <a:schemeClr val="tx1"/>
                </a:solidFill>
                <a:latin typeface="+mn-lt"/>
                <a:cs typeface="Montserrat Medium"/>
              </a:rPr>
              <a:t>Management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150" spc="-65" dirty="0">
                <a:solidFill>
                  <a:schemeClr val="tx1"/>
                </a:solidFill>
                <a:latin typeface="+mn-lt"/>
                <a:cs typeface="Roboto"/>
              </a:rPr>
              <a:t>Access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to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tx1"/>
                </a:solidFill>
                <a:latin typeface="+mn-lt"/>
                <a:cs typeface="Roboto"/>
              </a:rPr>
              <a:t>up-</a:t>
            </a:r>
            <a:r>
              <a:rPr sz="1150" spc="-50" dirty="0">
                <a:solidFill>
                  <a:schemeClr val="tx1"/>
                </a:solidFill>
                <a:latin typeface="+mn-lt"/>
                <a:cs typeface="Roboto"/>
              </a:rPr>
              <a:t>to-</a:t>
            </a:r>
            <a:r>
              <a:rPr sz="1150" spc="-55" dirty="0">
                <a:solidFill>
                  <a:schemeClr val="tx1"/>
                </a:solidFill>
                <a:latin typeface="+mn-lt"/>
                <a:cs typeface="Roboto"/>
              </a:rPr>
              <a:t>date</a:t>
            </a:r>
            <a:r>
              <a:rPr sz="115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policies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and</a:t>
            </a:r>
            <a:r>
              <a:rPr sz="115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chemeClr val="tx1"/>
                </a:solidFill>
                <a:latin typeface="+mn-lt"/>
                <a:cs typeface="Roboto"/>
              </a:rPr>
              <a:t>internal</a:t>
            </a:r>
            <a:r>
              <a:rPr sz="1150" spc="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10" dirty="0">
                <a:solidFill>
                  <a:schemeClr val="tx1"/>
                </a:solidFill>
                <a:latin typeface="+mn-lt"/>
                <a:cs typeface="Roboto"/>
              </a:rPr>
              <a:t>documentation</a:t>
            </a:r>
            <a:endParaRPr sz="1150">
              <a:solidFill>
                <a:schemeClr val="tx1"/>
              </a:solidFill>
              <a:latin typeface="+mn-lt"/>
              <a:cs typeface="Roboto"/>
            </a:endParaRPr>
          </a:p>
          <a:p>
            <a:pPr marL="240665">
              <a:lnSpc>
                <a:spcPct val="100000"/>
              </a:lnSpc>
              <a:spcBef>
                <a:spcPts val="1019"/>
              </a:spcBef>
              <a:tabLst>
                <a:tab pos="831850" algn="l"/>
              </a:tabLst>
            </a:pPr>
            <a:r>
              <a:rPr sz="1000" b="0" spc="-20" dirty="0">
                <a:solidFill>
                  <a:schemeClr val="accent1"/>
                </a:solidFill>
                <a:latin typeface="+mn-lt"/>
                <a:cs typeface="Roboto Medium"/>
              </a:rPr>
              <a:t>Bell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	</a:t>
            </a:r>
            <a:r>
              <a:rPr sz="1000" b="0" spc="-25" dirty="0">
                <a:solidFill>
                  <a:schemeClr val="accent1"/>
                </a:solidFill>
                <a:latin typeface="+mn-lt"/>
                <a:cs typeface="Roboto Medium"/>
              </a:rPr>
              <a:t>RBC</a:t>
            </a:r>
            <a:endParaRPr sz="10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9599" y="3971924"/>
            <a:ext cx="5372100" cy="1333778"/>
            <a:chOff x="609599" y="3971924"/>
            <a:chExt cx="5372100" cy="1333778"/>
          </a:xfrm>
        </p:grpSpPr>
        <p:sp>
          <p:nvSpPr>
            <p:cNvPr id="26" name="object 26"/>
            <p:cNvSpPr/>
            <p:nvPr/>
          </p:nvSpPr>
          <p:spPr>
            <a:xfrm>
              <a:off x="628649" y="3971924"/>
              <a:ext cx="5353050" cy="1333500"/>
            </a:xfrm>
            <a:custGeom>
              <a:avLst/>
              <a:gdLst/>
              <a:ahLst/>
              <a:cxnLst/>
              <a:rect l="l" t="t" r="r" b="b"/>
              <a:pathLst>
                <a:path w="5353050" h="1333500">
                  <a:moveTo>
                    <a:pt x="5281852" y="1333499"/>
                  </a:moveTo>
                  <a:lnTo>
                    <a:pt x="53397" y="1333499"/>
                  </a:lnTo>
                  <a:lnTo>
                    <a:pt x="49680" y="1333011"/>
                  </a:lnTo>
                  <a:lnTo>
                    <a:pt x="14085" y="1307643"/>
                  </a:lnTo>
                  <a:lnTo>
                    <a:pt x="366" y="1267258"/>
                  </a:lnTo>
                  <a:lnTo>
                    <a:pt x="0" y="1262302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3" y="15621"/>
                  </a:lnTo>
                  <a:lnTo>
                    <a:pt x="5349162" y="51661"/>
                  </a:lnTo>
                  <a:lnTo>
                    <a:pt x="5353049" y="71196"/>
                  </a:lnTo>
                  <a:lnTo>
                    <a:pt x="5353049" y="1262302"/>
                  </a:lnTo>
                  <a:lnTo>
                    <a:pt x="5337426" y="1303794"/>
                  </a:lnTo>
                  <a:lnTo>
                    <a:pt x="5301387" y="1329613"/>
                  </a:lnTo>
                  <a:lnTo>
                    <a:pt x="5286807" y="1333011"/>
                  </a:lnTo>
                  <a:lnTo>
                    <a:pt x="5281852" y="13334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09599" y="3972202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4" h="1333500">
                  <a:moveTo>
                    <a:pt x="70450" y="1332944"/>
                  </a:moveTo>
                  <a:lnTo>
                    <a:pt x="33857" y="1320391"/>
                  </a:lnTo>
                  <a:lnTo>
                    <a:pt x="5800" y="1286181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4" y="1299363"/>
                  </a:lnTo>
                  <a:lnTo>
                    <a:pt x="66287" y="1331288"/>
                  </a:lnTo>
                  <a:lnTo>
                    <a:pt x="70450" y="13329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0099" y="4124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082" y="4248149"/>
              <a:ext cx="190767" cy="13355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00099" y="4905374"/>
              <a:ext cx="1581150" cy="209550"/>
            </a:xfrm>
            <a:custGeom>
              <a:avLst/>
              <a:gdLst/>
              <a:ahLst/>
              <a:cxnLst/>
              <a:rect l="l" t="t" r="r" b="b"/>
              <a:pathLst>
                <a:path w="1581150" h="209550">
                  <a:moveTo>
                    <a:pt x="1548102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1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48102" y="0"/>
                  </a:lnTo>
                  <a:lnTo>
                    <a:pt x="1580182" y="28186"/>
                  </a:lnTo>
                  <a:lnTo>
                    <a:pt x="1581149" y="33047"/>
                  </a:lnTo>
                  <a:lnTo>
                    <a:pt x="1581149" y="176502"/>
                  </a:lnTo>
                  <a:lnTo>
                    <a:pt x="1552962" y="208582"/>
                  </a:lnTo>
                  <a:lnTo>
                    <a:pt x="1548102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6299" y="4952999"/>
              <a:ext cx="85725" cy="1143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76499" y="4905374"/>
              <a:ext cx="1000125" cy="209550"/>
            </a:xfrm>
            <a:custGeom>
              <a:avLst/>
              <a:gdLst/>
              <a:ahLst/>
              <a:cxnLst/>
              <a:rect l="l" t="t" r="r" b="b"/>
              <a:pathLst>
                <a:path w="1000125" h="209550">
                  <a:moveTo>
                    <a:pt x="967077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1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967077" y="0"/>
                  </a:lnTo>
                  <a:lnTo>
                    <a:pt x="999158" y="28186"/>
                  </a:lnTo>
                  <a:lnTo>
                    <a:pt x="1000125" y="33047"/>
                  </a:lnTo>
                  <a:lnTo>
                    <a:pt x="1000125" y="176502"/>
                  </a:lnTo>
                  <a:lnTo>
                    <a:pt x="971937" y="208582"/>
                  </a:lnTo>
                  <a:lnTo>
                    <a:pt x="967077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7399" y="4167202"/>
            <a:ext cx="2780030" cy="919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10"/>
              </a:spcBef>
            </a:pPr>
            <a:r>
              <a:rPr sz="1500" b="0" spc="-90" dirty="0">
                <a:solidFill>
                  <a:schemeClr val="tx1"/>
                </a:solidFill>
                <a:latin typeface="+mn-lt"/>
                <a:cs typeface="Montserrat Medium"/>
              </a:rPr>
              <a:t>Educational</a:t>
            </a:r>
            <a:r>
              <a:rPr sz="1500" b="0" spc="-4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80" dirty="0">
                <a:solidFill>
                  <a:schemeClr val="tx1"/>
                </a:solidFill>
                <a:latin typeface="+mn-lt"/>
                <a:cs typeface="Montserrat Medium"/>
              </a:rPr>
              <a:t>AI</a:t>
            </a:r>
            <a:r>
              <a:rPr sz="1500" b="0" spc="-4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Montserrat Medium"/>
              </a:rPr>
              <a:t>Assistants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150" spc="-65" dirty="0">
                <a:solidFill>
                  <a:schemeClr val="tx1"/>
                </a:solidFill>
                <a:latin typeface="+mn-lt"/>
                <a:cs typeface="Roboto"/>
              </a:rPr>
              <a:t>Course</a:t>
            </a:r>
            <a:r>
              <a:rPr sz="1150" spc="2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tx1"/>
                </a:solidFill>
                <a:latin typeface="+mn-lt"/>
                <a:cs typeface="Roboto"/>
              </a:rPr>
              <a:t>preparation</a:t>
            </a:r>
            <a:r>
              <a:rPr sz="1150" spc="3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and</a:t>
            </a:r>
            <a:r>
              <a:rPr sz="1150" spc="2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tx1"/>
                </a:solidFill>
                <a:latin typeface="+mn-lt"/>
                <a:cs typeface="Roboto"/>
              </a:rPr>
              <a:t>administrative</a:t>
            </a:r>
            <a:r>
              <a:rPr sz="1150" spc="3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35" dirty="0">
                <a:solidFill>
                  <a:schemeClr val="tx1"/>
                </a:solidFill>
                <a:latin typeface="+mn-lt"/>
                <a:cs typeface="Roboto"/>
              </a:rPr>
              <a:t>support</a:t>
            </a:r>
            <a:endParaRPr sz="1150">
              <a:solidFill>
                <a:schemeClr val="tx1"/>
              </a:solidFill>
              <a:latin typeface="+mn-lt"/>
              <a:cs typeface="Roboto"/>
            </a:endParaRPr>
          </a:p>
          <a:p>
            <a:pPr marL="240665">
              <a:lnSpc>
                <a:spcPct val="100000"/>
              </a:lnSpc>
              <a:spcBef>
                <a:spcPts val="1019"/>
              </a:spcBef>
              <a:tabLst>
                <a:tab pos="1767839" algn="l"/>
              </a:tabLst>
            </a:pPr>
            <a:r>
              <a:rPr sz="1000" b="0" spc="-60" dirty="0">
                <a:solidFill>
                  <a:schemeClr val="accent1"/>
                </a:solidFill>
                <a:latin typeface="+mn-lt"/>
                <a:cs typeface="Roboto Medium"/>
              </a:rPr>
              <a:t>Harvard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000" b="0" spc="-55" dirty="0">
                <a:solidFill>
                  <a:schemeClr val="accent1"/>
                </a:solidFill>
                <a:latin typeface="+mn-lt"/>
                <a:cs typeface="Roboto Medium"/>
              </a:rPr>
              <a:t>Business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000" b="0" spc="-10" dirty="0">
                <a:solidFill>
                  <a:schemeClr val="accent1"/>
                </a:solidFill>
                <a:latin typeface="+mn-lt"/>
                <a:cs typeface="Roboto Medium"/>
              </a:rPr>
              <a:t>School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	</a:t>
            </a:r>
            <a:r>
              <a:rPr sz="1000" b="0" spc="-80" dirty="0">
                <a:solidFill>
                  <a:schemeClr val="accent1"/>
                </a:solidFill>
                <a:latin typeface="+mn-lt"/>
                <a:cs typeface="Roboto Medium"/>
              </a:rPr>
              <a:t>ChatLTV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 </a:t>
            </a:r>
            <a:r>
              <a:rPr sz="1000" b="0" spc="-10" dirty="0">
                <a:solidFill>
                  <a:schemeClr val="accent1"/>
                </a:solidFill>
                <a:latin typeface="+mn-lt"/>
                <a:cs typeface="Roboto Medium"/>
              </a:rPr>
              <a:t>System</a:t>
            </a:r>
            <a:endParaRPr sz="10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10299" y="1000124"/>
            <a:ext cx="5372100" cy="1333778"/>
            <a:chOff x="6210299" y="1000124"/>
            <a:chExt cx="5372100" cy="1333778"/>
          </a:xfrm>
        </p:grpSpPr>
        <p:sp>
          <p:nvSpPr>
            <p:cNvPr id="35" name="object 35"/>
            <p:cNvSpPr/>
            <p:nvPr/>
          </p:nvSpPr>
          <p:spPr>
            <a:xfrm>
              <a:off x="6229349" y="1000124"/>
              <a:ext cx="5353050" cy="1333500"/>
            </a:xfrm>
            <a:custGeom>
              <a:avLst/>
              <a:gdLst/>
              <a:ahLst/>
              <a:cxnLst/>
              <a:rect l="l" t="t" r="r" b="b"/>
              <a:pathLst>
                <a:path w="5353050" h="1333500">
                  <a:moveTo>
                    <a:pt x="5281852" y="1333499"/>
                  </a:moveTo>
                  <a:lnTo>
                    <a:pt x="53397" y="1333499"/>
                  </a:lnTo>
                  <a:lnTo>
                    <a:pt x="49680" y="1333011"/>
                  </a:lnTo>
                  <a:lnTo>
                    <a:pt x="14084" y="1307643"/>
                  </a:lnTo>
                  <a:lnTo>
                    <a:pt x="365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4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2" y="15621"/>
                  </a:lnTo>
                  <a:lnTo>
                    <a:pt x="5349161" y="51661"/>
                  </a:lnTo>
                  <a:lnTo>
                    <a:pt x="5353048" y="71196"/>
                  </a:lnTo>
                  <a:lnTo>
                    <a:pt x="5353048" y="1262303"/>
                  </a:lnTo>
                  <a:lnTo>
                    <a:pt x="5337426" y="1303794"/>
                  </a:lnTo>
                  <a:lnTo>
                    <a:pt x="5301386" y="1329613"/>
                  </a:lnTo>
                  <a:lnTo>
                    <a:pt x="5286807" y="1333011"/>
                  </a:lnTo>
                  <a:lnTo>
                    <a:pt x="5281852" y="13334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210299" y="1000402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5" h="1333500">
                  <a:moveTo>
                    <a:pt x="70449" y="1332944"/>
                  </a:moveTo>
                  <a:lnTo>
                    <a:pt x="33857" y="1320391"/>
                  </a:lnTo>
                  <a:lnTo>
                    <a:pt x="5800" y="1286182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4" y="1299364"/>
                  </a:lnTo>
                  <a:lnTo>
                    <a:pt x="66287" y="1331288"/>
                  </a:lnTo>
                  <a:lnTo>
                    <a:pt x="70449" y="13329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00799" y="11525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05574" y="1285874"/>
              <a:ext cx="171449" cy="1142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388099" y="1195402"/>
            <a:ext cx="3720465" cy="638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60960" algn="ctr">
              <a:lnSpc>
                <a:spcPct val="100000"/>
              </a:lnSpc>
              <a:spcBef>
                <a:spcPts val="110"/>
              </a:spcBef>
            </a:pPr>
            <a:r>
              <a:rPr sz="1500" b="0" spc="-105" dirty="0">
                <a:solidFill>
                  <a:schemeClr val="tx1"/>
                </a:solidFill>
                <a:latin typeface="+mn-lt"/>
                <a:cs typeface="Montserrat Medium"/>
              </a:rPr>
              <a:t>Video</a:t>
            </a:r>
            <a:r>
              <a:rPr sz="1500" b="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14" dirty="0">
                <a:solidFill>
                  <a:schemeClr val="tx1"/>
                </a:solidFill>
                <a:latin typeface="+mn-lt"/>
                <a:cs typeface="Montserrat Medium"/>
              </a:rPr>
              <a:t>Content</a:t>
            </a:r>
            <a:r>
              <a:rPr sz="1500" b="0" spc="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Montserrat Medium"/>
              </a:rPr>
              <a:t>Summarization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150" spc="-55" dirty="0">
                <a:solidFill>
                  <a:schemeClr val="tx1"/>
                </a:solidFill>
                <a:latin typeface="+mn-lt"/>
                <a:cs typeface="Roboto"/>
              </a:rPr>
              <a:t>Conversation</a:t>
            </a:r>
            <a:r>
              <a:rPr sz="115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chemeClr val="tx1"/>
                </a:solidFill>
                <a:latin typeface="+mn-lt"/>
                <a:cs typeface="Roboto"/>
              </a:rPr>
              <a:t>with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videos,</a:t>
            </a:r>
            <a:r>
              <a:rPr sz="115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chemeClr val="tx1"/>
                </a:solidFill>
                <a:latin typeface="+mn-lt"/>
                <a:cs typeface="Roboto"/>
              </a:rPr>
              <a:t>content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5" dirty="0">
                <a:solidFill>
                  <a:schemeClr val="tx1"/>
                </a:solidFill>
                <a:latin typeface="+mn-lt"/>
                <a:cs typeface="Roboto"/>
              </a:rPr>
              <a:t>summary,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and</a:t>
            </a:r>
            <a:r>
              <a:rPr sz="115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75" dirty="0">
                <a:solidFill>
                  <a:schemeClr val="tx1"/>
                </a:solidFill>
                <a:latin typeface="+mn-lt"/>
                <a:cs typeface="Roboto"/>
              </a:rPr>
              <a:t>key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chemeClr val="tx1"/>
                </a:solidFill>
                <a:latin typeface="+mn-lt"/>
                <a:cs typeface="Roboto"/>
              </a:rPr>
              <a:t>moments</a:t>
            </a:r>
            <a:endParaRPr sz="1150">
              <a:solidFill>
                <a:schemeClr val="tx1"/>
              </a:solidFill>
              <a:latin typeface="+mn-lt"/>
              <a:cs typeface="Robo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400798" y="1933574"/>
            <a:ext cx="628650" cy="209550"/>
            <a:chOff x="6400798" y="1933574"/>
            <a:chExt cx="628650" cy="209550"/>
          </a:xfrm>
        </p:grpSpPr>
        <p:sp>
          <p:nvSpPr>
            <p:cNvPr id="41" name="object 41"/>
            <p:cNvSpPr/>
            <p:nvPr/>
          </p:nvSpPr>
          <p:spPr>
            <a:xfrm>
              <a:off x="6400798" y="1933574"/>
              <a:ext cx="628650" cy="209550"/>
            </a:xfrm>
            <a:custGeom>
              <a:avLst/>
              <a:gdLst/>
              <a:ahLst/>
              <a:cxnLst/>
              <a:rect l="l" t="t" r="r" b="b"/>
              <a:pathLst>
                <a:path w="628650" h="209550">
                  <a:moveTo>
                    <a:pt x="595601" y="209549"/>
                  </a:moveTo>
                  <a:lnTo>
                    <a:pt x="33047" y="209549"/>
                  </a:lnTo>
                  <a:lnTo>
                    <a:pt x="28187" y="208583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95601" y="0"/>
                  </a:lnTo>
                  <a:lnTo>
                    <a:pt x="627682" y="28187"/>
                  </a:lnTo>
                  <a:lnTo>
                    <a:pt x="628649" y="33047"/>
                  </a:lnTo>
                  <a:lnTo>
                    <a:pt x="628649" y="176502"/>
                  </a:lnTo>
                  <a:lnTo>
                    <a:pt x="600461" y="208583"/>
                  </a:lnTo>
                  <a:lnTo>
                    <a:pt x="595601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9" y="1981199"/>
              <a:ext cx="85725" cy="114300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6616532" y="1936567"/>
            <a:ext cx="3543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0" spc="-55" dirty="0">
                <a:solidFill>
                  <a:schemeClr val="accent1"/>
                </a:solidFill>
                <a:latin typeface="+mn-lt"/>
                <a:cs typeface="Roboto Medium"/>
              </a:rPr>
              <a:t>Vimeo</a:t>
            </a:r>
            <a:endParaRPr sz="10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210299" y="2486024"/>
            <a:ext cx="5372100" cy="1333778"/>
            <a:chOff x="6210299" y="2486024"/>
            <a:chExt cx="5372100" cy="1333778"/>
          </a:xfrm>
        </p:grpSpPr>
        <p:sp>
          <p:nvSpPr>
            <p:cNvPr id="45" name="object 45"/>
            <p:cNvSpPr/>
            <p:nvPr/>
          </p:nvSpPr>
          <p:spPr>
            <a:xfrm>
              <a:off x="6229349" y="2486024"/>
              <a:ext cx="5353050" cy="1333500"/>
            </a:xfrm>
            <a:custGeom>
              <a:avLst/>
              <a:gdLst/>
              <a:ahLst/>
              <a:cxnLst/>
              <a:rect l="l" t="t" r="r" b="b"/>
              <a:pathLst>
                <a:path w="5353050" h="1333500">
                  <a:moveTo>
                    <a:pt x="5281852" y="1333499"/>
                  </a:moveTo>
                  <a:lnTo>
                    <a:pt x="53397" y="1333499"/>
                  </a:lnTo>
                  <a:lnTo>
                    <a:pt x="49680" y="1333011"/>
                  </a:lnTo>
                  <a:lnTo>
                    <a:pt x="14084" y="1307643"/>
                  </a:lnTo>
                  <a:lnTo>
                    <a:pt x="365" y="1267258"/>
                  </a:lnTo>
                  <a:lnTo>
                    <a:pt x="0" y="1262303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4" y="29705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2" y="15621"/>
                  </a:lnTo>
                  <a:lnTo>
                    <a:pt x="5349161" y="51661"/>
                  </a:lnTo>
                  <a:lnTo>
                    <a:pt x="5353048" y="71196"/>
                  </a:lnTo>
                  <a:lnTo>
                    <a:pt x="5353048" y="1262303"/>
                  </a:lnTo>
                  <a:lnTo>
                    <a:pt x="5337426" y="1303794"/>
                  </a:lnTo>
                  <a:lnTo>
                    <a:pt x="5301386" y="1329613"/>
                  </a:lnTo>
                  <a:lnTo>
                    <a:pt x="5286807" y="1333011"/>
                  </a:lnTo>
                  <a:lnTo>
                    <a:pt x="5281852" y="13334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0299" y="2486302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5" h="1333500">
                  <a:moveTo>
                    <a:pt x="70450" y="1332944"/>
                  </a:moveTo>
                  <a:lnTo>
                    <a:pt x="33857" y="1320391"/>
                  </a:lnTo>
                  <a:lnTo>
                    <a:pt x="5800" y="1286182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4" y="1299364"/>
                  </a:lnTo>
                  <a:lnTo>
                    <a:pt x="66287" y="1331288"/>
                  </a:lnTo>
                  <a:lnTo>
                    <a:pt x="70450" y="13329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00799" y="2638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5099" y="2762249"/>
              <a:ext cx="152399" cy="13334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400798" y="3419474"/>
              <a:ext cx="542925" cy="209550"/>
            </a:xfrm>
            <a:custGeom>
              <a:avLst/>
              <a:gdLst/>
              <a:ahLst/>
              <a:cxnLst/>
              <a:rect l="l" t="t" r="r" b="b"/>
              <a:pathLst>
                <a:path w="542925" h="209550">
                  <a:moveTo>
                    <a:pt x="509877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2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9877" y="0"/>
                  </a:lnTo>
                  <a:lnTo>
                    <a:pt x="541957" y="28187"/>
                  </a:lnTo>
                  <a:lnTo>
                    <a:pt x="542924" y="33047"/>
                  </a:lnTo>
                  <a:lnTo>
                    <a:pt x="542924" y="176502"/>
                  </a:lnTo>
                  <a:lnTo>
                    <a:pt x="514737" y="208582"/>
                  </a:lnTo>
                  <a:lnTo>
                    <a:pt x="509877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9" y="3467099"/>
              <a:ext cx="85725" cy="1143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038962" y="3419474"/>
              <a:ext cx="1685925" cy="209550"/>
            </a:xfrm>
            <a:custGeom>
              <a:avLst/>
              <a:gdLst/>
              <a:ahLst/>
              <a:cxnLst/>
              <a:rect l="l" t="t" r="r" b="b"/>
              <a:pathLst>
                <a:path w="1685925" h="209550">
                  <a:moveTo>
                    <a:pt x="1152525" y="33058"/>
                  </a:moveTo>
                  <a:lnTo>
                    <a:pt x="1124343" y="977"/>
                  </a:lnTo>
                  <a:lnTo>
                    <a:pt x="1119479" y="0"/>
                  </a:lnTo>
                  <a:lnTo>
                    <a:pt x="33058" y="0"/>
                  </a:lnTo>
                  <a:lnTo>
                    <a:pt x="977" y="28194"/>
                  </a:lnTo>
                  <a:lnTo>
                    <a:pt x="0" y="33058"/>
                  </a:lnTo>
                  <a:lnTo>
                    <a:pt x="0" y="171450"/>
                  </a:lnTo>
                  <a:lnTo>
                    <a:pt x="0" y="176504"/>
                  </a:lnTo>
                  <a:lnTo>
                    <a:pt x="28194" y="208584"/>
                  </a:lnTo>
                  <a:lnTo>
                    <a:pt x="33058" y="209550"/>
                  </a:lnTo>
                  <a:lnTo>
                    <a:pt x="1119479" y="209550"/>
                  </a:lnTo>
                  <a:lnTo>
                    <a:pt x="1151559" y="181368"/>
                  </a:lnTo>
                  <a:lnTo>
                    <a:pt x="1152525" y="176504"/>
                  </a:lnTo>
                  <a:lnTo>
                    <a:pt x="1152525" y="33058"/>
                  </a:lnTo>
                  <a:close/>
                </a:path>
                <a:path w="1685925" h="209550">
                  <a:moveTo>
                    <a:pt x="1685925" y="33058"/>
                  </a:moveTo>
                  <a:lnTo>
                    <a:pt x="1657743" y="977"/>
                  </a:lnTo>
                  <a:lnTo>
                    <a:pt x="1652879" y="0"/>
                  </a:lnTo>
                  <a:lnTo>
                    <a:pt x="1280833" y="0"/>
                  </a:lnTo>
                  <a:lnTo>
                    <a:pt x="1248740" y="28194"/>
                  </a:lnTo>
                  <a:lnTo>
                    <a:pt x="1247775" y="33058"/>
                  </a:lnTo>
                  <a:lnTo>
                    <a:pt x="1247775" y="171450"/>
                  </a:lnTo>
                  <a:lnTo>
                    <a:pt x="1247775" y="176504"/>
                  </a:lnTo>
                  <a:lnTo>
                    <a:pt x="1275969" y="208584"/>
                  </a:lnTo>
                  <a:lnTo>
                    <a:pt x="1280833" y="209550"/>
                  </a:lnTo>
                  <a:lnTo>
                    <a:pt x="1652879" y="209550"/>
                  </a:lnTo>
                  <a:lnTo>
                    <a:pt x="1684959" y="181368"/>
                  </a:lnTo>
                  <a:lnTo>
                    <a:pt x="1685925" y="176504"/>
                  </a:lnTo>
                  <a:lnTo>
                    <a:pt x="1685925" y="33058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388099" y="2681303"/>
            <a:ext cx="3318510" cy="919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10"/>
              </a:spcBef>
            </a:pPr>
            <a:r>
              <a:rPr sz="1500" b="0" spc="-85" dirty="0">
                <a:solidFill>
                  <a:schemeClr val="tx1"/>
                </a:solidFill>
                <a:latin typeface="+mn-lt"/>
                <a:cs typeface="Montserrat Medium"/>
              </a:rPr>
              <a:t>Analytics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10" dirty="0">
                <a:solidFill>
                  <a:schemeClr val="tx1"/>
                </a:solidFill>
                <a:latin typeface="+mn-lt"/>
                <a:cs typeface="Montserrat Medium"/>
              </a:rPr>
              <a:t>&amp;</a:t>
            </a:r>
            <a:r>
              <a:rPr sz="1500" b="0" spc="-1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20" dirty="0">
                <a:solidFill>
                  <a:schemeClr val="tx1"/>
                </a:solidFill>
                <a:latin typeface="+mn-lt"/>
                <a:cs typeface="Montserrat Medium"/>
              </a:rPr>
              <a:t>Fraud</a:t>
            </a:r>
            <a:r>
              <a:rPr sz="1500" b="0" spc="-1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Montserrat Medium"/>
              </a:rPr>
              <a:t>Detection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150" spc="-65" dirty="0">
                <a:solidFill>
                  <a:schemeClr val="tx1"/>
                </a:solidFill>
                <a:latin typeface="+mn-lt"/>
                <a:cs typeface="Roboto"/>
              </a:rPr>
              <a:t>Automated</a:t>
            </a:r>
            <a:r>
              <a:rPr sz="115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reporting</a:t>
            </a:r>
            <a:r>
              <a:rPr sz="115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and</a:t>
            </a:r>
            <a:r>
              <a:rPr sz="115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fraud</a:t>
            </a:r>
            <a:r>
              <a:rPr sz="1150" spc="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chemeClr val="tx1"/>
                </a:solidFill>
                <a:latin typeface="+mn-lt"/>
                <a:cs typeface="Roboto"/>
              </a:rPr>
              <a:t>investigation</a:t>
            </a:r>
            <a:r>
              <a:rPr sz="1150" spc="1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assistance</a:t>
            </a:r>
            <a:endParaRPr sz="1150">
              <a:solidFill>
                <a:schemeClr val="tx1"/>
              </a:solidFill>
              <a:latin typeface="+mn-lt"/>
              <a:cs typeface="Roboto"/>
            </a:endParaRPr>
          </a:p>
          <a:p>
            <a:pPr marL="240665">
              <a:lnSpc>
                <a:spcPct val="100000"/>
              </a:lnSpc>
              <a:spcBef>
                <a:spcPts val="1019"/>
              </a:spcBef>
              <a:tabLst>
                <a:tab pos="730250" algn="l"/>
                <a:tab pos="1971039" algn="l"/>
              </a:tabLst>
            </a:pPr>
            <a:r>
              <a:rPr sz="1000" b="0" spc="-20" dirty="0">
                <a:solidFill>
                  <a:schemeClr val="accent1"/>
                </a:solidFill>
                <a:latin typeface="+mn-lt"/>
                <a:cs typeface="Roboto Medium"/>
              </a:rPr>
              <a:t>Grab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	</a:t>
            </a:r>
            <a:r>
              <a:rPr sz="1000" b="0" spc="-55" dirty="0">
                <a:solidFill>
                  <a:schemeClr val="accent1"/>
                </a:solidFill>
                <a:latin typeface="+mn-lt"/>
                <a:cs typeface="Roboto Medium"/>
              </a:rPr>
              <a:t>Report</a:t>
            </a:r>
            <a:r>
              <a:rPr sz="1000" b="0" spc="-10" dirty="0">
                <a:solidFill>
                  <a:schemeClr val="accent1"/>
                </a:solidFill>
                <a:latin typeface="+mn-lt"/>
                <a:cs typeface="Roboto Medium"/>
              </a:rPr>
              <a:t> Summarizer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	</a:t>
            </a:r>
            <a:r>
              <a:rPr sz="1000" b="0" spc="-20" dirty="0">
                <a:solidFill>
                  <a:schemeClr val="accent1"/>
                </a:solidFill>
                <a:latin typeface="+mn-lt"/>
                <a:cs typeface="Roboto Medium"/>
              </a:rPr>
              <a:t>A*bot</a:t>
            </a:r>
            <a:endParaRPr sz="10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210299" y="3971924"/>
            <a:ext cx="5372100" cy="1333778"/>
            <a:chOff x="6210299" y="3971924"/>
            <a:chExt cx="5372100" cy="1333778"/>
          </a:xfrm>
        </p:grpSpPr>
        <p:sp>
          <p:nvSpPr>
            <p:cNvPr id="54" name="object 54"/>
            <p:cNvSpPr/>
            <p:nvPr/>
          </p:nvSpPr>
          <p:spPr>
            <a:xfrm>
              <a:off x="6229349" y="3971924"/>
              <a:ext cx="5353050" cy="1333500"/>
            </a:xfrm>
            <a:custGeom>
              <a:avLst/>
              <a:gdLst/>
              <a:ahLst/>
              <a:cxnLst/>
              <a:rect l="l" t="t" r="r" b="b"/>
              <a:pathLst>
                <a:path w="5353050" h="1333500">
                  <a:moveTo>
                    <a:pt x="5281852" y="1333499"/>
                  </a:moveTo>
                  <a:lnTo>
                    <a:pt x="53397" y="1333499"/>
                  </a:lnTo>
                  <a:lnTo>
                    <a:pt x="49680" y="1333011"/>
                  </a:lnTo>
                  <a:lnTo>
                    <a:pt x="14084" y="1307643"/>
                  </a:lnTo>
                  <a:lnTo>
                    <a:pt x="365" y="1267258"/>
                  </a:lnTo>
                  <a:lnTo>
                    <a:pt x="0" y="1262302"/>
                  </a:lnTo>
                  <a:lnTo>
                    <a:pt x="0" y="1257299"/>
                  </a:lnTo>
                  <a:lnTo>
                    <a:pt x="0" y="71196"/>
                  </a:lnTo>
                  <a:lnTo>
                    <a:pt x="11714" y="29704"/>
                  </a:lnTo>
                  <a:lnTo>
                    <a:pt x="42319" y="2440"/>
                  </a:lnTo>
                  <a:lnTo>
                    <a:pt x="53397" y="0"/>
                  </a:lnTo>
                  <a:lnTo>
                    <a:pt x="5281852" y="0"/>
                  </a:lnTo>
                  <a:lnTo>
                    <a:pt x="5323342" y="15621"/>
                  </a:lnTo>
                  <a:lnTo>
                    <a:pt x="5349161" y="51661"/>
                  </a:lnTo>
                  <a:lnTo>
                    <a:pt x="5353048" y="71196"/>
                  </a:lnTo>
                  <a:lnTo>
                    <a:pt x="5353048" y="1262302"/>
                  </a:lnTo>
                  <a:lnTo>
                    <a:pt x="5337426" y="1303794"/>
                  </a:lnTo>
                  <a:lnTo>
                    <a:pt x="5301386" y="1329613"/>
                  </a:lnTo>
                  <a:lnTo>
                    <a:pt x="5286807" y="1333011"/>
                  </a:lnTo>
                  <a:lnTo>
                    <a:pt x="5281852" y="13334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210299" y="3972202"/>
              <a:ext cx="70485" cy="1333500"/>
            </a:xfrm>
            <a:custGeom>
              <a:avLst/>
              <a:gdLst/>
              <a:ahLst/>
              <a:cxnLst/>
              <a:rect l="l" t="t" r="r" b="b"/>
              <a:pathLst>
                <a:path w="70485" h="1333500">
                  <a:moveTo>
                    <a:pt x="70449" y="1332944"/>
                  </a:moveTo>
                  <a:lnTo>
                    <a:pt x="33857" y="1320391"/>
                  </a:lnTo>
                  <a:lnTo>
                    <a:pt x="5800" y="1286181"/>
                  </a:lnTo>
                  <a:lnTo>
                    <a:pt x="0" y="12570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257022"/>
                  </a:lnTo>
                  <a:lnTo>
                    <a:pt x="44514" y="1299363"/>
                  </a:lnTo>
                  <a:lnTo>
                    <a:pt x="66287" y="1331288"/>
                  </a:lnTo>
                  <a:lnTo>
                    <a:pt x="70449" y="1332944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400799" y="41243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24624" y="4238624"/>
              <a:ext cx="133349" cy="152399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6400798" y="4905374"/>
              <a:ext cx="771525" cy="209550"/>
            </a:xfrm>
            <a:custGeom>
              <a:avLst/>
              <a:gdLst/>
              <a:ahLst/>
              <a:cxnLst/>
              <a:rect l="l" t="t" r="r" b="b"/>
              <a:pathLst>
                <a:path w="771525" h="209550">
                  <a:moveTo>
                    <a:pt x="738477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1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38477" y="0"/>
                  </a:lnTo>
                  <a:lnTo>
                    <a:pt x="770558" y="28186"/>
                  </a:lnTo>
                  <a:lnTo>
                    <a:pt x="771524" y="33047"/>
                  </a:lnTo>
                  <a:lnTo>
                    <a:pt x="771524" y="176502"/>
                  </a:lnTo>
                  <a:lnTo>
                    <a:pt x="743337" y="208582"/>
                  </a:lnTo>
                  <a:lnTo>
                    <a:pt x="738477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6999" y="4952999"/>
              <a:ext cx="85725" cy="1143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267573" y="4905374"/>
              <a:ext cx="600075" cy="209550"/>
            </a:xfrm>
            <a:custGeom>
              <a:avLst/>
              <a:gdLst/>
              <a:ahLst/>
              <a:cxnLst/>
              <a:rect l="l" t="t" r="r" b="b"/>
              <a:pathLst>
                <a:path w="600075" h="209550">
                  <a:moveTo>
                    <a:pt x="567027" y="209549"/>
                  </a:moveTo>
                  <a:lnTo>
                    <a:pt x="33047" y="209549"/>
                  </a:lnTo>
                  <a:lnTo>
                    <a:pt x="28187" y="208582"/>
                  </a:lnTo>
                  <a:lnTo>
                    <a:pt x="966" y="181361"/>
                  </a:lnTo>
                  <a:lnTo>
                    <a:pt x="0" y="176502"/>
                  </a:lnTo>
                  <a:lnTo>
                    <a:pt x="0" y="171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67027" y="0"/>
                  </a:lnTo>
                  <a:lnTo>
                    <a:pt x="599108" y="28186"/>
                  </a:lnTo>
                  <a:lnTo>
                    <a:pt x="600074" y="33047"/>
                  </a:lnTo>
                  <a:lnTo>
                    <a:pt x="600074" y="176502"/>
                  </a:lnTo>
                  <a:lnTo>
                    <a:pt x="571887" y="208582"/>
                  </a:lnTo>
                  <a:lnTo>
                    <a:pt x="567027" y="2095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3774" y="4952999"/>
              <a:ext cx="85725" cy="114300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6388099" y="4167202"/>
            <a:ext cx="3192145" cy="9194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10"/>
              </a:spcBef>
            </a:pPr>
            <a:r>
              <a:rPr sz="1500" b="0" spc="-114" dirty="0">
                <a:solidFill>
                  <a:schemeClr val="tx1"/>
                </a:solidFill>
                <a:latin typeface="+mn-lt"/>
                <a:cs typeface="Montserrat Medium"/>
              </a:rPr>
              <a:t>Data</a:t>
            </a:r>
            <a:r>
              <a:rPr sz="1500" b="0" spc="-2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10" dirty="0">
                <a:solidFill>
                  <a:schemeClr val="tx1"/>
                </a:solidFill>
                <a:latin typeface="+mn-lt"/>
                <a:cs typeface="Montserrat Medium"/>
              </a:rPr>
              <a:t>&amp;</a:t>
            </a:r>
            <a:r>
              <a:rPr sz="1500" b="0" spc="-2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85" dirty="0">
                <a:solidFill>
                  <a:schemeClr val="tx1"/>
                </a:solidFill>
                <a:latin typeface="+mn-lt"/>
                <a:cs typeface="Montserrat Medium"/>
              </a:rPr>
              <a:t>Industry</a:t>
            </a:r>
            <a:r>
              <a:rPr sz="1500" b="0" spc="-25" dirty="0">
                <a:solidFill>
                  <a:schemeClr val="tx1"/>
                </a:solidFill>
                <a:latin typeface="+mn-lt"/>
                <a:cs typeface="Montserrat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Montserrat Medium"/>
              </a:rPr>
              <a:t>Applications</a:t>
            </a:r>
            <a:endParaRPr sz="1500">
              <a:solidFill>
                <a:schemeClr val="tx1"/>
              </a:solidFill>
              <a:latin typeface="+mn-lt"/>
              <a:cs typeface="Montserrat Medium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150" spc="-65" dirty="0">
                <a:solidFill>
                  <a:schemeClr val="tx1"/>
                </a:solidFill>
                <a:latin typeface="+mn-lt"/>
                <a:cs typeface="Roboto"/>
              </a:rPr>
              <a:t>Table</a:t>
            </a:r>
            <a:r>
              <a:rPr sz="115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queries,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classification,</a:t>
            </a:r>
            <a:r>
              <a:rPr sz="1150" spc="-10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60" dirty="0">
                <a:solidFill>
                  <a:schemeClr val="tx1"/>
                </a:solidFill>
                <a:latin typeface="+mn-lt"/>
                <a:cs typeface="Roboto"/>
              </a:rPr>
              <a:t>and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chemeClr val="tx1"/>
                </a:solidFill>
                <a:latin typeface="+mn-lt"/>
                <a:cs typeface="Roboto"/>
              </a:rPr>
              <a:t>specialized</a:t>
            </a:r>
            <a:r>
              <a:rPr sz="1150" spc="-5" dirty="0">
                <a:solidFill>
                  <a:schemeClr val="tx1"/>
                </a:solidFill>
                <a:latin typeface="+mn-lt"/>
                <a:cs typeface="Roboto"/>
              </a:rPr>
              <a:t> </a:t>
            </a:r>
            <a:r>
              <a:rPr sz="1150" spc="-45" dirty="0">
                <a:solidFill>
                  <a:schemeClr val="tx1"/>
                </a:solidFill>
                <a:latin typeface="+mn-lt"/>
                <a:cs typeface="Roboto"/>
              </a:rPr>
              <a:t>domains</a:t>
            </a:r>
            <a:endParaRPr sz="1150">
              <a:solidFill>
                <a:schemeClr val="tx1"/>
              </a:solidFill>
              <a:latin typeface="+mn-lt"/>
              <a:cs typeface="Roboto"/>
            </a:endParaRPr>
          </a:p>
          <a:p>
            <a:pPr marL="240665">
              <a:lnSpc>
                <a:spcPct val="100000"/>
              </a:lnSpc>
              <a:spcBef>
                <a:spcPts val="1019"/>
              </a:spcBef>
              <a:tabLst>
                <a:tab pos="1102995" algn="l"/>
              </a:tabLst>
            </a:pPr>
            <a:r>
              <a:rPr sz="1000" b="0" spc="-10" dirty="0">
                <a:solidFill>
                  <a:schemeClr val="accent1"/>
                </a:solidFill>
                <a:latin typeface="+mn-lt"/>
                <a:cs typeface="Roboto Medium"/>
              </a:rPr>
              <a:t>Pinterest</a:t>
            </a:r>
            <a:r>
              <a:rPr sz="1000" b="0" dirty="0">
                <a:solidFill>
                  <a:schemeClr val="accent1"/>
                </a:solidFill>
                <a:latin typeface="+mn-lt"/>
                <a:cs typeface="Roboto Medium"/>
              </a:rPr>
              <a:t>	</a:t>
            </a:r>
            <a:r>
              <a:rPr sz="1000" b="0" spc="-20" dirty="0">
                <a:solidFill>
                  <a:schemeClr val="accent1"/>
                </a:solidFill>
                <a:latin typeface="+mn-lt"/>
                <a:cs typeface="Roboto Medium"/>
              </a:rPr>
              <a:t>Ramp</a:t>
            </a:r>
            <a:endParaRPr sz="1000">
              <a:solidFill>
                <a:schemeClr val="accent1"/>
              </a:solidFill>
              <a:latin typeface="+mn-lt"/>
              <a:cs typeface="Roboto Medium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73050" y="6496922"/>
            <a:ext cx="2324735" cy="19171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Retrieval-</a:t>
            </a:r>
            <a:r>
              <a:rPr sz="1150" spc="-65" dirty="0">
                <a:solidFill>
                  <a:schemeClr val="accent4"/>
                </a:solidFill>
                <a:latin typeface="+mn-lt"/>
                <a:cs typeface="Roboto"/>
              </a:rPr>
              <a:t>Augmented</a:t>
            </a:r>
            <a:r>
              <a:rPr sz="1150" spc="4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Generation</a:t>
            </a:r>
            <a:r>
              <a:rPr sz="1150" spc="5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chemeClr val="accent4"/>
                </a:solidFill>
                <a:latin typeface="+mn-lt"/>
                <a:cs typeface="Roboto"/>
              </a:rPr>
              <a:t>(RAG)</a:t>
            </a:r>
            <a:endParaRPr sz="115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0833000" y="6403816"/>
            <a:ext cx="1086485" cy="29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75"/>
              </a:lnSpc>
              <a:spcBef>
                <a:spcPts val="100"/>
              </a:spcBef>
            </a:pPr>
            <a:r>
              <a:rPr sz="1000" spc="-75" dirty="0">
                <a:solidFill>
                  <a:schemeClr val="bg1"/>
                </a:solidFill>
                <a:latin typeface="+mn-lt"/>
                <a:cs typeface="Roboto"/>
              </a:rPr>
              <a:t>Made</a:t>
            </a:r>
            <a:r>
              <a:rPr sz="1000" spc="5" dirty="0">
                <a:solidFill>
                  <a:schemeClr val="bg1"/>
                </a:solidFill>
                <a:latin typeface="+mn-lt"/>
                <a:cs typeface="Roboto"/>
              </a:rPr>
              <a:t> </a:t>
            </a:r>
            <a:r>
              <a:rPr sz="1000" spc="-55" dirty="0">
                <a:solidFill>
                  <a:schemeClr val="bg1"/>
                </a:solidFill>
                <a:latin typeface="+mn-lt"/>
                <a:cs typeface="Roboto"/>
              </a:rPr>
              <a:t>with</a:t>
            </a:r>
            <a:r>
              <a:rPr sz="1000" spc="5" dirty="0">
                <a:solidFill>
                  <a:schemeClr val="bg1"/>
                </a:solidFill>
                <a:latin typeface="+mn-lt"/>
                <a:cs typeface="Roboto"/>
              </a:rPr>
              <a:t> </a:t>
            </a:r>
            <a:r>
              <a:rPr sz="1000" spc="-30" dirty="0">
                <a:solidFill>
                  <a:schemeClr val="bg1"/>
                </a:solidFill>
                <a:latin typeface="+mn-lt"/>
                <a:cs typeface="Roboto"/>
              </a:rPr>
              <a:t>Genspark</a:t>
            </a:r>
            <a:endParaRPr sz="1000" dirty="0">
              <a:solidFill>
                <a:schemeClr val="bg1"/>
              </a:solidFill>
              <a:latin typeface="+mn-lt"/>
              <a:cs typeface="Roboto"/>
            </a:endParaRP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chemeClr val="accent4"/>
                </a:solidFill>
                <a:latin typeface="+mn-lt"/>
                <a:cs typeface="Roboto"/>
              </a:rPr>
              <a:t>Page</a:t>
            </a:r>
            <a:r>
              <a:rPr sz="1150" spc="-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0" dirty="0">
                <a:solidFill>
                  <a:schemeClr val="accent4"/>
                </a:solidFill>
                <a:latin typeface="+mn-lt"/>
                <a:cs typeface="Roboto"/>
              </a:rPr>
              <a:t>8</a:t>
            </a:r>
            <a:endParaRPr sz="1150" dirty="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6743699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184337"/>
            <a:ext cx="6132940" cy="3276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155" dirty="0">
                <a:latin typeface="Montserrat" pitchFamily="2" charset="77"/>
                <a:cs typeface="Montserrat SemiBold"/>
              </a:rPr>
              <a:t>Challenges</a:t>
            </a:r>
            <a:r>
              <a:rPr sz="2050" b="1" spc="-60" dirty="0">
                <a:latin typeface="Montserrat" pitchFamily="2" charset="77"/>
                <a:cs typeface="Montserrat SemiBold"/>
              </a:rPr>
              <a:t> </a:t>
            </a:r>
            <a:r>
              <a:rPr sz="2050" b="1" spc="-135" dirty="0">
                <a:latin typeface="Montserrat" pitchFamily="2" charset="77"/>
                <a:cs typeface="Montserrat SemiBold"/>
              </a:rPr>
              <a:t>in</a:t>
            </a:r>
            <a:r>
              <a:rPr sz="2050" b="1" spc="-55" dirty="0">
                <a:latin typeface="Montserrat" pitchFamily="2" charset="77"/>
                <a:cs typeface="Montserrat SemiBold"/>
              </a:rPr>
              <a:t> </a:t>
            </a:r>
            <a:r>
              <a:rPr sz="2050" b="1" spc="-165" dirty="0">
                <a:latin typeface="Montserrat" pitchFamily="2" charset="77"/>
                <a:cs typeface="Montserrat SemiBold"/>
              </a:rPr>
              <a:t>Implementing</a:t>
            </a:r>
            <a:r>
              <a:rPr sz="2050" b="1" spc="-60" dirty="0">
                <a:latin typeface="Montserrat" pitchFamily="2" charset="77"/>
                <a:cs typeface="Montserrat SemiBold"/>
              </a:rPr>
              <a:t> </a:t>
            </a:r>
            <a:r>
              <a:rPr sz="2050" b="1" spc="-100" dirty="0">
                <a:latin typeface="Montserrat" pitchFamily="2" charset="77"/>
                <a:cs typeface="Montserrat SemiBold"/>
              </a:rPr>
              <a:t>RAG</a:t>
            </a:r>
            <a:endParaRPr sz="2050" dirty="0">
              <a:latin typeface="Montserrat" pitchFamily="2" charset="77"/>
              <a:cs typeface="Montserrat SemiBold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98169" y="590658"/>
            <a:ext cx="666750" cy="666750"/>
            <a:chOff x="609599" y="1076324"/>
            <a:chExt cx="666750" cy="666750"/>
          </a:xfrm>
        </p:grpSpPr>
        <p:sp>
          <p:nvSpPr>
            <p:cNvPr id="4" name="object 4"/>
            <p:cNvSpPr/>
            <p:nvPr/>
          </p:nvSpPr>
          <p:spPr>
            <a:xfrm>
              <a:off x="609599" y="1076324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3" y="664242"/>
                  </a:lnTo>
                  <a:lnTo>
                    <a:pt x="252371" y="656759"/>
                  </a:lnTo>
                  <a:lnTo>
                    <a:pt x="213397" y="644412"/>
                  </a:lnTo>
                  <a:lnTo>
                    <a:pt x="176223" y="627385"/>
                  </a:lnTo>
                  <a:lnTo>
                    <a:pt x="141412" y="605935"/>
                  </a:lnTo>
                  <a:lnTo>
                    <a:pt x="109493" y="580389"/>
                  </a:lnTo>
                  <a:lnTo>
                    <a:pt x="80942" y="551128"/>
                  </a:lnTo>
                  <a:lnTo>
                    <a:pt x="56183" y="518588"/>
                  </a:lnTo>
                  <a:lnTo>
                    <a:pt x="35595" y="483261"/>
                  </a:lnTo>
                  <a:lnTo>
                    <a:pt x="19487" y="445685"/>
                  </a:lnTo>
                  <a:lnTo>
                    <a:pt x="8100" y="406420"/>
                  </a:lnTo>
                  <a:lnTo>
                    <a:pt x="1605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8" y="284458"/>
                  </a:lnTo>
                  <a:lnTo>
                    <a:pt x="12075" y="244462"/>
                  </a:lnTo>
                  <a:lnTo>
                    <a:pt x="25376" y="205797"/>
                  </a:lnTo>
                  <a:lnTo>
                    <a:pt x="43310" y="169052"/>
                  </a:lnTo>
                  <a:lnTo>
                    <a:pt x="65605" y="134783"/>
                  </a:lnTo>
                  <a:lnTo>
                    <a:pt x="91927" y="103501"/>
                  </a:lnTo>
                  <a:lnTo>
                    <a:pt x="121884" y="75672"/>
                  </a:lnTo>
                  <a:lnTo>
                    <a:pt x="155022" y="51720"/>
                  </a:lnTo>
                  <a:lnTo>
                    <a:pt x="190838" y="32007"/>
                  </a:lnTo>
                  <a:lnTo>
                    <a:pt x="228798" y="16826"/>
                  </a:lnTo>
                  <a:lnTo>
                    <a:pt x="268336" y="6405"/>
                  </a:lnTo>
                  <a:lnTo>
                    <a:pt x="308852" y="903"/>
                  </a:lnTo>
                  <a:lnTo>
                    <a:pt x="333374" y="0"/>
                  </a:lnTo>
                  <a:lnTo>
                    <a:pt x="341558" y="100"/>
                  </a:lnTo>
                  <a:lnTo>
                    <a:pt x="382291" y="3608"/>
                  </a:lnTo>
                  <a:lnTo>
                    <a:pt x="422288" y="12075"/>
                  </a:lnTo>
                  <a:lnTo>
                    <a:pt x="460951" y="25376"/>
                  </a:lnTo>
                  <a:lnTo>
                    <a:pt x="497697" y="43310"/>
                  </a:lnTo>
                  <a:lnTo>
                    <a:pt x="531966" y="65605"/>
                  </a:lnTo>
                  <a:lnTo>
                    <a:pt x="563248" y="91927"/>
                  </a:lnTo>
                  <a:lnTo>
                    <a:pt x="591077" y="121884"/>
                  </a:lnTo>
                  <a:lnTo>
                    <a:pt x="615029" y="155022"/>
                  </a:lnTo>
                  <a:lnTo>
                    <a:pt x="634742" y="190838"/>
                  </a:lnTo>
                  <a:lnTo>
                    <a:pt x="649923" y="228798"/>
                  </a:lnTo>
                  <a:lnTo>
                    <a:pt x="660344" y="268336"/>
                  </a:lnTo>
                  <a:lnTo>
                    <a:pt x="665846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1" y="382291"/>
                  </a:lnTo>
                  <a:lnTo>
                    <a:pt x="654674" y="422287"/>
                  </a:lnTo>
                  <a:lnTo>
                    <a:pt x="641373" y="460951"/>
                  </a:lnTo>
                  <a:lnTo>
                    <a:pt x="623439" y="497696"/>
                  </a:lnTo>
                  <a:lnTo>
                    <a:pt x="601144" y="531966"/>
                  </a:lnTo>
                  <a:lnTo>
                    <a:pt x="574822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1" y="634742"/>
                  </a:lnTo>
                  <a:lnTo>
                    <a:pt x="437951" y="649923"/>
                  </a:lnTo>
                  <a:lnTo>
                    <a:pt x="398413" y="660344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9503" y="1276349"/>
              <a:ext cx="307340" cy="266700"/>
            </a:xfrm>
            <a:custGeom>
              <a:avLst/>
              <a:gdLst/>
              <a:ahLst/>
              <a:cxnLst/>
              <a:rect l="l" t="t" r="r" b="b"/>
              <a:pathLst>
                <a:path w="307340" h="266700">
                  <a:moveTo>
                    <a:pt x="290572" y="266699"/>
                  </a:moveTo>
                  <a:lnTo>
                    <a:pt x="16371" y="266699"/>
                  </a:lnTo>
                  <a:lnTo>
                    <a:pt x="8453" y="262116"/>
                  </a:lnTo>
                  <a:lnTo>
                    <a:pt x="0" y="247352"/>
                  </a:lnTo>
                  <a:lnTo>
                    <a:pt x="59" y="238184"/>
                  </a:lnTo>
                  <a:lnTo>
                    <a:pt x="137219" y="4464"/>
                  </a:lnTo>
                  <a:lnTo>
                    <a:pt x="145018" y="0"/>
                  </a:lnTo>
                  <a:lnTo>
                    <a:pt x="161925" y="0"/>
                  </a:lnTo>
                  <a:lnTo>
                    <a:pt x="169723" y="4464"/>
                  </a:lnTo>
                  <a:lnTo>
                    <a:pt x="211829" y="76199"/>
                  </a:lnTo>
                  <a:lnTo>
                    <a:pt x="145553" y="76199"/>
                  </a:lnTo>
                  <a:lnTo>
                    <a:pt x="139184" y="82569"/>
                  </a:lnTo>
                  <a:lnTo>
                    <a:pt x="139184" y="165080"/>
                  </a:lnTo>
                  <a:lnTo>
                    <a:pt x="145553" y="171449"/>
                  </a:lnTo>
                  <a:lnTo>
                    <a:pt x="267737" y="171449"/>
                  </a:lnTo>
                  <a:lnTo>
                    <a:pt x="278919" y="190499"/>
                  </a:lnTo>
                  <a:lnTo>
                    <a:pt x="150945" y="190499"/>
                  </a:lnTo>
                  <a:lnTo>
                    <a:pt x="148515" y="190983"/>
                  </a:lnTo>
                  <a:lnTo>
                    <a:pt x="134421" y="207023"/>
                  </a:lnTo>
                  <a:lnTo>
                    <a:pt x="134421" y="212076"/>
                  </a:lnTo>
                  <a:lnTo>
                    <a:pt x="150945" y="228599"/>
                  </a:lnTo>
                  <a:lnTo>
                    <a:pt x="301282" y="228599"/>
                  </a:lnTo>
                  <a:lnTo>
                    <a:pt x="306908" y="238184"/>
                  </a:lnTo>
                  <a:lnTo>
                    <a:pt x="306943" y="247352"/>
                  </a:lnTo>
                  <a:lnTo>
                    <a:pt x="298489" y="262116"/>
                  </a:lnTo>
                  <a:lnTo>
                    <a:pt x="290572" y="266699"/>
                  </a:lnTo>
                  <a:close/>
                </a:path>
                <a:path w="307340" h="266700">
                  <a:moveTo>
                    <a:pt x="267737" y="171449"/>
                  </a:moveTo>
                  <a:lnTo>
                    <a:pt x="161389" y="171449"/>
                  </a:lnTo>
                  <a:lnTo>
                    <a:pt x="167759" y="165080"/>
                  </a:lnTo>
                  <a:lnTo>
                    <a:pt x="167759" y="82569"/>
                  </a:lnTo>
                  <a:lnTo>
                    <a:pt x="161389" y="76199"/>
                  </a:lnTo>
                  <a:lnTo>
                    <a:pt x="211829" y="76199"/>
                  </a:lnTo>
                  <a:lnTo>
                    <a:pt x="267737" y="171449"/>
                  </a:lnTo>
                  <a:close/>
                </a:path>
                <a:path w="307340" h="266700">
                  <a:moveTo>
                    <a:pt x="301282" y="228599"/>
                  </a:moveTo>
                  <a:lnTo>
                    <a:pt x="155997" y="228599"/>
                  </a:lnTo>
                  <a:lnTo>
                    <a:pt x="158427" y="228116"/>
                  </a:lnTo>
                  <a:lnTo>
                    <a:pt x="163095" y="226183"/>
                  </a:lnTo>
                  <a:lnTo>
                    <a:pt x="172521" y="212076"/>
                  </a:lnTo>
                  <a:lnTo>
                    <a:pt x="172521" y="207023"/>
                  </a:lnTo>
                  <a:lnTo>
                    <a:pt x="155997" y="190499"/>
                  </a:lnTo>
                  <a:lnTo>
                    <a:pt x="278919" y="190499"/>
                  </a:lnTo>
                  <a:lnTo>
                    <a:pt x="301282" y="228599"/>
                  </a:lnTo>
                  <a:close/>
                </a:path>
              </a:pathLst>
            </a:custGeom>
            <a:solidFill>
              <a:schemeClr val="accent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395094" y="761206"/>
            <a:ext cx="7045959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0" spc="-100" dirty="0">
                <a:solidFill>
                  <a:srgbClr val="3F4444"/>
                </a:solidFill>
                <a:latin typeface="+mn-lt"/>
                <a:cs typeface="Montserrat Medium"/>
              </a:rPr>
              <a:t>Despite</a:t>
            </a:r>
            <a:r>
              <a:rPr sz="1650" b="0" spc="-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60" dirty="0">
                <a:solidFill>
                  <a:srgbClr val="3F4444"/>
                </a:solidFill>
                <a:latin typeface="+mn-lt"/>
                <a:cs typeface="Montserrat Medium"/>
              </a:rPr>
              <a:t>its</a:t>
            </a:r>
            <a:r>
              <a:rPr sz="1650" b="0" spc="-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85" dirty="0">
                <a:solidFill>
                  <a:srgbClr val="3F4444"/>
                </a:solidFill>
                <a:latin typeface="+mn-lt"/>
                <a:cs typeface="Montserrat Medium"/>
              </a:rPr>
              <a:t>benefits,</a:t>
            </a:r>
            <a:r>
              <a:rPr sz="1650" b="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700" b="1" spc="-175" dirty="0">
                <a:solidFill>
                  <a:schemeClr val="accent1"/>
                </a:solidFill>
                <a:latin typeface="+mn-lt"/>
                <a:cs typeface="Montserrat SemiBold"/>
              </a:rPr>
              <a:t>RAG</a:t>
            </a:r>
            <a:r>
              <a:rPr sz="1700" b="1" spc="-15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1700" b="1" spc="-130" dirty="0">
                <a:solidFill>
                  <a:schemeClr val="accent1"/>
                </a:solidFill>
                <a:latin typeface="+mn-lt"/>
                <a:cs typeface="Montserrat SemiBold"/>
              </a:rPr>
              <a:t>implementation</a:t>
            </a:r>
            <a:r>
              <a:rPr sz="1700" b="1" spc="-25" dirty="0">
                <a:solidFill>
                  <a:schemeClr val="accent1"/>
                </a:solidFill>
                <a:latin typeface="+mn-lt"/>
                <a:cs typeface="Montserrat SemiBold"/>
              </a:rPr>
              <a:t> </a:t>
            </a:r>
            <a:r>
              <a:rPr sz="1650" b="0" spc="-114" dirty="0">
                <a:solidFill>
                  <a:srgbClr val="3F4444"/>
                </a:solidFill>
                <a:latin typeface="+mn-lt"/>
                <a:cs typeface="Montserrat Medium"/>
              </a:rPr>
              <a:t>comes</a:t>
            </a:r>
            <a:r>
              <a:rPr sz="1650" b="0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00" dirty="0">
                <a:solidFill>
                  <a:srgbClr val="3F4444"/>
                </a:solidFill>
                <a:latin typeface="+mn-lt"/>
                <a:cs typeface="Montserrat Medium"/>
              </a:rPr>
              <a:t>with</a:t>
            </a:r>
            <a:r>
              <a:rPr sz="1650" b="0" spc="-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100" dirty="0">
                <a:solidFill>
                  <a:srgbClr val="3F4444"/>
                </a:solidFill>
                <a:latin typeface="+mn-lt"/>
                <a:cs typeface="Montserrat Medium"/>
              </a:rPr>
              <a:t>several</a:t>
            </a:r>
            <a:r>
              <a:rPr sz="1650" b="0" spc="-5" dirty="0">
                <a:solidFill>
                  <a:srgbClr val="3F4444"/>
                </a:solidFill>
                <a:latin typeface="+mn-lt"/>
                <a:cs typeface="Montserrat Medium"/>
              </a:rPr>
              <a:t> </a:t>
            </a:r>
            <a:r>
              <a:rPr sz="1650" b="0" spc="-75" dirty="0">
                <a:solidFill>
                  <a:srgbClr val="3F4444"/>
                </a:solidFill>
                <a:latin typeface="+mn-lt"/>
                <a:cs typeface="Montserrat Medium"/>
              </a:rPr>
              <a:t>challenges</a:t>
            </a:r>
            <a:endParaRPr sz="1650" dirty="0">
              <a:solidFill>
                <a:srgbClr val="3F4444"/>
              </a:solidFill>
              <a:latin typeface="+mn-lt"/>
              <a:cs typeface="Montserrat Medium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98169" y="1562208"/>
            <a:ext cx="5334000" cy="3962400"/>
            <a:chOff x="609599" y="2047874"/>
            <a:chExt cx="5334000" cy="3962400"/>
          </a:xfrm>
        </p:grpSpPr>
        <p:sp>
          <p:nvSpPr>
            <p:cNvPr id="8" name="object 8"/>
            <p:cNvSpPr/>
            <p:nvPr/>
          </p:nvSpPr>
          <p:spPr>
            <a:xfrm>
              <a:off x="609599" y="2047874"/>
              <a:ext cx="5334000" cy="3962400"/>
            </a:xfrm>
            <a:custGeom>
              <a:avLst/>
              <a:gdLst/>
              <a:ahLst/>
              <a:cxnLst/>
              <a:rect l="l" t="t" r="r" b="b"/>
              <a:pathLst>
                <a:path w="5334000" h="3962400">
                  <a:moveTo>
                    <a:pt x="5262802" y="3962399"/>
                  </a:moveTo>
                  <a:lnTo>
                    <a:pt x="71196" y="3962399"/>
                  </a:lnTo>
                  <a:lnTo>
                    <a:pt x="66241" y="3961911"/>
                  </a:lnTo>
                  <a:lnTo>
                    <a:pt x="29705" y="3946776"/>
                  </a:lnTo>
                  <a:lnTo>
                    <a:pt x="3885" y="3910737"/>
                  </a:lnTo>
                  <a:lnTo>
                    <a:pt x="0" y="3891202"/>
                  </a:lnTo>
                  <a:lnTo>
                    <a:pt x="0" y="3886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2" y="0"/>
                  </a:lnTo>
                  <a:lnTo>
                    <a:pt x="5304293" y="15621"/>
                  </a:lnTo>
                  <a:lnTo>
                    <a:pt x="5330113" y="51661"/>
                  </a:lnTo>
                  <a:lnTo>
                    <a:pt x="5333999" y="71196"/>
                  </a:lnTo>
                  <a:lnTo>
                    <a:pt x="5333999" y="3891202"/>
                  </a:lnTo>
                  <a:lnTo>
                    <a:pt x="5318377" y="3932693"/>
                  </a:lnTo>
                  <a:lnTo>
                    <a:pt x="5282337" y="3958513"/>
                  </a:lnTo>
                  <a:lnTo>
                    <a:pt x="5267757" y="3961911"/>
                  </a:lnTo>
                  <a:lnTo>
                    <a:pt x="5262802" y="39623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295524"/>
              <a:ext cx="133349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18870" y="1743634"/>
            <a:ext cx="3888104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90" dirty="0">
                <a:solidFill>
                  <a:schemeClr val="tx1"/>
                </a:solidFill>
                <a:latin typeface="+mn-lt"/>
                <a:cs typeface="Roboto Medium"/>
              </a:rPr>
              <a:t>Data</a:t>
            </a:r>
            <a:r>
              <a:rPr sz="150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Quality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Irrelevant/incorrect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chunks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can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still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lead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hallucinations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98671" y="2419458"/>
            <a:ext cx="187523" cy="1972448"/>
            <a:chOff x="810101" y="2905124"/>
            <a:chExt cx="187523" cy="1972448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674" y="2905124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0101" y="3517225"/>
              <a:ext cx="187523" cy="1493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674" y="4133849"/>
              <a:ext cx="152399" cy="1333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674" y="4742675"/>
              <a:ext cx="152429" cy="134897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18870" y="2353234"/>
            <a:ext cx="4443730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Latency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step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can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introduce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delays,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especially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with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large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datasets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8870" y="2962834"/>
            <a:ext cx="3773170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Complexity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Multiple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components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need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work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seamlessly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together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8870" y="3572434"/>
            <a:ext cx="3625215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Scalability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Handling</a:t>
            </a:r>
            <a:r>
              <a:rPr sz="1300" spc="2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larger</a:t>
            </a:r>
            <a:r>
              <a:rPr sz="1300" spc="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datasets</a:t>
            </a:r>
            <a:r>
              <a:rPr sz="1300" spc="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becomes</a:t>
            </a:r>
            <a:r>
              <a:rPr sz="1300" spc="2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resource-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intensive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18870" y="4182034"/>
            <a:ext cx="3605529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80" dirty="0">
                <a:solidFill>
                  <a:schemeClr val="tx1"/>
                </a:solidFill>
                <a:latin typeface="+mn-lt"/>
                <a:cs typeface="Roboto Medium"/>
              </a:rPr>
              <a:t>Diverse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0" dirty="0">
                <a:solidFill>
                  <a:schemeClr val="tx1"/>
                </a:solidFill>
                <a:latin typeface="+mn-lt"/>
                <a:cs typeface="Roboto Medium"/>
              </a:rPr>
              <a:t>Data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Sources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Different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formats/structures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require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complex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parsing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36968" y="1562208"/>
            <a:ext cx="5334000" cy="3962400"/>
            <a:chOff x="6248398" y="2047874"/>
            <a:chExt cx="5334000" cy="3962400"/>
          </a:xfrm>
        </p:grpSpPr>
        <p:sp>
          <p:nvSpPr>
            <p:cNvPr id="21" name="object 21"/>
            <p:cNvSpPr/>
            <p:nvPr/>
          </p:nvSpPr>
          <p:spPr>
            <a:xfrm>
              <a:off x="6248398" y="2047874"/>
              <a:ext cx="5334000" cy="3962400"/>
            </a:xfrm>
            <a:custGeom>
              <a:avLst/>
              <a:gdLst/>
              <a:ahLst/>
              <a:cxnLst/>
              <a:rect l="l" t="t" r="r" b="b"/>
              <a:pathLst>
                <a:path w="5334000" h="3962400">
                  <a:moveTo>
                    <a:pt x="5262803" y="3962399"/>
                  </a:moveTo>
                  <a:lnTo>
                    <a:pt x="71196" y="3962399"/>
                  </a:lnTo>
                  <a:lnTo>
                    <a:pt x="66241" y="3961911"/>
                  </a:lnTo>
                  <a:lnTo>
                    <a:pt x="29705" y="3946776"/>
                  </a:lnTo>
                  <a:lnTo>
                    <a:pt x="3885" y="3910737"/>
                  </a:lnTo>
                  <a:lnTo>
                    <a:pt x="0" y="3891202"/>
                  </a:lnTo>
                  <a:lnTo>
                    <a:pt x="0" y="3886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262803" y="0"/>
                  </a:lnTo>
                  <a:lnTo>
                    <a:pt x="5304292" y="15621"/>
                  </a:lnTo>
                  <a:lnTo>
                    <a:pt x="5330112" y="51661"/>
                  </a:lnTo>
                  <a:lnTo>
                    <a:pt x="5333999" y="71196"/>
                  </a:lnTo>
                  <a:lnTo>
                    <a:pt x="5333999" y="3891202"/>
                  </a:lnTo>
                  <a:lnTo>
                    <a:pt x="5318376" y="3932693"/>
                  </a:lnTo>
                  <a:lnTo>
                    <a:pt x="5282337" y="3958513"/>
                  </a:lnTo>
                  <a:lnTo>
                    <a:pt x="5267757" y="3961911"/>
                  </a:lnTo>
                  <a:lnTo>
                    <a:pt x="5262803" y="3962399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47918" y="2295524"/>
              <a:ext cx="191184" cy="1523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757670" y="1743634"/>
            <a:ext cx="3768725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80" dirty="0">
                <a:solidFill>
                  <a:schemeClr val="tx1"/>
                </a:solidFill>
                <a:latin typeface="+mn-lt"/>
                <a:cs typeface="Roboto Medium"/>
              </a:rPr>
              <a:t>Balancing</a:t>
            </a:r>
            <a:r>
              <a:rPr sz="1500" b="0" spc="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80" dirty="0">
                <a:solidFill>
                  <a:schemeClr val="tx1"/>
                </a:solidFill>
                <a:latin typeface="+mn-lt"/>
                <a:cs typeface="Roboto Medium"/>
              </a:rPr>
              <a:t>Retrieval</a:t>
            </a:r>
            <a:r>
              <a:rPr sz="1500" b="0" spc="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95" dirty="0">
                <a:solidFill>
                  <a:schemeClr val="tx1"/>
                </a:solidFill>
                <a:latin typeface="+mn-lt"/>
                <a:cs typeface="Roboto Medium"/>
              </a:rPr>
              <a:t>and</a:t>
            </a:r>
            <a:r>
              <a:rPr sz="1500" b="0" spc="1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Generation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90" dirty="0">
                <a:solidFill>
                  <a:srgbClr val="3F4444"/>
                </a:solidFill>
                <a:latin typeface="+mn-lt"/>
                <a:cs typeface="Roboto"/>
              </a:rPr>
              <a:t>Too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broad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or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specific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impacts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response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quality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456044" y="2419458"/>
            <a:ext cx="152399" cy="2438161"/>
            <a:chOff x="6467474" y="2905124"/>
            <a:chExt cx="152399" cy="2438161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67474" y="2905124"/>
              <a:ext cx="152399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67474" y="3752849"/>
              <a:ext cx="152399" cy="1333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7474" y="4381499"/>
              <a:ext cx="133349" cy="9524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72207" y="5191124"/>
              <a:ext cx="142934" cy="15216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750228" y="2353234"/>
            <a:ext cx="431355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95" dirty="0">
                <a:solidFill>
                  <a:schemeClr val="tx1"/>
                </a:solidFill>
                <a:latin typeface="+mn-lt"/>
                <a:cs typeface="Roboto Medium"/>
              </a:rPr>
              <a:t>System</a:t>
            </a:r>
            <a:r>
              <a:rPr sz="1500" b="0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20" dirty="0">
                <a:solidFill>
                  <a:schemeClr val="tx1"/>
                </a:solidFill>
                <a:latin typeface="+mn-lt"/>
                <a:cs typeface="Roboto Medium"/>
              </a:rPr>
              <a:t>Costs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More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computational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resources</a:t>
            </a:r>
            <a:r>
              <a:rPr sz="130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required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compared</a:t>
            </a:r>
            <a:r>
              <a:rPr sz="1300" spc="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traditional 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LLMs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57670" y="3191433"/>
            <a:ext cx="3982720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85" dirty="0">
                <a:solidFill>
                  <a:schemeClr val="tx1"/>
                </a:solidFill>
                <a:latin typeface="+mn-lt"/>
                <a:cs typeface="Roboto Medium"/>
              </a:rPr>
              <a:t>Evaluation</a:t>
            </a:r>
            <a:r>
              <a:rPr sz="1500" b="0" spc="5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Difficulty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Challenging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to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70" dirty="0">
                <a:solidFill>
                  <a:srgbClr val="3F4444"/>
                </a:solidFill>
                <a:latin typeface="+mn-lt"/>
                <a:cs typeface="Roboto"/>
              </a:rPr>
              <a:t>measure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accuracy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relevance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effectively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29839" y="3801034"/>
            <a:ext cx="407987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90" dirty="0">
                <a:solidFill>
                  <a:schemeClr val="tx1"/>
                </a:solidFill>
                <a:latin typeface="+mn-lt"/>
                <a:cs typeface="Roboto Medium"/>
              </a:rPr>
              <a:t>Source</a:t>
            </a:r>
            <a:r>
              <a:rPr sz="150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Citations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Properly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identifying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presenting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multiple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sources</a:t>
            </a:r>
            <a:r>
              <a:rPr sz="1300" spc="-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5" dirty="0">
                <a:solidFill>
                  <a:srgbClr val="3F4444"/>
                </a:solidFill>
                <a:latin typeface="+mn-lt"/>
                <a:cs typeface="Roboto"/>
              </a:rPr>
              <a:t>without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disrupting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0" dirty="0">
                <a:solidFill>
                  <a:srgbClr val="3F4444"/>
                </a:solidFill>
                <a:latin typeface="+mn-lt"/>
                <a:cs typeface="Roboto"/>
              </a:rPr>
              <a:t>flow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757670" y="4639234"/>
            <a:ext cx="3286125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0" spc="-90" dirty="0">
                <a:solidFill>
                  <a:schemeClr val="tx1"/>
                </a:solidFill>
                <a:latin typeface="+mn-lt"/>
                <a:cs typeface="Roboto Medium"/>
              </a:rPr>
              <a:t>Data</a:t>
            </a:r>
            <a:r>
              <a:rPr sz="1500" b="0" spc="-5" dirty="0">
                <a:solidFill>
                  <a:schemeClr val="tx1"/>
                </a:solidFill>
                <a:latin typeface="+mn-lt"/>
                <a:cs typeface="Roboto Medium"/>
              </a:rPr>
              <a:t> </a:t>
            </a:r>
            <a:r>
              <a:rPr sz="1500" b="0" spc="-10" dirty="0">
                <a:solidFill>
                  <a:schemeClr val="tx1"/>
                </a:solidFill>
                <a:latin typeface="+mn-lt"/>
                <a:cs typeface="Roboto Medium"/>
              </a:rPr>
              <a:t>Security</a:t>
            </a:r>
            <a:endParaRPr sz="1500">
              <a:solidFill>
                <a:schemeClr val="tx1"/>
              </a:solidFill>
              <a:latin typeface="+mn-lt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Securing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sensitive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data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5" dirty="0">
                <a:solidFill>
                  <a:srgbClr val="3F4444"/>
                </a:solidFill>
                <a:latin typeface="+mn-lt"/>
                <a:cs typeface="Roboto"/>
              </a:rPr>
              <a:t>during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retrieval</a:t>
            </a:r>
            <a:r>
              <a:rPr sz="1300" spc="-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is</a:t>
            </a:r>
            <a:r>
              <a:rPr sz="1300" spc="-15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25" dirty="0">
                <a:solidFill>
                  <a:srgbClr val="3F4444"/>
                </a:solidFill>
                <a:latin typeface="+mn-lt"/>
                <a:cs typeface="Roboto"/>
              </a:rPr>
              <a:t>crucial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707957" y="5757971"/>
            <a:ext cx="6753225" cy="466725"/>
            <a:chOff x="2719387" y="6243637"/>
            <a:chExt cx="6753225" cy="466725"/>
          </a:xfrm>
        </p:grpSpPr>
        <p:sp>
          <p:nvSpPr>
            <p:cNvPr id="34" name="object 34"/>
            <p:cNvSpPr/>
            <p:nvPr/>
          </p:nvSpPr>
          <p:spPr>
            <a:xfrm>
              <a:off x="2719387" y="6243637"/>
              <a:ext cx="6753225" cy="466725"/>
            </a:xfrm>
            <a:custGeom>
              <a:avLst/>
              <a:gdLst/>
              <a:ahLst/>
              <a:cxnLst/>
              <a:rect l="l" t="t" r="r" b="b"/>
              <a:pathLst>
                <a:path w="6753225" h="466725">
                  <a:moveTo>
                    <a:pt x="6527505" y="466724"/>
                  </a:moveTo>
                  <a:lnTo>
                    <a:pt x="225719" y="466724"/>
                  </a:lnTo>
                  <a:lnTo>
                    <a:pt x="218095" y="466349"/>
                  </a:lnTo>
                  <a:lnTo>
                    <a:pt x="180339" y="460749"/>
                  </a:lnTo>
                  <a:lnTo>
                    <a:pt x="136997" y="446035"/>
                  </a:lnTo>
                  <a:lnTo>
                    <a:pt x="97357" y="423149"/>
                  </a:lnTo>
                  <a:lnTo>
                    <a:pt x="62945" y="392970"/>
                  </a:lnTo>
                  <a:lnTo>
                    <a:pt x="35082" y="356656"/>
                  </a:lnTo>
                  <a:lnTo>
                    <a:pt x="14838" y="315604"/>
                  </a:lnTo>
                  <a:lnTo>
                    <a:pt x="2992" y="271392"/>
                  </a:lnTo>
                  <a:lnTo>
                    <a:pt x="0" y="233362"/>
                  </a:lnTo>
                  <a:lnTo>
                    <a:pt x="0" y="225719"/>
                  </a:lnTo>
                  <a:lnTo>
                    <a:pt x="5974" y="180339"/>
                  </a:lnTo>
                  <a:lnTo>
                    <a:pt x="20688" y="136997"/>
                  </a:lnTo>
                  <a:lnTo>
                    <a:pt x="43574" y="97358"/>
                  </a:lnTo>
                  <a:lnTo>
                    <a:pt x="73754" y="62946"/>
                  </a:lnTo>
                  <a:lnTo>
                    <a:pt x="110067" y="35082"/>
                  </a:lnTo>
                  <a:lnTo>
                    <a:pt x="151119" y="14838"/>
                  </a:lnTo>
                  <a:lnTo>
                    <a:pt x="195331" y="2992"/>
                  </a:lnTo>
                  <a:lnTo>
                    <a:pt x="225719" y="0"/>
                  </a:lnTo>
                  <a:lnTo>
                    <a:pt x="6527505" y="0"/>
                  </a:lnTo>
                  <a:lnTo>
                    <a:pt x="6572883" y="5974"/>
                  </a:lnTo>
                  <a:lnTo>
                    <a:pt x="6616226" y="20688"/>
                  </a:lnTo>
                  <a:lnTo>
                    <a:pt x="6655865" y="43574"/>
                  </a:lnTo>
                  <a:lnTo>
                    <a:pt x="6690277" y="73755"/>
                  </a:lnTo>
                  <a:lnTo>
                    <a:pt x="6718141" y="110068"/>
                  </a:lnTo>
                  <a:lnTo>
                    <a:pt x="6738385" y="151119"/>
                  </a:lnTo>
                  <a:lnTo>
                    <a:pt x="6750231" y="195331"/>
                  </a:lnTo>
                  <a:lnTo>
                    <a:pt x="6753225" y="225719"/>
                  </a:lnTo>
                  <a:lnTo>
                    <a:pt x="6753225" y="241005"/>
                  </a:lnTo>
                  <a:lnTo>
                    <a:pt x="6747248" y="286385"/>
                  </a:lnTo>
                  <a:lnTo>
                    <a:pt x="6732534" y="329726"/>
                  </a:lnTo>
                  <a:lnTo>
                    <a:pt x="6709648" y="369366"/>
                  </a:lnTo>
                  <a:lnTo>
                    <a:pt x="6679469" y="403778"/>
                  </a:lnTo>
                  <a:lnTo>
                    <a:pt x="6643155" y="431642"/>
                  </a:lnTo>
                  <a:lnTo>
                    <a:pt x="6602104" y="451885"/>
                  </a:lnTo>
                  <a:lnTo>
                    <a:pt x="6557892" y="463731"/>
                  </a:lnTo>
                  <a:lnTo>
                    <a:pt x="6527505" y="466724"/>
                  </a:lnTo>
                  <a:close/>
                </a:path>
              </a:pathLst>
            </a:custGeom>
            <a:solidFill>
              <a:srgbClr val="E1F6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719387" y="6243637"/>
              <a:ext cx="6753225" cy="466725"/>
            </a:xfrm>
            <a:custGeom>
              <a:avLst/>
              <a:gdLst/>
              <a:ahLst/>
              <a:cxnLst/>
              <a:rect l="l" t="t" r="r" b="b"/>
              <a:pathLst>
                <a:path w="6753225" h="466725">
                  <a:moveTo>
                    <a:pt x="0" y="233362"/>
                  </a:moveTo>
                  <a:lnTo>
                    <a:pt x="0" y="225719"/>
                  </a:lnTo>
                  <a:lnTo>
                    <a:pt x="374" y="218095"/>
                  </a:lnTo>
                  <a:lnTo>
                    <a:pt x="1123" y="210489"/>
                  </a:lnTo>
                  <a:lnTo>
                    <a:pt x="1872" y="202882"/>
                  </a:lnTo>
                  <a:lnTo>
                    <a:pt x="10048" y="165620"/>
                  </a:lnTo>
                  <a:lnTo>
                    <a:pt x="23951" y="130096"/>
                  </a:lnTo>
                  <a:lnTo>
                    <a:pt x="27554" y="123357"/>
                  </a:lnTo>
                  <a:lnTo>
                    <a:pt x="31157" y="116616"/>
                  </a:lnTo>
                  <a:lnTo>
                    <a:pt x="52970" y="85319"/>
                  </a:lnTo>
                  <a:lnTo>
                    <a:pt x="57819" y="79411"/>
                  </a:lnTo>
                  <a:lnTo>
                    <a:pt x="85318" y="52971"/>
                  </a:lnTo>
                  <a:lnTo>
                    <a:pt x="91226" y="48122"/>
                  </a:lnTo>
                  <a:lnTo>
                    <a:pt x="123355" y="27555"/>
                  </a:lnTo>
                  <a:lnTo>
                    <a:pt x="158306" y="12266"/>
                  </a:lnTo>
                  <a:lnTo>
                    <a:pt x="165620" y="10048"/>
                  </a:lnTo>
                  <a:lnTo>
                    <a:pt x="172934" y="7829"/>
                  </a:lnTo>
                  <a:lnTo>
                    <a:pt x="210488" y="1123"/>
                  </a:lnTo>
                  <a:lnTo>
                    <a:pt x="218095" y="374"/>
                  </a:lnTo>
                  <a:lnTo>
                    <a:pt x="225719" y="0"/>
                  </a:lnTo>
                  <a:lnTo>
                    <a:pt x="233362" y="0"/>
                  </a:lnTo>
                  <a:lnTo>
                    <a:pt x="6519861" y="0"/>
                  </a:lnTo>
                  <a:lnTo>
                    <a:pt x="6527505" y="0"/>
                  </a:lnTo>
                  <a:lnTo>
                    <a:pt x="6535129" y="374"/>
                  </a:lnTo>
                  <a:lnTo>
                    <a:pt x="6542735" y="1123"/>
                  </a:lnTo>
                  <a:lnTo>
                    <a:pt x="6550340" y="1872"/>
                  </a:lnTo>
                  <a:lnTo>
                    <a:pt x="6557892" y="2992"/>
                  </a:lnTo>
                  <a:lnTo>
                    <a:pt x="6565387" y="4483"/>
                  </a:lnTo>
                  <a:lnTo>
                    <a:pt x="6572883" y="5974"/>
                  </a:lnTo>
                  <a:lnTo>
                    <a:pt x="6609164" y="17762"/>
                  </a:lnTo>
                  <a:lnTo>
                    <a:pt x="6643155" y="35082"/>
                  </a:lnTo>
                  <a:lnTo>
                    <a:pt x="6673813" y="57819"/>
                  </a:lnTo>
                  <a:lnTo>
                    <a:pt x="6700252" y="85319"/>
                  </a:lnTo>
                  <a:lnTo>
                    <a:pt x="6705101" y="91227"/>
                  </a:lnTo>
                  <a:lnTo>
                    <a:pt x="6709649" y="97358"/>
                  </a:lnTo>
                  <a:lnTo>
                    <a:pt x="6713894" y="103713"/>
                  </a:lnTo>
                  <a:lnTo>
                    <a:pt x="6718141" y="110068"/>
                  </a:lnTo>
                  <a:lnTo>
                    <a:pt x="6735459" y="144058"/>
                  </a:lnTo>
                  <a:lnTo>
                    <a:pt x="6738385" y="151119"/>
                  </a:lnTo>
                  <a:lnTo>
                    <a:pt x="6740957" y="158306"/>
                  </a:lnTo>
                  <a:lnTo>
                    <a:pt x="6743175" y="165620"/>
                  </a:lnTo>
                  <a:lnTo>
                    <a:pt x="6745394" y="172934"/>
                  </a:lnTo>
                  <a:lnTo>
                    <a:pt x="6747249" y="180339"/>
                  </a:lnTo>
                  <a:lnTo>
                    <a:pt x="6748739" y="187834"/>
                  </a:lnTo>
                  <a:lnTo>
                    <a:pt x="6750231" y="195331"/>
                  </a:lnTo>
                  <a:lnTo>
                    <a:pt x="6751351" y="202882"/>
                  </a:lnTo>
                  <a:lnTo>
                    <a:pt x="6752100" y="210489"/>
                  </a:lnTo>
                  <a:lnTo>
                    <a:pt x="6752850" y="218095"/>
                  </a:lnTo>
                  <a:lnTo>
                    <a:pt x="6753225" y="225719"/>
                  </a:lnTo>
                  <a:lnTo>
                    <a:pt x="6753224" y="233362"/>
                  </a:lnTo>
                  <a:lnTo>
                    <a:pt x="6753225" y="241005"/>
                  </a:lnTo>
                  <a:lnTo>
                    <a:pt x="6748739" y="278888"/>
                  </a:lnTo>
                  <a:lnTo>
                    <a:pt x="6747248" y="286385"/>
                  </a:lnTo>
                  <a:lnTo>
                    <a:pt x="6735459" y="322665"/>
                  </a:lnTo>
                  <a:lnTo>
                    <a:pt x="6732534" y="329726"/>
                  </a:lnTo>
                  <a:lnTo>
                    <a:pt x="6729270" y="336627"/>
                  </a:lnTo>
                  <a:lnTo>
                    <a:pt x="6725667" y="343368"/>
                  </a:lnTo>
                  <a:lnTo>
                    <a:pt x="6722065" y="350109"/>
                  </a:lnTo>
                  <a:lnTo>
                    <a:pt x="6718140" y="356656"/>
                  </a:lnTo>
                  <a:lnTo>
                    <a:pt x="6713894" y="363010"/>
                  </a:lnTo>
                  <a:lnTo>
                    <a:pt x="6709648" y="369366"/>
                  </a:lnTo>
                  <a:lnTo>
                    <a:pt x="6684873" y="398374"/>
                  </a:lnTo>
                  <a:lnTo>
                    <a:pt x="6679469" y="403778"/>
                  </a:lnTo>
                  <a:lnTo>
                    <a:pt x="6649509" y="427395"/>
                  </a:lnTo>
                  <a:lnTo>
                    <a:pt x="6643155" y="431642"/>
                  </a:lnTo>
                  <a:lnTo>
                    <a:pt x="6636607" y="435566"/>
                  </a:lnTo>
                  <a:lnTo>
                    <a:pt x="6629866" y="439169"/>
                  </a:lnTo>
                  <a:lnTo>
                    <a:pt x="6623127" y="442772"/>
                  </a:lnTo>
                  <a:lnTo>
                    <a:pt x="6616226" y="446035"/>
                  </a:lnTo>
                  <a:lnTo>
                    <a:pt x="6609164" y="448960"/>
                  </a:lnTo>
                  <a:lnTo>
                    <a:pt x="6602104" y="451885"/>
                  </a:lnTo>
                  <a:lnTo>
                    <a:pt x="6565387" y="462240"/>
                  </a:lnTo>
                  <a:lnTo>
                    <a:pt x="6557892" y="463731"/>
                  </a:lnTo>
                  <a:lnTo>
                    <a:pt x="6550341" y="464851"/>
                  </a:lnTo>
                  <a:lnTo>
                    <a:pt x="6542735" y="465600"/>
                  </a:lnTo>
                  <a:lnTo>
                    <a:pt x="6535129" y="466349"/>
                  </a:lnTo>
                  <a:lnTo>
                    <a:pt x="6527505" y="466724"/>
                  </a:lnTo>
                  <a:lnTo>
                    <a:pt x="6519861" y="466724"/>
                  </a:lnTo>
                  <a:lnTo>
                    <a:pt x="233362" y="466724"/>
                  </a:lnTo>
                  <a:lnTo>
                    <a:pt x="225719" y="466724"/>
                  </a:lnTo>
                  <a:lnTo>
                    <a:pt x="218095" y="466349"/>
                  </a:lnTo>
                  <a:lnTo>
                    <a:pt x="210488" y="465600"/>
                  </a:lnTo>
                  <a:lnTo>
                    <a:pt x="202882" y="464851"/>
                  </a:lnTo>
                  <a:lnTo>
                    <a:pt x="195331" y="463731"/>
                  </a:lnTo>
                  <a:lnTo>
                    <a:pt x="187835" y="462240"/>
                  </a:lnTo>
                  <a:lnTo>
                    <a:pt x="180339" y="460749"/>
                  </a:lnTo>
                  <a:lnTo>
                    <a:pt x="172934" y="458894"/>
                  </a:lnTo>
                  <a:lnTo>
                    <a:pt x="165620" y="456676"/>
                  </a:lnTo>
                  <a:lnTo>
                    <a:pt x="158306" y="454457"/>
                  </a:lnTo>
                  <a:lnTo>
                    <a:pt x="151119" y="451885"/>
                  </a:lnTo>
                  <a:lnTo>
                    <a:pt x="144058" y="448960"/>
                  </a:lnTo>
                  <a:lnTo>
                    <a:pt x="136997" y="446035"/>
                  </a:lnTo>
                  <a:lnTo>
                    <a:pt x="103712" y="427395"/>
                  </a:lnTo>
                  <a:lnTo>
                    <a:pt x="97357" y="423149"/>
                  </a:lnTo>
                  <a:lnTo>
                    <a:pt x="68349" y="398374"/>
                  </a:lnTo>
                  <a:lnTo>
                    <a:pt x="43574" y="369366"/>
                  </a:lnTo>
                  <a:lnTo>
                    <a:pt x="23951" y="336628"/>
                  </a:lnTo>
                  <a:lnTo>
                    <a:pt x="10048" y="301104"/>
                  </a:lnTo>
                  <a:lnTo>
                    <a:pt x="1872" y="263842"/>
                  </a:lnTo>
                  <a:lnTo>
                    <a:pt x="0" y="241005"/>
                  </a:lnTo>
                  <a:lnTo>
                    <a:pt x="0" y="233362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57512" y="6391274"/>
              <a:ext cx="104768" cy="1523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3154094" y="5856713"/>
            <a:ext cx="60896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80" dirty="0">
                <a:solidFill>
                  <a:srgbClr val="3F4444"/>
                </a:solidFill>
                <a:latin typeface="+mn-lt"/>
                <a:cs typeface="Roboto Medium"/>
              </a:rPr>
              <a:t>Key</a:t>
            </a:r>
            <a:r>
              <a:rPr sz="1300" b="0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300" b="0" spc="-45" dirty="0">
                <a:solidFill>
                  <a:srgbClr val="3F4444"/>
                </a:solidFill>
                <a:latin typeface="+mn-lt"/>
                <a:cs typeface="Roboto Medium"/>
              </a:rPr>
              <a:t>insight:</a:t>
            </a:r>
            <a:r>
              <a:rPr sz="1300" b="0" spc="5" dirty="0">
                <a:solidFill>
                  <a:srgbClr val="3F4444"/>
                </a:solidFill>
                <a:latin typeface="+mn-lt"/>
                <a:cs typeface="Roboto Medium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Addressing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these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50" dirty="0">
                <a:solidFill>
                  <a:srgbClr val="3F4444"/>
                </a:solidFill>
                <a:latin typeface="+mn-lt"/>
                <a:cs typeface="Roboto"/>
              </a:rPr>
              <a:t>challenges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requires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45" dirty="0">
                <a:solidFill>
                  <a:srgbClr val="3F4444"/>
                </a:solidFill>
                <a:latin typeface="+mn-lt"/>
                <a:cs typeface="Roboto"/>
              </a:rPr>
              <a:t>careful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5" dirty="0">
                <a:solidFill>
                  <a:srgbClr val="3F4444"/>
                </a:solidFill>
                <a:latin typeface="+mn-lt"/>
                <a:cs typeface="Roboto"/>
              </a:rPr>
              <a:t>system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design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60" dirty="0">
                <a:solidFill>
                  <a:srgbClr val="3F4444"/>
                </a:solidFill>
                <a:latin typeface="+mn-lt"/>
                <a:cs typeface="Roboto"/>
              </a:rPr>
              <a:t>and</a:t>
            </a:r>
            <a:r>
              <a:rPr sz="1300" spc="10" dirty="0">
                <a:solidFill>
                  <a:srgbClr val="3F4444"/>
                </a:solidFill>
                <a:latin typeface="+mn-lt"/>
                <a:cs typeface="Roboto"/>
              </a:rPr>
              <a:t> </a:t>
            </a:r>
            <a:r>
              <a:rPr sz="1300" spc="-30" dirty="0">
                <a:solidFill>
                  <a:srgbClr val="3F4444"/>
                </a:solidFill>
                <a:latin typeface="+mn-lt"/>
                <a:cs typeface="Roboto"/>
              </a:rPr>
              <a:t>optimization</a:t>
            </a:r>
            <a:endParaRPr sz="1300">
              <a:solidFill>
                <a:srgbClr val="3F4444"/>
              </a:solidFill>
              <a:latin typeface="+mn-lt"/>
              <a:cs typeface="Roboto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-11430" y="6742906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1620" y="6537502"/>
            <a:ext cx="2324735" cy="1543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Retrieval-</a:t>
            </a:r>
            <a:r>
              <a:rPr sz="1150" spc="-65" dirty="0">
                <a:solidFill>
                  <a:schemeClr val="accent4"/>
                </a:solidFill>
                <a:latin typeface="+mn-lt"/>
                <a:cs typeface="Roboto"/>
              </a:rPr>
              <a:t>Augmented</a:t>
            </a:r>
            <a:r>
              <a:rPr sz="1150" spc="45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55" dirty="0">
                <a:solidFill>
                  <a:schemeClr val="accent4"/>
                </a:solidFill>
                <a:latin typeface="+mn-lt"/>
                <a:cs typeface="Roboto"/>
              </a:rPr>
              <a:t>Generation</a:t>
            </a:r>
            <a:r>
              <a:rPr sz="1150" spc="50" dirty="0">
                <a:solidFill>
                  <a:schemeClr val="accent4"/>
                </a:solidFill>
                <a:latin typeface="+mn-lt"/>
                <a:cs typeface="Roboto"/>
              </a:rPr>
              <a:t> </a:t>
            </a:r>
            <a:r>
              <a:rPr sz="1150" spc="-40" dirty="0">
                <a:solidFill>
                  <a:schemeClr val="accent4"/>
                </a:solidFill>
                <a:latin typeface="+mn-lt"/>
                <a:cs typeface="Roboto"/>
              </a:rPr>
              <a:t>(RAG)</a:t>
            </a:r>
            <a:endParaRPr sz="1150">
              <a:solidFill>
                <a:schemeClr val="accent4"/>
              </a:solidFill>
              <a:latin typeface="+mn-lt"/>
              <a:cs typeface="Roboto"/>
            </a:endParaRPr>
          </a:p>
        </p:txBody>
      </p:sp>
      <p:sp>
        <p:nvSpPr>
          <p:cNvPr id="46" name="object 81">
            <a:extLst>
              <a:ext uri="{FF2B5EF4-FFF2-40B4-BE49-F238E27FC236}">
                <a16:creationId xmlns:a16="http://schemas.microsoft.com/office/drawing/2014/main" id="{D1D6BAA6-72FE-920E-88A2-B5BF0F6BF8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833000" y="6445249"/>
            <a:ext cx="112458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5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10" dirty="0"/>
              <a:t>Genspark</a:t>
            </a:r>
          </a:p>
          <a:p>
            <a:pPr marL="663575">
              <a:lnSpc>
                <a:spcPts val="1155"/>
              </a:lnSpc>
            </a:pPr>
            <a:r>
              <a:rPr sz="1150" spc="-70" dirty="0">
                <a:solidFill>
                  <a:srgbClr val="64738B"/>
                </a:solidFill>
              </a:rPr>
              <a:t>Page</a:t>
            </a:r>
            <a:r>
              <a:rPr sz="1150" spc="-5" dirty="0">
                <a:solidFill>
                  <a:srgbClr val="64738B"/>
                </a:solidFill>
              </a:rPr>
              <a:t> </a:t>
            </a:r>
            <a:fld id="{81D60167-4931-47E6-BA6A-407CBD079E47}" type="slidenum">
              <a:rPr sz="1150" spc="-50" dirty="0">
                <a:solidFill>
                  <a:srgbClr val="64738B"/>
                </a:solidFill>
              </a:rPr>
              <a:t>9</a:t>
            </a:fld>
            <a:endParaRPr sz="115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DIN_RULES" val="RUN RULES"/>
  <p:tag name="BRANDIN_WORKSPACE_NAME" val="AstraZeneca"/>
  <p:tag name="BRANDIN_CONFIG" val="mac_config.ini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1752</Words>
  <Application>Microsoft Macintosh PowerPoint</Application>
  <PresentationFormat>Custom</PresentationFormat>
  <Paragraphs>277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Montserrat</vt:lpstr>
      <vt:lpstr>Roboto</vt:lpstr>
      <vt:lpstr>Times New Roman</vt:lpstr>
      <vt:lpstr>Office Theme</vt:lpstr>
      <vt:lpstr>Retrieval-Augmented Generation (RAG) Enhancing LLM Accuracy and Relevance</vt:lpstr>
      <vt:lpstr>Introduction: What is RAG?</vt:lpstr>
      <vt:lpstr>Why RAG? Understanding LLM Limitations</vt:lpstr>
      <vt:lpstr>How RAG Works – High-Level Overview</vt:lpstr>
      <vt:lpstr>RAG Architecture – Key Components (Part 1)</vt:lpstr>
      <vt:lpstr>RAG Architecture – Key Components (Part 2)</vt:lpstr>
      <vt:lpstr>Key Benefits of RAG</vt:lpstr>
      <vt:lpstr>Real-World RAG Applications &amp; Use Cases</vt:lpstr>
      <vt:lpstr>Challenges in Implementing RAG</vt:lpstr>
      <vt:lpstr>RAG vs. Fine-Tuning: When to Use Each Approach</vt:lpstr>
      <vt:lpstr>RAG Optimization Techniques</vt:lpstr>
      <vt:lpstr>Conclusion &amp; Key Takeaways</vt:lpstr>
      <vt:lpstr>Questions &amp;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Kumar, Naveen</cp:lastModifiedBy>
  <cp:revision>1</cp:revision>
  <dcterms:created xsi:type="dcterms:W3CDTF">2025-09-03T07:02:52Z</dcterms:created>
  <dcterms:modified xsi:type="dcterms:W3CDTF">2025-09-03T08:50:23Z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Producer">
    <vt:lpwstr>pypdf</vt:lpwstr>
  </property>
  <property fmtid="{D5CDD505-2E9C-101B-9397-08002B2CF9AE}" pid="4" name="LastSaved">
    <vt:filetime>2025-09-03T00:00:00Z</vt:filetime>
  </property>
</Properties>
</file>