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B866AF-0D9B-478B-ACA5-82E764A4431C}"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358175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866AF-0D9B-478B-ACA5-82E764A4431C}"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24942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866AF-0D9B-478B-ACA5-82E764A4431C}"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0204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866AF-0D9B-478B-ACA5-82E764A4431C}"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4498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866AF-0D9B-478B-ACA5-82E764A4431C}"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276561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B866AF-0D9B-478B-ACA5-82E764A4431C}"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12524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B866AF-0D9B-478B-ACA5-82E764A4431C}"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66578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B866AF-0D9B-478B-ACA5-82E764A4431C}" type="datetimeFigureOut">
              <a:rPr lang="en-IN" smtClean="0"/>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230879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866AF-0D9B-478B-ACA5-82E764A4431C}" type="datetimeFigureOut">
              <a:rPr lang="en-IN" smtClean="0"/>
              <a:t>23-09-2021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273459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866AF-0D9B-478B-ACA5-82E764A4431C}"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47670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866AF-0D9B-478B-ACA5-82E764A4431C}"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7D47B-D2C9-4208-B06C-2B44B39934DD}" type="slidenum">
              <a:rPr lang="en-IN" smtClean="0"/>
              <a:t>‹#›</a:t>
            </a:fld>
            <a:endParaRPr lang="en-IN"/>
          </a:p>
        </p:txBody>
      </p:sp>
    </p:spTree>
    <p:extLst>
      <p:ext uri="{BB962C8B-B14F-4D97-AF65-F5344CB8AC3E}">
        <p14:creationId xmlns:p14="http://schemas.microsoft.com/office/powerpoint/2010/main" val="116321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866AF-0D9B-478B-ACA5-82E764A4431C}" type="datetimeFigureOut">
              <a:rPr lang="en-IN" smtClean="0"/>
              <a:t>23-09-2021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7D47B-D2C9-4208-B06C-2B44B39934DD}" type="slidenum">
              <a:rPr lang="en-IN" smtClean="0"/>
              <a:t>‹#›</a:t>
            </a:fld>
            <a:endParaRPr lang="en-IN"/>
          </a:p>
        </p:txBody>
      </p:sp>
    </p:spTree>
    <p:extLst>
      <p:ext uri="{BB962C8B-B14F-4D97-AF65-F5344CB8AC3E}">
        <p14:creationId xmlns:p14="http://schemas.microsoft.com/office/powerpoint/2010/main" val="276728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476672"/>
            <a:ext cx="7992888" cy="6048672"/>
          </a:xfrm>
        </p:spPr>
        <p:txBody>
          <a:bodyPr>
            <a:normAutofit/>
          </a:bodyPr>
          <a:lstStyle/>
          <a:p>
            <a:r>
              <a:rPr lang="en-IN" b="1" dirty="0" smtClean="0">
                <a:solidFill>
                  <a:schemeClr val="tx1"/>
                </a:solidFill>
              </a:rPr>
              <a:t>CAR INSURANCE PRIMARY DATA</a:t>
            </a:r>
          </a:p>
          <a:p>
            <a:endParaRPr lang="en-IN" b="1" dirty="0">
              <a:solidFill>
                <a:schemeClr val="tx1"/>
              </a:solidFill>
            </a:endParaRPr>
          </a:p>
          <a:p>
            <a:endParaRPr lang="en-IN" b="1" dirty="0" smtClean="0">
              <a:solidFill>
                <a:schemeClr val="tx1"/>
              </a:solidFill>
            </a:endParaRPr>
          </a:p>
          <a:p>
            <a:endParaRPr lang="en-IN" b="1" dirty="0">
              <a:solidFill>
                <a:schemeClr val="tx1"/>
              </a:solidFill>
            </a:endParaRPr>
          </a:p>
          <a:p>
            <a:endParaRPr lang="en-IN" b="1" dirty="0" smtClean="0">
              <a:solidFill>
                <a:schemeClr val="tx1"/>
              </a:solidFill>
            </a:endParaRPr>
          </a:p>
          <a:p>
            <a:endParaRPr lang="en-IN" b="1" dirty="0">
              <a:solidFill>
                <a:schemeClr val="tx1"/>
              </a:solidFill>
            </a:endParaRPr>
          </a:p>
          <a:p>
            <a:endParaRPr lang="en-IN" b="1" dirty="0" smtClean="0">
              <a:solidFill>
                <a:schemeClr val="tx1"/>
              </a:solidFill>
            </a:endParaRPr>
          </a:p>
          <a:p>
            <a:pPr algn="l"/>
            <a:endParaRPr lang="en-IN" sz="1600" dirty="0" smtClean="0">
              <a:solidFill>
                <a:schemeClr val="tx1"/>
              </a:solidFill>
            </a:endParaRPr>
          </a:p>
          <a:p>
            <a:pPr algn="l"/>
            <a:r>
              <a:rPr lang="en-IN" sz="1800" dirty="0" smtClean="0">
                <a:solidFill>
                  <a:schemeClr val="tx1"/>
                </a:solidFill>
              </a:rPr>
              <a:t>This is insurance vs loan Donut chart ,where we can observe that out of total insurance opting customer , 90 % customers are those who have not taken any loan, only ~10% customers have taken the loan</a:t>
            </a:r>
            <a:endParaRPr lang="en-IN" sz="18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583264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44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IN" dirty="0" smtClean="0"/>
          </a:p>
          <a:p>
            <a:endParaRPr lang="en-IN" dirty="0"/>
          </a:p>
          <a:p>
            <a:endParaRPr lang="en-IN" dirty="0" smtClean="0"/>
          </a:p>
          <a:p>
            <a:endParaRPr lang="en-IN" dirty="0"/>
          </a:p>
          <a:p>
            <a:endParaRPr lang="en-IN" dirty="0" smtClean="0"/>
          </a:p>
          <a:p>
            <a:endParaRPr lang="en-IN" dirty="0" smtClean="0"/>
          </a:p>
          <a:p>
            <a:pPr marL="0" indent="0">
              <a:buNone/>
            </a:pPr>
            <a:r>
              <a:rPr lang="en-IN" sz="1800" dirty="0" smtClean="0"/>
              <a:t>This is the pie chart showing emotional analysis in three phase of emotion 1. Angry</a:t>
            </a:r>
          </a:p>
          <a:p>
            <a:pPr marL="0" indent="0">
              <a:buNone/>
            </a:pPr>
            <a:r>
              <a:rPr lang="en-IN" sz="1800" dirty="0" smtClean="0"/>
              <a:t>2. Happy 3.Sad in percentage. It shows emotion corresponding to the company which has been selected.</a:t>
            </a:r>
            <a:endParaRPr lang="en-IN"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19" y="692696"/>
            <a:ext cx="367240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62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20688"/>
            <a:ext cx="7488832" cy="5505475"/>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sz="1800" dirty="0" smtClean="0"/>
              <a:t>This is cloud chart representing the most important word in text review given by the customer for the company which has been selected in the slicer.</a:t>
            </a:r>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11" y="692696"/>
            <a:ext cx="619268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389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sz="1800" dirty="0" smtClean="0"/>
              <a:t>This is the donut chart representing the maximum talked topic by the customer  in a company which has been selected. The maximum talked topic categorise in 4 section</a:t>
            </a:r>
          </a:p>
          <a:p>
            <a:pPr>
              <a:buAutoNum type="arabicPeriod"/>
            </a:pPr>
            <a:r>
              <a:rPr lang="en-IN" sz="1800" dirty="0" smtClean="0"/>
              <a:t>Accident and roadside assistance</a:t>
            </a:r>
          </a:p>
          <a:p>
            <a:pPr>
              <a:buAutoNum type="arabicPeriod"/>
            </a:pPr>
            <a:r>
              <a:rPr lang="en-IN" sz="1800" dirty="0" smtClean="0"/>
              <a:t>Settlement related service and communication</a:t>
            </a:r>
          </a:p>
          <a:p>
            <a:pPr>
              <a:buAutoNum type="arabicPeriod"/>
            </a:pPr>
            <a:r>
              <a:rPr lang="en-IN" sz="1800" dirty="0" smtClean="0"/>
              <a:t>Consumer experience</a:t>
            </a:r>
          </a:p>
          <a:p>
            <a:pPr>
              <a:buAutoNum type="arabicPeriod"/>
            </a:pPr>
            <a:r>
              <a:rPr lang="en-IN" sz="1800" dirty="0" smtClean="0"/>
              <a:t>Payment, premium and renewal</a:t>
            </a:r>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56084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755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sz="1800" dirty="0" smtClean="0"/>
              <a:t>This  is the stacked bar chart showing the sentiment analysis of review given by customers of a particular company which has been selected. The sentiment has 3 category 1. Negative 2. Positive 3. Neutral, its count is represented </a:t>
            </a:r>
            <a:r>
              <a:rPr lang="en-IN" sz="1800" smtClean="0"/>
              <a:t>by height </a:t>
            </a:r>
            <a:r>
              <a:rPr lang="en-IN" sz="1800" dirty="0" smtClean="0"/>
              <a:t>of </a:t>
            </a:r>
            <a:r>
              <a:rPr lang="en-IN" sz="1800" smtClean="0"/>
              <a:t>the bar.</a:t>
            </a:r>
            <a:endParaRPr lang="en-IN"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620688"/>
            <a:ext cx="27908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07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192688"/>
          </a:xfrm>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sz="1800" dirty="0" smtClean="0"/>
              <a:t>This is gauge chart of count of insurance where we can compare the target value with achieved value. Out of total 2570 customers ,only 1285 customers have taken the loan</a:t>
            </a:r>
            <a:r>
              <a:rPr lang="en-IN" sz="1600" dirty="0" smtClean="0"/>
              <a:t>.</a:t>
            </a:r>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r>
              <a:rPr lang="en-IN" sz="1800" dirty="0" smtClean="0"/>
              <a:t>This is line chart for insurance vs call duration ,here we see that in call duration of b/w</a:t>
            </a:r>
          </a:p>
          <a:p>
            <a:pPr marL="0" indent="0">
              <a:buNone/>
            </a:pPr>
            <a:r>
              <a:rPr lang="en-IN" sz="1800" dirty="0"/>
              <a:t>2</a:t>
            </a:r>
            <a:r>
              <a:rPr lang="en-IN" sz="1800" dirty="0" smtClean="0"/>
              <a:t> minute- 14 minute , most of the customer have been convinced for insurance. In call duration =3.5 minute , 23 customers(highest) have been convinced.</a:t>
            </a:r>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4663"/>
            <a:ext cx="3456384" cy="132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39011"/>
            <a:ext cx="14954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924944"/>
            <a:ext cx="56166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1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19268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sz="1800" dirty="0" smtClean="0"/>
              <a:t>This is donut chart of car insurance vs home insurance , here we can observe that out of total insurance opting customer 72.72% customers are those who had not any home insurance, 37.28% customers  have  home insurance.</a:t>
            </a:r>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r>
              <a:rPr lang="en-IN" sz="1800" dirty="0" smtClean="0"/>
              <a:t>This is funnel chart of insurance vs attempts where we can see that 95% customers was convinced in less than 2-3 attempt of contact.</a:t>
            </a:r>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0648"/>
            <a:ext cx="476855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637510" y="2915221"/>
            <a:ext cx="19812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12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sz="1800" dirty="0" smtClean="0"/>
              <a:t>This is pie chart of insurance vs outcome where we can see that for total insurance opting customers 64.9 % customers have null output, 18.21% customers have output as success in campaign ,10.97% customer belong failure outcome, 5.91% customers belong to other outcome of campaign.</a:t>
            </a:r>
            <a:endParaRPr lang="en-IN"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6672"/>
            <a:ext cx="4680520" cy="25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5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6264696"/>
          </a:xfrm>
        </p:spPr>
        <p:txBody>
          <a:bodyPr>
            <a:normAutofit/>
          </a:bodyPr>
          <a:lstStyle/>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r>
              <a:rPr lang="en-IN" sz="1800" dirty="0" smtClean="0"/>
              <a:t>This is stacked column chart of insurance vs job designation and marital status. Here we </a:t>
            </a:r>
          </a:p>
          <a:p>
            <a:pPr marL="0" indent="0">
              <a:buNone/>
            </a:pPr>
            <a:r>
              <a:rPr lang="en-IN" sz="1800" dirty="0" smtClean="0"/>
              <a:t>can see that customers having management job are in highest percentage(23.97%) of count in insurance opting. The customer who are entrepreneur present in least number of taking insurance.</a:t>
            </a:r>
          </a:p>
          <a:p>
            <a:pPr marL="0" indent="0">
              <a:buNone/>
            </a:pPr>
            <a:endParaRPr lang="en-IN" sz="1800" dirty="0" smtClean="0"/>
          </a:p>
          <a:p>
            <a:pPr marL="0" indent="0">
              <a:buNone/>
            </a:pPr>
            <a:r>
              <a:rPr lang="en-IN" sz="1800" dirty="0" smtClean="0"/>
              <a:t>We can also see that the percentage of married customer  are more than any other marital category. In management job category  15.41 % of total customer are married.</a:t>
            </a:r>
            <a:endParaRPr lang="en-IN"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32656"/>
            <a:ext cx="410445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31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lvl="0">
              <a:lnSpc>
                <a:spcPct val="115000"/>
              </a:lnSpc>
              <a:spcAft>
                <a:spcPts val="1000"/>
              </a:spcAft>
              <a:buFont typeface="+mj-lt"/>
              <a:buAutoNum type="arabicPeriod"/>
            </a:pPr>
            <a:r>
              <a:rPr lang="en-IN" sz="1800" dirty="0" smtClean="0"/>
              <a:t>This is area chart.</a:t>
            </a:r>
            <a:r>
              <a:rPr lang="en-IN" sz="1800" dirty="0">
                <a:solidFill>
                  <a:srgbClr val="000000"/>
                </a:solidFill>
                <a:ea typeface="Calibri"/>
                <a:cs typeface="Times New Roman"/>
              </a:rPr>
              <a:t> The customer whose ages in between 26-46 are more in number in taking the insurance. The customers whose age is 32 are highest in percentage (~ 5%) and their education is belonging to tertiary category.</a:t>
            </a:r>
            <a:endParaRPr lang="en-IN" sz="1200" dirty="0">
              <a:ea typeface="Calibri"/>
              <a:cs typeface="Times New Roman"/>
            </a:endParaRPr>
          </a:p>
          <a:p>
            <a:pPr marL="0" indent="0">
              <a:buNone/>
            </a:pPr>
            <a:endParaRPr lang="en-IN"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36" y="548680"/>
            <a:ext cx="4520640" cy="270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59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363272" cy="6048672"/>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sz="1800" dirty="0" smtClean="0"/>
              <a:t>This is stacked column chart where we can easily see that customers who have taken the insurance has more average balance as compare to those who are not opting the insurance.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4664"/>
            <a:ext cx="46085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6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363272" cy="619268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smtClean="0"/>
          </a:p>
          <a:p>
            <a:pPr marL="0" indent="0">
              <a:buNone/>
            </a:pPr>
            <a:endParaRPr lang="en-IN" dirty="0" smtClean="0"/>
          </a:p>
          <a:p>
            <a:pPr marL="0" indent="0">
              <a:buNone/>
            </a:pPr>
            <a:r>
              <a:rPr lang="en-IN" sz="1800" dirty="0" smtClean="0"/>
              <a:t>This is column chart of insurance vs default. Here we can see that out of total 1285 insurance opting customer 1275 are not default, only 10 customer are default</a:t>
            </a:r>
            <a:endParaRPr lang="en-IN"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9" y="404664"/>
            <a:ext cx="417646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71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632848" cy="6048672"/>
          </a:xfrm>
        </p:spPr>
        <p:txBody>
          <a:bodyPr/>
          <a:lstStyle/>
          <a:p>
            <a:pPr marL="0" indent="0" algn="ctr">
              <a:buNone/>
            </a:pPr>
            <a:r>
              <a:rPr lang="en-IN" b="1" dirty="0" smtClean="0"/>
              <a:t>SECONDARY DATA CUSTOMER REVIEW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sz="1800" dirty="0" smtClean="0"/>
              <a:t>This is the slicer in which we can select the company name and get the chart only corresponding to the company ,if we select the all we will get chart of combining all 4 companies data.</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235" y="1340768"/>
            <a:ext cx="331236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86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626</Words>
  <Application>Microsoft Office PowerPoint</Application>
  <PresentationFormat>On-screen Show (4:3)</PresentationFormat>
  <Paragraphs>116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 Maurya</dc:creator>
  <cp:lastModifiedBy>Naveen Kumar Maurya</cp:lastModifiedBy>
  <cp:revision>34</cp:revision>
  <dcterms:created xsi:type="dcterms:W3CDTF">2021-09-21T07:16:14Z</dcterms:created>
  <dcterms:modified xsi:type="dcterms:W3CDTF">2021-09-23T12:11:40Z</dcterms:modified>
</cp:coreProperties>
</file>