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Canva Sans" panose="020B0604020202020204" charset="0"/>
      <p:regular r:id="rId14"/>
    </p:embeddedFont>
    <p:embeddedFont>
      <p:font typeface="Fira Sans Bold" panose="020B0604020202020204" charset="0"/>
      <p:regular r:id="rId15"/>
    </p:embeddedFont>
    <p:embeddedFont>
      <p:font typeface="Fira Sans Light" panose="020B0403050000020004" pitchFamily="34" charset="0"/>
      <p:regular r:id="rId16"/>
      <p:italic r:id="rId17"/>
    </p:embeddedFont>
    <p:embeddedFont>
      <p:font typeface="Fira Sans Medium" panose="020B0603050000020004" pitchFamily="3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236453"/>
            <a:ext cx="10202605" cy="4501490"/>
            <a:chOff x="0" y="0"/>
            <a:chExt cx="13603473" cy="6001986"/>
          </a:xfrm>
        </p:grpSpPr>
        <p:sp>
          <p:nvSpPr>
            <p:cNvPr id="3" name="TextBox 3"/>
            <p:cNvSpPr txBox="1"/>
            <p:nvPr/>
          </p:nvSpPr>
          <p:spPr>
            <a:xfrm>
              <a:off x="0" y="0"/>
              <a:ext cx="13603473" cy="4876800"/>
            </a:xfrm>
            <a:prstGeom prst="rect">
              <a:avLst/>
            </a:prstGeom>
          </p:spPr>
          <p:txBody>
            <a:bodyPr lIns="0" tIns="0" rIns="0" bIns="0" rtlCol="0" anchor="t">
              <a:spAutoFit/>
            </a:bodyPr>
            <a:lstStyle/>
            <a:p>
              <a:pPr>
                <a:lnSpc>
                  <a:spcPts val="14399"/>
                </a:lnSpc>
              </a:pPr>
              <a:r>
                <a:rPr lang="en-US" sz="11999">
                  <a:solidFill>
                    <a:srgbClr val="000000"/>
                  </a:solidFill>
                  <a:latin typeface="Fira Sans Bold"/>
                </a:rPr>
                <a:t> Impact of COVID</a:t>
              </a:r>
            </a:p>
          </p:txBody>
        </p:sp>
        <p:sp>
          <p:nvSpPr>
            <p:cNvPr id="4" name="TextBox 4"/>
            <p:cNvSpPr txBox="1"/>
            <p:nvPr/>
          </p:nvSpPr>
          <p:spPr>
            <a:xfrm>
              <a:off x="0" y="5196806"/>
              <a:ext cx="13603473" cy="805180"/>
            </a:xfrm>
            <a:prstGeom prst="rect">
              <a:avLst/>
            </a:prstGeom>
          </p:spPr>
          <p:txBody>
            <a:bodyPr lIns="0" tIns="0" rIns="0" bIns="0" rtlCol="0" anchor="t">
              <a:spAutoFit/>
            </a:bodyPr>
            <a:lstStyle/>
            <a:p>
              <a:pPr>
                <a:lnSpc>
                  <a:spcPts val="5039"/>
                </a:lnSpc>
              </a:pPr>
              <a:r>
                <a:rPr lang="en-US" sz="3599">
                  <a:solidFill>
                    <a:srgbClr val="000000"/>
                  </a:solidFill>
                  <a:latin typeface="Fira Sans Light"/>
                </a:rPr>
                <a:t>ON OVERALL LOGISTICS INDUSTRY FOR FEDEX</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678758" cy="586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1232883"/>
            <a:ext cx="4460469" cy="5762625"/>
          </a:xfrm>
          <a:prstGeom prst="rect">
            <a:avLst/>
          </a:prstGeom>
        </p:spPr>
        <p:txBody>
          <a:bodyPr lIns="0" tIns="0" rIns="0" bIns="0" rtlCol="0" anchor="t">
            <a:spAutoFit/>
          </a:bodyPr>
          <a:lstStyle/>
          <a:p>
            <a:pPr>
              <a:lnSpc>
                <a:spcPts val="9120"/>
              </a:lnSpc>
            </a:pPr>
            <a:r>
              <a:rPr lang="en-US" sz="7600" spc="-76">
                <a:solidFill>
                  <a:srgbClr val="F4F4F4"/>
                </a:solidFill>
                <a:latin typeface="Fira Sans Medium"/>
              </a:rPr>
              <a:t>FedEx® is an essential business</a:t>
            </a:r>
          </a:p>
          <a:p>
            <a:pPr marL="0" lvl="0" indent="0" algn="l">
              <a:lnSpc>
                <a:spcPts val="9120"/>
              </a:lnSpc>
              <a:spcBef>
                <a:spcPct val="0"/>
              </a:spcBef>
            </a:pPr>
            <a:endParaRPr lang="en-US" sz="7600" spc="-76">
              <a:solidFill>
                <a:srgbClr val="F4F4F4"/>
              </a:solidFill>
              <a:latin typeface="Fira Sans Medium"/>
            </a:endParaRPr>
          </a:p>
        </p:txBody>
      </p:sp>
      <p:grpSp>
        <p:nvGrpSpPr>
          <p:cNvPr id="7" name="Group 7"/>
          <p:cNvGrpSpPr/>
          <p:nvPr/>
        </p:nvGrpSpPr>
        <p:grpSpPr>
          <a:xfrm>
            <a:off x="1651094" y="6328620"/>
            <a:ext cx="4876833" cy="3667240"/>
            <a:chOff x="-1" y="-38100"/>
            <a:chExt cx="3679152" cy="2766619"/>
          </a:xfrm>
        </p:grpSpPr>
        <p:sp>
          <p:nvSpPr>
            <p:cNvPr id="8" name="Freeform 8"/>
            <p:cNvSpPr/>
            <p:nvPr/>
          </p:nvSpPr>
          <p:spPr>
            <a:xfrm>
              <a:off x="0" y="0"/>
              <a:ext cx="3679151" cy="2728519"/>
            </a:xfrm>
            <a:custGeom>
              <a:avLst/>
              <a:gdLst/>
              <a:ahLst/>
              <a:cxnLst/>
              <a:rect l="l" t="t" r="r" b="b"/>
              <a:pathLst>
                <a:path w="3679151" h="2728519">
                  <a:moveTo>
                    <a:pt x="47625" y="0"/>
                  </a:moveTo>
                  <a:lnTo>
                    <a:pt x="3631526" y="0"/>
                  </a:lnTo>
                  <a:cubicBezTo>
                    <a:pt x="3657828" y="0"/>
                    <a:pt x="3679151" y="21322"/>
                    <a:pt x="3679151" y="47625"/>
                  </a:cubicBezTo>
                  <a:lnTo>
                    <a:pt x="3679151" y="2680894"/>
                  </a:lnTo>
                  <a:cubicBezTo>
                    <a:pt x="3679151" y="2707196"/>
                    <a:pt x="3657828" y="2728519"/>
                    <a:pt x="3631526" y="2728519"/>
                  </a:cubicBezTo>
                  <a:lnTo>
                    <a:pt x="47625" y="2728519"/>
                  </a:lnTo>
                  <a:cubicBezTo>
                    <a:pt x="21322" y="2728519"/>
                    <a:pt x="0" y="2707196"/>
                    <a:pt x="0" y="2680894"/>
                  </a:cubicBezTo>
                  <a:lnTo>
                    <a:pt x="0" y="47625"/>
                  </a:lnTo>
                  <a:cubicBezTo>
                    <a:pt x="0" y="21322"/>
                    <a:pt x="21322" y="0"/>
                    <a:pt x="47625" y="0"/>
                  </a:cubicBezTo>
                  <a:close/>
                </a:path>
              </a:pathLst>
            </a:custGeom>
            <a:solidFill>
              <a:srgbClr val="F4F4F4"/>
            </a:solidFill>
            <a:ln>
              <a:noFill/>
            </a:ln>
          </p:spPr>
        </p:sp>
        <p:sp>
          <p:nvSpPr>
            <p:cNvPr id="9" name="TextBox 9"/>
            <p:cNvSpPr txBox="1"/>
            <p:nvPr/>
          </p:nvSpPr>
          <p:spPr>
            <a:xfrm>
              <a:off x="-1" y="-38100"/>
              <a:ext cx="3679151" cy="2728518"/>
            </a:xfrm>
            <a:prstGeom prst="rect">
              <a:avLst/>
            </a:prstGeom>
          </p:spPr>
          <p:txBody>
            <a:bodyPr lIns="254000" tIns="254000" rIns="254000" bIns="254000" rtlCol="0" anchor="ctr"/>
            <a:lstStyle/>
            <a:p>
              <a:pPr>
                <a:lnSpc>
                  <a:spcPts val="2799"/>
                </a:lnSpc>
              </a:pPr>
              <a:r>
                <a:rPr lang="en-US" sz="1999" dirty="0">
                  <a:solidFill>
                    <a:srgbClr val="000000"/>
                  </a:solidFill>
                  <a:latin typeface="Fira Sans Light"/>
                </a:rPr>
                <a:t>Due to the crucial role we play in moving supply chains and delivering critical relief, FedEx is considered an essential business. We will continue to</a:t>
              </a:r>
            </a:p>
            <a:p>
              <a:pPr>
                <a:lnSpc>
                  <a:spcPts val="3499"/>
                </a:lnSpc>
              </a:pPr>
              <a:r>
                <a:rPr lang="en-US" sz="2499" dirty="0">
                  <a:solidFill>
                    <a:srgbClr val="000000"/>
                  </a:solidFill>
                  <a:latin typeface="Fira Sans Light"/>
                </a:rPr>
                <a:t>operate under state-of-emergency and shelter-in-place orders recently issued in the U.S.</a:t>
              </a:r>
            </a:p>
          </p:txBody>
        </p:sp>
      </p:grpSp>
      <p:sp>
        <p:nvSpPr>
          <p:cNvPr id="10" name="TextBox 10"/>
          <p:cNvSpPr txBox="1"/>
          <p:nvPr/>
        </p:nvSpPr>
        <p:spPr>
          <a:xfrm>
            <a:off x="10100540" y="661066"/>
            <a:ext cx="6109328" cy="34531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The impact of COVID-19 is causing local, state, and national governments around the world to issue work and travel restrictions on a daily basis, which is</a:t>
            </a:r>
          </a:p>
          <a:p>
            <a:pPr marL="604519" lvl="1" indent="-302260">
              <a:lnSpc>
                <a:spcPts val="3919"/>
              </a:lnSpc>
              <a:buFont typeface="Arial"/>
              <a:buChar char="•"/>
            </a:pPr>
            <a:r>
              <a:rPr lang="en-US" sz="2799">
                <a:solidFill>
                  <a:srgbClr val="F4F4F4"/>
                </a:solidFill>
                <a:latin typeface="Fira Sans Light"/>
              </a:rPr>
              <a:t>impacting our ability to meet our high standards of service.</a:t>
            </a:r>
          </a:p>
        </p:txBody>
      </p:sp>
      <p:sp>
        <p:nvSpPr>
          <p:cNvPr id="11" name="TextBox 11"/>
          <p:cNvSpPr txBox="1"/>
          <p:nvPr/>
        </p:nvSpPr>
        <p:spPr>
          <a:xfrm>
            <a:off x="10100540" y="6938358"/>
            <a:ext cx="6109328" cy="24625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Because FedEx is an essential transportation service provider, we will continue operating as government restrictions</a:t>
            </a:r>
          </a:p>
          <a:p>
            <a:pPr marL="604519" lvl="1" indent="-302260">
              <a:lnSpc>
                <a:spcPts val="3919"/>
              </a:lnSpc>
              <a:buFont typeface="Arial"/>
              <a:buChar char="•"/>
            </a:pPr>
            <a:r>
              <a:rPr lang="en-US" sz="2799">
                <a:solidFill>
                  <a:srgbClr val="F4F4F4"/>
                </a:solidFill>
                <a:latin typeface="Fira Sans Light"/>
              </a:rPr>
              <a:t>and regulations allow.</a:t>
            </a:r>
          </a:p>
        </p:txBody>
      </p:sp>
      <p:sp>
        <p:nvSpPr>
          <p:cNvPr id="12" name="TextBox 12"/>
          <p:cNvSpPr txBox="1"/>
          <p:nvPr/>
        </p:nvSpPr>
        <p:spPr>
          <a:xfrm>
            <a:off x="10100540" y="4242692"/>
            <a:ext cx="6109328" cy="24625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As a result, we have made the decision to suspend our money-back guarantee for all FedEx</a:t>
            </a:r>
          </a:p>
          <a:p>
            <a:pPr marL="604519" lvl="1" indent="-302260">
              <a:lnSpc>
                <a:spcPts val="3919"/>
              </a:lnSpc>
              <a:buFont typeface="Arial"/>
              <a:buChar char="•"/>
            </a:pPr>
            <a:r>
              <a:rPr lang="en-US" sz="2799">
                <a:solidFill>
                  <a:srgbClr val="F4F4F4"/>
                </a:solidFill>
                <a:latin typeface="Fira Sans Light"/>
              </a:rPr>
              <a:t>Express® services untilfurther notice.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3549964" cy="2753966"/>
          </a:xfrm>
          <a:prstGeom prst="rect">
            <a:avLst/>
          </a:prstGeom>
        </p:spPr>
        <p:txBody>
          <a:bodyPr lIns="0" tIns="0" rIns="0" bIns="0" rtlCol="0" anchor="t">
            <a:spAutoFit/>
          </a:bodyPr>
          <a:lstStyle/>
          <a:p>
            <a:pPr>
              <a:lnSpc>
                <a:spcPts val="5461"/>
              </a:lnSpc>
              <a:spcBef>
                <a:spcPct val="0"/>
              </a:spcBef>
            </a:pPr>
            <a:r>
              <a:rPr lang="en-US" sz="4551" spc="-45">
                <a:solidFill>
                  <a:srgbClr val="000000"/>
                </a:solidFill>
                <a:latin typeface="Fira Sans Medium"/>
              </a:rPr>
              <a:t>impact of COVID-19 on global supply chains</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11"/>
          <p:cNvGrpSpPr/>
          <p:nvPr/>
        </p:nvGrpSpPr>
        <p:grpSpPr>
          <a:xfrm>
            <a:off x="8645362" y="620685"/>
            <a:ext cx="8272402" cy="4942487"/>
            <a:chOff x="0" y="0"/>
            <a:chExt cx="11029869" cy="6589983"/>
          </a:xfrm>
        </p:grpSpPr>
        <p:sp>
          <p:nvSpPr>
            <p:cNvPr id="12" name="TextBox 12"/>
            <p:cNvSpPr txBox="1"/>
            <p:nvPr/>
          </p:nvSpPr>
          <p:spPr>
            <a:xfrm>
              <a:off x="0" y="-9525"/>
              <a:ext cx="11029869" cy="5800725"/>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The COVID-19 pandemic has changed the business environment for many organizations around the globe, and has highlighted the importance of being able to react, adapt and set up crisis management mechanisms in order to weather situations of uncertainty. </a:t>
              </a:r>
            </a:p>
          </p:txBody>
        </p:sp>
        <p:sp>
          <p:nvSpPr>
            <p:cNvPr id="13" name="TextBox 13"/>
            <p:cNvSpPr txBox="1"/>
            <p:nvPr/>
          </p:nvSpPr>
          <p:spPr>
            <a:xfrm>
              <a:off x="0" y="6140192"/>
              <a:ext cx="11029869" cy="449792"/>
            </a:xfrm>
            <a:prstGeom prst="rect">
              <a:avLst/>
            </a:prstGeom>
          </p:spPr>
          <p:txBody>
            <a:bodyPr lIns="0" tIns="0" rIns="0" bIns="0" rtlCol="0" anchor="t">
              <a:spAutoFit/>
            </a:bodyPr>
            <a:lstStyle/>
            <a:p>
              <a:pPr>
                <a:lnSpc>
                  <a:spcPts val="2800"/>
                </a:lnSpc>
                <a:spcBef>
                  <a:spcPct val="0"/>
                </a:spcBef>
              </a:pPr>
              <a:endParaRPr/>
            </a:p>
          </p:txBody>
        </p:sp>
      </p:grpSp>
      <p:grpSp>
        <p:nvGrpSpPr>
          <p:cNvPr id="14" name="Group 14"/>
          <p:cNvGrpSpPr/>
          <p:nvPr/>
        </p:nvGrpSpPr>
        <p:grpSpPr>
          <a:xfrm>
            <a:off x="8645362" y="5563172"/>
            <a:ext cx="8272402" cy="4942487"/>
            <a:chOff x="0" y="0"/>
            <a:chExt cx="11029869" cy="6589983"/>
          </a:xfrm>
        </p:grpSpPr>
        <p:sp>
          <p:nvSpPr>
            <p:cNvPr id="15" name="TextBox 15"/>
            <p:cNvSpPr txBox="1"/>
            <p:nvPr/>
          </p:nvSpPr>
          <p:spPr>
            <a:xfrm>
              <a:off x="0" y="-9525"/>
              <a:ext cx="11029869" cy="5800725"/>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As the acute restrictions and lockdowns created many urgent situations that required immediate attention in the early days of the pandemic, many companies have now begun to move to a "recovery mode" and have started planning for the longer term.</a:t>
              </a:r>
            </a:p>
          </p:txBody>
        </p:sp>
        <p:sp>
          <p:nvSpPr>
            <p:cNvPr id="16" name="TextBox 16"/>
            <p:cNvSpPr txBox="1"/>
            <p:nvPr/>
          </p:nvSpPr>
          <p:spPr>
            <a:xfrm>
              <a:off x="0" y="6140192"/>
              <a:ext cx="11029869" cy="449792"/>
            </a:xfrm>
            <a:prstGeom prst="rect">
              <a:avLst/>
            </a:prstGeom>
          </p:spPr>
          <p:txBody>
            <a:bodyPr lIns="0" tIns="0" rIns="0" bIns="0" rtlCol="0" anchor="t">
              <a:spAutoFit/>
            </a:bodyPr>
            <a:lstStyle/>
            <a:p>
              <a:pPr>
                <a:lnSpc>
                  <a:spcPts val="2800"/>
                </a:lnSpc>
                <a:spcBef>
                  <a:spcPct val="0"/>
                </a:spcBef>
              </a:pPr>
              <a:endParaRPr/>
            </a:p>
          </p:txBody>
        </p:sp>
      </p:grpSp>
      <p:sp>
        <p:nvSpPr>
          <p:cNvPr id="17" name="AutoShape 17"/>
          <p:cNvSpPr/>
          <p:nvPr/>
        </p:nvSpPr>
        <p:spPr>
          <a:xfrm>
            <a:off x="8645362" y="5143500"/>
            <a:ext cx="8272402"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3" name="TextBox 3"/>
          <p:cNvSpPr txBox="1"/>
          <p:nvPr/>
        </p:nvSpPr>
        <p:spPr>
          <a:xfrm>
            <a:off x="1028700" y="7280306"/>
            <a:ext cx="3364925" cy="349250"/>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Fira Sans Light"/>
              </a:rPr>
              <a:t> </a:t>
            </a:r>
          </a:p>
        </p:txBody>
      </p:sp>
      <p:sp>
        <p:nvSpPr>
          <p:cNvPr id="4" name="TextBox 4"/>
          <p:cNvSpPr txBox="1"/>
          <p:nvPr/>
        </p:nvSpPr>
        <p:spPr>
          <a:xfrm>
            <a:off x="5317258" y="1905031"/>
            <a:ext cx="3364925" cy="5981066"/>
          </a:xfrm>
          <a:prstGeom prst="rect">
            <a:avLst/>
          </a:prstGeom>
        </p:spPr>
        <p:txBody>
          <a:bodyPr lIns="0" tIns="0" rIns="0" bIns="0" rtlCol="0" anchor="t">
            <a:spAutoFit/>
          </a:bodyPr>
          <a:lstStyle/>
          <a:p>
            <a:pPr marL="0" lvl="0" indent="0">
              <a:lnSpc>
                <a:spcPts val="4759"/>
              </a:lnSpc>
              <a:spcBef>
                <a:spcPct val="0"/>
              </a:spcBef>
            </a:pPr>
            <a:r>
              <a:rPr lang="en-US" sz="3399">
                <a:solidFill>
                  <a:srgbClr val="000000"/>
                </a:solidFill>
                <a:latin typeface="Fira Sans Medium"/>
              </a:rPr>
              <a:t>Around the world, many companies are hugely reliant on production and supplies in China, Southeast Asia and other low-cost jurisdictions. </a:t>
            </a:r>
          </a:p>
        </p:txBody>
      </p:sp>
      <p:sp>
        <p:nvSpPr>
          <p:cNvPr id="5" name="TextBox 5"/>
          <p:cNvSpPr txBox="1"/>
          <p:nvPr/>
        </p:nvSpPr>
        <p:spPr>
          <a:xfrm>
            <a:off x="14042866" y="3417436"/>
            <a:ext cx="3364925" cy="4780916"/>
          </a:xfrm>
          <a:prstGeom prst="rect">
            <a:avLst/>
          </a:prstGeom>
        </p:spPr>
        <p:txBody>
          <a:bodyPr lIns="0" tIns="0" rIns="0" bIns="0" rtlCol="0" anchor="t">
            <a:spAutoFit/>
          </a:bodyPr>
          <a:lstStyle/>
          <a:p>
            <a:pPr marL="0" lvl="0" indent="0">
              <a:lnSpc>
                <a:spcPts val="4759"/>
              </a:lnSpc>
              <a:spcBef>
                <a:spcPct val="0"/>
              </a:spcBef>
            </a:pPr>
            <a:r>
              <a:rPr lang="en-US" sz="3399">
                <a:solidFill>
                  <a:srgbClr val="000000"/>
                </a:solidFill>
                <a:latin typeface="Fira Sans Medium"/>
              </a:rPr>
              <a:t>This is not just in relation to COVID-19 but many other externalities and government actions through the world.</a:t>
            </a:r>
          </a:p>
        </p:txBody>
      </p:sp>
      <p:sp>
        <p:nvSpPr>
          <p:cNvPr id="6" name="TextBox 6"/>
          <p:cNvSpPr txBox="1"/>
          <p:nvPr/>
        </p:nvSpPr>
        <p:spPr>
          <a:xfrm>
            <a:off x="9778286" y="1905031"/>
            <a:ext cx="3638122" cy="5981066"/>
          </a:xfrm>
          <a:prstGeom prst="rect">
            <a:avLst/>
          </a:prstGeom>
        </p:spPr>
        <p:txBody>
          <a:bodyPr lIns="0" tIns="0" rIns="0" bIns="0" rtlCol="0" anchor="t">
            <a:spAutoFit/>
          </a:bodyPr>
          <a:lstStyle/>
          <a:p>
            <a:pPr marL="0" lvl="0" indent="0">
              <a:lnSpc>
                <a:spcPts val="4759"/>
              </a:lnSpc>
              <a:spcBef>
                <a:spcPct val="0"/>
              </a:spcBef>
            </a:pPr>
            <a:r>
              <a:rPr lang="en-US" sz="3399">
                <a:solidFill>
                  <a:srgbClr val="000000"/>
                </a:solidFill>
                <a:latin typeface="Fira Sans Medium"/>
              </a:rPr>
              <a:t>In recent years, broad global developments have forced these companies to rethink their supply chains and their stability and reliability for an uncertain future.</a:t>
            </a:r>
          </a:p>
        </p:txBody>
      </p:sp>
      <p:grpSp>
        <p:nvGrpSpPr>
          <p:cNvPr id="7" name="Group 7"/>
          <p:cNvGrpSpPr/>
          <p:nvPr/>
        </p:nvGrpSpPr>
        <p:grpSpPr>
          <a:xfrm>
            <a:off x="1031805" y="8198352"/>
            <a:ext cx="380203" cy="329258"/>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9" name="Group 9"/>
          <p:cNvGrpSpPr/>
          <p:nvPr/>
        </p:nvGrpSpPr>
        <p:grpSpPr>
          <a:xfrm>
            <a:off x="5317258" y="8198352"/>
            <a:ext cx="380203" cy="329258"/>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1" name="Group 11"/>
          <p:cNvGrpSpPr/>
          <p:nvPr/>
        </p:nvGrpSpPr>
        <p:grpSpPr>
          <a:xfrm>
            <a:off x="9605817" y="8217402"/>
            <a:ext cx="380203" cy="32925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3" name="Group 13"/>
          <p:cNvGrpSpPr/>
          <p:nvPr/>
        </p:nvGrpSpPr>
        <p:grpSpPr>
          <a:xfrm>
            <a:off x="13894375" y="8198352"/>
            <a:ext cx="380203" cy="329258"/>
            <a:chOff x="0" y="0"/>
            <a:chExt cx="3619627" cy="3134614"/>
          </a:xfrm>
        </p:grpSpPr>
        <p:sp>
          <p:nvSpPr>
            <p:cNvPr id="14" name="Freeform 1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5" name="Group 15"/>
          <p:cNvGrpSpPr/>
          <p:nvPr/>
        </p:nvGrpSpPr>
        <p:grpSpPr>
          <a:xfrm>
            <a:off x="16799111" y="2687862"/>
            <a:ext cx="2977778" cy="2578770"/>
            <a:chOff x="0" y="0"/>
            <a:chExt cx="3619627" cy="3134614"/>
          </a:xfrm>
        </p:grpSpPr>
        <p:sp>
          <p:nvSpPr>
            <p:cNvPr id="16" name="Freeform 1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7" name="Group 17"/>
          <p:cNvGrpSpPr/>
          <p:nvPr/>
        </p:nvGrpSpPr>
        <p:grpSpPr>
          <a:xfrm>
            <a:off x="13660090" y="-135282"/>
            <a:ext cx="4201515" cy="3638531"/>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9" name="Group 19"/>
          <p:cNvGrpSpPr/>
          <p:nvPr/>
        </p:nvGrpSpPr>
        <p:grpSpPr>
          <a:xfrm>
            <a:off x="13243939" y="-956153"/>
            <a:ext cx="2481390" cy="2148895"/>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21" name="TextBox 21"/>
          <p:cNvSpPr txBox="1"/>
          <p:nvPr/>
        </p:nvSpPr>
        <p:spPr>
          <a:xfrm>
            <a:off x="659691" y="1971706"/>
            <a:ext cx="3733643" cy="5657850"/>
          </a:xfrm>
          <a:prstGeom prst="rect">
            <a:avLst/>
          </a:prstGeom>
        </p:spPr>
        <p:txBody>
          <a:bodyPr lIns="0" tIns="0" rIns="0" bIns="0" rtlCol="0" anchor="t">
            <a:spAutoFit/>
          </a:bodyPr>
          <a:lstStyle/>
          <a:p>
            <a:pPr algn="ctr">
              <a:lnSpc>
                <a:spcPts val="4080"/>
              </a:lnSpc>
              <a:spcBef>
                <a:spcPct val="0"/>
              </a:spcBef>
            </a:pPr>
            <a:r>
              <a:rPr lang="en-US" sz="3400">
                <a:solidFill>
                  <a:srgbClr val="000000"/>
                </a:solidFill>
                <a:latin typeface="Fira Sans Medium"/>
              </a:rPr>
              <a:t>As companies seek to strengthen operations and business resilience, the importance of supply chain resilience and risk management is more apparent than ever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a:off x="10873370" y="1292897"/>
            <a:ext cx="6615505" cy="3112995"/>
            <a:chOff x="-1" y="-47625"/>
            <a:chExt cx="4990832" cy="2348488"/>
          </a:xfrm>
        </p:grpSpPr>
        <p:sp>
          <p:nvSpPr>
            <p:cNvPr id="7" name="Freeform 7"/>
            <p:cNvSpPr/>
            <p:nvPr/>
          </p:nvSpPr>
          <p:spPr>
            <a:xfrm>
              <a:off x="0" y="0"/>
              <a:ext cx="4990831" cy="2300863"/>
            </a:xfrm>
            <a:custGeom>
              <a:avLst/>
              <a:gdLst/>
              <a:ahLst/>
              <a:cxnLst/>
              <a:rect l="l" t="t" r="r" b="b"/>
              <a:pathLst>
                <a:path w="4990831" h="2300863">
                  <a:moveTo>
                    <a:pt x="35108" y="0"/>
                  </a:moveTo>
                  <a:lnTo>
                    <a:pt x="4955723" y="0"/>
                  </a:lnTo>
                  <a:cubicBezTo>
                    <a:pt x="4965035" y="0"/>
                    <a:pt x="4973965" y="3699"/>
                    <a:pt x="4980548" y="10283"/>
                  </a:cubicBezTo>
                  <a:cubicBezTo>
                    <a:pt x="4987132" y="16867"/>
                    <a:pt x="4990831" y="25797"/>
                    <a:pt x="4990831" y="35108"/>
                  </a:cubicBezTo>
                  <a:lnTo>
                    <a:pt x="4990831" y="2265755"/>
                  </a:lnTo>
                  <a:cubicBezTo>
                    <a:pt x="4990831" y="2275066"/>
                    <a:pt x="4987132" y="2283996"/>
                    <a:pt x="4980548" y="2290580"/>
                  </a:cubicBezTo>
                  <a:cubicBezTo>
                    <a:pt x="4973965" y="2297164"/>
                    <a:pt x="4965035" y="2300863"/>
                    <a:pt x="4955723" y="2300863"/>
                  </a:cubicBezTo>
                  <a:lnTo>
                    <a:pt x="35108" y="2300863"/>
                  </a:lnTo>
                  <a:cubicBezTo>
                    <a:pt x="25797" y="2300863"/>
                    <a:pt x="16867" y="2297164"/>
                    <a:pt x="10283" y="2290580"/>
                  </a:cubicBezTo>
                  <a:cubicBezTo>
                    <a:pt x="3699" y="2283996"/>
                    <a:pt x="0" y="2275066"/>
                    <a:pt x="0" y="2265755"/>
                  </a:cubicBezTo>
                  <a:lnTo>
                    <a:pt x="0" y="35108"/>
                  </a:lnTo>
                  <a:cubicBezTo>
                    <a:pt x="0" y="25797"/>
                    <a:pt x="3699" y="16867"/>
                    <a:pt x="10283" y="10283"/>
                  </a:cubicBezTo>
                  <a:cubicBezTo>
                    <a:pt x="16867" y="3699"/>
                    <a:pt x="25797" y="0"/>
                    <a:pt x="35108" y="0"/>
                  </a:cubicBezTo>
                  <a:close/>
                </a:path>
              </a:pathLst>
            </a:custGeom>
            <a:solidFill>
              <a:srgbClr val="F4F4F4"/>
            </a:solidFill>
            <a:ln>
              <a:noFill/>
            </a:ln>
          </p:spPr>
        </p:sp>
        <p:sp>
          <p:nvSpPr>
            <p:cNvPr id="8" name="TextBox 8"/>
            <p:cNvSpPr txBox="1"/>
            <p:nvPr/>
          </p:nvSpPr>
          <p:spPr>
            <a:xfrm>
              <a:off x="-1" y="-47625"/>
              <a:ext cx="4990830" cy="2300863"/>
            </a:xfrm>
            <a:prstGeom prst="rect">
              <a:avLst/>
            </a:prstGeom>
          </p:spPr>
          <p:txBody>
            <a:bodyPr lIns="254000" tIns="254000" rIns="254000" bIns="254000" rtlCol="0" anchor="ctr"/>
            <a:lstStyle/>
            <a:p>
              <a:pPr>
                <a:lnSpc>
                  <a:spcPts val="2939"/>
                </a:lnSpc>
              </a:pPr>
              <a:r>
                <a:rPr lang="en-US" sz="2099" dirty="0">
                  <a:solidFill>
                    <a:srgbClr val="000000"/>
                  </a:solidFill>
                  <a:latin typeface="Fira Sans Light"/>
                </a:rPr>
                <a:t>Logistics firms, which are involved in the movement, storage, and flow of goods, have been directly affected by the COVID-19 pandemic. As an integral part of value chains, both within and across international borders, logistics firms facilitate trade and commerce and help businesses get their products to customers. </a:t>
              </a:r>
            </a:p>
          </p:txBody>
        </p:sp>
      </p:grpSp>
      <p:sp>
        <p:nvSpPr>
          <p:cNvPr id="9" name="TextBox 9"/>
          <p:cNvSpPr txBox="1"/>
          <p:nvPr/>
        </p:nvSpPr>
        <p:spPr>
          <a:xfrm>
            <a:off x="1028700" y="1019175"/>
            <a:ext cx="6910589" cy="1704975"/>
          </a:xfrm>
          <a:prstGeom prst="rect">
            <a:avLst/>
          </a:prstGeom>
        </p:spPr>
        <p:txBody>
          <a:bodyPr lIns="0" tIns="0" rIns="0" bIns="0" rtlCol="0" anchor="t">
            <a:spAutoFit/>
          </a:bodyPr>
          <a:lstStyle/>
          <a:p>
            <a:pPr>
              <a:lnSpc>
                <a:spcPts val="6720"/>
              </a:lnSpc>
              <a:spcBef>
                <a:spcPct val="0"/>
              </a:spcBef>
            </a:pPr>
            <a:r>
              <a:rPr lang="en-US" sz="5600" spc="-56">
                <a:solidFill>
                  <a:srgbClr val="F4F4F4"/>
                </a:solidFill>
                <a:latin typeface="Fira Sans Medium"/>
              </a:rPr>
              <a:t>The Impact of COVID-19 on LogisticS</a:t>
            </a:r>
          </a:p>
        </p:txBody>
      </p:sp>
      <p:sp>
        <p:nvSpPr>
          <p:cNvPr id="10" name="TextBox 10"/>
          <p:cNvSpPr txBox="1"/>
          <p:nvPr/>
        </p:nvSpPr>
        <p:spPr>
          <a:xfrm>
            <a:off x="645124" y="5010150"/>
            <a:ext cx="16843751" cy="5033645"/>
          </a:xfrm>
          <a:prstGeom prst="rect">
            <a:avLst/>
          </a:prstGeom>
        </p:spPr>
        <p:txBody>
          <a:bodyPr lIns="0" tIns="0" rIns="0" bIns="0" rtlCol="0" anchor="t">
            <a:spAutoFit/>
          </a:bodyPr>
          <a:lstStyle/>
          <a:p>
            <a:pPr algn="ctr">
              <a:lnSpc>
                <a:spcPts val="4480"/>
              </a:lnSpc>
            </a:pPr>
            <a:r>
              <a:rPr lang="en-US" sz="3200">
                <a:solidFill>
                  <a:srgbClr val="F4F4F4"/>
                </a:solidFill>
                <a:latin typeface="Canva Sans"/>
              </a:rPr>
              <a:t>Logistics companies connect firms to markets by providing various services, including multi?modal transportation, freight forwarding, warehousing, and inventory management. They are important for global manufacturing, which is complex and multilocational. Apple’s iPhone, for example, uses components from more than 200 suppliers in 43 countries. As a result, today’s global value chains require greater resilience and efficiencies in the flow of goods between and within countries. These can be achieved by firms outsourcing their logistics functions to third-party logistics services providers, especially those with integrated, end-to-end solutions capabilitiest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2647346"/>
            <a:ext cx="4460469" cy="2924175"/>
          </a:xfrm>
          <a:prstGeom prst="rect">
            <a:avLst/>
          </a:prstGeom>
        </p:spPr>
        <p:txBody>
          <a:bodyPr lIns="0" tIns="0" rIns="0" bIns="0" rtlCol="0" anchor="t">
            <a:spAutoFit/>
          </a:bodyPr>
          <a:lstStyle/>
          <a:p>
            <a:pPr marL="0" lvl="0" indent="0" algn="l">
              <a:lnSpc>
                <a:spcPts val="7680"/>
              </a:lnSpc>
              <a:spcBef>
                <a:spcPct val="0"/>
              </a:spcBef>
            </a:pPr>
            <a:r>
              <a:rPr lang="en-US" sz="6400" spc="-64">
                <a:solidFill>
                  <a:srgbClr val="F4F4F4"/>
                </a:solidFill>
                <a:latin typeface="Fira Sans Medium"/>
              </a:rPr>
              <a:t>COVID-19’S IMPACT ON THE SECTOR</a:t>
            </a:r>
          </a:p>
        </p:txBody>
      </p:sp>
      <p:sp>
        <p:nvSpPr>
          <p:cNvPr id="7" name="TextBox 7"/>
          <p:cNvSpPr txBox="1"/>
          <p:nvPr/>
        </p:nvSpPr>
        <p:spPr>
          <a:xfrm>
            <a:off x="8472660" y="315338"/>
            <a:ext cx="8786640" cy="4171950"/>
          </a:xfrm>
          <a:prstGeom prst="rect">
            <a:avLst/>
          </a:prstGeom>
        </p:spPr>
        <p:txBody>
          <a:bodyPr lIns="0" tIns="0" rIns="0" bIns="0" rtlCol="0" anchor="t">
            <a:spAutoFit/>
          </a:bodyPr>
          <a:lstStyle/>
          <a:p>
            <a:pPr marL="647698" lvl="1" indent="-323849">
              <a:lnSpc>
                <a:spcPts val="4199"/>
              </a:lnSpc>
              <a:buFont typeface="Arial"/>
              <a:buChar char="•"/>
            </a:pPr>
            <a:r>
              <a:rPr lang="en-US" sz="2999">
                <a:solidFill>
                  <a:srgbClr val="F4F4F4"/>
                </a:solidFill>
                <a:latin typeface="Fira Sans Light"/>
              </a:rPr>
              <a:t>The impact of COVID-19 was first felt in China due to the role it plays in global manufacturing (with Wuhan, the epicenter of the pandemic, playing a particularly significant role—more than 200 of Fortune Global 500 Firms have a presence there). China is also a major consumer of global commodities and agricultural products.</a:t>
            </a:r>
          </a:p>
        </p:txBody>
      </p:sp>
      <p:sp>
        <p:nvSpPr>
          <p:cNvPr id="8" name="TextBox 8"/>
          <p:cNvSpPr txBox="1"/>
          <p:nvPr/>
        </p:nvSpPr>
        <p:spPr>
          <a:xfrm>
            <a:off x="8472660" y="4733841"/>
            <a:ext cx="8420281" cy="29578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Disruptions to manufacturing in China rippled through global supply chains. Cargo was backlogged at China’s major container ports, travel restrictions led to a shortage of truck drivers to pick up containers, and ocean carriers canceled (or blanked) sailings. </a:t>
            </a:r>
          </a:p>
        </p:txBody>
      </p:sp>
      <p:sp>
        <p:nvSpPr>
          <p:cNvPr id="9" name="TextBox 9"/>
          <p:cNvSpPr txBox="1"/>
          <p:nvPr/>
        </p:nvSpPr>
        <p:spPr>
          <a:xfrm>
            <a:off x="8472660" y="7889532"/>
            <a:ext cx="8420281" cy="19672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Major industries around the world, including automotive, electronics, pharmaceuticals, medical equipment and supplies, as well as consumer goods, were affected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06086" y="4784384"/>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3061137" y="7468788"/>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rot="-10800000">
            <a:off x="2780085" y="4005595"/>
            <a:ext cx="1798578" cy="15575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rot="-10800000">
            <a:off x="300983" y="7795449"/>
            <a:ext cx="3378391" cy="2925703"/>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0" name="TextBox 10"/>
          <p:cNvSpPr txBox="1"/>
          <p:nvPr/>
        </p:nvSpPr>
        <p:spPr>
          <a:xfrm>
            <a:off x="7544856" y="1091806"/>
            <a:ext cx="9714444" cy="7610475"/>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The pandemic spread to the rest of the world, leading to lockdowns and border closures that restricted the movement of goods. Additional protocols (such as social distancing at warehouses) introduced to ensure the safety of workers contributed to bottlenecks for freight. For example, in the European Union, trucks formed 37-mile-long lines on the A4 highway after Poland closed its border with Germany in mid-March. In India, the lockdown created a shortage of truck drivers, which resulted in over 50,000 containers piling up in the ports of Chennai, Kamajarar, and Kattupalli.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728</Words>
  <Application>Microsoft Office PowerPoint</Application>
  <PresentationFormat>Custom</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Fira Sans Light</vt:lpstr>
      <vt:lpstr>Fira Sans Medium</vt:lpstr>
      <vt:lpstr>Fira Sans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dc:title>
  <dc:creator>Naveen Malave</dc:creator>
  <cp:lastModifiedBy>naveenmalave@outlook.com</cp:lastModifiedBy>
  <cp:revision>2</cp:revision>
  <dcterms:created xsi:type="dcterms:W3CDTF">2006-08-16T00:00:00Z</dcterms:created>
  <dcterms:modified xsi:type="dcterms:W3CDTF">2022-10-26T15:53:30Z</dcterms:modified>
  <dc:identifier>DAFQJoPnQkY</dc:identifier>
</cp:coreProperties>
</file>