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6"/>
  </p:notesMasterIdLst>
  <p:sldIdLst>
    <p:sldId id="256" r:id="rId2"/>
    <p:sldId id="257" r:id="rId3"/>
    <p:sldId id="276" r:id="rId4"/>
    <p:sldId id="278" r:id="rId5"/>
    <p:sldId id="280" r:id="rId6"/>
    <p:sldId id="281" r:id="rId7"/>
    <p:sldId id="282"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1A8A8-ECEB-4D35-92B4-80BFC1B0A793}"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67C70-3A29-43AA-B625-944B88B2CBEF}" type="slidenum">
              <a:rPr lang="en-US" smtClean="0"/>
              <a:t>‹#›</a:t>
            </a:fld>
            <a:endParaRPr lang="en-US"/>
          </a:p>
        </p:txBody>
      </p:sp>
    </p:spTree>
    <p:extLst>
      <p:ext uri="{BB962C8B-B14F-4D97-AF65-F5344CB8AC3E}">
        <p14:creationId xmlns:p14="http://schemas.microsoft.com/office/powerpoint/2010/main" val="3565495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 name="Shape 95"/>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lnSpc>
                <a:spcPct val="117999"/>
              </a:lnSpc>
              <a:spcBef>
                <a:spcPts val="0"/>
              </a:spcBef>
              <a:buNone/>
            </a:pPr>
            <a:r>
              <a:rPr lang="en-US" sz="2200" b="0" i="0" u="none" strike="noStrike" cap="none">
                <a:latin typeface="Helvetica Neue"/>
                <a:ea typeface="Helvetica Neue"/>
                <a:cs typeface="Helvetica Neue"/>
                <a:sym typeface="Helvetica Neue"/>
              </a:rPr>
              <a:t>OpenStack is open source software for building clouds. It is programmable infrastructure that allows users to have one platform for virtual machines, conta</a:t>
            </a:r>
            <a:r>
              <a:rPr lang="en-US"/>
              <a:t>iners and bare metal.</a:t>
            </a:r>
            <a:r>
              <a:rPr lang="en-US" sz="2200" b="0" i="0" u="none" strike="noStrike" cap="none">
                <a:latin typeface="Helvetica Neue"/>
                <a:ea typeface="Helvetica Neue"/>
                <a:cs typeface="Helvetica Neue"/>
                <a:sym typeface="Helvetica Neue"/>
              </a:rPr>
              <a:t> Hundreds of companies and tens of thousands of individuals from around the world have come together to create and support OpenStack because they believe in the importance of a standardized, ubiquitous cloud platform. OpenStack has multiple projects under its name. The projects cover foundational elements like compute, networking and storage, but also span from telemetry to orchestration to container APIs. You likely know an OpenStack user or vendor without even realizing it; half of the Fortune 100 use OpenStack.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1" name="Shape 1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endParaRPr dirty="0"/>
          </a:p>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In the April</a:t>
            </a:r>
            <a:r>
              <a:rPr lang="en-US" sz="2200" b="0" i="0" u="none" strike="noStrike" cap="none" baseline="0" dirty="0">
                <a:latin typeface="Helvetica Neue"/>
                <a:ea typeface="Helvetica Neue"/>
                <a:cs typeface="Helvetica Neue"/>
                <a:sym typeface="Helvetica Neue"/>
              </a:rPr>
              <a:t> 2017 OpenStack User Survey, these were the top 3 reasons users were running OpenStack. They wanted to avoid vendor </a:t>
            </a:r>
            <a:r>
              <a:rPr lang="en-US" sz="2200" b="0" i="0" u="none" strike="noStrike" cap="none" baseline="0" dirty="0" err="1">
                <a:latin typeface="Helvetica Neue"/>
                <a:ea typeface="Helvetica Neue"/>
                <a:cs typeface="Helvetica Neue"/>
                <a:sym typeface="Helvetica Neue"/>
              </a:rPr>
              <a:t>lockin</a:t>
            </a:r>
            <a:r>
              <a:rPr lang="en-US" sz="2200" b="0" i="0" u="none" strike="noStrike" cap="none" baseline="0" dirty="0">
                <a:latin typeface="Helvetica Neue"/>
                <a:ea typeface="Helvetica Neue"/>
                <a:cs typeface="Helvetica Neue"/>
                <a:sym typeface="Helvetica Neue"/>
              </a:rPr>
              <a:t>, have the ability to accelerate innovation, and increase their operational efficiency. </a:t>
            </a: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121170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9" name="Shape 23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endParaRPr dirty="0"/>
          </a:p>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At</a:t>
            </a:r>
            <a:r>
              <a:rPr lang="en-US" sz="2200" b="0" i="0" u="none" strike="noStrike" cap="none" baseline="0" dirty="0">
                <a:latin typeface="Helvetica Neue"/>
                <a:ea typeface="Helvetica Neue"/>
                <a:cs typeface="Helvetica Neue"/>
                <a:sym typeface="Helvetica Neue"/>
              </a:rPr>
              <a:t> </a:t>
            </a:r>
            <a:r>
              <a:rPr lang="en-US" sz="2200" b="0" i="0" u="none" strike="noStrike" cap="none" baseline="0" dirty="0" err="1">
                <a:latin typeface="Helvetica Neue"/>
                <a:ea typeface="Helvetica Neue"/>
                <a:cs typeface="Helvetica Neue"/>
                <a:sym typeface="Helvetica Neue"/>
              </a:rPr>
              <a:t>openstack.org</a:t>
            </a:r>
            <a:r>
              <a:rPr lang="en-US" sz="2200" b="0" i="0" u="none" strike="noStrike" cap="none" baseline="0" dirty="0">
                <a:latin typeface="Helvetica Neue"/>
                <a:ea typeface="Helvetica Neue"/>
                <a:cs typeface="Helvetica Neue"/>
                <a:sym typeface="Helvetica Neue"/>
              </a:rPr>
              <a:t>/user-stories you can read user stories and see more examples like these short blurbs.  </a:t>
            </a:r>
            <a:endParaRPr sz="2200" b="0" i="0" u="none" strike="noStrike" cap="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112922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1" name="Shape 2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In 2010, Rackspace was rewriting code for their cloud infrastructure and was considering open sourcing some of it. At the same time, NASA was also working on code for cloud infrastructure. They combined efforts and it became the base for OpenStack. The first OpenStack Summit was held in Austin, Texas in July 2010, and OpenStack has continued to meet every six months in different corners of the globe</a:t>
            </a:r>
            <a:r>
              <a:rPr lang="en-US" sz="2200" b="0" i="0" u="none" strike="noStrike" cap="none" baseline="0" dirty="0">
                <a:latin typeface="Helvetica Neue"/>
                <a:ea typeface="Helvetica Neue"/>
                <a:cs typeface="Helvetica Neue"/>
                <a:sym typeface="Helvetica Neue"/>
              </a:rPr>
              <a:t> since then.</a:t>
            </a:r>
            <a:endParaRPr lang="en-US"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In 2012, the OpenStack Foundation was formed, which we’ll talk more about momentarily. The Foundation oversees the projects and stewards the community.</a:t>
            </a: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In 2014, the OpenStack Marketplace was established, which is a portal at </a:t>
            </a:r>
            <a:r>
              <a:rPr lang="en-US" sz="2200" b="0" i="0" u="none" strike="noStrike" cap="none" dirty="0" err="1">
                <a:latin typeface="Helvetica Neue"/>
                <a:ea typeface="Helvetica Neue"/>
                <a:cs typeface="Helvetica Neue"/>
                <a:sym typeface="Helvetica Neue"/>
              </a:rPr>
              <a:t>Openstack.org</a:t>
            </a:r>
            <a:r>
              <a:rPr lang="en-US" sz="2200" b="0" i="0" u="none" strike="noStrike" cap="none" dirty="0">
                <a:latin typeface="Helvetica Neue"/>
                <a:ea typeface="Helvetica Neue"/>
                <a:cs typeface="Helvetica Neue"/>
                <a:sym typeface="Helvetica Neue"/>
              </a:rPr>
              <a:t>/marketplace that helps </a:t>
            </a:r>
            <a:r>
              <a:rPr lang="en-US" dirty="0"/>
              <a:t>potential</a:t>
            </a:r>
            <a:r>
              <a:rPr lang="en-US" sz="2200" b="0" i="0" u="none" strike="noStrike" cap="none" dirty="0">
                <a:latin typeface="Helvetica Neue"/>
                <a:ea typeface="Helvetica Neue"/>
                <a:cs typeface="Helvetica Neue"/>
                <a:sym typeface="Helvetica Neue"/>
              </a:rPr>
              <a:t> users navigate what was, and continues to be, a rapidly growing ecosystem of vendors who offer everything from trainings on OpenStack to “pre-packaged” distributions of OpenStack projects. The Juno release was also l</a:t>
            </a:r>
            <a:r>
              <a:rPr lang="en-US" dirty="0"/>
              <a:t>aunched, which was widely regarded as an enterprise-grade release.</a:t>
            </a:r>
            <a:r>
              <a:rPr lang="en-US" sz="2200" b="0" i="0" u="none" strike="noStrike" cap="none" dirty="0">
                <a:latin typeface="Helvetica Neue"/>
                <a:ea typeface="Helvetica Neue"/>
                <a:cs typeface="Helvetica Neue"/>
                <a:sym typeface="Helvetica Neue"/>
              </a:rPr>
              <a:t> </a:t>
            </a: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r>
              <a:rPr lang="en-US" dirty="0"/>
              <a:t>In 2015, the OpenStack Powered interoperability certification launched. The OpenStack Powered badge is for products that run fully functional instances of OpenStack and have been tested to standards agreed upon by the ecosystem of vendors and users. </a:t>
            </a:r>
          </a:p>
          <a:p>
            <a:pPr marL="0" marR="0" lvl="0" indent="0" algn="l" rtl="0">
              <a:lnSpc>
                <a:spcPct val="117999"/>
              </a:lnSpc>
              <a:spcBef>
                <a:spcPts val="0"/>
              </a:spcBef>
              <a:buSzPct val="25000"/>
              <a:buNone/>
            </a:pPr>
            <a:endParaRPr dirty="0"/>
          </a:p>
          <a:p>
            <a:pPr marL="0" marR="0" lvl="0" indent="0" algn="l" rtl="0">
              <a:lnSpc>
                <a:spcPct val="117999"/>
              </a:lnSpc>
              <a:spcBef>
                <a:spcPts val="0"/>
              </a:spcBef>
              <a:buSzPct val="25000"/>
              <a:buNone/>
            </a:pPr>
            <a:r>
              <a:rPr lang="en-US" dirty="0"/>
              <a:t>2016 was a booming year for OpenStack, as adoption by Chinese companies skyrocketed, and a Heavy Reading survey announced that 86% of telecoms said OpenStack is important to their business. By this time, half of the Fortune 100 was also running OpenStack, and the Certified OpenStack Administrator program launched, which is a professional certification that tests fundamental OpenStack skills.</a:t>
            </a:r>
          </a:p>
          <a:p>
            <a:pPr marL="0" marR="0" lvl="0" indent="0" algn="l" rtl="0">
              <a:lnSpc>
                <a:spcPct val="117999"/>
              </a:lnSpc>
              <a:spcBef>
                <a:spcPts val="0"/>
              </a:spcBef>
              <a:buSzPct val="25000"/>
              <a:buNone/>
            </a:pPr>
            <a:endParaRPr dirty="0"/>
          </a:p>
          <a:p>
            <a:pPr marL="0" marR="0" lvl="0" indent="0" algn="l" rtl="0">
              <a:lnSpc>
                <a:spcPct val="117999"/>
              </a:lnSpc>
              <a:spcBef>
                <a:spcPts val="0"/>
              </a:spcBef>
              <a:buSzPct val="25000"/>
              <a:buNone/>
            </a:pPr>
            <a:r>
              <a:rPr lang="en-US" dirty="0"/>
              <a:t>Heading into 2017, OpenStack has continued to grow in its programmable infrastructure offering, giving users one platform for containers, </a:t>
            </a:r>
            <a:r>
              <a:rPr lang="en-US" dirty="0" err="1"/>
              <a:t>vms</a:t>
            </a:r>
            <a:r>
              <a:rPr lang="en-US" dirty="0"/>
              <a:t>, and bare metal.</a:t>
            </a:r>
            <a:r>
              <a:rPr lang="en-US" sz="2200" b="0" i="0" u="none" strike="noStrike" cap="none" dirty="0">
                <a:latin typeface="Helvetica Neue"/>
                <a:ea typeface="Helvetica Neue"/>
                <a:cs typeface="Helvetica Neue"/>
                <a:sym typeface="Helvetica Neue"/>
              </a:rPr>
              <a:t> </a:t>
            </a:r>
          </a:p>
        </p:txBody>
      </p:sp>
    </p:spTree>
    <p:extLst>
      <p:ext uri="{BB962C8B-B14F-4D97-AF65-F5344CB8AC3E}">
        <p14:creationId xmlns:p14="http://schemas.microsoft.com/office/powerpoint/2010/main" val="1815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lnSpc>
                <a:spcPct val="117999"/>
              </a:lnSpc>
              <a:spcBef>
                <a:spcPts val="0"/>
              </a:spcBef>
              <a:buNone/>
            </a:pPr>
            <a:r>
              <a:rPr lang="en-US" sz="2200" b="0" i="0" u="none" strike="noStrike" cap="none" dirty="0">
                <a:latin typeface="Helvetica Neue"/>
                <a:ea typeface="Helvetica Neue"/>
                <a:cs typeface="Helvetica Neue"/>
                <a:sym typeface="Helvetica Neue"/>
              </a:rPr>
              <a:t>In 2012 the OpenStack Foundation was created, which is an independent, nonprofit organization that governs the OpenStack project and other open infrastructure projects. The OpenStack Foundation was launched as an independent body providing shared resources to protect, empower, and promote open</a:t>
            </a:r>
            <a:r>
              <a:rPr lang="en-US" sz="2200" b="0" i="0" u="none" strike="noStrike" cap="none" baseline="0" dirty="0">
                <a:latin typeface="Helvetica Neue"/>
                <a:ea typeface="Helvetica Neue"/>
                <a:cs typeface="Helvetica Neue"/>
                <a:sym typeface="Helvetica Neue"/>
              </a:rPr>
              <a:t> infrastructure</a:t>
            </a:r>
            <a:r>
              <a:rPr lang="en-US" sz="2200" b="0" i="0" u="none" strike="noStrike" cap="none" dirty="0">
                <a:latin typeface="Helvetica Neue"/>
                <a:ea typeface="Helvetica Neue"/>
                <a:cs typeface="Helvetica Neue"/>
                <a:sym typeface="Helvetica Neue"/>
              </a:rPr>
              <a:t> software and the community around it.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9/28/2020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769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9/28/2020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333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9/28/2020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070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9/28/2020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941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9/28/2020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636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9/28/2020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872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9/28/2020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612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9/28/2020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302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9/28/2020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03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9/28/2020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72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9/28/2020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377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9/28/2020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62982325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B75EB0-2C99-4C0C-A5FD-8E9EB42EA424}"/>
              </a:ext>
            </a:extLst>
          </p:cNvPr>
          <p:cNvPicPr>
            <a:picLocks noChangeAspect="1"/>
          </p:cNvPicPr>
          <p:nvPr/>
        </p:nvPicPr>
        <p:blipFill rotWithShape="1">
          <a:blip r:embed="rId2"/>
          <a:srcRect/>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85DB9E-A3E4-4A82-A0B8-3E27620E9C21}"/>
              </a:ext>
            </a:extLst>
          </p:cNvPr>
          <p:cNvSpPr>
            <a:spLocks noGrp="1"/>
          </p:cNvSpPr>
          <p:nvPr>
            <p:ph type="ctrTitle"/>
          </p:nvPr>
        </p:nvSpPr>
        <p:spPr>
          <a:xfrm>
            <a:off x="404553" y="3091928"/>
            <a:ext cx="9078562" cy="2387600"/>
          </a:xfrm>
        </p:spPr>
        <p:txBody>
          <a:bodyPr>
            <a:normAutofit/>
          </a:bodyPr>
          <a:lstStyle/>
          <a:p>
            <a:r>
              <a:rPr lang="en-US" sz="6600" dirty="0"/>
              <a:t>Introduction to OpenStack</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EC192C0-0A4F-4CD2-A04D-E4183E0A9279}"/>
              </a:ext>
            </a:extLst>
          </p:cNvPr>
          <p:cNvSpPr>
            <a:spLocks noGrp="1"/>
          </p:cNvSpPr>
          <p:nvPr>
            <p:ph type="subTitle" idx="1"/>
          </p:nvPr>
        </p:nvSpPr>
        <p:spPr>
          <a:xfrm>
            <a:off x="404553" y="5624945"/>
            <a:ext cx="9078562" cy="592975"/>
          </a:xfrm>
        </p:spPr>
        <p:txBody>
          <a:bodyPr anchor="ctr">
            <a:normAutofit/>
          </a:bodyPr>
          <a:lstStyle/>
          <a:p>
            <a:r>
              <a:rPr lang="en-US" dirty="0"/>
              <a:t>Naveen Kumar B</a:t>
            </a:r>
          </a:p>
        </p:txBody>
      </p:sp>
    </p:spTree>
    <p:extLst>
      <p:ext uri="{BB962C8B-B14F-4D97-AF65-F5344CB8AC3E}">
        <p14:creationId xmlns:p14="http://schemas.microsoft.com/office/powerpoint/2010/main" val="16894261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FFA5-E23A-485F-8A73-C9F582FF2AA9}"/>
              </a:ext>
            </a:extLst>
          </p:cNvPr>
          <p:cNvSpPr>
            <a:spLocks noGrp="1"/>
          </p:cNvSpPr>
          <p:nvPr>
            <p:ph type="title"/>
          </p:nvPr>
        </p:nvSpPr>
        <p:spPr/>
        <p:txBody>
          <a:bodyPr/>
          <a:lstStyle/>
          <a:p>
            <a:r>
              <a:rPr lang="en-US" sz="1800" b="1" i="0" u="none" strike="noStrike" baseline="0" dirty="0">
                <a:latin typeface="Arial-BoldMT"/>
              </a:rPr>
              <a:t>Swift - object storage</a:t>
            </a:r>
            <a:endParaRPr lang="en-US" dirty="0"/>
          </a:p>
        </p:txBody>
      </p:sp>
      <p:sp>
        <p:nvSpPr>
          <p:cNvPr id="3" name="Content Placeholder 2">
            <a:extLst>
              <a:ext uri="{FF2B5EF4-FFF2-40B4-BE49-F238E27FC236}">
                <a16:creationId xmlns:a16="http://schemas.microsoft.com/office/drawing/2014/main" id="{B13DC099-6472-4890-89F4-B50318ED2318}"/>
              </a:ext>
            </a:extLst>
          </p:cNvPr>
          <p:cNvSpPr>
            <a:spLocks noGrp="1"/>
          </p:cNvSpPr>
          <p:nvPr>
            <p:ph idx="1"/>
          </p:nvPr>
        </p:nvSpPr>
        <p:spPr/>
        <p:txBody>
          <a:bodyPr>
            <a:normAutofit fontScale="85000" lnSpcReduction="10000"/>
          </a:bodyPr>
          <a:lstStyle/>
          <a:p>
            <a:pPr algn="l"/>
            <a:r>
              <a:rPr lang="en-US" sz="1800" b="1" i="0" u="none" strike="noStrike" baseline="0" dirty="0">
                <a:latin typeface="PalatinoLinotype-Bold"/>
              </a:rPr>
              <a:t>Swift </a:t>
            </a:r>
            <a:r>
              <a:rPr lang="en-US" sz="1800" b="0" i="0" u="none" strike="noStrike" baseline="0" dirty="0">
                <a:latin typeface="PalatinoLinotype-Roman"/>
              </a:rPr>
              <a:t>is one of the storage services available to OpenStack users. It provides an object-based storage service and is accessible through REST APIs.</a:t>
            </a:r>
          </a:p>
          <a:p>
            <a:pPr algn="l"/>
            <a:r>
              <a:rPr lang="en-US" sz="1800" b="0" i="0" u="none" strike="noStrike" baseline="0" dirty="0">
                <a:latin typeface="PalatinoLinotype-Roman"/>
              </a:rPr>
              <a:t>A very high-level overview of Object Storage goes like this. -&gt;  To store the data, the Object-Store splits it into smaller chunks and stores it in separate containers. These containers are maintained in redundant copies spread across a cluster of storage nodes to provide high availability, auto-recovery, and horizontal scalability.</a:t>
            </a:r>
          </a:p>
          <a:p>
            <a:pPr algn="l"/>
            <a:r>
              <a:rPr lang="en-US" sz="1800" dirty="0">
                <a:latin typeface="PalatinoLinotype-Roman"/>
              </a:rPr>
              <a:t>Swift has number of benefits :</a:t>
            </a:r>
          </a:p>
          <a:p>
            <a:pPr algn="l"/>
            <a:r>
              <a:rPr lang="en-US" sz="1800" b="0" i="0" u="none" strike="noStrike" baseline="0" dirty="0">
                <a:latin typeface="PalatinoLinotype-Roman"/>
              </a:rPr>
              <a:t>It has no central brain, and indicates no </a:t>
            </a:r>
            <a:r>
              <a:rPr lang="en-US" sz="1800" b="1" i="0" u="none" strike="noStrike" baseline="0" dirty="0">
                <a:latin typeface="PalatinoLinotype-Bold"/>
              </a:rPr>
              <a:t>Single Point Of Failure </a:t>
            </a:r>
            <a:r>
              <a:rPr lang="en-US" sz="1800" b="0" i="0" u="none" strike="noStrike" baseline="0" dirty="0">
                <a:latin typeface="PalatinoLinotype-Roman"/>
              </a:rPr>
              <a:t>(</a:t>
            </a:r>
            <a:r>
              <a:rPr lang="en-US" sz="1800" b="1" i="0" u="none" strike="noStrike" baseline="0" dirty="0">
                <a:latin typeface="PalatinoLinotype-Bold"/>
              </a:rPr>
              <a:t>SPOF</a:t>
            </a:r>
            <a:r>
              <a:rPr lang="en-US" sz="1800" b="0" i="0" u="none" strike="noStrike" baseline="0" dirty="0">
                <a:latin typeface="PalatinoLinotype-Roman"/>
              </a:rPr>
              <a:t>)</a:t>
            </a:r>
          </a:p>
          <a:p>
            <a:pPr algn="l"/>
            <a:r>
              <a:rPr lang="en-US" sz="1800" b="0" i="0" u="none" strike="noStrike" baseline="0" dirty="0">
                <a:latin typeface="PalatinoLinotype-Roman"/>
              </a:rPr>
              <a:t>It is curative, and indicates auto-recovery in the case of failure</a:t>
            </a:r>
          </a:p>
          <a:p>
            <a:pPr algn="l"/>
            <a:r>
              <a:rPr lang="en-US" sz="1800" b="0" i="0" u="none" strike="noStrike" baseline="0" dirty="0">
                <a:latin typeface="PalatinoLinotype-Roman"/>
              </a:rPr>
              <a:t>It is highly scalable for large petabytes of storage access by scaling horizontally</a:t>
            </a:r>
          </a:p>
          <a:p>
            <a:pPr algn="l"/>
            <a:r>
              <a:rPr lang="en-US" sz="1800" b="0" i="0" u="none" strike="noStrike" baseline="0" dirty="0">
                <a:latin typeface="PalatinoLinotype-Roman"/>
              </a:rPr>
              <a:t>It has a better performance, which is achieved by spreading the load over the storage nodes</a:t>
            </a:r>
          </a:p>
          <a:p>
            <a:pPr algn="l"/>
            <a:r>
              <a:rPr lang="en-US" sz="1800" b="0" i="0" u="none" strike="noStrike" baseline="0" dirty="0">
                <a:latin typeface="PalatinoLinotype-Roman"/>
              </a:rPr>
              <a:t>It has inexpensive hardware that can be used for redundant storage clusters</a:t>
            </a:r>
            <a:endParaRPr lang="en-US" dirty="0"/>
          </a:p>
        </p:txBody>
      </p:sp>
    </p:spTree>
    <p:extLst>
      <p:ext uri="{BB962C8B-B14F-4D97-AF65-F5344CB8AC3E}">
        <p14:creationId xmlns:p14="http://schemas.microsoft.com/office/powerpoint/2010/main" val="46173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2F93-337B-427D-81A3-D020E3ED32AF}"/>
              </a:ext>
            </a:extLst>
          </p:cNvPr>
          <p:cNvSpPr>
            <a:spLocks noGrp="1"/>
          </p:cNvSpPr>
          <p:nvPr>
            <p:ph type="title"/>
          </p:nvPr>
        </p:nvSpPr>
        <p:spPr/>
        <p:txBody>
          <a:bodyPr/>
          <a:lstStyle/>
          <a:p>
            <a:r>
              <a:rPr lang="en-US" sz="1800" b="1" i="0" u="none" strike="noStrike" baseline="0" dirty="0">
                <a:latin typeface="Arial-BoldMT"/>
              </a:rPr>
              <a:t>Cinder - block storage</a:t>
            </a:r>
            <a:endParaRPr lang="en-US" dirty="0"/>
          </a:p>
        </p:txBody>
      </p:sp>
      <p:sp>
        <p:nvSpPr>
          <p:cNvPr id="3" name="Content Placeholder 2">
            <a:extLst>
              <a:ext uri="{FF2B5EF4-FFF2-40B4-BE49-F238E27FC236}">
                <a16:creationId xmlns:a16="http://schemas.microsoft.com/office/drawing/2014/main" id="{F700BAB7-C222-4D20-9425-6D9DB29491A6}"/>
              </a:ext>
            </a:extLst>
          </p:cNvPr>
          <p:cNvSpPr>
            <a:spLocks noGrp="1"/>
          </p:cNvSpPr>
          <p:nvPr>
            <p:ph idx="1"/>
          </p:nvPr>
        </p:nvSpPr>
        <p:spPr/>
        <p:txBody>
          <a:bodyPr>
            <a:normAutofit fontScale="92500" lnSpcReduction="20000"/>
          </a:bodyPr>
          <a:lstStyle/>
          <a:p>
            <a:pPr algn="l"/>
            <a:r>
              <a:rPr lang="en-US" sz="1800" dirty="0">
                <a:latin typeface="PalatinoLinotype-Roman"/>
              </a:rPr>
              <a:t>M</a:t>
            </a:r>
            <a:r>
              <a:rPr lang="en-US" sz="1800" b="0" i="0" u="none" strike="noStrike" baseline="0" dirty="0">
                <a:latin typeface="PalatinoLinotype-Roman"/>
              </a:rPr>
              <a:t>anagement of the persistent block storage is available in OpenStack by using the </a:t>
            </a:r>
            <a:r>
              <a:rPr lang="en-US" sz="1800" b="1" i="0" u="none" strike="noStrike" baseline="0" dirty="0">
                <a:latin typeface="PalatinoLinotype-Bold"/>
              </a:rPr>
              <a:t>Cinder </a:t>
            </a:r>
            <a:r>
              <a:rPr lang="en-US" sz="1800" b="0" i="0" u="none" strike="noStrike" baseline="0" dirty="0">
                <a:latin typeface="PalatinoLinotype-Roman"/>
              </a:rPr>
              <a:t>service.</a:t>
            </a:r>
          </a:p>
          <a:p>
            <a:pPr algn="l"/>
            <a:r>
              <a:rPr lang="en-US" sz="1800" b="0" i="0" u="none" strike="noStrike" baseline="0" dirty="0">
                <a:latin typeface="PalatinoLinotype-Roman"/>
              </a:rPr>
              <a:t>Its main capability is to provide block-level storage to the virtual machine. Cinder provides raw volumes that can be used as hard disks in virtual machines.</a:t>
            </a:r>
          </a:p>
          <a:p>
            <a:pPr algn="l"/>
            <a:r>
              <a:rPr lang="en-US" sz="1800" b="0" i="0" u="none" strike="noStrike" baseline="0" dirty="0">
                <a:latin typeface="PalatinoLinotype-Roman"/>
              </a:rPr>
              <a:t>Some of the features that Cinder offers are as follows:</a:t>
            </a:r>
          </a:p>
          <a:p>
            <a:pPr algn="l"/>
            <a:r>
              <a:rPr lang="en-US" sz="1800" b="1" i="0" u="none" strike="noStrike" baseline="0" dirty="0">
                <a:latin typeface="PalatinoLinotype-Bold"/>
              </a:rPr>
              <a:t>Volume management</a:t>
            </a:r>
            <a:r>
              <a:rPr lang="en-US" sz="1800" b="0" i="0" u="none" strike="noStrike" baseline="0" dirty="0">
                <a:latin typeface="PalatinoLinotype-Roman"/>
              </a:rPr>
              <a:t>: This allows the creation or deletion of a volume</a:t>
            </a:r>
          </a:p>
          <a:p>
            <a:pPr algn="l"/>
            <a:r>
              <a:rPr lang="en-US" sz="1800" b="1" i="0" u="none" strike="noStrike" baseline="0" dirty="0">
                <a:latin typeface="PalatinoLinotype-Bold"/>
              </a:rPr>
              <a:t>Snapshot management</a:t>
            </a:r>
            <a:r>
              <a:rPr lang="en-US" sz="1800" b="0" i="0" u="none" strike="noStrike" baseline="0" dirty="0">
                <a:latin typeface="PalatinoLinotype-Roman"/>
              </a:rPr>
              <a:t>: This allows the creation or deletion of a snapshot of volumes</a:t>
            </a:r>
          </a:p>
          <a:p>
            <a:pPr algn="l"/>
            <a:r>
              <a:rPr lang="en-US" sz="1800" b="0" i="0" u="none" strike="noStrike" baseline="0" dirty="0">
                <a:latin typeface="PalatinoLinotype-Roman"/>
              </a:rPr>
              <a:t>Attaching or detaching volumes from instances</a:t>
            </a:r>
          </a:p>
          <a:p>
            <a:pPr algn="l"/>
            <a:r>
              <a:rPr lang="en-US" sz="1800" b="0" i="0" u="none" strike="noStrike" baseline="0" dirty="0">
                <a:latin typeface="PalatinoLinotype-Roman"/>
              </a:rPr>
              <a:t>Cloning volumes</a:t>
            </a:r>
          </a:p>
          <a:p>
            <a:pPr algn="l"/>
            <a:r>
              <a:rPr lang="en-US" sz="1800" b="0" i="0" u="none" strike="noStrike" baseline="0" dirty="0">
                <a:latin typeface="PalatinoLinotype-Roman"/>
              </a:rPr>
              <a:t>Creating volumes from snapshots</a:t>
            </a:r>
          </a:p>
          <a:p>
            <a:pPr algn="l"/>
            <a:r>
              <a:rPr lang="en-US" sz="1800" b="0" i="0" u="none" strike="noStrike" baseline="0" dirty="0">
                <a:latin typeface="PalatinoLinotype-Roman"/>
              </a:rPr>
              <a:t>Copy of images to volumes and vice versa</a:t>
            </a:r>
            <a:endParaRPr lang="en-US" dirty="0"/>
          </a:p>
        </p:txBody>
      </p:sp>
    </p:spTree>
    <p:extLst>
      <p:ext uri="{BB962C8B-B14F-4D97-AF65-F5344CB8AC3E}">
        <p14:creationId xmlns:p14="http://schemas.microsoft.com/office/powerpoint/2010/main" val="39113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7F3B-22E7-4F5D-B29B-926E025C76FF}"/>
              </a:ext>
            </a:extLst>
          </p:cNvPr>
          <p:cNvSpPr>
            <a:spLocks noGrp="1"/>
          </p:cNvSpPr>
          <p:nvPr>
            <p:ph type="title"/>
          </p:nvPr>
        </p:nvSpPr>
        <p:spPr/>
        <p:txBody>
          <a:bodyPr/>
          <a:lstStyle/>
          <a:p>
            <a:r>
              <a:rPr lang="en-US" sz="1800" b="1" i="0" u="none" strike="noStrike" baseline="0" dirty="0">
                <a:latin typeface="Arial-BoldMT"/>
              </a:rPr>
              <a:t>Cinder - block storage</a:t>
            </a:r>
            <a:endParaRPr lang="en-US" dirty="0"/>
          </a:p>
        </p:txBody>
      </p:sp>
      <p:sp>
        <p:nvSpPr>
          <p:cNvPr id="3" name="Content Placeholder 2">
            <a:extLst>
              <a:ext uri="{FF2B5EF4-FFF2-40B4-BE49-F238E27FC236}">
                <a16:creationId xmlns:a16="http://schemas.microsoft.com/office/drawing/2014/main" id="{9BF293B5-B248-4315-80E4-34AA751FF2F4}"/>
              </a:ext>
            </a:extLst>
          </p:cNvPr>
          <p:cNvSpPr>
            <a:spLocks noGrp="1"/>
          </p:cNvSpPr>
          <p:nvPr>
            <p:ph idx="1"/>
          </p:nvPr>
        </p:nvSpPr>
        <p:spPr/>
        <p:txBody>
          <a:bodyPr>
            <a:normAutofit/>
          </a:bodyPr>
          <a:lstStyle/>
          <a:p>
            <a:pPr algn="l"/>
            <a:r>
              <a:rPr lang="en-US" sz="1800" b="0" i="0" u="none" strike="noStrike" baseline="0" dirty="0">
                <a:latin typeface="PalatinoLinotype-Roman"/>
              </a:rPr>
              <a:t>Cinder features can be delivered by orchestrating various backend volume providers through configurable drivers for the vendor's storage products such as from IBM, NetApp, </a:t>
            </a:r>
            <a:r>
              <a:rPr lang="en-US" sz="1800" b="0" i="0" u="none" strike="noStrike" baseline="0" dirty="0" err="1">
                <a:latin typeface="PalatinoLinotype-Roman"/>
              </a:rPr>
              <a:t>Nexenta</a:t>
            </a:r>
            <a:r>
              <a:rPr lang="en-US" sz="1800" b="0" i="0" u="none" strike="noStrike" baseline="0" dirty="0">
                <a:latin typeface="PalatinoLinotype-Roman"/>
              </a:rPr>
              <a:t>, and VMware.</a:t>
            </a:r>
          </a:p>
          <a:p>
            <a:pPr algn="l"/>
            <a:r>
              <a:rPr lang="en-US" sz="1800" b="0" i="0" u="none" strike="noStrike" baseline="0" dirty="0">
                <a:latin typeface="PalatinoLinotype-Roman"/>
              </a:rPr>
              <a:t>When Cinder was introduced in the OpenStack </a:t>
            </a:r>
            <a:r>
              <a:rPr lang="en-US" sz="1800" b="1" i="0" u="none" strike="noStrike" baseline="0" dirty="0">
                <a:latin typeface="PalatinoLinotype-Bold"/>
              </a:rPr>
              <a:t>Grizzly </a:t>
            </a:r>
            <a:r>
              <a:rPr lang="en-US" sz="1800" b="0" i="0" u="none" strike="noStrike" baseline="0" dirty="0">
                <a:latin typeface="PalatinoLinotype-Roman"/>
              </a:rPr>
              <a:t>release, a joint feature was implemented to allow creating backups for Cinder volumes. A common use case has seen Swift evolves as a storage backup solution.</a:t>
            </a:r>
          </a:p>
          <a:p>
            <a:pPr algn="l"/>
            <a:r>
              <a:rPr lang="en-US" sz="1800" b="0" i="0" u="none" strike="noStrike" baseline="0" dirty="0">
                <a:latin typeface="PalatinoLinotype-Roman"/>
              </a:rPr>
              <a:t>Within the next few releases, Cinder was enriched with more backup target stores such as NFS, </a:t>
            </a:r>
            <a:r>
              <a:rPr lang="en-US" sz="1800" b="0" i="0" u="none" strike="noStrike" baseline="0" dirty="0" err="1">
                <a:latin typeface="PalatinoLinotype-Roman"/>
              </a:rPr>
              <a:t>Ceph</a:t>
            </a:r>
            <a:r>
              <a:rPr lang="en-US" sz="1800" b="0" i="0" u="none" strike="noStrike" baseline="0" dirty="0">
                <a:latin typeface="PalatinoLinotype-Roman"/>
              </a:rPr>
              <a:t>, </a:t>
            </a:r>
            <a:r>
              <a:rPr lang="en-US" sz="1800" b="0" i="0" u="none" strike="noStrike" baseline="0" dirty="0" err="1">
                <a:latin typeface="PalatinoLinotype-Roman"/>
              </a:rPr>
              <a:t>GlusterFS</a:t>
            </a:r>
            <a:r>
              <a:rPr lang="en-US" sz="1800" b="0" i="0" u="none" strike="noStrike" baseline="0" dirty="0">
                <a:latin typeface="PalatinoLinotype-Roman"/>
              </a:rPr>
              <a:t>, POSIX file systems, and the property IBM solution, </a:t>
            </a:r>
            <a:r>
              <a:rPr lang="en-US" sz="1800" b="0" i="1" u="none" strike="noStrike" baseline="0" dirty="0">
                <a:latin typeface="PalatinoLinotype-Italic"/>
              </a:rPr>
              <a:t>Tivoli Storage Manager</a:t>
            </a:r>
            <a:r>
              <a:rPr lang="en-US" sz="1800" b="0" i="0" u="none" strike="noStrike" baseline="0" dirty="0">
                <a:latin typeface="PalatinoLinotype-Roman"/>
              </a:rPr>
              <a:t>. </a:t>
            </a:r>
          </a:p>
          <a:p>
            <a:pPr algn="l"/>
            <a:r>
              <a:rPr lang="en-US" sz="1800" b="0" i="0" u="none" strike="noStrike" baseline="0" dirty="0">
                <a:latin typeface="PalatinoLinotype-Roman"/>
              </a:rPr>
              <a:t>This great backup extensible feature is defined by the means of Cinder backup drivers that have become richer in every new release.</a:t>
            </a:r>
            <a:endParaRPr lang="en-US" dirty="0"/>
          </a:p>
        </p:txBody>
      </p:sp>
    </p:spTree>
    <p:extLst>
      <p:ext uri="{BB962C8B-B14F-4D97-AF65-F5344CB8AC3E}">
        <p14:creationId xmlns:p14="http://schemas.microsoft.com/office/powerpoint/2010/main" val="108349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C0B3-1E3C-443F-AD30-03321F5E80DF}"/>
              </a:ext>
            </a:extLst>
          </p:cNvPr>
          <p:cNvSpPr>
            <a:spLocks noGrp="1"/>
          </p:cNvSpPr>
          <p:nvPr>
            <p:ph type="title"/>
          </p:nvPr>
        </p:nvSpPr>
        <p:spPr/>
        <p:txBody>
          <a:bodyPr/>
          <a:lstStyle/>
          <a:p>
            <a:r>
              <a:rPr lang="en-US" sz="1800" b="1" i="0" u="none" strike="noStrike" baseline="0" dirty="0">
                <a:latin typeface="Arial-BoldMT"/>
              </a:rPr>
              <a:t>Manila - File share</a:t>
            </a:r>
            <a:endParaRPr lang="en-US" dirty="0"/>
          </a:p>
        </p:txBody>
      </p:sp>
      <p:sp>
        <p:nvSpPr>
          <p:cNvPr id="3" name="Content Placeholder 2">
            <a:extLst>
              <a:ext uri="{FF2B5EF4-FFF2-40B4-BE49-F238E27FC236}">
                <a16:creationId xmlns:a16="http://schemas.microsoft.com/office/drawing/2014/main" id="{4514F11F-8447-4FD3-A2A0-96CF02277A97}"/>
              </a:ext>
            </a:extLst>
          </p:cNvPr>
          <p:cNvSpPr>
            <a:spLocks noGrp="1"/>
          </p:cNvSpPr>
          <p:nvPr>
            <p:ph idx="1"/>
          </p:nvPr>
        </p:nvSpPr>
        <p:spPr/>
        <p:txBody>
          <a:bodyPr/>
          <a:lstStyle/>
          <a:p>
            <a:pPr algn="l"/>
            <a:r>
              <a:rPr lang="en-US" sz="1800" b="0" i="0" u="none" strike="noStrike" baseline="0" dirty="0">
                <a:latin typeface="PalatinoLinotype-Roman"/>
              </a:rPr>
              <a:t>Apart from the block and object storage OpenStack has also had a file-share-based storage service called </a:t>
            </a:r>
            <a:r>
              <a:rPr lang="en-US" sz="1800" b="1" i="0" u="none" strike="noStrike" baseline="0" dirty="0">
                <a:latin typeface="PalatinoLinotype-Bold"/>
              </a:rPr>
              <a:t>Manila</a:t>
            </a:r>
            <a:r>
              <a:rPr lang="en-US" sz="1800" b="0" i="0" u="none" strike="noStrike" baseline="0" dirty="0">
                <a:latin typeface="PalatinoLinotype-Roman"/>
              </a:rPr>
              <a:t>. It provides storage as a remote file system.</a:t>
            </a:r>
          </a:p>
          <a:p>
            <a:pPr algn="l"/>
            <a:r>
              <a:rPr lang="en-US" sz="1800" b="0" i="0" u="none" strike="noStrike" baseline="0" dirty="0">
                <a:latin typeface="PalatinoLinotype-Roman"/>
              </a:rPr>
              <a:t>In operation, it resembles the </a:t>
            </a:r>
            <a:r>
              <a:rPr lang="en-US" sz="1800" b="1" i="0" u="none" strike="noStrike" baseline="0" dirty="0">
                <a:latin typeface="PalatinoLinotype-Bold"/>
              </a:rPr>
              <a:t>Network File System </a:t>
            </a:r>
            <a:r>
              <a:rPr lang="en-US" sz="1800" b="0" i="0" u="none" strike="noStrike" baseline="0" dirty="0">
                <a:latin typeface="PalatinoLinotype-Roman"/>
              </a:rPr>
              <a:t>(</a:t>
            </a:r>
            <a:r>
              <a:rPr lang="en-US" sz="1800" b="1" i="0" u="none" strike="noStrike" baseline="0" dirty="0">
                <a:latin typeface="PalatinoLinotype-Bold"/>
              </a:rPr>
              <a:t>NFS) </a:t>
            </a:r>
            <a:r>
              <a:rPr lang="en-US" sz="1800" b="0" i="0" u="none" strike="noStrike" baseline="0" dirty="0">
                <a:latin typeface="PalatinoLinotype-Roman"/>
              </a:rPr>
              <a:t>or </a:t>
            </a:r>
            <a:r>
              <a:rPr lang="en-US" sz="1800" b="1" i="0" u="none" strike="noStrike" baseline="0" dirty="0">
                <a:latin typeface="PalatinoLinotype-Bold"/>
              </a:rPr>
              <a:t>SAMBA </a:t>
            </a:r>
            <a:r>
              <a:rPr lang="en-US" sz="1800" b="0" i="0" u="none" strike="noStrike" baseline="0" dirty="0">
                <a:latin typeface="PalatinoLinotype-Roman"/>
              </a:rPr>
              <a:t>storage service that we are used on Linux while, in contrast to Cinder, it resembles the </a:t>
            </a:r>
            <a:r>
              <a:rPr lang="en-US" sz="1800" b="1" i="0" u="none" strike="noStrike" baseline="0" dirty="0">
                <a:latin typeface="PalatinoLinotype-Bold"/>
              </a:rPr>
              <a:t>Storage Area Network </a:t>
            </a:r>
            <a:r>
              <a:rPr lang="en-US" sz="1800" b="0" i="0" u="none" strike="noStrike" baseline="0" dirty="0">
                <a:latin typeface="PalatinoLinotype-Roman"/>
              </a:rPr>
              <a:t>(</a:t>
            </a:r>
            <a:r>
              <a:rPr lang="en-US" sz="1800" b="1" i="0" u="none" strike="noStrike" baseline="0" dirty="0">
                <a:latin typeface="PalatinoLinotype-Bold"/>
              </a:rPr>
              <a:t>SAN</a:t>
            </a:r>
            <a:r>
              <a:rPr lang="en-US" sz="1800" b="0" i="0" u="none" strike="noStrike" baseline="0" dirty="0">
                <a:latin typeface="PalatinoLinotype-Roman"/>
              </a:rPr>
              <a:t>) service. In fact, NFS and SAMBA or the </a:t>
            </a:r>
            <a:r>
              <a:rPr lang="en-US" sz="1800" b="1" i="0" u="none" strike="noStrike" baseline="0" dirty="0">
                <a:latin typeface="PalatinoLinotype-Bold"/>
              </a:rPr>
              <a:t>Common Internet File System </a:t>
            </a:r>
            <a:r>
              <a:rPr lang="en-US" sz="1800" b="0" i="0" u="none" strike="noStrike" baseline="0" dirty="0">
                <a:latin typeface="PalatinoLinotype-Roman"/>
              </a:rPr>
              <a:t>(</a:t>
            </a:r>
            <a:r>
              <a:rPr lang="en-US" sz="1800" b="1" i="0" u="none" strike="noStrike" baseline="0" dirty="0">
                <a:latin typeface="PalatinoLinotype-Bold"/>
              </a:rPr>
              <a:t>CIFS</a:t>
            </a:r>
            <a:r>
              <a:rPr lang="en-US" sz="1800" b="0" i="0" u="none" strike="noStrike" baseline="0" dirty="0">
                <a:latin typeface="PalatinoLinotype-Roman"/>
              </a:rPr>
              <a:t>) are supported as backend drivers to the Manila service.</a:t>
            </a:r>
          </a:p>
          <a:p>
            <a:pPr algn="l"/>
            <a:endParaRPr lang="en-US" dirty="0"/>
          </a:p>
        </p:txBody>
      </p:sp>
    </p:spTree>
    <p:extLst>
      <p:ext uri="{BB962C8B-B14F-4D97-AF65-F5344CB8AC3E}">
        <p14:creationId xmlns:p14="http://schemas.microsoft.com/office/powerpoint/2010/main" val="407303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99FF-A28D-4076-81F3-006B837F7BAC}"/>
              </a:ext>
            </a:extLst>
          </p:cNvPr>
          <p:cNvSpPr>
            <a:spLocks noGrp="1"/>
          </p:cNvSpPr>
          <p:nvPr>
            <p:ph type="title"/>
          </p:nvPr>
        </p:nvSpPr>
        <p:spPr/>
        <p:txBody>
          <a:bodyPr/>
          <a:lstStyle/>
          <a:p>
            <a:r>
              <a:rPr lang="en-US" dirty="0"/>
              <a:t>Storage Solutions in </a:t>
            </a:r>
            <a:r>
              <a:rPr lang="en-US" dirty="0" err="1"/>
              <a:t>Openstack</a:t>
            </a:r>
            <a:endParaRPr lang="en-US" dirty="0"/>
          </a:p>
        </p:txBody>
      </p:sp>
      <p:graphicFrame>
        <p:nvGraphicFramePr>
          <p:cNvPr id="4" name="Table 4">
            <a:extLst>
              <a:ext uri="{FF2B5EF4-FFF2-40B4-BE49-F238E27FC236}">
                <a16:creationId xmlns:a16="http://schemas.microsoft.com/office/drawing/2014/main" id="{E8594E9A-D833-4E98-8B64-1983D8CF0952}"/>
              </a:ext>
            </a:extLst>
          </p:cNvPr>
          <p:cNvGraphicFramePr>
            <a:graphicFrameLocks noGrp="1"/>
          </p:cNvGraphicFramePr>
          <p:nvPr>
            <p:ph idx="1"/>
            <p:extLst>
              <p:ext uri="{D42A27DB-BD31-4B8C-83A1-F6EECF244321}">
                <p14:modId xmlns:p14="http://schemas.microsoft.com/office/powerpoint/2010/main" val="3981515567"/>
              </p:ext>
            </p:extLst>
          </p:nvPr>
        </p:nvGraphicFramePr>
        <p:xfrm>
          <a:off x="1116013" y="2478088"/>
          <a:ext cx="10167936" cy="3952240"/>
        </p:xfrm>
        <a:graphic>
          <a:graphicData uri="http://schemas.openxmlformats.org/drawingml/2006/table">
            <a:tbl>
              <a:tblPr firstRow="1" bandRow="1">
                <a:tableStyleId>{5C22544A-7EE6-4342-B048-85BDC9FD1C3A}</a:tableStyleId>
              </a:tblPr>
              <a:tblGrid>
                <a:gridCol w="2541984">
                  <a:extLst>
                    <a:ext uri="{9D8B030D-6E8A-4147-A177-3AD203B41FA5}">
                      <a16:colId xmlns:a16="http://schemas.microsoft.com/office/drawing/2014/main" val="868491013"/>
                    </a:ext>
                  </a:extLst>
                </a:gridCol>
                <a:gridCol w="2541984">
                  <a:extLst>
                    <a:ext uri="{9D8B030D-6E8A-4147-A177-3AD203B41FA5}">
                      <a16:colId xmlns:a16="http://schemas.microsoft.com/office/drawing/2014/main" val="4077806621"/>
                    </a:ext>
                  </a:extLst>
                </a:gridCol>
                <a:gridCol w="2541984">
                  <a:extLst>
                    <a:ext uri="{9D8B030D-6E8A-4147-A177-3AD203B41FA5}">
                      <a16:colId xmlns:a16="http://schemas.microsoft.com/office/drawing/2014/main" val="62603492"/>
                    </a:ext>
                  </a:extLst>
                </a:gridCol>
                <a:gridCol w="2541984">
                  <a:extLst>
                    <a:ext uri="{9D8B030D-6E8A-4147-A177-3AD203B41FA5}">
                      <a16:colId xmlns:a16="http://schemas.microsoft.com/office/drawing/2014/main" val="2494934465"/>
                    </a:ext>
                  </a:extLst>
                </a:gridCol>
              </a:tblGrid>
              <a:tr h="370840">
                <a:tc>
                  <a:txBody>
                    <a:bodyPr/>
                    <a:lstStyle/>
                    <a:p>
                      <a:r>
                        <a:rPr lang="en-US" sz="1800" b="1" i="0" u="none" strike="noStrike" kern="1200" baseline="0" dirty="0">
                          <a:solidFill>
                            <a:schemeClr val="lt1"/>
                          </a:solidFill>
                          <a:latin typeface="+mn-lt"/>
                          <a:ea typeface="+mn-ea"/>
                          <a:cs typeface="+mn-cs"/>
                        </a:rPr>
                        <a:t>Specification</a:t>
                      </a:r>
                      <a:endParaRPr lang="en-US" dirty="0"/>
                    </a:p>
                  </a:txBody>
                  <a:tcPr/>
                </a:tc>
                <a:tc>
                  <a:txBody>
                    <a:bodyPr/>
                    <a:lstStyle/>
                    <a:p>
                      <a:r>
                        <a:rPr lang="en-US" sz="1800" b="1" i="0" u="none" strike="noStrike" kern="1200" baseline="0" dirty="0">
                          <a:solidFill>
                            <a:schemeClr val="lt1"/>
                          </a:solidFill>
                          <a:latin typeface="+mn-lt"/>
                          <a:ea typeface="+mn-ea"/>
                          <a:cs typeface="+mn-cs"/>
                        </a:rPr>
                        <a:t>Storage Type</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41465062"/>
                  </a:ext>
                </a:extLst>
              </a:tr>
              <a:tr h="370840">
                <a:tc>
                  <a:txBody>
                    <a:bodyPr/>
                    <a:lstStyle/>
                    <a:p>
                      <a:endParaRPr lang="en-US"/>
                    </a:p>
                  </a:txBody>
                  <a:tcPr/>
                </a:tc>
                <a:tc>
                  <a:txBody>
                    <a:bodyPr/>
                    <a:lstStyle/>
                    <a:p>
                      <a:r>
                        <a:rPr lang="en-US" sz="1800" b="1" i="0" u="none" strike="noStrike" kern="1200" baseline="0" dirty="0">
                          <a:solidFill>
                            <a:schemeClr val="dk1"/>
                          </a:solidFill>
                          <a:latin typeface="+mn-lt"/>
                          <a:ea typeface="+mn-ea"/>
                          <a:cs typeface="+mn-cs"/>
                        </a:rPr>
                        <a:t>Swift</a:t>
                      </a:r>
                      <a:endParaRPr lang="en-US" dirty="0"/>
                    </a:p>
                  </a:txBody>
                  <a:tcPr/>
                </a:tc>
                <a:tc>
                  <a:txBody>
                    <a:bodyPr/>
                    <a:lstStyle/>
                    <a:p>
                      <a:r>
                        <a:rPr lang="en-US" sz="1800" b="1" i="0" u="none" strike="noStrike" kern="1200" baseline="0" dirty="0">
                          <a:solidFill>
                            <a:schemeClr val="dk1"/>
                          </a:solidFill>
                          <a:latin typeface="+mn-lt"/>
                          <a:ea typeface="+mn-ea"/>
                          <a:cs typeface="+mn-cs"/>
                        </a:rPr>
                        <a:t>Cinder</a:t>
                      </a:r>
                      <a:endParaRPr lang="en-US" dirty="0"/>
                    </a:p>
                  </a:txBody>
                  <a:tcPr/>
                </a:tc>
                <a:tc>
                  <a:txBody>
                    <a:bodyPr/>
                    <a:lstStyle/>
                    <a:p>
                      <a:r>
                        <a:rPr lang="en-US" sz="1800" b="1" i="0" u="none" strike="noStrike" kern="1200" baseline="0" dirty="0">
                          <a:solidFill>
                            <a:schemeClr val="dk1"/>
                          </a:solidFill>
                          <a:latin typeface="+mn-lt"/>
                          <a:ea typeface="+mn-ea"/>
                          <a:cs typeface="+mn-cs"/>
                        </a:rPr>
                        <a:t>Manila</a:t>
                      </a:r>
                      <a:endParaRPr lang="en-US" dirty="0"/>
                    </a:p>
                  </a:txBody>
                  <a:tcPr/>
                </a:tc>
                <a:extLst>
                  <a:ext uri="{0D108BD9-81ED-4DB2-BD59-A6C34878D82A}">
                    <a16:rowId xmlns:a16="http://schemas.microsoft.com/office/drawing/2014/main" val="858690964"/>
                  </a:ext>
                </a:extLst>
              </a:tr>
              <a:tr h="370840">
                <a:tc>
                  <a:txBody>
                    <a:bodyPr/>
                    <a:lstStyle/>
                    <a:p>
                      <a:r>
                        <a:rPr lang="en-US" sz="1800" b="1" i="0" u="none" strike="noStrike" kern="1200" baseline="0" dirty="0">
                          <a:solidFill>
                            <a:schemeClr val="dk1"/>
                          </a:solidFill>
                          <a:latin typeface="+mn-lt"/>
                          <a:ea typeface="+mn-ea"/>
                          <a:cs typeface="+mn-cs"/>
                        </a:rPr>
                        <a:t>Access mode</a:t>
                      </a:r>
                      <a:endParaRPr lang="en-US" sz="1800" b="0"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Objects through REST</a:t>
                      </a:r>
                    </a:p>
                    <a:p>
                      <a:r>
                        <a:rPr lang="en-US" sz="1800" b="0" i="0" u="none" strike="noStrike" kern="1200" baseline="0" dirty="0">
                          <a:solidFill>
                            <a:schemeClr val="dk1"/>
                          </a:solidFill>
                          <a:latin typeface="+mn-lt"/>
                          <a:ea typeface="+mn-ea"/>
                          <a:cs typeface="+mn-cs"/>
                        </a:rPr>
                        <a:t>API</a:t>
                      </a:r>
                      <a:endParaRPr lang="en-US" dirty="0"/>
                    </a:p>
                  </a:txBody>
                  <a:tcPr/>
                </a:tc>
                <a:tc>
                  <a:txBody>
                    <a:bodyPr/>
                    <a:lstStyle/>
                    <a:p>
                      <a:r>
                        <a:rPr lang="en-US" sz="1800" b="0" i="0" u="none" strike="noStrike" kern="1200" baseline="0" dirty="0">
                          <a:solidFill>
                            <a:schemeClr val="dk1"/>
                          </a:solidFill>
                          <a:latin typeface="+mn-lt"/>
                          <a:ea typeface="+mn-ea"/>
                          <a:cs typeface="+mn-cs"/>
                        </a:rPr>
                        <a:t>As block devices.</a:t>
                      </a:r>
                      <a:endParaRPr lang="en-US" dirty="0"/>
                    </a:p>
                  </a:txBody>
                  <a:tcPr/>
                </a:tc>
                <a:tc>
                  <a:txBody>
                    <a:bodyPr/>
                    <a:lstStyle/>
                    <a:p>
                      <a:r>
                        <a:rPr lang="en-US" sz="1800" b="0" i="0" u="none" strike="noStrike" kern="1200" baseline="0" dirty="0">
                          <a:solidFill>
                            <a:schemeClr val="dk1"/>
                          </a:solidFill>
                          <a:latin typeface="+mn-lt"/>
                          <a:ea typeface="+mn-ea"/>
                          <a:cs typeface="+mn-cs"/>
                        </a:rPr>
                        <a:t>File-based access</a:t>
                      </a:r>
                      <a:endParaRPr lang="en-US" dirty="0"/>
                    </a:p>
                  </a:txBody>
                  <a:tcPr/>
                </a:tc>
                <a:extLst>
                  <a:ext uri="{0D108BD9-81ED-4DB2-BD59-A6C34878D82A}">
                    <a16:rowId xmlns:a16="http://schemas.microsoft.com/office/drawing/2014/main" val="3952071505"/>
                  </a:ext>
                </a:extLst>
              </a:tr>
              <a:tr h="370840">
                <a:tc>
                  <a:txBody>
                    <a:bodyPr/>
                    <a:lstStyle/>
                    <a:p>
                      <a:r>
                        <a:rPr lang="en-US" sz="1800" b="1" i="0" u="none" strike="noStrike" kern="1200" baseline="0" dirty="0">
                          <a:solidFill>
                            <a:schemeClr val="dk1"/>
                          </a:solidFill>
                          <a:latin typeface="+mn-lt"/>
                          <a:ea typeface="+mn-ea"/>
                          <a:cs typeface="+mn-cs"/>
                        </a:rPr>
                        <a:t>Multi-access</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tc>
                  <a:txBody>
                    <a:bodyPr/>
                    <a:lstStyle/>
                    <a:p>
                      <a:r>
                        <a:rPr lang="en-US" sz="1800" b="0" i="0" u="none" strike="noStrike" kern="1200" baseline="0" dirty="0">
                          <a:solidFill>
                            <a:schemeClr val="dk1"/>
                          </a:solidFill>
                          <a:latin typeface="+mn-lt"/>
                          <a:ea typeface="+mn-ea"/>
                          <a:cs typeface="+mn-cs"/>
                        </a:rPr>
                        <a:t>No, can only be used by</a:t>
                      </a:r>
                    </a:p>
                    <a:p>
                      <a:r>
                        <a:rPr lang="en-US" sz="1800" b="0" i="0" u="none" strike="noStrike" kern="1200" baseline="0" dirty="0">
                          <a:solidFill>
                            <a:schemeClr val="dk1"/>
                          </a:solidFill>
                          <a:latin typeface="+mn-lt"/>
                          <a:ea typeface="+mn-ea"/>
                          <a:cs typeface="+mn-cs"/>
                        </a:rPr>
                        <a:t>one client</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extLst>
                  <a:ext uri="{0D108BD9-81ED-4DB2-BD59-A6C34878D82A}">
                    <a16:rowId xmlns:a16="http://schemas.microsoft.com/office/drawing/2014/main" val="1709619330"/>
                  </a:ext>
                </a:extLst>
              </a:tr>
              <a:tr h="370840">
                <a:tc>
                  <a:txBody>
                    <a:bodyPr/>
                    <a:lstStyle/>
                    <a:p>
                      <a:r>
                        <a:rPr lang="en-US" sz="1800" b="1" i="0" u="none" strike="noStrike" kern="1200" baseline="0" dirty="0">
                          <a:solidFill>
                            <a:schemeClr val="dk1"/>
                          </a:solidFill>
                          <a:latin typeface="+mn-lt"/>
                          <a:ea typeface="+mn-ea"/>
                          <a:cs typeface="+mn-cs"/>
                        </a:rPr>
                        <a:t>Persistence</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extLst>
                  <a:ext uri="{0D108BD9-81ED-4DB2-BD59-A6C34878D82A}">
                    <a16:rowId xmlns:a16="http://schemas.microsoft.com/office/drawing/2014/main" val="3874388758"/>
                  </a:ext>
                </a:extLst>
              </a:tr>
              <a:tr h="370840">
                <a:tc>
                  <a:txBody>
                    <a:bodyPr/>
                    <a:lstStyle/>
                    <a:p>
                      <a:r>
                        <a:rPr lang="en-US" sz="1800" b="1" i="0" u="none" strike="noStrike" kern="1200" baseline="0" dirty="0">
                          <a:solidFill>
                            <a:schemeClr val="dk1"/>
                          </a:solidFill>
                          <a:latin typeface="+mn-lt"/>
                          <a:ea typeface="+mn-ea"/>
                          <a:cs typeface="+mn-cs"/>
                        </a:rPr>
                        <a:t>Accessibility</a:t>
                      </a:r>
                      <a:endParaRPr lang="en-US" dirty="0"/>
                    </a:p>
                  </a:txBody>
                  <a:tcPr/>
                </a:tc>
                <a:tc>
                  <a:txBody>
                    <a:bodyPr/>
                    <a:lstStyle/>
                    <a:p>
                      <a:r>
                        <a:rPr lang="en-US" sz="1800" b="0" i="0" u="none" strike="noStrike" kern="1200" baseline="0" dirty="0">
                          <a:solidFill>
                            <a:schemeClr val="dk1"/>
                          </a:solidFill>
                          <a:latin typeface="+mn-lt"/>
                          <a:ea typeface="+mn-ea"/>
                          <a:cs typeface="+mn-cs"/>
                        </a:rPr>
                        <a:t>Anywhere</a:t>
                      </a:r>
                      <a:endParaRPr lang="en-US" dirty="0"/>
                    </a:p>
                  </a:txBody>
                  <a:tcPr/>
                </a:tc>
                <a:tc>
                  <a:txBody>
                    <a:bodyPr/>
                    <a:lstStyle/>
                    <a:p>
                      <a:r>
                        <a:rPr lang="en-US" sz="1800" b="0" i="0" u="none" strike="noStrike" kern="1200" baseline="0" dirty="0">
                          <a:solidFill>
                            <a:schemeClr val="dk1"/>
                          </a:solidFill>
                          <a:latin typeface="+mn-lt"/>
                          <a:ea typeface="+mn-ea"/>
                          <a:cs typeface="+mn-cs"/>
                        </a:rPr>
                        <a:t>Within single VM</a:t>
                      </a:r>
                      <a:endParaRPr lang="en-US" dirty="0"/>
                    </a:p>
                  </a:txBody>
                  <a:tcPr/>
                </a:tc>
                <a:tc>
                  <a:txBody>
                    <a:bodyPr/>
                    <a:lstStyle/>
                    <a:p>
                      <a:r>
                        <a:rPr lang="en-US" sz="1800" b="0" i="0" u="none" strike="noStrike" kern="1200" baseline="0" dirty="0">
                          <a:solidFill>
                            <a:schemeClr val="dk1"/>
                          </a:solidFill>
                          <a:latin typeface="+mn-lt"/>
                          <a:ea typeface="+mn-ea"/>
                          <a:cs typeface="+mn-cs"/>
                        </a:rPr>
                        <a:t>Within multiple VMs</a:t>
                      </a:r>
                      <a:endParaRPr lang="en-US" dirty="0"/>
                    </a:p>
                  </a:txBody>
                  <a:tcPr/>
                </a:tc>
                <a:extLst>
                  <a:ext uri="{0D108BD9-81ED-4DB2-BD59-A6C34878D82A}">
                    <a16:rowId xmlns:a16="http://schemas.microsoft.com/office/drawing/2014/main" val="3397765770"/>
                  </a:ext>
                </a:extLst>
              </a:tr>
              <a:tr h="370840">
                <a:tc>
                  <a:txBody>
                    <a:bodyPr/>
                    <a:lstStyle/>
                    <a:p>
                      <a:r>
                        <a:rPr lang="en-US" sz="1800" b="1" i="0" u="none" strike="noStrike" kern="1200" baseline="0" dirty="0">
                          <a:solidFill>
                            <a:schemeClr val="dk1"/>
                          </a:solidFill>
                          <a:latin typeface="+mn-lt"/>
                          <a:ea typeface="+mn-ea"/>
                          <a:cs typeface="+mn-cs"/>
                        </a:rPr>
                        <a:t>Performance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OK</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OK</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OK</a:t>
                      </a:r>
                      <a:endParaRPr lang="en-US" dirty="0"/>
                    </a:p>
                    <a:p>
                      <a:endParaRPr lang="en-US" dirty="0"/>
                    </a:p>
                  </a:txBody>
                  <a:tcPr/>
                </a:tc>
                <a:extLst>
                  <a:ext uri="{0D108BD9-81ED-4DB2-BD59-A6C34878D82A}">
                    <a16:rowId xmlns:a16="http://schemas.microsoft.com/office/drawing/2014/main" val="747182509"/>
                  </a:ext>
                </a:extLst>
              </a:tr>
            </a:tbl>
          </a:graphicData>
        </a:graphic>
      </p:graphicFrame>
    </p:spTree>
    <p:extLst>
      <p:ext uri="{BB962C8B-B14F-4D97-AF65-F5344CB8AC3E}">
        <p14:creationId xmlns:p14="http://schemas.microsoft.com/office/powerpoint/2010/main" val="137460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1DB6-39CE-4C4E-8612-9AC25BC1B489}"/>
              </a:ext>
            </a:extLst>
          </p:cNvPr>
          <p:cNvSpPr>
            <a:spLocks noGrp="1"/>
          </p:cNvSpPr>
          <p:nvPr>
            <p:ph type="title"/>
          </p:nvPr>
        </p:nvSpPr>
        <p:spPr/>
        <p:txBody>
          <a:bodyPr/>
          <a:lstStyle/>
          <a:p>
            <a:r>
              <a:rPr lang="en-US" sz="1800" b="1" i="0" u="none" strike="noStrike" baseline="0" dirty="0">
                <a:latin typeface="Arial-BoldMT"/>
              </a:rPr>
              <a:t>Glance - Image registry</a:t>
            </a:r>
            <a:endParaRPr lang="en-US" dirty="0"/>
          </a:p>
        </p:txBody>
      </p:sp>
      <p:sp>
        <p:nvSpPr>
          <p:cNvPr id="3" name="Content Placeholder 2">
            <a:extLst>
              <a:ext uri="{FF2B5EF4-FFF2-40B4-BE49-F238E27FC236}">
                <a16:creationId xmlns:a16="http://schemas.microsoft.com/office/drawing/2014/main" id="{58F7B1B6-B44C-4A75-8D56-C5C9B949D047}"/>
              </a:ext>
            </a:extLst>
          </p:cNvPr>
          <p:cNvSpPr>
            <a:spLocks noGrp="1"/>
          </p:cNvSpPr>
          <p:nvPr>
            <p:ph idx="1"/>
          </p:nvPr>
        </p:nvSpPr>
        <p:spPr/>
        <p:txBody>
          <a:bodyPr/>
          <a:lstStyle/>
          <a:p>
            <a:pPr algn="l"/>
            <a:r>
              <a:rPr lang="en-US" sz="1800" b="1" i="0" u="none" strike="noStrike" baseline="0" dirty="0">
                <a:latin typeface="PalatinoLinotype-Bold"/>
              </a:rPr>
              <a:t>The Glance </a:t>
            </a:r>
            <a:r>
              <a:rPr lang="en-US" sz="1800" b="0" i="0" u="none" strike="noStrike" baseline="0" dirty="0">
                <a:latin typeface="PalatinoLinotype-Roman"/>
              </a:rPr>
              <a:t>service provides a registry of images and metadata that the OpenStack user can launch as a virtual machine. Various image formats are supported and can be used based on the choice of hypervisor.</a:t>
            </a:r>
          </a:p>
          <a:p>
            <a:pPr algn="l"/>
            <a:r>
              <a:rPr lang="en-US" sz="1800" b="0" i="0" u="none" strike="noStrike" baseline="0" dirty="0">
                <a:latin typeface="PalatinoLinotype-Roman"/>
              </a:rPr>
              <a:t>Glance supports images for KVM/</a:t>
            </a:r>
            <a:r>
              <a:rPr lang="en-US" sz="1800" b="0" i="0" u="none" strike="noStrike" baseline="0" dirty="0" err="1">
                <a:latin typeface="PalatinoLinotype-Roman"/>
              </a:rPr>
              <a:t>Qemu</a:t>
            </a:r>
            <a:r>
              <a:rPr lang="en-US" sz="1800" b="0" i="0" u="none" strike="noStrike" baseline="0" dirty="0">
                <a:latin typeface="PalatinoLinotype-Roman"/>
              </a:rPr>
              <a:t>, XEN, VMware, Docker, and so on.</a:t>
            </a:r>
            <a:endParaRPr lang="en-US" dirty="0"/>
          </a:p>
        </p:txBody>
      </p:sp>
    </p:spTree>
    <p:extLst>
      <p:ext uri="{BB962C8B-B14F-4D97-AF65-F5344CB8AC3E}">
        <p14:creationId xmlns:p14="http://schemas.microsoft.com/office/powerpoint/2010/main" val="21982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53E4-9A55-4C6E-A358-4740B18039B8}"/>
              </a:ext>
            </a:extLst>
          </p:cNvPr>
          <p:cNvSpPr>
            <a:spLocks noGrp="1"/>
          </p:cNvSpPr>
          <p:nvPr>
            <p:ph type="title"/>
          </p:nvPr>
        </p:nvSpPr>
        <p:spPr/>
        <p:txBody>
          <a:bodyPr/>
          <a:lstStyle/>
          <a:p>
            <a:r>
              <a:rPr lang="en-US" dirty="0"/>
              <a:t>Difference between Glance and Swift</a:t>
            </a:r>
          </a:p>
        </p:txBody>
      </p:sp>
      <p:sp>
        <p:nvSpPr>
          <p:cNvPr id="3" name="Content Placeholder 2">
            <a:extLst>
              <a:ext uri="{FF2B5EF4-FFF2-40B4-BE49-F238E27FC236}">
                <a16:creationId xmlns:a16="http://schemas.microsoft.com/office/drawing/2014/main" id="{1035CC51-997A-4468-949B-444FCCCDC33A}"/>
              </a:ext>
            </a:extLst>
          </p:cNvPr>
          <p:cNvSpPr>
            <a:spLocks noGrp="1"/>
          </p:cNvSpPr>
          <p:nvPr>
            <p:ph idx="1"/>
          </p:nvPr>
        </p:nvSpPr>
        <p:spPr/>
        <p:txBody>
          <a:bodyPr>
            <a:normAutofit/>
          </a:bodyPr>
          <a:lstStyle/>
          <a:p>
            <a:pPr algn="l"/>
            <a:r>
              <a:rPr lang="en-US" sz="1800" b="0" i="0" u="none" strike="noStrike" baseline="0" dirty="0">
                <a:latin typeface="PalatinoLinotype-Roman"/>
              </a:rPr>
              <a:t>What is the difference between Glance and Swift? Both handle storage. What is the difference between them? What is th</a:t>
            </a:r>
            <a:r>
              <a:rPr lang="en-US" sz="1800" dirty="0">
                <a:latin typeface="PalatinoLinotype-Roman"/>
              </a:rPr>
              <a:t>e </a:t>
            </a:r>
            <a:r>
              <a:rPr lang="en-US" sz="1800" b="0" i="0" u="none" strike="noStrike" baseline="0" dirty="0">
                <a:latin typeface="PalatinoLinotype-Roman"/>
              </a:rPr>
              <a:t>need to integrate such a solution?</a:t>
            </a:r>
          </a:p>
          <a:p>
            <a:pPr algn="l"/>
            <a:r>
              <a:rPr lang="en-US" sz="1800" b="0" i="0" u="none" strike="noStrike" baseline="0" dirty="0">
                <a:latin typeface="PalatinoLinotype-Roman"/>
              </a:rPr>
              <a:t>Swift is a storage system, whereas Glance is an image registry. The difference between the two is that Glance is a service that keeps track of virtual machine images and metadata associated with the images.</a:t>
            </a:r>
          </a:p>
          <a:p>
            <a:pPr algn="l"/>
            <a:r>
              <a:rPr lang="en-US" sz="1800" b="0" i="0" u="none" strike="noStrike" baseline="0" dirty="0">
                <a:latin typeface="PalatinoLinotype-Roman"/>
              </a:rPr>
              <a:t>Metadata can be information such as a kernel, disk images, disk format, and so on. Glance makes this information available to OpenStack users over REST APIs.</a:t>
            </a:r>
          </a:p>
          <a:p>
            <a:pPr algn="l"/>
            <a:r>
              <a:rPr lang="en-US" sz="1800" b="0" i="0" u="none" strike="noStrike" baseline="0" dirty="0">
                <a:latin typeface="PalatinoLinotype-Roman"/>
              </a:rPr>
              <a:t>Glance can use a variety of backends for storing images. The default is to use directories, but in a massive production environment it can use other approaches such as NFS and even Swift.</a:t>
            </a:r>
            <a:endParaRPr lang="en-US" dirty="0"/>
          </a:p>
        </p:txBody>
      </p:sp>
    </p:spTree>
    <p:extLst>
      <p:ext uri="{BB962C8B-B14F-4D97-AF65-F5344CB8AC3E}">
        <p14:creationId xmlns:p14="http://schemas.microsoft.com/office/powerpoint/2010/main" val="138902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6022-8D7C-4A79-A605-51943219085F}"/>
              </a:ext>
            </a:extLst>
          </p:cNvPr>
          <p:cNvSpPr>
            <a:spLocks noGrp="1"/>
          </p:cNvSpPr>
          <p:nvPr>
            <p:ph type="title"/>
          </p:nvPr>
        </p:nvSpPr>
        <p:spPr/>
        <p:txBody>
          <a:bodyPr/>
          <a:lstStyle/>
          <a:p>
            <a:r>
              <a:rPr lang="en-US" dirty="0"/>
              <a:t>Difference between Glance and Swift</a:t>
            </a:r>
          </a:p>
        </p:txBody>
      </p:sp>
      <p:sp>
        <p:nvSpPr>
          <p:cNvPr id="3" name="Content Placeholder 2">
            <a:extLst>
              <a:ext uri="{FF2B5EF4-FFF2-40B4-BE49-F238E27FC236}">
                <a16:creationId xmlns:a16="http://schemas.microsoft.com/office/drawing/2014/main" id="{1ACB9262-4923-4AE0-AA97-55DE157D177F}"/>
              </a:ext>
            </a:extLst>
          </p:cNvPr>
          <p:cNvSpPr>
            <a:spLocks noGrp="1"/>
          </p:cNvSpPr>
          <p:nvPr>
            <p:ph idx="1"/>
          </p:nvPr>
        </p:nvSpPr>
        <p:spPr/>
        <p:txBody>
          <a:bodyPr/>
          <a:lstStyle/>
          <a:p>
            <a:pPr algn="l"/>
            <a:r>
              <a:rPr lang="en-US" sz="1800" b="0" i="0" u="none" strike="noStrike" baseline="0" dirty="0">
                <a:latin typeface="PalatinoLinotype-Roman"/>
              </a:rPr>
              <a:t>Swift, on the other hand, is a storage system. It is designed for object-storage where you can keep data such as virtual disks, images, backup archiving, and so on.</a:t>
            </a:r>
          </a:p>
          <a:p>
            <a:pPr algn="l"/>
            <a:r>
              <a:rPr lang="en-US" sz="1800" b="0" i="0" u="none" strike="noStrike" baseline="0" dirty="0">
                <a:latin typeface="PalatinoLinotype-Roman"/>
              </a:rPr>
              <a:t>The mission of Glance is to be an image registry. From an architectural point of view, the goal of Glance is to focus on advanced ways to store and query image information via the Image Service API.</a:t>
            </a:r>
          </a:p>
          <a:p>
            <a:pPr algn="l"/>
            <a:r>
              <a:rPr lang="en-US" sz="1800" b="0" i="0" u="none" strike="noStrike" baseline="0" dirty="0">
                <a:latin typeface="PalatinoLinotype-Roman"/>
              </a:rPr>
              <a:t>A typical use case for Glance is to allow a client (which can be a user or an external service) to register a new virtual disk image, while a storage system focuses on providing a highly scalable and redundant data store.</a:t>
            </a:r>
            <a:endParaRPr lang="en-US" dirty="0"/>
          </a:p>
        </p:txBody>
      </p:sp>
    </p:spTree>
    <p:extLst>
      <p:ext uri="{BB962C8B-B14F-4D97-AF65-F5344CB8AC3E}">
        <p14:creationId xmlns:p14="http://schemas.microsoft.com/office/powerpoint/2010/main" val="2367175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FE10-526D-4A15-B27B-E55FA28EEA29}"/>
              </a:ext>
            </a:extLst>
          </p:cNvPr>
          <p:cNvSpPr>
            <a:spLocks noGrp="1"/>
          </p:cNvSpPr>
          <p:nvPr>
            <p:ph type="title"/>
          </p:nvPr>
        </p:nvSpPr>
        <p:spPr/>
        <p:txBody>
          <a:bodyPr/>
          <a:lstStyle/>
          <a:p>
            <a:r>
              <a:rPr lang="en-US" sz="1800" b="1" i="0" u="none" strike="noStrike" baseline="0" dirty="0">
                <a:latin typeface="Arial-BoldMT"/>
              </a:rPr>
              <a:t>Nova-Compute service</a:t>
            </a:r>
            <a:endParaRPr lang="en-US" dirty="0"/>
          </a:p>
        </p:txBody>
      </p:sp>
      <p:sp>
        <p:nvSpPr>
          <p:cNvPr id="3" name="Content Placeholder 2">
            <a:extLst>
              <a:ext uri="{FF2B5EF4-FFF2-40B4-BE49-F238E27FC236}">
                <a16:creationId xmlns:a16="http://schemas.microsoft.com/office/drawing/2014/main" id="{F845081D-6718-464A-B2F0-A51EA5B81A5C}"/>
              </a:ext>
            </a:extLst>
          </p:cNvPr>
          <p:cNvSpPr>
            <a:spLocks noGrp="1"/>
          </p:cNvSpPr>
          <p:nvPr>
            <p:ph idx="1"/>
          </p:nvPr>
        </p:nvSpPr>
        <p:spPr/>
        <p:txBody>
          <a:bodyPr/>
          <a:lstStyle/>
          <a:p>
            <a:pPr algn="l"/>
            <a:r>
              <a:rPr lang="en-US" sz="1800" b="1" i="0" u="none" strike="noStrike" baseline="0" dirty="0">
                <a:latin typeface="PalatinoLinotype-Bold"/>
              </a:rPr>
              <a:t>Nova </a:t>
            </a:r>
            <a:r>
              <a:rPr lang="en-US" sz="1800" b="0" i="0" u="none" strike="noStrike" baseline="0" dirty="0">
                <a:latin typeface="PalatinoLinotype-Roman"/>
              </a:rPr>
              <a:t>is the original core component of OpenStack. From an architectural level, it is considered one of the most complicated components of OpenStack.</a:t>
            </a:r>
          </a:p>
          <a:p>
            <a:pPr algn="l"/>
            <a:r>
              <a:rPr lang="en-US" sz="1800" b="0" i="0" u="none" strike="noStrike" baseline="0" dirty="0">
                <a:latin typeface="PalatinoLinotype-Roman"/>
              </a:rPr>
              <a:t>Nova provides the compute service in OpenStack and manages virtual machines in response to service requests made by OpenStack users.</a:t>
            </a:r>
          </a:p>
          <a:p>
            <a:pPr algn="l"/>
            <a:r>
              <a:rPr lang="en-US" sz="1800" b="0" i="0" u="none" strike="noStrike" baseline="0" dirty="0">
                <a:latin typeface="PalatinoLinotype-Roman"/>
              </a:rPr>
              <a:t>What makes Nova complex is its interaction with a large number of other OpenStack services and internal components, which it must collaborate with to respond to user requests for running a VM.</a:t>
            </a:r>
            <a:endParaRPr lang="en-US" dirty="0"/>
          </a:p>
        </p:txBody>
      </p:sp>
    </p:spTree>
    <p:extLst>
      <p:ext uri="{BB962C8B-B14F-4D97-AF65-F5344CB8AC3E}">
        <p14:creationId xmlns:p14="http://schemas.microsoft.com/office/powerpoint/2010/main" val="1535682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E247-22DF-4303-9054-807B553DCA79}"/>
              </a:ext>
            </a:extLst>
          </p:cNvPr>
          <p:cNvSpPr>
            <a:spLocks noGrp="1"/>
          </p:cNvSpPr>
          <p:nvPr>
            <p:ph type="title"/>
          </p:nvPr>
        </p:nvSpPr>
        <p:spPr/>
        <p:txBody>
          <a:bodyPr/>
          <a:lstStyle/>
          <a:p>
            <a:r>
              <a:rPr lang="en-US" sz="1800" i="0" u="none" strike="noStrike" baseline="0" dirty="0">
                <a:latin typeface="Arial-BoldMT"/>
              </a:rPr>
              <a:t>Nova architecture as a distributed</a:t>
            </a:r>
            <a:br>
              <a:rPr lang="en-US" sz="1800" i="0" u="none" strike="noStrike" baseline="0" dirty="0">
                <a:latin typeface="Arial-BoldMT"/>
              </a:rPr>
            </a:br>
            <a:r>
              <a:rPr lang="en-US" sz="1800" i="0" u="none" strike="noStrike" baseline="0" dirty="0">
                <a:latin typeface="Arial-BoldMT"/>
              </a:rPr>
              <a:t>application</a:t>
            </a:r>
            <a:endParaRPr lang="en-US" dirty="0">
              <a:latin typeface="Arial-BoldMT"/>
            </a:endParaRPr>
          </a:p>
        </p:txBody>
      </p:sp>
      <p:sp>
        <p:nvSpPr>
          <p:cNvPr id="3" name="Content Placeholder 2">
            <a:extLst>
              <a:ext uri="{FF2B5EF4-FFF2-40B4-BE49-F238E27FC236}">
                <a16:creationId xmlns:a16="http://schemas.microsoft.com/office/drawing/2014/main" id="{E71589E4-FE43-45F1-B3B5-D86509763CC8}"/>
              </a:ext>
            </a:extLst>
          </p:cNvPr>
          <p:cNvSpPr>
            <a:spLocks noGrp="1"/>
          </p:cNvSpPr>
          <p:nvPr>
            <p:ph idx="1"/>
          </p:nvPr>
        </p:nvSpPr>
        <p:spPr/>
        <p:txBody>
          <a:bodyPr/>
          <a:lstStyle/>
          <a:p>
            <a:pPr algn="l"/>
            <a:r>
              <a:rPr lang="en-US" sz="1800" b="0" i="0" u="none" strike="noStrike" baseline="0" dirty="0">
                <a:latin typeface="PalatinoLinotype-Roman"/>
              </a:rPr>
              <a:t>Lets look at </a:t>
            </a:r>
            <a:r>
              <a:rPr lang="en-US" sz="1800" dirty="0">
                <a:latin typeface="PalatinoLinotype-Roman"/>
              </a:rPr>
              <a:t>Nova</a:t>
            </a:r>
            <a:r>
              <a:rPr lang="en-US" sz="1800" b="0" i="0" u="none" strike="noStrike" baseline="0" dirty="0">
                <a:latin typeface="PalatinoLinotype-Roman"/>
              </a:rPr>
              <a:t> architecture as a distributed application that needs orchestration between different components to carry out tasks.</a:t>
            </a:r>
          </a:p>
          <a:p>
            <a:pPr algn="l"/>
            <a:r>
              <a:rPr lang="en-US" sz="1800" b="1" i="0" u="none" strike="noStrike" baseline="0" dirty="0">
                <a:latin typeface="Arial-BoldMT"/>
              </a:rPr>
              <a:t>nova-</a:t>
            </a:r>
            <a:r>
              <a:rPr lang="en-US" sz="1800" b="1" i="0" u="none" strike="noStrike" baseline="0" dirty="0" err="1">
                <a:latin typeface="Arial-BoldMT"/>
              </a:rPr>
              <a:t>api</a:t>
            </a:r>
            <a:endParaRPr lang="en-US" sz="1800" b="1" i="0" u="none" strike="noStrike" baseline="0" dirty="0">
              <a:latin typeface="Arial-BoldMT"/>
            </a:endParaRPr>
          </a:p>
          <a:p>
            <a:pPr algn="l"/>
            <a:r>
              <a:rPr lang="en-US" sz="1800" b="0" i="0" u="none" strike="noStrike" baseline="0" dirty="0">
                <a:latin typeface="PalatinoLinotype-Roman"/>
              </a:rPr>
              <a:t>The </a:t>
            </a:r>
            <a:r>
              <a:rPr lang="en-US" sz="1800" b="1" i="0" u="none" strike="noStrike" baseline="0" dirty="0">
                <a:latin typeface="PalatinoLinotype-Bold"/>
              </a:rPr>
              <a:t>nova-</a:t>
            </a:r>
            <a:r>
              <a:rPr lang="en-US" sz="1800" b="1" i="0" u="none" strike="noStrike" baseline="0" dirty="0" err="1">
                <a:latin typeface="PalatinoLinotype-Bold"/>
              </a:rPr>
              <a:t>api</a:t>
            </a:r>
            <a:r>
              <a:rPr lang="en-US" sz="1800" b="1" i="0" u="none" strike="noStrike" baseline="0" dirty="0">
                <a:latin typeface="PalatinoLinotype-Bold"/>
              </a:rPr>
              <a:t> </a:t>
            </a:r>
            <a:r>
              <a:rPr lang="en-US" sz="1800" b="0" i="0" u="none" strike="noStrike" baseline="0" dirty="0">
                <a:latin typeface="PalatinoLinotype-Roman"/>
              </a:rPr>
              <a:t>component accepts and responds to the end user and computes API calls. The end users or other components communicate with the OpenStack nova-</a:t>
            </a:r>
            <a:r>
              <a:rPr lang="en-US" sz="1800" b="0" i="0" u="none" strike="noStrike" baseline="0" dirty="0" err="1">
                <a:latin typeface="PalatinoLinotype-Roman"/>
              </a:rPr>
              <a:t>api</a:t>
            </a:r>
            <a:r>
              <a:rPr lang="en-US" sz="1800" b="0" i="0" u="none" strike="noStrike" baseline="0" dirty="0">
                <a:latin typeface="PalatinoLinotype-Roman"/>
              </a:rPr>
              <a:t> interface to create instances via the OpenStack API or EC2 API.</a:t>
            </a:r>
          </a:p>
          <a:p>
            <a:pPr algn="l"/>
            <a:r>
              <a:rPr lang="en-US" sz="1800" b="0" i="0" u="none" strike="noStrike" baseline="0" dirty="0">
                <a:latin typeface="PalatinoLinotype-Roman"/>
              </a:rPr>
              <a:t>The nova-</a:t>
            </a:r>
            <a:r>
              <a:rPr lang="en-US" sz="1800" b="0" i="0" u="none" strike="noStrike" baseline="0" dirty="0" err="1">
                <a:latin typeface="PalatinoLinotype-Roman"/>
              </a:rPr>
              <a:t>api</a:t>
            </a:r>
            <a:r>
              <a:rPr lang="en-US" sz="1800" b="0" i="0" u="none" strike="noStrike" baseline="0" dirty="0">
                <a:latin typeface="PalatinoLinotype-Roman"/>
              </a:rPr>
              <a:t> initiates most orchestrating activities such as the running of an instance or the enforcement of some particular policies.</a:t>
            </a:r>
            <a:endParaRPr lang="en-US" dirty="0"/>
          </a:p>
        </p:txBody>
      </p:sp>
    </p:spTree>
    <p:extLst>
      <p:ext uri="{BB962C8B-B14F-4D97-AF65-F5344CB8AC3E}">
        <p14:creationId xmlns:p14="http://schemas.microsoft.com/office/powerpoint/2010/main" val="321380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2629-2E0E-4350-A7B5-8039DC9CBAF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00D765D-EA7F-4670-AE71-32B958E6B073}"/>
              </a:ext>
            </a:extLst>
          </p:cNvPr>
          <p:cNvSpPr>
            <a:spLocks noGrp="1"/>
          </p:cNvSpPr>
          <p:nvPr>
            <p:ph idx="1"/>
          </p:nvPr>
        </p:nvSpPr>
        <p:spPr/>
        <p:txBody>
          <a:bodyPr/>
          <a:lstStyle/>
          <a:p>
            <a:pPr algn="l"/>
            <a:r>
              <a:rPr lang="en-US" sz="1800" b="0" i="0" u="none" strike="noStrike" baseline="0" dirty="0">
                <a:latin typeface="PalatinoLinotype-Roman"/>
              </a:rPr>
              <a:t>Getting acquainted with the logical architecture of the OpenStack ecosystem by revisiting its components.</a:t>
            </a:r>
          </a:p>
          <a:p>
            <a:pPr algn="l"/>
            <a:r>
              <a:rPr lang="en-US" sz="1800" b="0" i="0" u="none" strike="noStrike" baseline="0" dirty="0">
                <a:latin typeface="PalatinoLinotype-Roman"/>
              </a:rPr>
              <a:t>Learning how to design an OpenStack environment by choosing the right core services for the right environment.</a:t>
            </a:r>
          </a:p>
          <a:p>
            <a:pPr algn="l"/>
            <a:r>
              <a:rPr lang="en-US" sz="1800" b="0" i="0" u="none" strike="noStrike" baseline="0" dirty="0">
                <a:latin typeface="PalatinoLinotype-Roman"/>
              </a:rPr>
              <a:t>Enlarging the OpenStack ecosystem by joining new projects within the latest stable releases.</a:t>
            </a:r>
          </a:p>
          <a:p>
            <a:pPr algn="l"/>
            <a:r>
              <a:rPr lang="en-US" sz="1800" b="0" i="0" u="none" strike="noStrike" baseline="0" dirty="0">
                <a:latin typeface="PalatinoLinotype-Roman"/>
              </a:rPr>
              <a:t>Designing the first OpenStack architecture for a large-scale environment</a:t>
            </a:r>
            <a:endParaRPr lang="en-US" dirty="0"/>
          </a:p>
        </p:txBody>
      </p:sp>
    </p:spTree>
    <p:extLst>
      <p:ext uri="{BB962C8B-B14F-4D97-AF65-F5344CB8AC3E}">
        <p14:creationId xmlns:p14="http://schemas.microsoft.com/office/powerpoint/2010/main" val="2449120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EAC8-5705-46D5-8DEF-0F629D72A802}"/>
              </a:ext>
            </a:extLst>
          </p:cNvPr>
          <p:cNvSpPr>
            <a:spLocks noGrp="1"/>
          </p:cNvSpPr>
          <p:nvPr>
            <p:ph type="title"/>
          </p:nvPr>
        </p:nvSpPr>
        <p:spPr/>
        <p:txBody>
          <a:bodyPr>
            <a:normAutofit fontScale="90000"/>
          </a:bodyPr>
          <a:lstStyle/>
          <a:p>
            <a:r>
              <a:rPr lang="en-US" sz="4000" i="0" u="none" strike="noStrike" baseline="0" dirty="0">
                <a:latin typeface="Arial-BoldMT"/>
              </a:rPr>
              <a:t>Nova architecture as a distributed</a:t>
            </a:r>
            <a:br>
              <a:rPr lang="en-US" sz="4000" i="0" u="none" strike="noStrike" baseline="0" dirty="0">
                <a:latin typeface="Arial-BoldMT"/>
              </a:rPr>
            </a:br>
            <a:r>
              <a:rPr lang="en-US" sz="4000" i="0" u="none" strike="noStrike" baseline="0" dirty="0">
                <a:latin typeface="Arial-BoldMT"/>
              </a:rPr>
              <a:t>application</a:t>
            </a:r>
            <a:endParaRPr lang="en-US" dirty="0"/>
          </a:p>
        </p:txBody>
      </p:sp>
      <p:sp>
        <p:nvSpPr>
          <p:cNvPr id="3" name="Content Placeholder 2">
            <a:extLst>
              <a:ext uri="{FF2B5EF4-FFF2-40B4-BE49-F238E27FC236}">
                <a16:creationId xmlns:a16="http://schemas.microsoft.com/office/drawing/2014/main" id="{92DDB819-034E-44CE-9B24-2590863FE938}"/>
              </a:ext>
            </a:extLst>
          </p:cNvPr>
          <p:cNvSpPr>
            <a:spLocks noGrp="1"/>
          </p:cNvSpPr>
          <p:nvPr>
            <p:ph idx="1"/>
          </p:nvPr>
        </p:nvSpPr>
        <p:spPr/>
        <p:txBody>
          <a:bodyPr/>
          <a:lstStyle/>
          <a:p>
            <a:r>
              <a:rPr lang="en-US" sz="1800" b="1" i="0" u="none" strike="noStrike" baseline="0" dirty="0">
                <a:latin typeface="Arial-BoldMT"/>
              </a:rPr>
              <a:t>nova-compute</a:t>
            </a:r>
          </a:p>
          <a:p>
            <a:pPr algn="l"/>
            <a:r>
              <a:rPr lang="en-US" sz="1800" b="0" i="0" u="none" strike="noStrike" baseline="0" dirty="0">
                <a:latin typeface="PalatinoLinotype-Roman"/>
              </a:rPr>
              <a:t>The </a:t>
            </a:r>
            <a:r>
              <a:rPr lang="en-US" sz="1800" b="1" i="0" u="none" strike="noStrike" baseline="0" dirty="0">
                <a:latin typeface="PalatinoLinotype-Bold"/>
              </a:rPr>
              <a:t>nova-compute </a:t>
            </a:r>
            <a:r>
              <a:rPr lang="en-US" sz="1800" b="0" i="0" u="none" strike="noStrike" baseline="0" dirty="0">
                <a:latin typeface="PalatinoLinotype-Roman"/>
              </a:rPr>
              <a:t>component is primarily a worker daemon that creates and terminates VM instances via the hypervisor's APIs (</a:t>
            </a:r>
            <a:r>
              <a:rPr lang="en-US" sz="1800" b="0" i="0" u="none" strike="noStrike" baseline="0" dirty="0" err="1">
                <a:latin typeface="PalatinoLinotype-Roman"/>
              </a:rPr>
              <a:t>XenAPI</a:t>
            </a:r>
            <a:r>
              <a:rPr lang="en-US" sz="1800" b="0" i="0" u="none" strike="noStrike" baseline="0" dirty="0">
                <a:latin typeface="PalatinoLinotype-Roman"/>
              </a:rPr>
              <a:t> for </a:t>
            </a:r>
            <a:r>
              <a:rPr lang="en-US" sz="1800" b="0" i="0" u="none" strike="noStrike" baseline="0" dirty="0" err="1">
                <a:latin typeface="PalatinoLinotype-Roman"/>
              </a:rPr>
              <a:t>XenServer</a:t>
            </a:r>
            <a:r>
              <a:rPr lang="en-US" sz="1800" b="0" i="0" u="none" strike="noStrike" baseline="0" dirty="0">
                <a:latin typeface="PalatinoLinotype-Roman"/>
              </a:rPr>
              <a:t>, </a:t>
            </a:r>
            <a:r>
              <a:rPr lang="en-US" sz="1800" b="0" i="0" u="none" strike="noStrike" baseline="0" dirty="0" err="1">
                <a:latin typeface="PalatinoLinotype-Roman"/>
              </a:rPr>
              <a:t>Libvirt</a:t>
            </a:r>
            <a:r>
              <a:rPr lang="en-US" sz="1800" b="0" i="0" u="none" strike="noStrike" baseline="0" dirty="0">
                <a:latin typeface="PalatinoLinotype-Roman"/>
              </a:rPr>
              <a:t> KVM, and the VMware API for VMware).</a:t>
            </a:r>
          </a:p>
          <a:p>
            <a:pPr algn="l"/>
            <a:r>
              <a:rPr lang="en-US" sz="1800" b="1" i="0" u="none" strike="noStrike" baseline="0" dirty="0">
                <a:latin typeface="Arial-BoldMT"/>
              </a:rPr>
              <a:t>nova-network</a:t>
            </a:r>
            <a:endParaRPr lang="en-US" sz="1800" dirty="0">
              <a:latin typeface="PalatinoLinotype-Roman"/>
            </a:endParaRPr>
          </a:p>
          <a:p>
            <a:pPr algn="l"/>
            <a:r>
              <a:rPr lang="en-US" sz="1800" b="0" i="0" u="none" strike="noStrike" baseline="0" dirty="0">
                <a:latin typeface="PalatinoLinotype-Roman"/>
              </a:rPr>
              <a:t>The </a:t>
            </a:r>
            <a:r>
              <a:rPr lang="en-US" sz="1800" b="1" i="0" u="none" strike="noStrike" baseline="0" dirty="0">
                <a:latin typeface="PalatinoLinotype-Bold"/>
              </a:rPr>
              <a:t>nova-network </a:t>
            </a:r>
            <a:r>
              <a:rPr lang="en-US" sz="1800" b="0" i="0" u="none" strike="noStrike" baseline="0" dirty="0">
                <a:latin typeface="PalatinoLinotype-Roman"/>
              </a:rPr>
              <a:t>component accepts networking tasks from the queue and then performs these tasks to manipulate the network (such as setting up bridging interfaces or changing IP table rules).</a:t>
            </a:r>
          </a:p>
          <a:p>
            <a:pPr algn="l"/>
            <a:r>
              <a:rPr lang="en-US" sz="1800" b="1" i="0" u="none" strike="noStrike" baseline="0" dirty="0">
                <a:latin typeface="PalatinoLinotype-Bold"/>
              </a:rPr>
              <a:t>Neutron </a:t>
            </a:r>
            <a:r>
              <a:rPr lang="en-US" sz="1800" b="0" i="0" u="none" strike="noStrike" baseline="0" dirty="0">
                <a:latin typeface="PalatinoLinotype-Roman"/>
              </a:rPr>
              <a:t>is a replacement for the nova-network service.</a:t>
            </a:r>
            <a:endParaRPr lang="en-US" dirty="0"/>
          </a:p>
        </p:txBody>
      </p:sp>
    </p:spTree>
    <p:extLst>
      <p:ext uri="{BB962C8B-B14F-4D97-AF65-F5344CB8AC3E}">
        <p14:creationId xmlns:p14="http://schemas.microsoft.com/office/powerpoint/2010/main" val="252555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71B2-4E42-4BF9-B262-12E5CDF36154}"/>
              </a:ext>
            </a:extLst>
          </p:cNvPr>
          <p:cNvSpPr>
            <a:spLocks noGrp="1"/>
          </p:cNvSpPr>
          <p:nvPr>
            <p:ph type="title"/>
          </p:nvPr>
        </p:nvSpPr>
        <p:spPr/>
        <p:txBody>
          <a:bodyPr>
            <a:normAutofit fontScale="90000"/>
          </a:bodyPr>
          <a:lstStyle/>
          <a:p>
            <a:r>
              <a:rPr lang="en-US" sz="4000" i="0" u="none" strike="noStrike" baseline="0" dirty="0">
                <a:latin typeface="Arial-BoldMT"/>
              </a:rPr>
              <a:t>Nova architecture as a distributed</a:t>
            </a:r>
            <a:br>
              <a:rPr lang="en-US" sz="4000" i="0" u="none" strike="noStrike" baseline="0" dirty="0">
                <a:latin typeface="Arial-BoldMT"/>
              </a:rPr>
            </a:br>
            <a:r>
              <a:rPr lang="en-US" sz="4000" i="0" u="none" strike="noStrike" baseline="0" dirty="0">
                <a:latin typeface="Arial-BoldMT"/>
              </a:rPr>
              <a:t>application</a:t>
            </a:r>
            <a:endParaRPr lang="en-US" dirty="0"/>
          </a:p>
        </p:txBody>
      </p:sp>
      <p:sp>
        <p:nvSpPr>
          <p:cNvPr id="3" name="Content Placeholder 2">
            <a:extLst>
              <a:ext uri="{FF2B5EF4-FFF2-40B4-BE49-F238E27FC236}">
                <a16:creationId xmlns:a16="http://schemas.microsoft.com/office/drawing/2014/main" id="{DA7B8979-B847-4793-98FC-32ED8E95A168}"/>
              </a:ext>
            </a:extLst>
          </p:cNvPr>
          <p:cNvSpPr>
            <a:spLocks noGrp="1"/>
          </p:cNvSpPr>
          <p:nvPr>
            <p:ph idx="1"/>
          </p:nvPr>
        </p:nvSpPr>
        <p:spPr/>
        <p:txBody>
          <a:bodyPr/>
          <a:lstStyle/>
          <a:p>
            <a:r>
              <a:rPr lang="en-US" sz="1800" b="1" i="0" u="none" strike="noStrike" baseline="0" dirty="0">
                <a:latin typeface="Arial-BoldMT"/>
              </a:rPr>
              <a:t>nova-scheduler</a:t>
            </a:r>
          </a:p>
          <a:p>
            <a:pPr algn="l"/>
            <a:r>
              <a:rPr lang="en-US" sz="1800" b="0" i="0" u="none" strike="noStrike" baseline="0" dirty="0">
                <a:latin typeface="PalatinoLinotype-Roman"/>
              </a:rPr>
              <a:t>The </a:t>
            </a:r>
            <a:r>
              <a:rPr lang="en-US" sz="1800" b="1" i="0" u="none" strike="noStrike" baseline="0" dirty="0">
                <a:latin typeface="PalatinoLinotype-Bold"/>
              </a:rPr>
              <a:t>nova-scheduler </a:t>
            </a:r>
            <a:r>
              <a:rPr lang="en-US" sz="1800" b="0" i="0" u="none" strike="noStrike" baseline="0" dirty="0">
                <a:latin typeface="PalatinoLinotype-Roman"/>
              </a:rPr>
              <a:t>component takes a VM instance's request from the queue and determines where it should run (specifically which compute host it should run on).</a:t>
            </a:r>
          </a:p>
          <a:p>
            <a:pPr algn="l"/>
            <a:r>
              <a:rPr lang="en-US" sz="1800" b="1" i="0" u="none" strike="noStrike" baseline="0" dirty="0">
                <a:latin typeface="Arial-BoldMT"/>
              </a:rPr>
              <a:t>nova-conductor</a:t>
            </a:r>
            <a:endParaRPr lang="en-US" sz="1800" dirty="0">
              <a:latin typeface="PalatinoLinotype-Roman"/>
            </a:endParaRPr>
          </a:p>
          <a:p>
            <a:pPr algn="l"/>
            <a:r>
              <a:rPr lang="en-US" sz="1800" b="0" i="0" u="none" strike="noStrike" baseline="0" dirty="0">
                <a:latin typeface="PalatinoLinotype-Roman"/>
              </a:rPr>
              <a:t>The </a:t>
            </a:r>
            <a:r>
              <a:rPr lang="en-US" sz="1800" b="1" i="0" u="none" strike="noStrike" baseline="0" dirty="0">
                <a:latin typeface="PalatinoLinotype-Bold"/>
              </a:rPr>
              <a:t>nova-conductor </a:t>
            </a:r>
            <a:r>
              <a:rPr lang="en-US" sz="1800" b="0" i="0" u="none" strike="noStrike" baseline="0" dirty="0">
                <a:latin typeface="PalatinoLinotype-Roman"/>
              </a:rPr>
              <a:t>service provides database access to compute nodes. The idea behind this service is to prevent direct database access from the compute nodes, thus enhancing database security in case one of the compute nodes gets compromised.</a:t>
            </a:r>
            <a:endParaRPr lang="en-US" dirty="0"/>
          </a:p>
        </p:txBody>
      </p:sp>
    </p:spTree>
    <p:extLst>
      <p:ext uri="{BB962C8B-B14F-4D97-AF65-F5344CB8AC3E}">
        <p14:creationId xmlns:p14="http://schemas.microsoft.com/office/powerpoint/2010/main" val="867312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5A3D-CA34-4A17-8A98-D948FC93556E}"/>
              </a:ext>
            </a:extLst>
          </p:cNvPr>
          <p:cNvSpPr>
            <a:spLocks noGrp="1"/>
          </p:cNvSpPr>
          <p:nvPr>
            <p:ph type="title"/>
          </p:nvPr>
        </p:nvSpPr>
        <p:spPr/>
        <p:txBody>
          <a:bodyPr/>
          <a:lstStyle/>
          <a:p>
            <a:r>
              <a:rPr lang="en-US" sz="4000" b="1" i="0" u="none" strike="noStrike" baseline="0" dirty="0">
                <a:latin typeface="Arial-BoldMT"/>
              </a:rPr>
              <a:t>Nova-Compute service</a:t>
            </a:r>
            <a:endParaRPr lang="en-US" dirty="0"/>
          </a:p>
        </p:txBody>
      </p:sp>
      <p:sp>
        <p:nvSpPr>
          <p:cNvPr id="3" name="Content Placeholder 2">
            <a:extLst>
              <a:ext uri="{FF2B5EF4-FFF2-40B4-BE49-F238E27FC236}">
                <a16:creationId xmlns:a16="http://schemas.microsoft.com/office/drawing/2014/main" id="{CC0E25E9-BF65-4D3C-A2CF-5E072298E08B}"/>
              </a:ext>
            </a:extLst>
          </p:cNvPr>
          <p:cNvSpPr>
            <a:spLocks noGrp="1"/>
          </p:cNvSpPr>
          <p:nvPr>
            <p:ph idx="1"/>
          </p:nvPr>
        </p:nvSpPr>
        <p:spPr/>
        <p:txBody>
          <a:bodyPr/>
          <a:lstStyle/>
          <a:p>
            <a:pPr algn="l"/>
            <a:r>
              <a:rPr lang="en-US" sz="1800" b="0" i="0" u="none" strike="noStrike" baseline="0" dirty="0">
                <a:latin typeface="PalatinoLinotype-Roman"/>
              </a:rPr>
              <a:t>By zooming out of the general components of OpenStack, we find that Nova interacts with several services such as Keystone for authentication, Glance for images, and Horizon for the web interface.</a:t>
            </a:r>
          </a:p>
          <a:p>
            <a:pPr algn="l"/>
            <a:r>
              <a:rPr lang="en-US" sz="1800" b="0" i="0" u="none" strike="noStrike" baseline="0" dirty="0">
                <a:latin typeface="PalatinoLinotype-Roman"/>
              </a:rPr>
              <a:t>For example, the Glance interaction is central; the API process can upload any query to Glance, while nova-compute will download images to launch instances.</a:t>
            </a:r>
          </a:p>
          <a:p>
            <a:pPr algn="l"/>
            <a:r>
              <a:rPr lang="en-US" sz="1800" b="0" i="0" u="none" strike="noStrike" baseline="0" dirty="0">
                <a:latin typeface="PalatinoLinotype-Roman"/>
              </a:rPr>
              <a:t>Nova also provides console services that allow end users to access the console of the virtual instance through a proxy such as </a:t>
            </a:r>
            <a:r>
              <a:rPr lang="en-US" sz="1800" b="1" i="0" u="none" strike="noStrike" baseline="0" dirty="0">
                <a:latin typeface="PalatinoLinotype-Bold"/>
              </a:rPr>
              <a:t>nova-console</a:t>
            </a:r>
            <a:r>
              <a:rPr lang="en-US" sz="1800" b="0" i="0" u="none" strike="noStrike" baseline="0" dirty="0">
                <a:latin typeface="PalatinoLinotype-Roman"/>
              </a:rPr>
              <a:t>, </a:t>
            </a:r>
            <a:r>
              <a:rPr lang="en-US" sz="1800" b="1" i="0" u="none" strike="noStrike" baseline="0" dirty="0">
                <a:latin typeface="PalatinoLinotype-Bold"/>
              </a:rPr>
              <a:t>nova-</a:t>
            </a:r>
            <a:r>
              <a:rPr lang="en-US" sz="1800" b="1" i="0" u="none" strike="noStrike" baseline="0" dirty="0" err="1">
                <a:latin typeface="PalatinoLinotype-Bold"/>
              </a:rPr>
              <a:t>novncproxy</a:t>
            </a:r>
            <a:r>
              <a:rPr lang="en-US" sz="1800" b="1" i="0" u="none" strike="noStrike" baseline="0" dirty="0">
                <a:latin typeface="PalatinoLinotype-Bold"/>
              </a:rPr>
              <a:t>, </a:t>
            </a:r>
            <a:r>
              <a:rPr lang="en-US" sz="1800" b="0" i="0" u="none" strike="noStrike" baseline="0" dirty="0">
                <a:latin typeface="PalatinoLinotype-Roman"/>
              </a:rPr>
              <a:t>and </a:t>
            </a:r>
            <a:r>
              <a:rPr lang="en-US" sz="1800" b="1" i="0" u="none" strike="noStrike" baseline="0" dirty="0">
                <a:latin typeface="PalatinoLinotype-Bold"/>
              </a:rPr>
              <a:t>nova-</a:t>
            </a:r>
            <a:r>
              <a:rPr lang="en-US" sz="1800" b="1" i="0" u="none" strike="noStrike" baseline="0" dirty="0" err="1">
                <a:latin typeface="PalatinoLinotype-Bold"/>
              </a:rPr>
              <a:t>consoleauth</a:t>
            </a:r>
            <a:endParaRPr lang="en-US" dirty="0"/>
          </a:p>
        </p:txBody>
      </p:sp>
    </p:spTree>
    <p:extLst>
      <p:ext uri="{BB962C8B-B14F-4D97-AF65-F5344CB8AC3E}">
        <p14:creationId xmlns:p14="http://schemas.microsoft.com/office/powerpoint/2010/main" val="154227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6A5D-C1FB-401D-A73C-6D7D1E7268F1}"/>
              </a:ext>
            </a:extLst>
          </p:cNvPr>
          <p:cNvSpPr>
            <a:spLocks noGrp="1"/>
          </p:cNvSpPr>
          <p:nvPr>
            <p:ph type="title"/>
          </p:nvPr>
        </p:nvSpPr>
        <p:spPr/>
        <p:txBody>
          <a:bodyPr/>
          <a:lstStyle/>
          <a:p>
            <a:r>
              <a:rPr lang="en-US" sz="1800" b="1" i="0" u="none" strike="noStrike" baseline="0" dirty="0">
                <a:latin typeface="Arial-BoldMT"/>
              </a:rPr>
              <a:t>Neutron - Networking services</a:t>
            </a:r>
            <a:endParaRPr lang="en-US" dirty="0"/>
          </a:p>
        </p:txBody>
      </p:sp>
      <p:sp>
        <p:nvSpPr>
          <p:cNvPr id="3" name="Content Placeholder 2">
            <a:extLst>
              <a:ext uri="{FF2B5EF4-FFF2-40B4-BE49-F238E27FC236}">
                <a16:creationId xmlns:a16="http://schemas.microsoft.com/office/drawing/2014/main" id="{604EBD5A-1CB1-469E-A9A4-98AFB4045ED7}"/>
              </a:ext>
            </a:extLst>
          </p:cNvPr>
          <p:cNvSpPr>
            <a:spLocks noGrp="1"/>
          </p:cNvSpPr>
          <p:nvPr>
            <p:ph idx="1"/>
          </p:nvPr>
        </p:nvSpPr>
        <p:spPr/>
        <p:txBody>
          <a:bodyPr/>
          <a:lstStyle/>
          <a:p>
            <a:pPr algn="l"/>
            <a:r>
              <a:rPr lang="en-US" sz="1800" b="0" i="0" u="none" strike="noStrike" baseline="0" dirty="0">
                <a:latin typeface="PalatinoLinotype-Roman"/>
              </a:rPr>
              <a:t>Neutron provides a real </a:t>
            </a:r>
            <a:r>
              <a:rPr lang="en-US" sz="1800" b="1" i="0" u="none" strike="noStrike" baseline="0" dirty="0">
                <a:latin typeface="PalatinoLinotype-Bold"/>
              </a:rPr>
              <a:t>Network as a Service </a:t>
            </a:r>
            <a:r>
              <a:rPr lang="en-US" sz="1800" b="0" i="0" u="none" strike="noStrike" baseline="0" dirty="0">
                <a:latin typeface="PalatinoLinotype-Roman"/>
              </a:rPr>
              <a:t>(</a:t>
            </a:r>
            <a:r>
              <a:rPr lang="en-US" sz="1800" b="1" i="0" u="none" strike="noStrike" baseline="0" dirty="0" err="1">
                <a:latin typeface="PalatinoLinotype-Bold"/>
              </a:rPr>
              <a:t>NaaS</a:t>
            </a:r>
            <a:r>
              <a:rPr lang="en-US" sz="1800" b="0" i="0" u="none" strike="noStrike" baseline="0" dirty="0">
                <a:latin typeface="PalatinoLinotype-Roman"/>
              </a:rPr>
              <a:t>) capability between interface devices that are managed by OpenStack services such as Nova.</a:t>
            </a:r>
          </a:p>
          <a:p>
            <a:pPr algn="l"/>
            <a:r>
              <a:rPr lang="en-US" sz="1600" b="1" i="0" u="none" strike="noStrike" baseline="0" dirty="0">
                <a:latin typeface="PalatinoLinotype-Roman"/>
              </a:rPr>
              <a:t>There are various characteristics that should be considered for Neutron</a:t>
            </a:r>
            <a:r>
              <a:rPr lang="en-US" sz="1800" b="0" i="0" u="none" strike="noStrike" baseline="0" dirty="0">
                <a:latin typeface="PalatinoLinotype-Roman"/>
              </a:rPr>
              <a:t>:</a:t>
            </a:r>
          </a:p>
          <a:p>
            <a:pPr algn="l"/>
            <a:r>
              <a:rPr lang="en-US" sz="1800" b="0" i="0" u="none" strike="noStrike" baseline="0" dirty="0">
                <a:latin typeface="PalatinoLinotype-Roman"/>
              </a:rPr>
              <a:t>It allows users to create their own networks and then attaches server interfaces to them</a:t>
            </a:r>
          </a:p>
          <a:p>
            <a:pPr algn="l"/>
            <a:r>
              <a:rPr lang="en-US" sz="1800" b="0" i="0" u="none" strike="noStrike" baseline="0" dirty="0">
                <a:latin typeface="PalatinoLinotype-Roman"/>
              </a:rPr>
              <a:t>Its pluggable backend architecture lets users take advantage of commodity gear</a:t>
            </a:r>
          </a:p>
          <a:p>
            <a:pPr algn="l"/>
            <a:r>
              <a:rPr lang="en-US" sz="1800" b="0" i="0" u="none" strike="noStrike" baseline="0" dirty="0">
                <a:latin typeface="PalatinoLinotype-Roman"/>
              </a:rPr>
              <a:t>or vendor-supported equipment</a:t>
            </a:r>
          </a:p>
          <a:p>
            <a:pPr algn="l"/>
            <a:r>
              <a:rPr lang="en-US" sz="1800" b="0" i="0" u="none" strike="noStrike" baseline="0" dirty="0">
                <a:latin typeface="PalatinoLinotype-Roman"/>
              </a:rPr>
              <a:t>It provides extensions to allow additional network services to be integrated</a:t>
            </a:r>
            <a:endParaRPr lang="en-US" dirty="0"/>
          </a:p>
        </p:txBody>
      </p:sp>
    </p:spTree>
    <p:extLst>
      <p:ext uri="{BB962C8B-B14F-4D97-AF65-F5344CB8AC3E}">
        <p14:creationId xmlns:p14="http://schemas.microsoft.com/office/powerpoint/2010/main" val="444783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F863-D1C5-4BC8-9A92-6CCC02D4C96F}"/>
              </a:ext>
            </a:extLst>
          </p:cNvPr>
          <p:cNvSpPr>
            <a:spLocks noGrp="1"/>
          </p:cNvSpPr>
          <p:nvPr>
            <p:ph type="title"/>
          </p:nvPr>
        </p:nvSpPr>
        <p:spPr/>
        <p:txBody>
          <a:bodyPr/>
          <a:lstStyle/>
          <a:p>
            <a:r>
              <a:rPr lang="en-US" dirty="0"/>
              <a:t>Neutron Core Resources</a:t>
            </a:r>
          </a:p>
        </p:txBody>
      </p:sp>
      <p:sp>
        <p:nvSpPr>
          <p:cNvPr id="3" name="Content Placeholder 2">
            <a:extLst>
              <a:ext uri="{FF2B5EF4-FFF2-40B4-BE49-F238E27FC236}">
                <a16:creationId xmlns:a16="http://schemas.microsoft.com/office/drawing/2014/main" id="{B0408977-D4A7-4076-894E-0711120B0C25}"/>
              </a:ext>
            </a:extLst>
          </p:cNvPr>
          <p:cNvSpPr>
            <a:spLocks noGrp="1"/>
          </p:cNvSpPr>
          <p:nvPr>
            <p:ph idx="1"/>
          </p:nvPr>
        </p:nvSpPr>
        <p:spPr/>
        <p:txBody>
          <a:bodyPr>
            <a:normAutofit fontScale="92500" lnSpcReduction="20000"/>
          </a:bodyPr>
          <a:lstStyle/>
          <a:p>
            <a:pPr algn="l"/>
            <a:r>
              <a:rPr lang="en-US" sz="1800" b="0" i="0" u="none" strike="noStrike" baseline="0" dirty="0">
                <a:latin typeface="PalatinoLinotype-Roman"/>
              </a:rPr>
              <a:t>Neutron has many core network features that are constantly growing and maturing. Some of these features are useful for routers, virtual switches, and SDN networking controllers.</a:t>
            </a:r>
          </a:p>
          <a:p>
            <a:pPr algn="l"/>
            <a:r>
              <a:rPr lang="en-US" sz="1800" b="1" i="0" u="none" strike="noStrike" baseline="0" dirty="0">
                <a:latin typeface="PalatinoLinotype-Roman"/>
              </a:rPr>
              <a:t>Neutron introduces the following core resources</a:t>
            </a:r>
            <a:r>
              <a:rPr lang="en-US" sz="1800" b="0" i="0" u="none" strike="noStrike" baseline="0" dirty="0">
                <a:latin typeface="PalatinoLinotype-Roman"/>
              </a:rPr>
              <a:t>:</a:t>
            </a:r>
          </a:p>
          <a:p>
            <a:pPr algn="l"/>
            <a:r>
              <a:rPr lang="en-US" sz="1800" b="1" i="0" u="none" strike="noStrike" baseline="0" dirty="0">
                <a:latin typeface="PalatinoLinotype-Bold"/>
              </a:rPr>
              <a:t>Ports</a:t>
            </a:r>
            <a:r>
              <a:rPr lang="en-US" sz="1800" b="0" i="0" u="none" strike="noStrike" baseline="0" dirty="0">
                <a:latin typeface="PalatinoLinotype-Roman"/>
              </a:rPr>
              <a:t>: Ports in Neutron refer to the virtual switch connections. These connections are where instances and network services are attached to networks. When attached to subnets, the defined MAC and IP addresses of the interfaces are plugged into them.</a:t>
            </a:r>
          </a:p>
          <a:p>
            <a:pPr algn="l"/>
            <a:r>
              <a:rPr lang="en-US" sz="1800" b="1" i="0" u="none" strike="noStrike" baseline="0" dirty="0">
                <a:latin typeface="PalatinoLinotype-Bold"/>
              </a:rPr>
              <a:t>Networks</a:t>
            </a:r>
            <a:r>
              <a:rPr lang="en-US" sz="1800" b="0" i="0" u="none" strike="noStrike" baseline="0" dirty="0">
                <a:latin typeface="PalatinoLinotype-Roman"/>
              </a:rPr>
              <a:t>: Neutron defines networks as isolated Layer 2 network segments. Operators will see networks as logical switches that are implemented by the Linux bridging tools, Open </a:t>
            </a:r>
            <a:r>
              <a:rPr lang="en-US" sz="1800" b="0" i="0" u="none" strike="noStrike" baseline="0" dirty="0" err="1">
                <a:latin typeface="PalatinoLinotype-Roman"/>
              </a:rPr>
              <a:t>vSwitch</a:t>
            </a:r>
            <a:r>
              <a:rPr lang="en-US" sz="1800" b="0" i="0" u="none" strike="noStrike" baseline="0" dirty="0">
                <a:latin typeface="PalatinoLinotype-Roman"/>
              </a:rPr>
              <a:t>, or some other virtual switch software. Unlike physical networks, either the operators or users in OpenStack can define this.</a:t>
            </a:r>
          </a:p>
          <a:p>
            <a:pPr algn="l"/>
            <a:r>
              <a:rPr lang="en-US" sz="1800" b="1" i="0" u="none" strike="noStrike" baseline="0" dirty="0">
                <a:latin typeface="PalatinoLinotype-Bold"/>
              </a:rPr>
              <a:t>Subnet</a:t>
            </a:r>
            <a:r>
              <a:rPr lang="en-US" sz="1800" b="0" i="0" u="none" strike="noStrike" baseline="0" dirty="0">
                <a:latin typeface="PalatinoLinotype-Roman"/>
              </a:rPr>
              <a:t>: Subnets in Neutron represent a block of IP addresses associated with a network. IP addresses from this block are allocated to the ports</a:t>
            </a:r>
            <a:endParaRPr lang="en-US" dirty="0"/>
          </a:p>
        </p:txBody>
      </p:sp>
    </p:spTree>
    <p:extLst>
      <p:ext uri="{BB962C8B-B14F-4D97-AF65-F5344CB8AC3E}">
        <p14:creationId xmlns:p14="http://schemas.microsoft.com/office/powerpoint/2010/main" val="239235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6"/>
        <p:cNvGrpSpPr/>
        <p:nvPr/>
      </p:nvGrpSpPr>
      <p:grpSpPr>
        <a:xfrm>
          <a:off x="0" y="0"/>
          <a:ext cx="0" cy="0"/>
          <a:chOff x="0" y="0"/>
          <a:chExt cx="0" cy="0"/>
        </a:xfrm>
      </p:grpSpPr>
      <p:sp>
        <p:nvSpPr>
          <p:cNvPr id="97" name="Shape 97"/>
          <p:cNvSpPr/>
          <p:nvPr/>
        </p:nvSpPr>
        <p:spPr>
          <a:xfrm>
            <a:off x="683903" y="5466360"/>
            <a:ext cx="4929752" cy="890588"/>
          </a:xfrm>
          <a:prstGeom prst="rect">
            <a:avLst/>
          </a:prstGeom>
          <a:noFill/>
          <a:ln>
            <a:noFill/>
          </a:ln>
        </p:spPr>
        <p:txBody>
          <a:bodyPr wrap="square" lIns="35713" tIns="35713" rIns="35713" bIns="35713" anchor="ctr" anchorCtr="0">
            <a:noAutofit/>
          </a:bodyPr>
          <a:lstStyle/>
          <a:p>
            <a:pPr algn="just">
              <a:buClr>
                <a:srgbClr val="000000"/>
              </a:buClr>
            </a:pPr>
            <a:r>
              <a:rPr lang="en-US" b="1">
                <a:solidFill>
                  <a:srgbClr val="000000"/>
                </a:solidFill>
                <a:latin typeface="Helvetica Neue"/>
                <a:ea typeface="Helvetica Neue"/>
                <a:cs typeface="Helvetica Neue"/>
                <a:sym typeface="Helvetica Neue"/>
              </a:rPr>
              <a:t>Programmable infrastructure </a:t>
            </a:r>
            <a:r>
              <a:rPr lang="en-US">
                <a:solidFill>
                  <a:srgbClr val="000000"/>
                </a:solidFill>
                <a:latin typeface="Helvetica Neue"/>
                <a:ea typeface="Helvetica Neue"/>
                <a:cs typeface="Helvetica Neue"/>
                <a:sym typeface="Helvetica Neue"/>
              </a:rPr>
              <a:t>that lays a common set of APIs on top of compute, networking and storage</a:t>
            </a:r>
          </a:p>
        </p:txBody>
      </p:sp>
      <p:sp>
        <p:nvSpPr>
          <p:cNvPr id="98" name="Shape 98"/>
          <p:cNvSpPr/>
          <p:nvPr/>
        </p:nvSpPr>
        <p:spPr>
          <a:xfrm>
            <a:off x="0" y="-174"/>
            <a:ext cx="12192001" cy="125141"/>
          </a:xfrm>
          <a:prstGeom prst="rect">
            <a:avLst/>
          </a:prstGeom>
          <a:solidFill>
            <a:srgbClr val="ED2444"/>
          </a:solidFill>
          <a:ln>
            <a:noFill/>
          </a:ln>
        </p:spPr>
        <p:txBody>
          <a:bodyPr wrap="square"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99" name="Shape 99"/>
          <p:cNvSpPr/>
          <p:nvPr/>
        </p:nvSpPr>
        <p:spPr>
          <a:xfrm>
            <a:off x="659622" y="-55386"/>
            <a:ext cx="1938285" cy="607607"/>
          </a:xfrm>
          <a:prstGeom prst="rect">
            <a:avLst/>
          </a:prstGeom>
          <a:solidFill>
            <a:srgbClr val="FFFFFF"/>
          </a:solidFill>
          <a:ln>
            <a:noFill/>
          </a:ln>
          <a:effectLst>
            <a:outerShdw blurRad="127000" dist="25400" dir="5400000" rotWithShape="0">
              <a:srgbClr val="000000">
                <a:alpha val="32941"/>
              </a:srgbClr>
            </a:outerShdw>
          </a:effectLst>
        </p:spPr>
        <p:txBody>
          <a:bodyPr wrap="square"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100" name="Shape 100"/>
          <p:cNvPicPr preferRelativeResize="0"/>
          <p:nvPr/>
        </p:nvPicPr>
        <p:blipFill rotWithShape="1">
          <a:blip r:embed="rId3">
            <a:alphaModFix/>
          </a:blip>
          <a:srcRect/>
          <a:stretch/>
        </p:blipFill>
        <p:spPr>
          <a:xfrm>
            <a:off x="844582" y="128043"/>
            <a:ext cx="1568364" cy="278851"/>
          </a:xfrm>
          <a:prstGeom prst="rect">
            <a:avLst/>
          </a:prstGeom>
          <a:noFill/>
          <a:ln>
            <a:noFill/>
          </a:ln>
        </p:spPr>
      </p:pic>
      <p:sp>
        <p:nvSpPr>
          <p:cNvPr id="101" name="Shape 101"/>
          <p:cNvSpPr/>
          <p:nvPr/>
        </p:nvSpPr>
        <p:spPr>
          <a:xfrm>
            <a:off x="662586" y="2145386"/>
            <a:ext cx="6969461" cy="782638"/>
          </a:xfrm>
          <a:prstGeom prst="rect">
            <a:avLst/>
          </a:prstGeom>
          <a:noFill/>
          <a:ln>
            <a:noFill/>
          </a:ln>
        </p:spPr>
        <p:txBody>
          <a:bodyPr wrap="square" lIns="35713" tIns="35713" rIns="35713" bIns="35713" anchor="ctr" anchorCtr="0">
            <a:noAutofit/>
          </a:bodyPr>
          <a:lstStyle/>
          <a:p>
            <a:pPr>
              <a:buClr>
                <a:srgbClr val="000000"/>
              </a:buClr>
            </a:pPr>
            <a:r>
              <a:rPr lang="en-US" sz="4650" b="1">
                <a:solidFill>
                  <a:srgbClr val="000000"/>
                </a:solidFill>
                <a:latin typeface="Helvetica Neue"/>
                <a:ea typeface="Helvetica Neue"/>
                <a:cs typeface="Helvetica Neue"/>
                <a:sym typeface="Helvetica Neue"/>
              </a:rPr>
              <a:t>What is OpenStack</a:t>
            </a:r>
          </a:p>
        </p:txBody>
      </p:sp>
      <p:sp>
        <p:nvSpPr>
          <p:cNvPr id="102" name="Shape 102"/>
          <p:cNvSpPr/>
          <p:nvPr/>
        </p:nvSpPr>
        <p:spPr>
          <a:xfrm>
            <a:off x="9182321"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03" name="Shape 103"/>
          <p:cNvSpPr/>
          <p:nvPr/>
        </p:nvSpPr>
        <p:spPr>
          <a:xfrm>
            <a:off x="7056539"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04" name="Shape 104"/>
          <p:cNvSpPr/>
          <p:nvPr/>
        </p:nvSpPr>
        <p:spPr>
          <a:xfrm>
            <a:off x="4915010"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05" name="Shape 105"/>
          <p:cNvSpPr/>
          <p:nvPr/>
        </p:nvSpPr>
        <p:spPr>
          <a:xfrm>
            <a:off x="2789228"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06" name="Shape 106"/>
          <p:cNvSpPr/>
          <p:nvPr/>
        </p:nvSpPr>
        <p:spPr>
          <a:xfrm>
            <a:off x="647700" y="953273"/>
            <a:ext cx="2361980" cy="511763"/>
          </a:xfrm>
          <a:prstGeom prst="rightArrow">
            <a:avLst>
              <a:gd name="adj1" fmla="val 100000"/>
              <a:gd name="adj2" fmla="val 38462"/>
            </a:avLst>
          </a:prstGeom>
          <a:solidFill>
            <a:srgbClr val="29A6D6"/>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107" name="Shape 107"/>
          <p:cNvSpPr/>
          <p:nvPr/>
        </p:nvSpPr>
        <p:spPr>
          <a:xfrm>
            <a:off x="1274335" y="1065485"/>
            <a:ext cx="973464" cy="287338"/>
          </a:xfrm>
          <a:prstGeom prst="rect">
            <a:avLst/>
          </a:prstGeom>
          <a:noFill/>
          <a:ln>
            <a:noFill/>
          </a:ln>
        </p:spPr>
        <p:txBody>
          <a:bodyPr wrap="square" lIns="35713" tIns="35713" rIns="35713" bIns="35713" anchor="ctr" anchorCtr="0">
            <a:noAutofit/>
          </a:bodyPr>
          <a:lstStyle/>
          <a:p>
            <a:pPr algn="ctr">
              <a:buClr>
                <a:srgbClr val="FFFFFF"/>
              </a:buClr>
            </a:pPr>
            <a:r>
              <a:rPr lang="en-US" sz="1350" baseline="-25000">
                <a:solidFill>
                  <a:srgbClr val="FFFFFF"/>
                </a:solidFill>
                <a:latin typeface="Helvetica Neue"/>
                <a:ea typeface="Helvetica Neue"/>
                <a:cs typeface="Helvetica Neue"/>
                <a:sym typeface="Helvetica Neue"/>
              </a:rPr>
              <a:t>WHAT IT IS</a:t>
            </a:r>
          </a:p>
        </p:txBody>
      </p:sp>
      <p:sp>
        <p:nvSpPr>
          <p:cNvPr id="108" name="Shape 108"/>
          <p:cNvSpPr/>
          <p:nvPr/>
        </p:nvSpPr>
        <p:spPr>
          <a:xfrm>
            <a:off x="3498853" y="1065485"/>
            <a:ext cx="1074927"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WHY USE IT</a:t>
            </a:r>
          </a:p>
        </p:txBody>
      </p:sp>
      <p:sp>
        <p:nvSpPr>
          <p:cNvPr id="109" name="Shape 109"/>
          <p:cNvSpPr/>
          <p:nvPr/>
        </p:nvSpPr>
        <p:spPr>
          <a:xfrm>
            <a:off x="5333257" y="1065485"/>
            <a:ext cx="1525486"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THE COMMUNITY</a:t>
            </a:r>
          </a:p>
        </p:txBody>
      </p:sp>
      <p:sp>
        <p:nvSpPr>
          <p:cNvPr id="110" name="Shape 110"/>
          <p:cNvSpPr/>
          <p:nvPr/>
        </p:nvSpPr>
        <p:spPr>
          <a:xfrm>
            <a:off x="7443792" y="1065485"/>
            <a:ext cx="1713261"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USING OPENSTACK</a:t>
            </a:r>
          </a:p>
        </p:txBody>
      </p:sp>
      <p:sp>
        <p:nvSpPr>
          <p:cNvPr id="111" name="Shape 111"/>
          <p:cNvSpPr/>
          <p:nvPr/>
        </p:nvSpPr>
        <p:spPr>
          <a:xfrm>
            <a:off x="10155835" y="1065485"/>
            <a:ext cx="535212"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FAQS</a:t>
            </a:r>
          </a:p>
        </p:txBody>
      </p:sp>
      <p:cxnSp>
        <p:nvCxnSpPr>
          <p:cNvPr id="112" name="Shape 112"/>
          <p:cNvCxnSpPr/>
          <p:nvPr/>
        </p:nvCxnSpPr>
        <p:spPr>
          <a:xfrm>
            <a:off x="689220" y="3117327"/>
            <a:ext cx="10813560" cy="1"/>
          </a:xfrm>
          <a:prstGeom prst="straightConnector1">
            <a:avLst/>
          </a:prstGeom>
          <a:noFill/>
          <a:ln w="25400" cap="flat" cmpd="sng">
            <a:solidFill>
              <a:srgbClr val="DCDEE0"/>
            </a:solidFill>
            <a:prstDash val="solid"/>
            <a:miter lim="8000"/>
            <a:headEnd type="none" w="med" len="med"/>
            <a:tailEnd type="none" w="med" len="med"/>
          </a:ln>
        </p:spPr>
      </p:cxnSp>
      <p:sp>
        <p:nvSpPr>
          <p:cNvPr id="113" name="Shape 113"/>
          <p:cNvSpPr/>
          <p:nvPr/>
        </p:nvSpPr>
        <p:spPr>
          <a:xfrm>
            <a:off x="6506852" y="5466360"/>
            <a:ext cx="4929752" cy="617538"/>
          </a:xfrm>
          <a:prstGeom prst="rect">
            <a:avLst/>
          </a:prstGeom>
          <a:noFill/>
          <a:ln>
            <a:noFill/>
          </a:ln>
        </p:spPr>
        <p:txBody>
          <a:bodyPr wrap="square" lIns="35713" tIns="35713" rIns="35713" bIns="35713" anchor="ctr" anchorCtr="0">
            <a:noAutofit/>
          </a:bodyPr>
          <a:lstStyle/>
          <a:p>
            <a:pPr algn="just">
              <a:buClr>
                <a:srgbClr val="000000"/>
              </a:buClr>
            </a:pPr>
            <a:r>
              <a:rPr lang="en-US" b="1">
                <a:latin typeface="Helvetica Neue"/>
                <a:ea typeface="Helvetica Neue"/>
                <a:cs typeface="Helvetica Neue"/>
                <a:sym typeface="Helvetica Neue"/>
              </a:rPr>
              <a:t>O</a:t>
            </a:r>
            <a:r>
              <a:rPr lang="en-US" b="1">
                <a:solidFill>
                  <a:srgbClr val="000000"/>
                </a:solidFill>
                <a:latin typeface="Helvetica Neue"/>
                <a:ea typeface="Helvetica Neue"/>
                <a:cs typeface="Helvetica Neue"/>
                <a:sym typeface="Helvetica Neue"/>
              </a:rPr>
              <a:t>ne platform </a:t>
            </a:r>
            <a:r>
              <a:rPr lang="en-US">
                <a:solidFill>
                  <a:srgbClr val="000000"/>
                </a:solidFill>
                <a:latin typeface="Helvetica Neue"/>
                <a:ea typeface="Helvetica Neue"/>
                <a:cs typeface="Helvetica Neue"/>
                <a:sym typeface="Helvetica Neue"/>
              </a:rPr>
              <a:t>for virtual machines, containers and bare metal</a:t>
            </a:r>
          </a:p>
        </p:txBody>
      </p:sp>
      <p:pic>
        <p:nvPicPr>
          <p:cNvPr id="114" name="Shape 114"/>
          <p:cNvPicPr preferRelativeResize="0"/>
          <p:nvPr/>
        </p:nvPicPr>
        <p:blipFill rotWithShape="1">
          <a:blip r:embed="rId4">
            <a:alphaModFix/>
          </a:blip>
          <a:srcRect/>
          <a:stretch/>
        </p:blipFill>
        <p:spPr>
          <a:xfrm>
            <a:off x="727827" y="3498136"/>
            <a:ext cx="4929752" cy="1554676"/>
          </a:xfrm>
          <a:prstGeom prst="rect">
            <a:avLst/>
          </a:prstGeom>
          <a:noFill/>
          <a:ln>
            <a:noFill/>
          </a:ln>
        </p:spPr>
      </p:pic>
      <p:pic>
        <p:nvPicPr>
          <p:cNvPr id="115" name="Shape 115"/>
          <p:cNvPicPr preferRelativeResize="0"/>
          <p:nvPr/>
        </p:nvPicPr>
        <p:blipFill rotWithShape="1">
          <a:blip r:embed="rId5">
            <a:alphaModFix/>
          </a:blip>
          <a:srcRect/>
          <a:stretch/>
        </p:blipFill>
        <p:spPr>
          <a:xfrm>
            <a:off x="6563623" y="3584094"/>
            <a:ext cx="4816211" cy="1282301"/>
          </a:xfrm>
          <a:prstGeom prst="rect">
            <a:avLst/>
          </a:prstGeom>
          <a:noFill/>
          <a:ln>
            <a:noFill/>
          </a:ln>
        </p:spPr>
      </p:pic>
      <p:cxnSp>
        <p:nvCxnSpPr>
          <p:cNvPr id="116" name="Shape 116"/>
          <p:cNvCxnSpPr/>
          <p:nvPr/>
        </p:nvCxnSpPr>
        <p:spPr>
          <a:xfrm>
            <a:off x="689220" y="5271016"/>
            <a:ext cx="5006964" cy="1"/>
          </a:xfrm>
          <a:prstGeom prst="straightConnector1">
            <a:avLst/>
          </a:prstGeom>
          <a:noFill/>
          <a:ln w="25400" cap="flat" cmpd="sng">
            <a:solidFill>
              <a:srgbClr val="DCDEE0"/>
            </a:solidFill>
            <a:prstDash val="solid"/>
            <a:miter lim="8000"/>
            <a:headEnd type="none" w="med" len="med"/>
            <a:tailEnd type="none" w="med" len="med"/>
          </a:ln>
        </p:spPr>
      </p:cxnSp>
      <p:cxnSp>
        <p:nvCxnSpPr>
          <p:cNvPr id="117" name="Shape 117"/>
          <p:cNvCxnSpPr/>
          <p:nvPr/>
        </p:nvCxnSpPr>
        <p:spPr>
          <a:xfrm>
            <a:off x="6468246" y="5271016"/>
            <a:ext cx="5006964" cy="1"/>
          </a:xfrm>
          <a:prstGeom prst="straightConnector1">
            <a:avLst/>
          </a:prstGeom>
          <a:noFill/>
          <a:ln w="25400" cap="flat" cmpd="sng">
            <a:solidFill>
              <a:srgbClr val="DCDEE0"/>
            </a:solidFill>
            <a:prstDash val="solid"/>
            <a:miter lim="8000"/>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0" y="-174"/>
            <a:ext cx="12192000" cy="125140"/>
          </a:xfrm>
          <a:prstGeom prst="rect">
            <a:avLst/>
          </a:prstGeom>
          <a:solidFill>
            <a:srgbClr val="ED2444"/>
          </a:solidFill>
          <a:ln>
            <a:noFill/>
          </a:ln>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164" name="Shape 164"/>
          <p:cNvSpPr/>
          <p:nvPr/>
        </p:nvSpPr>
        <p:spPr>
          <a:xfrm>
            <a:off x="659621" y="-55385"/>
            <a:ext cx="1938285" cy="607606"/>
          </a:xfrm>
          <a:prstGeom prst="rect">
            <a:avLst/>
          </a:prstGeom>
          <a:solidFill>
            <a:srgbClr val="FFFFFF"/>
          </a:solidFill>
          <a:ln>
            <a:noFill/>
          </a:ln>
          <a:effectLst>
            <a:outerShdw blurRad="127000" dist="25400" dir="5400000" rotWithShape="0">
              <a:srgbClr val="000000">
                <a:alpha val="32941"/>
              </a:srgbClr>
            </a:outerShdw>
          </a:effectLst>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165" name="Shape 165"/>
          <p:cNvPicPr preferRelativeResize="0"/>
          <p:nvPr/>
        </p:nvPicPr>
        <p:blipFill rotWithShape="1">
          <a:blip r:embed="rId3">
            <a:alphaModFix/>
          </a:blip>
          <a:srcRect/>
          <a:stretch/>
        </p:blipFill>
        <p:spPr>
          <a:xfrm>
            <a:off x="844582" y="128043"/>
            <a:ext cx="1568364" cy="278850"/>
          </a:xfrm>
          <a:prstGeom prst="rect">
            <a:avLst/>
          </a:prstGeom>
          <a:noFill/>
          <a:ln>
            <a:noFill/>
          </a:ln>
        </p:spPr>
      </p:pic>
      <p:sp>
        <p:nvSpPr>
          <p:cNvPr id="166" name="Shape 166"/>
          <p:cNvSpPr/>
          <p:nvPr/>
        </p:nvSpPr>
        <p:spPr>
          <a:xfrm>
            <a:off x="662586" y="1807032"/>
            <a:ext cx="10216621" cy="782638"/>
          </a:xfrm>
          <a:prstGeom prst="rect">
            <a:avLst/>
          </a:prstGeom>
          <a:noFill/>
          <a:ln>
            <a:noFill/>
          </a:ln>
        </p:spPr>
        <p:txBody>
          <a:bodyPr lIns="35713" tIns="35713" rIns="35713" bIns="35713" anchor="ctr" anchorCtr="0">
            <a:noAutofit/>
          </a:bodyPr>
          <a:lstStyle/>
          <a:p>
            <a:pPr>
              <a:buClr>
                <a:srgbClr val="000000"/>
              </a:buClr>
              <a:buSzPct val="25000"/>
            </a:pPr>
            <a:r>
              <a:rPr lang="en-US" sz="4650" b="1">
                <a:latin typeface="Helvetica Neue"/>
                <a:ea typeface="Helvetica Neue"/>
                <a:cs typeface="Helvetica Neue"/>
                <a:sym typeface="Helvetica Neue"/>
              </a:rPr>
              <a:t>Primary business drivers</a:t>
            </a:r>
          </a:p>
        </p:txBody>
      </p:sp>
      <p:sp>
        <p:nvSpPr>
          <p:cNvPr id="167" name="Shape 167"/>
          <p:cNvSpPr/>
          <p:nvPr/>
        </p:nvSpPr>
        <p:spPr>
          <a:xfrm>
            <a:off x="918232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68" name="Shape 168"/>
          <p:cNvSpPr/>
          <p:nvPr/>
        </p:nvSpPr>
        <p:spPr>
          <a:xfrm>
            <a:off x="7056538"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69" name="Shape 169"/>
          <p:cNvSpPr/>
          <p:nvPr/>
        </p:nvSpPr>
        <p:spPr>
          <a:xfrm>
            <a:off x="491501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70" name="Shape 170"/>
          <p:cNvSpPr/>
          <p:nvPr/>
        </p:nvSpPr>
        <p:spPr>
          <a:xfrm>
            <a:off x="2789228" y="953273"/>
            <a:ext cx="2361980" cy="511762"/>
          </a:xfrm>
          <a:prstGeom prst="rightArrow">
            <a:avLst>
              <a:gd name="adj1" fmla="val 100000"/>
              <a:gd name="adj2" fmla="val 38462"/>
            </a:avLst>
          </a:prstGeom>
          <a:solidFill>
            <a:srgbClr val="29A6D6"/>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71" name="Shape 171"/>
          <p:cNvSpPr/>
          <p:nvPr/>
        </p:nvSpPr>
        <p:spPr>
          <a:xfrm>
            <a:off x="64770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172" name="Shape 172"/>
          <p:cNvSpPr/>
          <p:nvPr/>
        </p:nvSpPr>
        <p:spPr>
          <a:xfrm>
            <a:off x="3498852" y="1065485"/>
            <a:ext cx="1074927" cy="287338"/>
          </a:xfrm>
          <a:prstGeom prst="rect">
            <a:avLst/>
          </a:prstGeom>
          <a:noFill/>
          <a:ln>
            <a:noFill/>
          </a:ln>
        </p:spPr>
        <p:txBody>
          <a:bodyPr lIns="35713" tIns="35713" rIns="35713" bIns="35713" anchor="ctr" anchorCtr="0">
            <a:noAutofit/>
          </a:bodyPr>
          <a:lstStyle/>
          <a:p>
            <a:pPr algn="ctr">
              <a:buClr>
                <a:srgbClr val="FFFFFF"/>
              </a:buClr>
              <a:buSzPct val="25000"/>
            </a:pPr>
            <a:r>
              <a:rPr lang="en-US" sz="1350" baseline="-25000">
                <a:solidFill>
                  <a:srgbClr val="FFFFFF"/>
                </a:solidFill>
                <a:latin typeface="Helvetica Neue"/>
                <a:ea typeface="Helvetica Neue"/>
                <a:cs typeface="Helvetica Neue"/>
                <a:sym typeface="Helvetica Neue"/>
              </a:rPr>
              <a:t>WHY USE IT</a:t>
            </a:r>
          </a:p>
        </p:txBody>
      </p:sp>
      <p:sp>
        <p:nvSpPr>
          <p:cNvPr id="173" name="Shape 173"/>
          <p:cNvSpPr/>
          <p:nvPr/>
        </p:nvSpPr>
        <p:spPr>
          <a:xfrm>
            <a:off x="5333257" y="1065485"/>
            <a:ext cx="1525486"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THE COMMUNITY</a:t>
            </a:r>
          </a:p>
        </p:txBody>
      </p:sp>
      <p:sp>
        <p:nvSpPr>
          <p:cNvPr id="174" name="Shape 174"/>
          <p:cNvSpPr/>
          <p:nvPr/>
        </p:nvSpPr>
        <p:spPr>
          <a:xfrm>
            <a:off x="7443792" y="1065485"/>
            <a:ext cx="1713260"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USING OPENSTACK</a:t>
            </a:r>
          </a:p>
        </p:txBody>
      </p:sp>
      <p:sp>
        <p:nvSpPr>
          <p:cNvPr id="175" name="Shape 175"/>
          <p:cNvSpPr/>
          <p:nvPr/>
        </p:nvSpPr>
        <p:spPr>
          <a:xfrm>
            <a:off x="10155834" y="1065485"/>
            <a:ext cx="535212"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FAQS</a:t>
            </a:r>
          </a:p>
        </p:txBody>
      </p:sp>
      <p:sp>
        <p:nvSpPr>
          <p:cNvPr id="176" name="Shape 176"/>
          <p:cNvSpPr/>
          <p:nvPr/>
        </p:nvSpPr>
        <p:spPr>
          <a:xfrm>
            <a:off x="1274335" y="1065485"/>
            <a:ext cx="973464"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WHAT IT IS</a:t>
            </a:r>
          </a:p>
        </p:txBody>
      </p:sp>
      <p:cxnSp>
        <p:nvCxnSpPr>
          <p:cNvPr id="177" name="Shape 177"/>
          <p:cNvCxnSpPr/>
          <p:nvPr/>
        </p:nvCxnSpPr>
        <p:spPr>
          <a:xfrm rot="10800000" flipH="1">
            <a:off x="696975" y="5214588"/>
            <a:ext cx="10798050" cy="38850"/>
          </a:xfrm>
          <a:prstGeom prst="straightConnector1">
            <a:avLst/>
          </a:prstGeom>
          <a:noFill/>
          <a:ln w="38100" cap="flat" cmpd="sng">
            <a:solidFill>
              <a:srgbClr val="DCDEE0"/>
            </a:solidFill>
            <a:prstDash val="solid"/>
            <a:miter/>
            <a:headEnd type="none" w="med" len="med"/>
            <a:tailEnd type="none" w="med" len="med"/>
          </a:ln>
        </p:spPr>
      </p:cxnSp>
      <p:cxnSp>
        <p:nvCxnSpPr>
          <p:cNvPr id="178" name="Shape 178"/>
          <p:cNvCxnSpPr/>
          <p:nvPr/>
        </p:nvCxnSpPr>
        <p:spPr>
          <a:xfrm rot="10800000" flipH="1">
            <a:off x="696975" y="3844488"/>
            <a:ext cx="10798050" cy="38850"/>
          </a:xfrm>
          <a:prstGeom prst="straightConnector1">
            <a:avLst/>
          </a:prstGeom>
          <a:noFill/>
          <a:ln w="38100" cap="flat" cmpd="sng">
            <a:solidFill>
              <a:srgbClr val="DCDEE0"/>
            </a:solidFill>
            <a:prstDash val="solid"/>
            <a:miter/>
            <a:headEnd type="none" w="med" len="med"/>
            <a:tailEnd type="none" w="med" len="med"/>
          </a:ln>
        </p:spPr>
      </p:cxnSp>
      <p:sp>
        <p:nvSpPr>
          <p:cNvPr id="179" name="Shape 179"/>
          <p:cNvSpPr txBox="1"/>
          <p:nvPr/>
        </p:nvSpPr>
        <p:spPr>
          <a:xfrm>
            <a:off x="696975" y="2690356"/>
            <a:ext cx="9468450" cy="1053450"/>
          </a:xfrm>
          <a:prstGeom prst="rect">
            <a:avLst/>
          </a:prstGeom>
          <a:noFill/>
          <a:ln>
            <a:noFill/>
          </a:ln>
        </p:spPr>
        <p:txBody>
          <a:bodyPr lIns="45713" tIns="45713" rIns="45713" bIns="45713" anchor="t" anchorCtr="0">
            <a:noAutofit/>
          </a:bodyPr>
          <a:lstStyle/>
          <a:p>
            <a:r>
              <a:rPr lang="en-US" sz="5500" b="1" dirty="0">
                <a:solidFill>
                  <a:srgbClr val="0B4D6A"/>
                </a:solidFill>
              </a:rPr>
              <a:t>#1 avoid vendor lock-in</a:t>
            </a:r>
          </a:p>
        </p:txBody>
      </p:sp>
      <p:sp>
        <p:nvSpPr>
          <p:cNvPr id="180" name="Shape 180"/>
          <p:cNvSpPr txBox="1"/>
          <p:nvPr/>
        </p:nvSpPr>
        <p:spPr>
          <a:xfrm>
            <a:off x="779188" y="3492738"/>
            <a:ext cx="10144950" cy="390600"/>
          </a:xfrm>
          <a:prstGeom prst="rect">
            <a:avLst/>
          </a:prstGeom>
          <a:noFill/>
          <a:ln>
            <a:noFill/>
          </a:ln>
        </p:spPr>
        <p:txBody>
          <a:bodyPr lIns="45713" tIns="45713" rIns="45713" bIns="45713" anchor="t" anchorCtr="0">
            <a:noAutofit/>
          </a:bodyPr>
          <a:lstStyle/>
          <a:p>
            <a:endParaRPr lang="en-US" sz="1500" b="1" i="1" dirty="0">
              <a:solidFill>
                <a:srgbClr val="666666"/>
              </a:solidFill>
            </a:endParaRPr>
          </a:p>
        </p:txBody>
      </p:sp>
      <p:sp>
        <p:nvSpPr>
          <p:cNvPr id="181" name="Shape 181"/>
          <p:cNvSpPr txBox="1"/>
          <p:nvPr/>
        </p:nvSpPr>
        <p:spPr>
          <a:xfrm>
            <a:off x="696975" y="4022231"/>
            <a:ext cx="9468450" cy="1053450"/>
          </a:xfrm>
          <a:prstGeom prst="rect">
            <a:avLst/>
          </a:prstGeom>
          <a:noFill/>
          <a:ln>
            <a:noFill/>
          </a:ln>
        </p:spPr>
        <p:txBody>
          <a:bodyPr lIns="45713" tIns="45713" rIns="45713" bIns="45713" anchor="t" anchorCtr="0">
            <a:noAutofit/>
          </a:bodyPr>
          <a:lstStyle/>
          <a:p>
            <a:r>
              <a:rPr lang="en-US" sz="5500" b="1" dirty="0">
                <a:solidFill>
                  <a:srgbClr val="4088AB"/>
                </a:solidFill>
              </a:rPr>
              <a:t>#2 </a:t>
            </a:r>
            <a:r>
              <a:rPr lang="en-US" sz="5500" b="1" dirty="0">
                <a:solidFill>
                  <a:srgbClr val="3F88AB"/>
                </a:solidFill>
              </a:rPr>
              <a:t>accelerate innovation </a:t>
            </a:r>
          </a:p>
          <a:p>
            <a:endParaRPr lang="en-US" sz="5500" b="1" dirty="0">
              <a:solidFill>
                <a:srgbClr val="4088AB"/>
              </a:solidFill>
            </a:endParaRPr>
          </a:p>
        </p:txBody>
      </p:sp>
      <p:sp>
        <p:nvSpPr>
          <p:cNvPr id="182" name="Shape 182"/>
          <p:cNvSpPr txBox="1"/>
          <p:nvPr/>
        </p:nvSpPr>
        <p:spPr>
          <a:xfrm>
            <a:off x="696975" y="5354113"/>
            <a:ext cx="9468450" cy="1053450"/>
          </a:xfrm>
          <a:prstGeom prst="rect">
            <a:avLst/>
          </a:prstGeom>
          <a:noFill/>
          <a:ln>
            <a:noFill/>
          </a:ln>
        </p:spPr>
        <p:txBody>
          <a:bodyPr lIns="45713" tIns="45713" rIns="45713" bIns="45713" anchor="t" anchorCtr="0">
            <a:noAutofit/>
          </a:bodyPr>
          <a:lstStyle/>
          <a:p>
            <a:r>
              <a:rPr lang="en-US" sz="5500" b="1" dirty="0">
                <a:solidFill>
                  <a:srgbClr val="2AA6D5"/>
                </a:solidFill>
              </a:rPr>
              <a:t>#3 </a:t>
            </a:r>
            <a:r>
              <a:rPr lang="en-US" sz="5500" b="1" dirty="0">
                <a:solidFill>
                  <a:srgbClr val="29A6D5"/>
                </a:solidFill>
              </a:rPr>
              <a:t>operational efficiency</a:t>
            </a:r>
          </a:p>
        </p:txBody>
      </p:sp>
      <p:sp>
        <p:nvSpPr>
          <p:cNvPr id="183" name="Shape 183"/>
          <p:cNvSpPr/>
          <p:nvPr/>
        </p:nvSpPr>
        <p:spPr>
          <a:xfrm>
            <a:off x="596138" y="6508248"/>
            <a:ext cx="6880350" cy="266700"/>
          </a:xfrm>
          <a:prstGeom prst="rect">
            <a:avLst/>
          </a:prstGeom>
          <a:noFill/>
          <a:ln>
            <a:noFill/>
          </a:ln>
        </p:spPr>
        <p:txBody>
          <a:bodyPr lIns="25400" tIns="25400" rIns="25400" bIns="25400" anchor="ctr" anchorCtr="0">
            <a:noAutofit/>
          </a:bodyPr>
          <a:lstStyle/>
          <a:p>
            <a:pPr>
              <a:buClr>
                <a:srgbClr val="4E4540"/>
              </a:buClr>
              <a:buSzPct val="25000"/>
            </a:pPr>
            <a:r>
              <a:rPr lang="en-US" sz="1250" i="1" dirty="0">
                <a:solidFill>
                  <a:srgbClr val="4E4540"/>
                </a:solidFill>
                <a:latin typeface="Open Sans"/>
                <a:ea typeface="Open Sans"/>
                <a:cs typeface="Open Sans"/>
                <a:sym typeface="Open Sans"/>
              </a:rPr>
              <a:t>Source: User Survey, April 2017</a:t>
            </a:r>
          </a:p>
        </p:txBody>
      </p:sp>
    </p:spTree>
    <p:extLst>
      <p:ext uri="{BB962C8B-B14F-4D97-AF65-F5344CB8AC3E}">
        <p14:creationId xmlns:p14="http://schemas.microsoft.com/office/powerpoint/2010/main" val="208469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p:nvPr/>
        </p:nvSpPr>
        <p:spPr>
          <a:xfrm>
            <a:off x="0" y="-174"/>
            <a:ext cx="12192000" cy="125100"/>
          </a:xfrm>
          <a:prstGeom prst="rect">
            <a:avLst/>
          </a:prstGeom>
          <a:solidFill>
            <a:srgbClr val="ED2444"/>
          </a:solidFill>
          <a:ln>
            <a:noFill/>
          </a:ln>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242" name="Shape 242"/>
          <p:cNvSpPr/>
          <p:nvPr/>
        </p:nvSpPr>
        <p:spPr>
          <a:xfrm>
            <a:off x="659621" y="-55385"/>
            <a:ext cx="1938300" cy="607650"/>
          </a:xfrm>
          <a:prstGeom prst="rect">
            <a:avLst/>
          </a:prstGeom>
          <a:solidFill>
            <a:srgbClr val="FFFFFF"/>
          </a:solidFill>
          <a:ln>
            <a:noFill/>
          </a:ln>
          <a:effectLst>
            <a:outerShdw blurRad="127000" dist="25400" dir="5400000" rotWithShape="0">
              <a:srgbClr val="000000">
                <a:alpha val="32940"/>
              </a:srgbClr>
            </a:outerShdw>
          </a:effectLst>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243" name="Shape 243"/>
          <p:cNvPicPr preferRelativeResize="0"/>
          <p:nvPr/>
        </p:nvPicPr>
        <p:blipFill rotWithShape="1">
          <a:blip r:embed="rId3">
            <a:alphaModFix/>
          </a:blip>
          <a:srcRect/>
          <a:stretch/>
        </p:blipFill>
        <p:spPr>
          <a:xfrm>
            <a:off x="844582" y="128043"/>
            <a:ext cx="1568400" cy="278850"/>
          </a:xfrm>
          <a:prstGeom prst="rect">
            <a:avLst/>
          </a:prstGeom>
          <a:noFill/>
          <a:ln>
            <a:noFill/>
          </a:ln>
        </p:spPr>
      </p:pic>
      <p:sp>
        <p:nvSpPr>
          <p:cNvPr id="244" name="Shape 244"/>
          <p:cNvSpPr/>
          <p:nvPr/>
        </p:nvSpPr>
        <p:spPr>
          <a:xfrm>
            <a:off x="662586" y="1807032"/>
            <a:ext cx="10216650" cy="782700"/>
          </a:xfrm>
          <a:prstGeom prst="rect">
            <a:avLst/>
          </a:prstGeom>
          <a:noFill/>
          <a:ln>
            <a:noFill/>
          </a:ln>
        </p:spPr>
        <p:txBody>
          <a:bodyPr lIns="35713" tIns="35713" rIns="35713" bIns="35713" anchor="ctr" anchorCtr="0">
            <a:noAutofit/>
          </a:bodyPr>
          <a:lstStyle/>
          <a:p>
            <a:pPr>
              <a:buClr>
                <a:srgbClr val="000000"/>
              </a:buClr>
              <a:buSzPct val="25000"/>
            </a:pPr>
            <a:r>
              <a:rPr lang="en-US" sz="4650" b="1">
                <a:solidFill>
                  <a:srgbClr val="000000"/>
                </a:solidFill>
                <a:latin typeface="Helvetica Neue"/>
                <a:ea typeface="Helvetica Neue"/>
                <a:cs typeface="Helvetica Neue"/>
                <a:sym typeface="Helvetica Neue"/>
              </a:rPr>
              <a:t>What run</a:t>
            </a:r>
            <a:r>
              <a:rPr lang="en-US" sz="4650" b="1">
                <a:latin typeface="Helvetica Neue"/>
                <a:ea typeface="Helvetica Neue"/>
                <a:cs typeface="Helvetica Neue"/>
                <a:sym typeface="Helvetica Neue"/>
              </a:rPr>
              <a:t>s</a:t>
            </a:r>
            <a:r>
              <a:rPr lang="en-US" sz="4650" b="1">
                <a:solidFill>
                  <a:srgbClr val="000000"/>
                </a:solidFill>
                <a:latin typeface="Helvetica Neue"/>
                <a:ea typeface="Helvetica Neue"/>
                <a:cs typeface="Helvetica Neue"/>
                <a:sym typeface="Helvetica Neue"/>
              </a:rPr>
              <a:t> on OpenStack?</a:t>
            </a:r>
          </a:p>
        </p:txBody>
      </p:sp>
      <p:sp>
        <p:nvSpPr>
          <p:cNvPr id="245" name="Shape 245"/>
          <p:cNvSpPr/>
          <p:nvPr/>
        </p:nvSpPr>
        <p:spPr>
          <a:xfrm>
            <a:off x="9182320" y="953273"/>
            <a:ext cx="2362050" cy="511800"/>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46" name="Shape 246"/>
          <p:cNvSpPr/>
          <p:nvPr/>
        </p:nvSpPr>
        <p:spPr>
          <a:xfrm>
            <a:off x="7056538" y="953273"/>
            <a:ext cx="2362050" cy="511800"/>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47" name="Shape 247"/>
          <p:cNvSpPr/>
          <p:nvPr/>
        </p:nvSpPr>
        <p:spPr>
          <a:xfrm>
            <a:off x="4915010" y="953273"/>
            <a:ext cx="2362050" cy="511800"/>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48" name="Shape 248"/>
          <p:cNvSpPr/>
          <p:nvPr/>
        </p:nvSpPr>
        <p:spPr>
          <a:xfrm>
            <a:off x="2789228" y="953273"/>
            <a:ext cx="2362050" cy="511800"/>
          </a:xfrm>
          <a:prstGeom prst="rightArrow">
            <a:avLst>
              <a:gd name="adj1" fmla="val 100000"/>
              <a:gd name="adj2" fmla="val 38462"/>
            </a:avLst>
          </a:prstGeom>
          <a:solidFill>
            <a:srgbClr val="29A6D6"/>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49" name="Shape 249"/>
          <p:cNvSpPr/>
          <p:nvPr/>
        </p:nvSpPr>
        <p:spPr>
          <a:xfrm>
            <a:off x="647700" y="953273"/>
            <a:ext cx="2362050" cy="511800"/>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250" name="Shape 250"/>
          <p:cNvSpPr/>
          <p:nvPr/>
        </p:nvSpPr>
        <p:spPr>
          <a:xfrm>
            <a:off x="686240" y="2791282"/>
            <a:ext cx="12970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TELECOM/NFV</a:t>
            </a:r>
          </a:p>
        </p:txBody>
      </p:sp>
      <p:sp>
        <p:nvSpPr>
          <p:cNvPr id="251" name="Shape 251"/>
          <p:cNvSpPr/>
          <p:nvPr/>
        </p:nvSpPr>
        <p:spPr>
          <a:xfrm>
            <a:off x="3498852" y="1065485"/>
            <a:ext cx="1074900" cy="287400"/>
          </a:xfrm>
          <a:prstGeom prst="rect">
            <a:avLst/>
          </a:prstGeom>
          <a:noFill/>
          <a:ln>
            <a:noFill/>
          </a:ln>
        </p:spPr>
        <p:txBody>
          <a:bodyPr lIns="35713" tIns="35713" rIns="35713" bIns="35713" anchor="ctr" anchorCtr="0">
            <a:noAutofit/>
          </a:bodyPr>
          <a:lstStyle/>
          <a:p>
            <a:pPr algn="ctr">
              <a:buClr>
                <a:srgbClr val="FFFFFF"/>
              </a:buClr>
              <a:buSzPct val="25000"/>
            </a:pPr>
            <a:r>
              <a:rPr lang="en-US" sz="1350" baseline="-25000">
                <a:solidFill>
                  <a:srgbClr val="FFFFFF"/>
                </a:solidFill>
                <a:latin typeface="Helvetica Neue"/>
                <a:ea typeface="Helvetica Neue"/>
                <a:cs typeface="Helvetica Neue"/>
                <a:sym typeface="Helvetica Neue"/>
              </a:rPr>
              <a:t>WHY USE IT</a:t>
            </a:r>
          </a:p>
        </p:txBody>
      </p:sp>
      <p:sp>
        <p:nvSpPr>
          <p:cNvPr id="252" name="Shape 252"/>
          <p:cNvSpPr/>
          <p:nvPr/>
        </p:nvSpPr>
        <p:spPr>
          <a:xfrm>
            <a:off x="5333257" y="1065485"/>
            <a:ext cx="1525500" cy="287400"/>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THE COMMUNITY</a:t>
            </a:r>
          </a:p>
        </p:txBody>
      </p:sp>
      <p:sp>
        <p:nvSpPr>
          <p:cNvPr id="253" name="Shape 253"/>
          <p:cNvSpPr/>
          <p:nvPr/>
        </p:nvSpPr>
        <p:spPr>
          <a:xfrm>
            <a:off x="7443792" y="1065485"/>
            <a:ext cx="1713300" cy="287400"/>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USING OPENSTACK</a:t>
            </a:r>
          </a:p>
        </p:txBody>
      </p:sp>
      <p:sp>
        <p:nvSpPr>
          <p:cNvPr id="254" name="Shape 254"/>
          <p:cNvSpPr/>
          <p:nvPr/>
        </p:nvSpPr>
        <p:spPr>
          <a:xfrm>
            <a:off x="10155834" y="1065485"/>
            <a:ext cx="535200" cy="287400"/>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FAQS</a:t>
            </a:r>
          </a:p>
        </p:txBody>
      </p:sp>
      <p:sp>
        <p:nvSpPr>
          <p:cNvPr id="255" name="Shape 255"/>
          <p:cNvSpPr/>
          <p:nvPr/>
        </p:nvSpPr>
        <p:spPr>
          <a:xfrm>
            <a:off x="3633289" y="2791282"/>
            <a:ext cx="43980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HPC</a:t>
            </a:r>
          </a:p>
        </p:txBody>
      </p:sp>
      <p:sp>
        <p:nvSpPr>
          <p:cNvPr id="256" name="Shape 256"/>
          <p:cNvSpPr/>
          <p:nvPr/>
        </p:nvSpPr>
        <p:spPr>
          <a:xfrm>
            <a:off x="6427289" y="2791282"/>
            <a:ext cx="16690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ENTERPRISE APPS</a:t>
            </a:r>
          </a:p>
        </p:txBody>
      </p:sp>
      <p:sp>
        <p:nvSpPr>
          <p:cNvPr id="257" name="Shape 257"/>
          <p:cNvSpPr/>
          <p:nvPr/>
        </p:nvSpPr>
        <p:spPr>
          <a:xfrm>
            <a:off x="9221289" y="2791282"/>
            <a:ext cx="8527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BIG DATA</a:t>
            </a:r>
          </a:p>
        </p:txBody>
      </p:sp>
      <p:cxnSp>
        <p:nvCxnSpPr>
          <p:cNvPr id="258" name="Shape 258"/>
          <p:cNvCxnSpPr/>
          <p:nvPr/>
        </p:nvCxnSpPr>
        <p:spPr>
          <a:xfrm>
            <a:off x="727667" y="30873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59" name="Shape 259"/>
          <p:cNvCxnSpPr/>
          <p:nvPr/>
        </p:nvCxnSpPr>
        <p:spPr>
          <a:xfrm>
            <a:off x="3659514" y="30873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60" name="Shape 260"/>
          <p:cNvCxnSpPr/>
          <p:nvPr/>
        </p:nvCxnSpPr>
        <p:spPr>
          <a:xfrm>
            <a:off x="9245338" y="30873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61" name="Shape 261"/>
          <p:cNvCxnSpPr/>
          <p:nvPr/>
        </p:nvCxnSpPr>
        <p:spPr>
          <a:xfrm>
            <a:off x="6452425" y="3087351"/>
            <a:ext cx="2240100" cy="0"/>
          </a:xfrm>
          <a:prstGeom prst="straightConnector1">
            <a:avLst/>
          </a:prstGeom>
          <a:noFill/>
          <a:ln w="12700" cap="flat" cmpd="sng">
            <a:solidFill>
              <a:srgbClr val="DCDEE0"/>
            </a:solidFill>
            <a:prstDash val="solid"/>
            <a:miter/>
            <a:headEnd type="none" w="med" len="med"/>
            <a:tailEnd type="none" w="med" len="med"/>
          </a:ln>
        </p:spPr>
      </p:cxnSp>
      <p:sp>
        <p:nvSpPr>
          <p:cNvPr id="262" name="Shape 262"/>
          <p:cNvSpPr/>
          <p:nvPr/>
        </p:nvSpPr>
        <p:spPr>
          <a:xfrm>
            <a:off x="1274335" y="1065485"/>
            <a:ext cx="973500" cy="287400"/>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WHAT IT IS</a:t>
            </a:r>
          </a:p>
        </p:txBody>
      </p:sp>
      <p:sp>
        <p:nvSpPr>
          <p:cNvPr id="263" name="Shape 263"/>
          <p:cNvSpPr/>
          <p:nvPr/>
        </p:nvSpPr>
        <p:spPr>
          <a:xfrm>
            <a:off x="686240" y="4632782"/>
            <a:ext cx="14908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MULTI-CLOUD</a:t>
            </a:r>
          </a:p>
        </p:txBody>
      </p:sp>
      <p:sp>
        <p:nvSpPr>
          <p:cNvPr id="264" name="Shape 264"/>
          <p:cNvSpPr/>
          <p:nvPr/>
        </p:nvSpPr>
        <p:spPr>
          <a:xfrm>
            <a:off x="3633289" y="4632782"/>
            <a:ext cx="126840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E-COMMERCE</a:t>
            </a:r>
          </a:p>
        </p:txBody>
      </p:sp>
      <p:sp>
        <p:nvSpPr>
          <p:cNvPr id="265" name="Shape 265"/>
          <p:cNvSpPr/>
          <p:nvPr/>
        </p:nvSpPr>
        <p:spPr>
          <a:xfrm>
            <a:off x="6427289" y="4632782"/>
            <a:ext cx="24499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DEVELOPER PRODUCTIVITY</a:t>
            </a:r>
          </a:p>
        </p:txBody>
      </p:sp>
      <p:sp>
        <p:nvSpPr>
          <p:cNvPr id="266" name="Shape 266"/>
          <p:cNvSpPr/>
          <p:nvPr/>
        </p:nvSpPr>
        <p:spPr>
          <a:xfrm>
            <a:off x="9221289" y="4632782"/>
            <a:ext cx="138000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WEB SERVICES</a:t>
            </a:r>
          </a:p>
        </p:txBody>
      </p:sp>
      <p:cxnSp>
        <p:nvCxnSpPr>
          <p:cNvPr id="267" name="Shape 267"/>
          <p:cNvCxnSpPr/>
          <p:nvPr/>
        </p:nvCxnSpPr>
        <p:spPr>
          <a:xfrm>
            <a:off x="727667" y="49288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68" name="Shape 268"/>
          <p:cNvCxnSpPr/>
          <p:nvPr/>
        </p:nvCxnSpPr>
        <p:spPr>
          <a:xfrm>
            <a:off x="3659514" y="49288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69" name="Shape 269"/>
          <p:cNvCxnSpPr/>
          <p:nvPr/>
        </p:nvCxnSpPr>
        <p:spPr>
          <a:xfrm>
            <a:off x="9245338" y="49288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70" name="Shape 270"/>
          <p:cNvCxnSpPr/>
          <p:nvPr/>
        </p:nvCxnSpPr>
        <p:spPr>
          <a:xfrm>
            <a:off x="6452425" y="4928851"/>
            <a:ext cx="2240100" cy="0"/>
          </a:xfrm>
          <a:prstGeom prst="straightConnector1">
            <a:avLst/>
          </a:prstGeom>
          <a:noFill/>
          <a:ln w="12700" cap="flat" cmpd="sng">
            <a:solidFill>
              <a:srgbClr val="DCDEE0"/>
            </a:solidFill>
            <a:prstDash val="solid"/>
            <a:miter/>
            <a:headEnd type="none" w="med" len="med"/>
            <a:tailEnd type="none" w="med" len="med"/>
          </a:ln>
        </p:spPr>
      </p:cxnSp>
      <p:sp>
        <p:nvSpPr>
          <p:cNvPr id="271" name="Shape 271"/>
          <p:cNvSpPr/>
          <p:nvPr/>
        </p:nvSpPr>
        <p:spPr>
          <a:xfrm>
            <a:off x="721360" y="3154502"/>
            <a:ext cx="2240100" cy="452400"/>
          </a:xfrm>
          <a:prstGeom prst="rect">
            <a:avLst/>
          </a:prstGeom>
          <a:noFill/>
          <a:ln>
            <a:noFill/>
          </a:ln>
        </p:spPr>
        <p:txBody>
          <a:bodyPr lIns="35713" tIns="35713" rIns="35713" bIns="35713" anchor="t" anchorCtr="0">
            <a:noAutofit/>
          </a:bodyPr>
          <a:lstStyle/>
          <a:p>
            <a:pPr>
              <a:buClr>
                <a:srgbClr val="000000"/>
              </a:buClr>
              <a:buSzPct val="25000"/>
            </a:pPr>
            <a:r>
              <a:rPr lang="en-US" sz="1250" b="1" dirty="0">
                <a:latin typeface="Helvetica Neue"/>
                <a:ea typeface="Helvetica Neue"/>
                <a:cs typeface="Helvetica Neue"/>
                <a:sym typeface="Helvetica Neue"/>
              </a:rPr>
              <a:t>86% of telecoms </a:t>
            </a:r>
            <a:r>
              <a:rPr lang="en-US" sz="1250" dirty="0">
                <a:latin typeface="Helvetica Neue"/>
                <a:ea typeface="Helvetica Neue"/>
                <a:cs typeface="Helvetica Neue"/>
                <a:sym typeface="Helvetica Neue"/>
              </a:rPr>
              <a:t>say OpenStack is important to their business; many are using OpenStack to virtualize their networks and implement edge computing to achieve agility significant cost savings. </a:t>
            </a:r>
          </a:p>
        </p:txBody>
      </p:sp>
      <p:sp>
        <p:nvSpPr>
          <p:cNvPr id="272" name="Shape 272"/>
          <p:cNvSpPr/>
          <p:nvPr/>
        </p:nvSpPr>
        <p:spPr>
          <a:xfrm>
            <a:off x="721360" y="4996002"/>
            <a:ext cx="2240100" cy="1214400"/>
          </a:xfrm>
          <a:prstGeom prst="rect">
            <a:avLst/>
          </a:prstGeom>
          <a:noFill/>
          <a:ln>
            <a:noFill/>
          </a:ln>
        </p:spPr>
        <p:txBody>
          <a:bodyPr lIns="35713" tIns="35713" rIns="35713" bIns="35713" anchor="t" anchorCtr="0">
            <a:noAutofit/>
          </a:bodyPr>
          <a:lstStyle/>
          <a:p>
            <a:pPr>
              <a:buClr>
                <a:srgbClr val="000000"/>
              </a:buClr>
              <a:buSzPct val="25000"/>
            </a:pPr>
            <a:r>
              <a:rPr lang="en-US" sz="1250" b="1" dirty="0" err="1">
                <a:solidFill>
                  <a:srgbClr val="000000"/>
                </a:solidFill>
                <a:latin typeface="Helvetica Neue"/>
                <a:ea typeface="Helvetica Neue"/>
                <a:cs typeface="Helvetica Neue"/>
                <a:sym typeface="Helvetica Neue"/>
              </a:rPr>
              <a:t>DigitalFil</a:t>
            </a:r>
            <a:r>
              <a:rPr lang="en-US" sz="1250" b="1" dirty="0" err="1">
                <a:latin typeface="Helvetica Neue"/>
                <a:ea typeface="Helvetica Neue"/>
                <a:cs typeface="Helvetica Neue"/>
                <a:sym typeface="Helvetica Neue"/>
              </a:rPr>
              <a:t>m</a:t>
            </a:r>
            <a:r>
              <a:rPr lang="en-US" sz="1250" b="1" dirty="0">
                <a:solidFill>
                  <a:srgbClr val="000000"/>
                </a:solidFill>
                <a:latin typeface="Helvetica Neue"/>
                <a:ea typeface="Helvetica Neue"/>
                <a:cs typeface="Helvetica Neue"/>
                <a:sym typeface="Helvetica Neue"/>
              </a:rPr>
              <a:t> Tree </a:t>
            </a:r>
            <a:r>
              <a:rPr lang="en-US" sz="1250" dirty="0">
                <a:solidFill>
                  <a:srgbClr val="000000"/>
                </a:solidFill>
                <a:latin typeface="Helvetica Neue"/>
                <a:ea typeface="Helvetica Neue"/>
                <a:cs typeface="Helvetica Neue"/>
                <a:sym typeface="Helvetica Neue"/>
              </a:rPr>
              <a:t>uses interoperable OpenStack private and public clouds to process thousands of hours of raw footage into a one-hour TV show.</a:t>
            </a:r>
          </a:p>
        </p:txBody>
      </p:sp>
      <p:sp>
        <p:nvSpPr>
          <p:cNvPr id="273" name="Shape 273"/>
          <p:cNvSpPr/>
          <p:nvPr/>
        </p:nvSpPr>
        <p:spPr>
          <a:xfrm>
            <a:off x="3642359" y="4996002"/>
            <a:ext cx="2240100" cy="1023900"/>
          </a:xfrm>
          <a:prstGeom prst="rect">
            <a:avLst/>
          </a:prstGeom>
          <a:noFill/>
          <a:ln>
            <a:noFill/>
          </a:ln>
        </p:spPr>
        <p:txBody>
          <a:bodyPr lIns="35713" tIns="35713" rIns="35713" bIns="35713" anchor="t" anchorCtr="0">
            <a:noAutofit/>
          </a:bodyPr>
          <a:lstStyle/>
          <a:p>
            <a:pPr>
              <a:buClr>
                <a:srgbClr val="000000"/>
              </a:buClr>
              <a:buSzPct val="25000"/>
            </a:pPr>
            <a:r>
              <a:rPr lang="en-US" sz="1250" b="1" dirty="0">
                <a:solidFill>
                  <a:srgbClr val="000000"/>
                </a:solidFill>
                <a:latin typeface="Helvetica Neue"/>
                <a:ea typeface="Helvetica Neue"/>
                <a:cs typeface="Helvetica Neue"/>
                <a:sym typeface="Helvetica Neue"/>
              </a:rPr>
              <a:t>Walmart</a:t>
            </a:r>
            <a:r>
              <a:rPr lang="en-US" sz="1250" dirty="0">
                <a:solidFill>
                  <a:srgbClr val="000000"/>
                </a:solidFill>
                <a:latin typeface="Helvetica Neue"/>
                <a:ea typeface="Helvetica Neue"/>
                <a:cs typeface="Helvetica Neue"/>
                <a:sym typeface="Helvetica Neue"/>
              </a:rPr>
              <a:t> moved their global e-commerce platform to OpenStack, powering desktop, mobile, tablet and kiosk users.</a:t>
            </a:r>
          </a:p>
        </p:txBody>
      </p:sp>
      <p:sp>
        <p:nvSpPr>
          <p:cNvPr id="274" name="Shape 274"/>
          <p:cNvSpPr/>
          <p:nvPr/>
        </p:nvSpPr>
        <p:spPr>
          <a:xfrm>
            <a:off x="6436359" y="4996002"/>
            <a:ext cx="2240100" cy="1023900"/>
          </a:xfrm>
          <a:prstGeom prst="rect">
            <a:avLst/>
          </a:prstGeom>
          <a:noFill/>
          <a:ln>
            <a:noFill/>
          </a:ln>
        </p:spPr>
        <p:txBody>
          <a:bodyPr lIns="35713" tIns="35713" rIns="35713" bIns="35713" anchor="t" anchorCtr="0">
            <a:noAutofit/>
          </a:bodyPr>
          <a:lstStyle/>
          <a:p>
            <a:pPr>
              <a:buClr>
                <a:srgbClr val="000000"/>
              </a:buClr>
              <a:buSzPct val="25000"/>
            </a:pPr>
            <a:r>
              <a:rPr lang="en-US" sz="1250" b="1" dirty="0">
                <a:solidFill>
                  <a:srgbClr val="000000"/>
                </a:solidFill>
                <a:latin typeface="Helvetica Neue"/>
                <a:ea typeface="Helvetica Neue"/>
                <a:cs typeface="Helvetica Neue"/>
                <a:sym typeface="Helvetica Neue"/>
              </a:rPr>
              <a:t>Adobe</a:t>
            </a:r>
            <a:r>
              <a:rPr lang="en-US" sz="1250" dirty="0">
                <a:solidFill>
                  <a:srgbClr val="000000"/>
                </a:solidFill>
                <a:latin typeface="Helvetica Neue"/>
                <a:ea typeface="Helvetica Neue"/>
                <a:cs typeface="Helvetica Neue"/>
                <a:sym typeface="Helvetica Neue"/>
              </a:rPr>
              <a:t> Digital Marketing uses OpenStack to convert their existing virtualization environment into self-service IT.</a:t>
            </a:r>
          </a:p>
        </p:txBody>
      </p:sp>
      <p:sp>
        <p:nvSpPr>
          <p:cNvPr id="275" name="Shape 275"/>
          <p:cNvSpPr/>
          <p:nvPr/>
        </p:nvSpPr>
        <p:spPr>
          <a:xfrm>
            <a:off x="3642359" y="3154502"/>
            <a:ext cx="2240100" cy="1023900"/>
          </a:xfrm>
          <a:prstGeom prst="rect">
            <a:avLst/>
          </a:prstGeom>
          <a:noFill/>
          <a:ln>
            <a:noFill/>
          </a:ln>
        </p:spPr>
        <p:txBody>
          <a:bodyPr lIns="35713" tIns="35713" rIns="35713" bIns="35713" anchor="t" anchorCtr="0">
            <a:noAutofit/>
          </a:bodyPr>
          <a:lstStyle/>
          <a:p>
            <a:pPr>
              <a:buClr>
                <a:srgbClr val="000000"/>
              </a:buClr>
              <a:buSzPct val="25000"/>
            </a:pPr>
            <a:r>
              <a:rPr lang="en-US" sz="1250" b="1" dirty="0">
                <a:latin typeface="Helvetica Neue"/>
                <a:ea typeface="Helvetica Neue"/>
                <a:cs typeface="Helvetica Neue"/>
                <a:sym typeface="Helvetica Neue"/>
              </a:rPr>
              <a:t>CERN</a:t>
            </a:r>
            <a:r>
              <a:rPr lang="en-US" sz="1250" dirty="0">
                <a:latin typeface="Helvetica Neue"/>
                <a:ea typeface="Helvetica Neue"/>
                <a:cs typeface="Helvetica Neue"/>
                <a:sym typeface="Helvetica Neue"/>
              </a:rPr>
              <a:t> runs one of the largest OpenStack clouds to process data from the Large Hadron Collider, giving physicists the resources they need to unleash the secrets of the universe.</a:t>
            </a:r>
          </a:p>
        </p:txBody>
      </p:sp>
      <p:sp>
        <p:nvSpPr>
          <p:cNvPr id="276" name="Shape 276"/>
          <p:cNvSpPr/>
          <p:nvPr/>
        </p:nvSpPr>
        <p:spPr>
          <a:xfrm>
            <a:off x="6436359" y="3154502"/>
            <a:ext cx="2240100" cy="1214400"/>
          </a:xfrm>
          <a:prstGeom prst="rect">
            <a:avLst/>
          </a:prstGeom>
          <a:noFill/>
          <a:ln>
            <a:noFill/>
          </a:ln>
        </p:spPr>
        <p:txBody>
          <a:bodyPr lIns="35713" tIns="35713" rIns="35713" bIns="35713" anchor="t" anchorCtr="0">
            <a:noAutofit/>
          </a:bodyPr>
          <a:lstStyle/>
          <a:p>
            <a:pPr>
              <a:buClr>
                <a:srgbClr val="000000"/>
              </a:buClr>
              <a:buSzPct val="25000"/>
            </a:pPr>
            <a:r>
              <a:rPr lang="en-US" sz="1250" b="1" dirty="0">
                <a:solidFill>
                  <a:srgbClr val="000000"/>
                </a:solidFill>
                <a:latin typeface="Helvetica Neue"/>
                <a:ea typeface="Helvetica Neue"/>
                <a:cs typeface="Helvetica Neue"/>
                <a:sym typeface="Helvetica Neue"/>
              </a:rPr>
              <a:t>Comcast</a:t>
            </a:r>
            <a:r>
              <a:rPr lang="en-US" sz="1250" dirty="0">
                <a:solidFill>
                  <a:srgbClr val="000000"/>
                </a:solidFill>
                <a:latin typeface="Helvetica Neue"/>
                <a:ea typeface="Helvetica Neue"/>
                <a:cs typeface="Helvetica Neue"/>
                <a:sym typeface="Helvetica Neue"/>
              </a:rPr>
              <a:t> powers customer-facing and internal applications and services for both production and development environments with OpenStack.</a:t>
            </a:r>
          </a:p>
        </p:txBody>
      </p:sp>
      <p:sp>
        <p:nvSpPr>
          <p:cNvPr id="277" name="Shape 277"/>
          <p:cNvSpPr/>
          <p:nvPr/>
        </p:nvSpPr>
        <p:spPr>
          <a:xfrm>
            <a:off x="9230359" y="3154502"/>
            <a:ext cx="2240100" cy="1023900"/>
          </a:xfrm>
          <a:prstGeom prst="rect">
            <a:avLst/>
          </a:prstGeom>
          <a:noFill/>
          <a:ln>
            <a:noFill/>
          </a:ln>
        </p:spPr>
        <p:txBody>
          <a:bodyPr lIns="35713" tIns="35713" rIns="35713" bIns="35713" anchor="t" anchorCtr="0">
            <a:noAutofit/>
          </a:bodyPr>
          <a:lstStyle/>
          <a:p>
            <a:pPr>
              <a:buClr>
                <a:srgbClr val="000000"/>
              </a:buClr>
              <a:buSzPct val="25000"/>
            </a:pPr>
            <a:r>
              <a:rPr lang="en-US" sz="1250" b="1" dirty="0">
                <a:latin typeface="Helvetica Neue"/>
                <a:ea typeface="Helvetica Neue"/>
                <a:cs typeface="Helvetica Neue"/>
                <a:sym typeface="Helvetica Neue"/>
              </a:rPr>
              <a:t>Banco Santander </a:t>
            </a:r>
            <a:r>
              <a:rPr lang="en-US" sz="1250" dirty="0">
                <a:latin typeface="Helvetica Neue"/>
                <a:ea typeface="Helvetica Neue"/>
                <a:cs typeface="Helvetica Neue"/>
                <a:sym typeface="Helvetica Neue"/>
              </a:rPr>
              <a:t>runs 1,000 compute nodes of OpenStack in data centers across the world, and uses Cloudera on OpenStack to power fraud detection.</a:t>
            </a:r>
          </a:p>
        </p:txBody>
      </p:sp>
      <p:sp>
        <p:nvSpPr>
          <p:cNvPr id="278" name="Shape 278"/>
          <p:cNvSpPr txBox="1"/>
          <p:nvPr/>
        </p:nvSpPr>
        <p:spPr>
          <a:xfrm>
            <a:off x="9245338" y="4954244"/>
            <a:ext cx="2203350" cy="1107450"/>
          </a:xfrm>
          <a:prstGeom prst="rect">
            <a:avLst/>
          </a:prstGeom>
          <a:noFill/>
          <a:ln>
            <a:noFill/>
          </a:ln>
        </p:spPr>
        <p:txBody>
          <a:bodyPr lIns="45713" tIns="45713" rIns="45713" bIns="45713" anchor="t" anchorCtr="0">
            <a:noAutofit/>
          </a:bodyPr>
          <a:lstStyle/>
          <a:p>
            <a:r>
              <a:rPr lang="en-US" sz="1200" b="1" dirty="0"/>
              <a:t>Workday</a:t>
            </a:r>
            <a:r>
              <a:rPr lang="en-US" sz="1200" dirty="0"/>
              <a:t> moved their on-demand software services from static, virtualized environments to a fully elastic and scalable platform based on OpenStack.</a:t>
            </a:r>
          </a:p>
        </p:txBody>
      </p:sp>
    </p:spTree>
    <p:extLst>
      <p:ext uri="{BB962C8B-B14F-4D97-AF65-F5344CB8AC3E}">
        <p14:creationId xmlns:p14="http://schemas.microsoft.com/office/powerpoint/2010/main" val="80197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p:nvPr/>
        </p:nvSpPr>
        <p:spPr>
          <a:xfrm>
            <a:off x="0" y="-174"/>
            <a:ext cx="12192000" cy="125140"/>
          </a:xfrm>
          <a:prstGeom prst="rect">
            <a:avLst/>
          </a:prstGeom>
          <a:solidFill>
            <a:srgbClr val="ED2444"/>
          </a:solidFill>
          <a:ln>
            <a:noFill/>
          </a:ln>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284" name="Shape 284"/>
          <p:cNvSpPr/>
          <p:nvPr/>
        </p:nvSpPr>
        <p:spPr>
          <a:xfrm>
            <a:off x="659621" y="-55385"/>
            <a:ext cx="1938285" cy="607606"/>
          </a:xfrm>
          <a:prstGeom prst="rect">
            <a:avLst/>
          </a:prstGeom>
          <a:solidFill>
            <a:srgbClr val="FFFFFF"/>
          </a:solidFill>
          <a:ln>
            <a:noFill/>
          </a:ln>
          <a:effectLst>
            <a:outerShdw blurRad="127000" dist="25400" dir="5400000" rotWithShape="0">
              <a:srgbClr val="000000">
                <a:alpha val="32941"/>
              </a:srgbClr>
            </a:outerShdw>
          </a:effectLst>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285" name="Shape 285"/>
          <p:cNvPicPr preferRelativeResize="0"/>
          <p:nvPr/>
        </p:nvPicPr>
        <p:blipFill rotWithShape="1">
          <a:blip r:embed="rId3">
            <a:alphaModFix/>
          </a:blip>
          <a:srcRect/>
          <a:stretch/>
        </p:blipFill>
        <p:spPr>
          <a:xfrm>
            <a:off x="844582" y="128043"/>
            <a:ext cx="1568364" cy="278850"/>
          </a:xfrm>
          <a:prstGeom prst="rect">
            <a:avLst/>
          </a:prstGeom>
          <a:noFill/>
          <a:ln>
            <a:noFill/>
          </a:ln>
        </p:spPr>
      </p:pic>
      <p:sp>
        <p:nvSpPr>
          <p:cNvPr id="286" name="Shape 286"/>
          <p:cNvSpPr/>
          <p:nvPr/>
        </p:nvSpPr>
        <p:spPr>
          <a:xfrm>
            <a:off x="662586" y="1807032"/>
            <a:ext cx="6083059" cy="782638"/>
          </a:xfrm>
          <a:prstGeom prst="rect">
            <a:avLst/>
          </a:prstGeom>
          <a:noFill/>
          <a:ln>
            <a:noFill/>
          </a:ln>
        </p:spPr>
        <p:txBody>
          <a:bodyPr lIns="35713" tIns="35713" rIns="35713" bIns="35713" anchor="ctr" anchorCtr="0">
            <a:noAutofit/>
          </a:bodyPr>
          <a:lstStyle/>
          <a:p>
            <a:pPr>
              <a:buClr>
                <a:srgbClr val="000000"/>
              </a:buClr>
              <a:buSzPct val="25000"/>
            </a:pPr>
            <a:r>
              <a:rPr lang="en-US" sz="4650" b="1">
                <a:solidFill>
                  <a:srgbClr val="000000"/>
                </a:solidFill>
                <a:latin typeface="Helvetica Neue"/>
                <a:ea typeface="Helvetica Neue"/>
                <a:cs typeface="Helvetica Neue"/>
                <a:sym typeface="Helvetica Neue"/>
              </a:rPr>
              <a:t>History of OpenStack</a:t>
            </a:r>
          </a:p>
        </p:txBody>
      </p:sp>
      <p:sp>
        <p:nvSpPr>
          <p:cNvPr id="287" name="Shape 287"/>
          <p:cNvSpPr/>
          <p:nvPr/>
        </p:nvSpPr>
        <p:spPr>
          <a:xfrm>
            <a:off x="918232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88" name="Shape 288"/>
          <p:cNvSpPr/>
          <p:nvPr/>
        </p:nvSpPr>
        <p:spPr>
          <a:xfrm>
            <a:off x="7056538"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89" name="Shape 289"/>
          <p:cNvSpPr/>
          <p:nvPr/>
        </p:nvSpPr>
        <p:spPr>
          <a:xfrm>
            <a:off x="4915010" y="953273"/>
            <a:ext cx="2361980" cy="511762"/>
          </a:xfrm>
          <a:prstGeom prst="rightArrow">
            <a:avLst>
              <a:gd name="adj1" fmla="val 100000"/>
              <a:gd name="adj2" fmla="val 38462"/>
            </a:avLst>
          </a:prstGeom>
          <a:solidFill>
            <a:srgbClr val="29A6D6"/>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90" name="Shape 290"/>
          <p:cNvSpPr/>
          <p:nvPr/>
        </p:nvSpPr>
        <p:spPr>
          <a:xfrm>
            <a:off x="2789228"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91" name="Shape 291"/>
          <p:cNvSpPr/>
          <p:nvPr/>
        </p:nvSpPr>
        <p:spPr>
          <a:xfrm>
            <a:off x="64770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292" name="Shape 292"/>
          <p:cNvSpPr/>
          <p:nvPr/>
        </p:nvSpPr>
        <p:spPr>
          <a:xfrm>
            <a:off x="3498852" y="1065485"/>
            <a:ext cx="1074927"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WHY USE IT</a:t>
            </a:r>
          </a:p>
        </p:txBody>
      </p:sp>
      <p:sp>
        <p:nvSpPr>
          <p:cNvPr id="293" name="Shape 293"/>
          <p:cNvSpPr/>
          <p:nvPr/>
        </p:nvSpPr>
        <p:spPr>
          <a:xfrm>
            <a:off x="5333257" y="1065485"/>
            <a:ext cx="1525486" cy="287338"/>
          </a:xfrm>
          <a:prstGeom prst="rect">
            <a:avLst/>
          </a:prstGeom>
          <a:noFill/>
          <a:ln>
            <a:noFill/>
          </a:ln>
        </p:spPr>
        <p:txBody>
          <a:bodyPr lIns="35713" tIns="35713" rIns="35713" bIns="35713" anchor="ctr" anchorCtr="0">
            <a:noAutofit/>
          </a:bodyPr>
          <a:lstStyle/>
          <a:p>
            <a:pPr algn="ctr">
              <a:buClr>
                <a:srgbClr val="FFFFFF"/>
              </a:buClr>
              <a:buSzPct val="25000"/>
            </a:pPr>
            <a:r>
              <a:rPr lang="en-US" sz="1350" baseline="-25000">
                <a:solidFill>
                  <a:srgbClr val="FFFFFF"/>
                </a:solidFill>
                <a:latin typeface="Helvetica Neue"/>
                <a:ea typeface="Helvetica Neue"/>
                <a:cs typeface="Helvetica Neue"/>
                <a:sym typeface="Helvetica Neue"/>
              </a:rPr>
              <a:t>THE COMMUNITY</a:t>
            </a:r>
          </a:p>
        </p:txBody>
      </p:sp>
      <p:sp>
        <p:nvSpPr>
          <p:cNvPr id="294" name="Shape 294"/>
          <p:cNvSpPr/>
          <p:nvPr/>
        </p:nvSpPr>
        <p:spPr>
          <a:xfrm>
            <a:off x="7443792" y="1065485"/>
            <a:ext cx="1713260"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USING OPENSTACK</a:t>
            </a:r>
          </a:p>
        </p:txBody>
      </p:sp>
      <p:sp>
        <p:nvSpPr>
          <p:cNvPr id="295" name="Shape 295"/>
          <p:cNvSpPr/>
          <p:nvPr/>
        </p:nvSpPr>
        <p:spPr>
          <a:xfrm>
            <a:off x="10155834" y="1065485"/>
            <a:ext cx="535212"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FAQS</a:t>
            </a:r>
          </a:p>
        </p:txBody>
      </p:sp>
      <p:sp>
        <p:nvSpPr>
          <p:cNvPr id="296" name="Shape 296"/>
          <p:cNvSpPr/>
          <p:nvPr/>
        </p:nvSpPr>
        <p:spPr>
          <a:xfrm>
            <a:off x="1274335" y="1065485"/>
            <a:ext cx="973464"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WHAT IT IS</a:t>
            </a:r>
          </a:p>
        </p:txBody>
      </p:sp>
      <p:sp>
        <p:nvSpPr>
          <p:cNvPr id="297" name="Shape 297"/>
          <p:cNvSpPr/>
          <p:nvPr/>
        </p:nvSpPr>
        <p:spPr>
          <a:xfrm>
            <a:off x="707859" y="4116714"/>
            <a:ext cx="10825164" cy="125140"/>
          </a:xfrm>
          <a:prstGeom prst="roundRect">
            <a:avLst>
              <a:gd name="adj" fmla="val 0"/>
            </a:avLst>
          </a:prstGeom>
          <a:solidFill>
            <a:srgbClr val="DDDEE0"/>
          </a:solidFill>
          <a:ln>
            <a:noFill/>
          </a:ln>
        </p:spPr>
        <p:txBody>
          <a:bodyPr lIns="35713" tIns="35713" rIns="35713" bIns="35713" anchor="ctr" anchorCtr="0">
            <a:noAutofit/>
          </a:bodyPr>
          <a:lstStyle/>
          <a:p>
            <a:pPr algn="ctr">
              <a:buClr>
                <a:srgbClr val="FFFFFF"/>
              </a:buClr>
            </a:pPr>
            <a:endParaRPr sz="1250" b="1">
              <a:solidFill>
                <a:srgbClr val="FFFFFF"/>
              </a:solidFill>
              <a:latin typeface="Helvetica Neue"/>
              <a:ea typeface="Helvetica Neue"/>
              <a:cs typeface="Helvetica Neue"/>
              <a:sym typeface="Helvetica Neue"/>
            </a:endParaRPr>
          </a:p>
        </p:txBody>
      </p:sp>
      <p:sp>
        <p:nvSpPr>
          <p:cNvPr id="298" name="Shape 298"/>
          <p:cNvSpPr/>
          <p:nvPr/>
        </p:nvSpPr>
        <p:spPr>
          <a:xfrm>
            <a:off x="820308" y="3043879"/>
            <a:ext cx="459197" cy="287338"/>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2010</a:t>
            </a:r>
          </a:p>
        </p:txBody>
      </p:sp>
      <p:sp>
        <p:nvSpPr>
          <p:cNvPr id="299" name="Shape 299"/>
          <p:cNvSpPr/>
          <p:nvPr/>
        </p:nvSpPr>
        <p:spPr>
          <a:xfrm>
            <a:off x="830026" y="3348013"/>
            <a:ext cx="1815750" cy="642900"/>
          </a:xfrm>
          <a:prstGeom prst="rect">
            <a:avLst/>
          </a:prstGeom>
          <a:noFill/>
          <a:ln>
            <a:noFill/>
          </a:ln>
        </p:spPr>
        <p:txBody>
          <a:bodyPr lIns="35713" tIns="35713" rIns="35713" bIns="35713" anchor="t" anchorCtr="0">
            <a:noAutofit/>
          </a:bodyPr>
          <a:lstStyle/>
          <a:p>
            <a:pPr>
              <a:buClr>
                <a:srgbClr val="000000"/>
              </a:buClr>
              <a:buSzPct val="25000"/>
            </a:pPr>
            <a:r>
              <a:rPr lang="en-US" sz="1250">
                <a:solidFill>
                  <a:srgbClr val="000000"/>
                </a:solidFill>
                <a:latin typeface="Helvetica Neue"/>
                <a:ea typeface="Helvetica Neue"/>
                <a:cs typeface="Helvetica Neue"/>
                <a:sym typeface="Helvetica Neue"/>
              </a:rPr>
              <a:t>NASA + Rackspace develop the basis of OpenStack</a:t>
            </a:r>
          </a:p>
        </p:txBody>
      </p:sp>
      <p:sp>
        <p:nvSpPr>
          <p:cNvPr id="300" name="Shape 300"/>
          <p:cNvSpPr/>
          <p:nvPr/>
        </p:nvSpPr>
        <p:spPr>
          <a:xfrm>
            <a:off x="2118104" y="4293891"/>
            <a:ext cx="45915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2012</a:t>
            </a:r>
          </a:p>
        </p:txBody>
      </p:sp>
      <p:sp>
        <p:nvSpPr>
          <p:cNvPr id="301" name="Shape 301"/>
          <p:cNvSpPr/>
          <p:nvPr/>
        </p:nvSpPr>
        <p:spPr>
          <a:xfrm>
            <a:off x="2127824" y="4598025"/>
            <a:ext cx="2038050" cy="642900"/>
          </a:xfrm>
          <a:prstGeom prst="rect">
            <a:avLst/>
          </a:prstGeom>
          <a:noFill/>
          <a:ln>
            <a:noFill/>
          </a:ln>
        </p:spPr>
        <p:txBody>
          <a:bodyPr lIns="35713" tIns="35713" rIns="35713" bIns="35713" anchor="t" anchorCtr="0">
            <a:noAutofit/>
          </a:bodyPr>
          <a:lstStyle/>
          <a:p>
            <a:pPr>
              <a:buClr>
                <a:srgbClr val="000000"/>
              </a:buClr>
              <a:buSzPct val="25000"/>
            </a:pPr>
            <a:r>
              <a:rPr lang="en-US" sz="1250">
                <a:solidFill>
                  <a:srgbClr val="000000"/>
                </a:solidFill>
                <a:latin typeface="Helvetica Neue"/>
                <a:ea typeface="Helvetica Neue"/>
                <a:cs typeface="Helvetica Neue"/>
                <a:sym typeface="Helvetica Neue"/>
              </a:rPr>
              <a:t>OpenStack Foundation </a:t>
            </a:r>
            <a:r>
              <a:rPr lang="en-US" sz="1250">
                <a:latin typeface="Helvetica Neue"/>
                <a:ea typeface="Helvetica Neue"/>
                <a:cs typeface="Helvetica Neue"/>
                <a:sym typeface="Helvetica Neue"/>
              </a:rPr>
              <a:t>established</a:t>
            </a:r>
          </a:p>
        </p:txBody>
      </p:sp>
      <p:sp>
        <p:nvSpPr>
          <p:cNvPr id="302" name="Shape 302"/>
          <p:cNvSpPr/>
          <p:nvPr/>
        </p:nvSpPr>
        <p:spPr>
          <a:xfrm>
            <a:off x="3334838" y="3043700"/>
            <a:ext cx="464550" cy="3105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2014</a:t>
            </a:r>
          </a:p>
        </p:txBody>
      </p:sp>
      <p:sp>
        <p:nvSpPr>
          <p:cNvPr id="303" name="Shape 303"/>
          <p:cNvSpPr/>
          <p:nvPr/>
        </p:nvSpPr>
        <p:spPr>
          <a:xfrm>
            <a:off x="3344668" y="3372276"/>
            <a:ext cx="2918400" cy="694500"/>
          </a:xfrm>
          <a:prstGeom prst="rect">
            <a:avLst/>
          </a:prstGeom>
          <a:noFill/>
          <a:ln>
            <a:noFill/>
          </a:ln>
        </p:spPr>
        <p:txBody>
          <a:bodyPr lIns="35713" tIns="35713" rIns="35713" bIns="35713" anchor="t" anchorCtr="0">
            <a:noAutofit/>
          </a:bodyPr>
          <a:lstStyle/>
          <a:p>
            <a:pPr>
              <a:buClr>
                <a:srgbClr val="000000"/>
              </a:buClr>
              <a:buSzPct val="25000"/>
            </a:pPr>
            <a:r>
              <a:rPr lang="en-US" sz="1250">
                <a:solidFill>
                  <a:srgbClr val="000000"/>
                </a:solidFill>
                <a:latin typeface="Helvetica Neue"/>
                <a:ea typeface="Helvetica Neue"/>
                <a:cs typeface="Helvetica Neue"/>
                <a:sym typeface="Helvetica Neue"/>
              </a:rPr>
              <a:t>OpenStack Marketplace opens</a:t>
            </a:r>
            <a:r>
              <a:rPr lang="en-US" sz="1250">
                <a:latin typeface="Helvetica Neue"/>
                <a:ea typeface="Helvetica Neue"/>
                <a:cs typeface="Helvetica Neue"/>
                <a:sym typeface="Helvetica Neue"/>
              </a:rPr>
              <a:t> to showcase maturing ecosystem; </a:t>
            </a:r>
            <a:br>
              <a:rPr lang="en-US" sz="1250">
                <a:latin typeface="Helvetica Neue"/>
                <a:ea typeface="Helvetica Neue"/>
                <a:cs typeface="Helvetica Neue"/>
                <a:sym typeface="Helvetica Neue"/>
              </a:rPr>
            </a:br>
            <a:r>
              <a:rPr lang="en-US" sz="1250">
                <a:latin typeface="Helvetica Neue"/>
                <a:ea typeface="Helvetica Neue"/>
                <a:cs typeface="Helvetica Neue"/>
                <a:sym typeface="Helvetica Neue"/>
              </a:rPr>
              <a:t>“Juno” release seen as enterprise grade</a:t>
            </a:r>
          </a:p>
        </p:txBody>
      </p:sp>
      <p:sp>
        <p:nvSpPr>
          <p:cNvPr id="304" name="Shape 304"/>
          <p:cNvSpPr/>
          <p:nvPr/>
        </p:nvSpPr>
        <p:spPr>
          <a:xfrm>
            <a:off x="11043498" y="3042603"/>
            <a:ext cx="45915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2017</a:t>
            </a:r>
          </a:p>
        </p:txBody>
      </p:sp>
      <p:sp>
        <p:nvSpPr>
          <p:cNvPr id="305" name="Shape 305"/>
          <p:cNvSpPr/>
          <p:nvPr/>
        </p:nvSpPr>
        <p:spPr>
          <a:xfrm>
            <a:off x="8924823" y="3347844"/>
            <a:ext cx="2570100" cy="642900"/>
          </a:xfrm>
          <a:prstGeom prst="rect">
            <a:avLst/>
          </a:prstGeom>
          <a:noFill/>
          <a:ln>
            <a:noFill/>
          </a:ln>
        </p:spPr>
        <p:txBody>
          <a:bodyPr lIns="35713" tIns="35713" rIns="35713" bIns="35713" anchor="t" anchorCtr="0">
            <a:noAutofit/>
          </a:bodyPr>
          <a:lstStyle/>
          <a:p>
            <a:pPr algn="r">
              <a:buClr>
                <a:srgbClr val="000000"/>
              </a:buClr>
              <a:buSzPct val="25000"/>
            </a:pPr>
            <a:r>
              <a:rPr lang="en-US" sz="1250">
                <a:latin typeface="Helvetica Neue"/>
                <a:ea typeface="Helvetica Neue"/>
                <a:cs typeface="Helvetica Neue"/>
                <a:sym typeface="Helvetica Neue"/>
              </a:rPr>
              <a:t>OpenStack emerges as one platform for containers, </a:t>
            </a:r>
          </a:p>
          <a:p>
            <a:pPr algn="r">
              <a:buClr>
                <a:srgbClr val="000000"/>
              </a:buClr>
              <a:buSzPct val="25000"/>
            </a:pPr>
            <a:r>
              <a:rPr lang="en-US" sz="1250">
                <a:latin typeface="Helvetica Neue"/>
                <a:ea typeface="Helvetica Neue"/>
                <a:cs typeface="Helvetica Neue"/>
                <a:sym typeface="Helvetica Neue"/>
              </a:rPr>
              <a:t>VMs and bare metal</a:t>
            </a:r>
          </a:p>
        </p:txBody>
      </p:sp>
      <p:cxnSp>
        <p:nvCxnSpPr>
          <p:cNvPr id="306" name="Shape 306"/>
          <p:cNvCxnSpPr/>
          <p:nvPr/>
        </p:nvCxnSpPr>
        <p:spPr>
          <a:xfrm rot="10800000">
            <a:off x="3282875" y="3195866"/>
            <a:ext cx="0" cy="1023150"/>
          </a:xfrm>
          <a:prstGeom prst="straightConnector1">
            <a:avLst/>
          </a:prstGeom>
          <a:noFill/>
          <a:ln w="25400" cap="flat" cmpd="sng">
            <a:solidFill>
              <a:srgbClr val="DCDEE0"/>
            </a:solidFill>
            <a:prstDash val="solid"/>
            <a:miter/>
            <a:headEnd type="none" w="med" len="med"/>
            <a:tailEnd type="none" w="med" len="med"/>
          </a:ln>
        </p:spPr>
      </p:cxnSp>
      <p:cxnSp>
        <p:nvCxnSpPr>
          <p:cNvPr id="307" name="Shape 307"/>
          <p:cNvCxnSpPr/>
          <p:nvPr/>
        </p:nvCxnSpPr>
        <p:spPr>
          <a:xfrm rot="10800000" flipH="1">
            <a:off x="736600" y="3119775"/>
            <a:ext cx="0" cy="1023216"/>
          </a:xfrm>
          <a:prstGeom prst="straightConnector1">
            <a:avLst/>
          </a:prstGeom>
          <a:noFill/>
          <a:ln w="25400" cap="flat" cmpd="sng">
            <a:solidFill>
              <a:srgbClr val="DCDEE0"/>
            </a:solidFill>
            <a:prstDash val="solid"/>
            <a:miter/>
            <a:headEnd type="none" w="med" len="med"/>
            <a:tailEnd type="none" w="med" len="med"/>
          </a:ln>
        </p:spPr>
      </p:cxnSp>
      <p:cxnSp>
        <p:nvCxnSpPr>
          <p:cNvPr id="308" name="Shape 308"/>
          <p:cNvCxnSpPr/>
          <p:nvPr/>
        </p:nvCxnSpPr>
        <p:spPr>
          <a:xfrm rot="10800000">
            <a:off x="2036513" y="4180859"/>
            <a:ext cx="0" cy="1023150"/>
          </a:xfrm>
          <a:prstGeom prst="straightConnector1">
            <a:avLst/>
          </a:prstGeom>
          <a:noFill/>
          <a:ln w="25400" cap="flat" cmpd="sng">
            <a:solidFill>
              <a:srgbClr val="DCDEE0"/>
            </a:solidFill>
            <a:prstDash val="solid"/>
            <a:miter/>
            <a:headEnd type="none" w="med" len="med"/>
            <a:tailEnd type="none" w="med" len="med"/>
          </a:ln>
        </p:spPr>
      </p:cxnSp>
      <p:cxnSp>
        <p:nvCxnSpPr>
          <p:cNvPr id="309" name="Shape 309"/>
          <p:cNvCxnSpPr/>
          <p:nvPr/>
        </p:nvCxnSpPr>
        <p:spPr>
          <a:xfrm rot="10800000">
            <a:off x="11533025" y="3043872"/>
            <a:ext cx="0" cy="1023150"/>
          </a:xfrm>
          <a:prstGeom prst="straightConnector1">
            <a:avLst/>
          </a:prstGeom>
          <a:noFill/>
          <a:ln w="25400" cap="flat" cmpd="sng">
            <a:solidFill>
              <a:srgbClr val="DCDEE0"/>
            </a:solidFill>
            <a:prstDash val="solid"/>
            <a:miter/>
            <a:headEnd type="none" w="med" len="med"/>
            <a:tailEnd type="none" w="med" len="med"/>
          </a:ln>
        </p:spPr>
      </p:cxnSp>
      <p:sp>
        <p:nvSpPr>
          <p:cNvPr id="310" name="Shape 310"/>
          <p:cNvSpPr/>
          <p:nvPr/>
        </p:nvSpPr>
        <p:spPr>
          <a:xfrm>
            <a:off x="5007348" y="4229747"/>
            <a:ext cx="45915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2015</a:t>
            </a:r>
          </a:p>
        </p:txBody>
      </p:sp>
      <p:sp>
        <p:nvSpPr>
          <p:cNvPr id="311" name="Shape 311"/>
          <p:cNvSpPr/>
          <p:nvPr/>
        </p:nvSpPr>
        <p:spPr>
          <a:xfrm>
            <a:off x="5017068" y="4533881"/>
            <a:ext cx="2038050" cy="642900"/>
          </a:xfrm>
          <a:prstGeom prst="rect">
            <a:avLst/>
          </a:prstGeom>
          <a:noFill/>
          <a:ln>
            <a:noFill/>
          </a:ln>
        </p:spPr>
        <p:txBody>
          <a:bodyPr lIns="35713" tIns="35713" rIns="35713" bIns="35713" anchor="t" anchorCtr="0">
            <a:noAutofit/>
          </a:bodyPr>
          <a:lstStyle/>
          <a:p>
            <a:pPr>
              <a:buClr>
                <a:schemeClr val="dk1"/>
              </a:buClr>
              <a:buSzPct val="25000"/>
            </a:pPr>
            <a:r>
              <a:rPr lang="en-US" sz="1250">
                <a:solidFill>
                  <a:schemeClr val="dk1"/>
                </a:solidFill>
                <a:latin typeface="Helvetica Neue"/>
                <a:ea typeface="Helvetica Neue"/>
                <a:cs typeface="Helvetica Neue"/>
                <a:sym typeface="Helvetica Neue"/>
              </a:rPr>
              <a:t>OpenStack Powered interop certification launched</a:t>
            </a:r>
          </a:p>
          <a:p>
            <a:pPr>
              <a:buClr>
                <a:srgbClr val="000000"/>
              </a:buClr>
            </a:pPr>
            <a:endParaRPr sz="1250">
              <a:latin typeface="Helvetica Neue"/>
              <a:ea typeface="Helvetica Neue"/>
              <a:cs typeface="Helvetica Neue"/>
              <a:sym typeface="Helvetica Neue"/>
            </a:endParaRPr>
          </a:p>
        </p:txBody>
      </p:sp>
      <p:cxnSp>
        <p:nvCxnSpPr>
          <p:cNvPr id="312" name="Shape 312"/>
          <p:cNvCxnSpPr/>
          <p:nvPr/>
        </p:nvCxnSpPr>
        <p:spPr>
          <a:xfrm rot="10800000">
            <a:off x="4925756" y="4116716"/>
            <a:ext cx="0" cy="1023150"/>
          </a:xfrm>
          <a:prstGeom prst="straightConnector1">
            <a:avLst/>
          </a:prstGeom>
          <a:noFill/>
          <a:ln w="25400" cap="flat" cmpd="sng">
            <a:solidFill>
              <a:srgbClr val="DCDEE0"/>
            </a:solidFill>
            <a:prstDash val="solid"/>
            <a:miter/>
            <a:headEnd type="none" w="med" len="med"/>
            <a:tailEnd type="none" w="med" len="med"/>
          </a:ln>
        </p:spPr>
      </p:cxnSp>
      <p:sp>
        <p:nvSpPr>
          <p:cNvPr id="313" name="Shape 313"/>
          <p:cNvSpPr/>
          <p:nvPr/>
        </p:nvSpPr>
        <p:spPr>
          <a:xfrm>
            <a:off x="6724662" y="3043713"/>
            <a:ext cx="71910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2016 - April</a:t>
            </a:r>
          </a:p>
        </p:txBody>
      </p:sp>
      <p:sp>
        <p:nvSpPr>
          <p:cNvPr id="314" name="Shape 314"/>
          <p:cNvSpPr/>
          <p:nvPr/>
        </p:nvSpPr>
        <p:spPr>
          <a:xfrm>
            <a:off x="6734388" y="3347850"/>
            <a:ext cx="2570100" cy="642900"/>
          </a:xfrm>
          <a:prstGeom prst="rect">
            <a:avLst/>
          </a:prstGeom>
          <a:noFill/>
          <a:ln>
            <a:noFill/>
          </a:ln>
        </p:spPr>
        <p:txBody>
          <a:bodyPr lIns="35713" tIns="35713" rIns="35713" bIns="35713" anchor="t" anchorCtr="0">
            <a:noAutofit/>
          </a:bodyPr>
          <a:lstStyle/>
          <a:p>
            <a:pPr>
              <a:buClr>
                <a:srgbClr val="000000"/>
              </a:buClr>
              <a:buSzPct val="25000"/>
            </a:pPr>
            <a:r>
              <a:rPr lang="en-US" sz="1250">
                <a:latin typeface="Helvetica Neue"/>
                <a:ea typeface="Helvetica Neue"/>
                <a:cs typeface="Helvetica Neue"/>
                <a:sym typeface="Helvetica Neue"/>
              </a:rPr>
              <a:t>Half the Fortune 100 run OpenStack; </a:t>
            </a:r>
            <a:r>
              <a:rPr lang="en-US" sz="1250">
                <a:solidFill>
                  <a:schemeClr val="dk1"/>
                </a:solidFill>
                <a:latin typeface="Helvetica Neue"/>
                <a:ea typeface="Helvetica Neue"/>
                <a:cs typeface="Helvetica Neue"/>
                <a:sym typeface="Helvetica Neue"/>
              </a:rPr>
              <a:t>Certified OpenStack Administrator program  launched</a:t>
            </a:r>
          </a:p>
        </p:txBody>
      </p:sp>
      <p:cxnSp>
        <p:nvCxnSpPr>
          <p:cNvPr id="315" name="Shape 315"/>
          <p:cNvCxnSpPr/>
          <p:nvPr/>
        </p:nvCxnSpPr>
        <p:spPr>
          <a:xfrm rot="10800000">
            <a:off x="6672706" y="3195872"/>
            <a:ext cx="0" cy="1023150"/>
          </a:xfrm>
          <a:prstGeom prst="straightConnector1">
            <a:avLst/>
          </a:prstGeom>
          <a:noFill/>
          <a:ln w="25400" cap="flat" cmpd="sng">
            <a:solidFill>
              <a:srgbClr val="DCDEE0"/>
            </a:solidFill>
            <a:prstDash val="solid"/>
            <a:miter/>
            <a:headEnd type="none" w="med" len="med"/>
            <a:tailEnd type="none" w="med" len="med"/>
          </a:ln>
        </p:spPr>
      </p:cxnSp>
      <p:sp>
        <p:nvSpPr>
          <p:cNvPr id="316" name="Shape 316"/>
          <p:cNvSpPr/>
          <p:nvPr/>
        </p:nvSpPr>
        <p:spPr>
          <a:xfrm>
            <a:off x="8072558" y="4180867"/>
            <a:ext cx="45915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2016</a:t>
            </a:r>
          </a:p>
        </p:txBody>
      </p:sp>
      <p:sp>
        <p:nvSpPr>
          <p:cNvPr id="317" name="Shape 317"/>
          <p:cNvSpPr/>
          <p:nvPr/>
        </p:nvSpPr>
        <p:spPr>
          <a:xfrm>
            <a:off x="8082275" y="4485000"/>
            <a:ext cx="2092800" cy="887700"/>
          </a:xfrm>
          <a:prstGeom prst="rect">
            <a:avLst/>
          </a:prstGeom>
          <a:noFill/>
          <a:ln>
            <a:noFill/>
          </a:ln>
        </p:spPr>
        <p:txBody>
          <a:bodyPr lIns="35713" tIns="35713" rIns="35713" bIns="35713" anchor="t" anchorCtr="0">
            <a:noAutofit/>
          </a:bodyPr>
          <a:lstStyle/>
          <a:p>
            <a:pPr>
              <a:buClr>
                <a:srgbClr val="000000"/>
              </a:buClr>
              <a:buSzPct val="25000"/>
            </a:pPr>
            <a:r>
              <a:rPr lang="en-US" sz="1250">
                <a:latin typeface="Helvetica Neue"/>
                <a:ea typeface="Helvetica Neue"/>
                <a:cs typeface="Helvetica Neue"/>
                <a:sym typeface="Helvetica Neue"/>
              </a:rPr>
              <a:t>China booms; 86% of telecoms say OpenStack important to their business</a:t>
            </a:r>
          </a:p>
        </p:txBody>
      </p:sp>
      <p:cxnSp>
        <p:nvCxnSpPr>
          <p:cNvPr id="318" name="Shape 318"/>
          <p:cNvCxnSpPr/>
          <p:nvPr/>
        </p:nvCxnSpPr>
        <p:spPr>
          <a:xfrm rot="10800000">
            <a:off x="8020600" y="4256828"/>
            <a:ext cx="0" cy="1023150"/>
          </a:xfrm>
          <a:prstGeom prst="straightConnector1">
            <a:avLst/>
          </a:prstGeom>
          <a:noFill/>
          <a:ln w="25400" cap="flat" cmpd="sng">
            <a:solidFill>
              <a:srgbClr val="DCDEE0"/>
            </a:solidFill>
            <a:prstDash val="solid"/>
            <a:miter/>
            <a:headEnd type="none" w="med" len="med"/>
            <a:tailEnd type="none" w="med" len="med"/>
          </a:ln>
        </p:spPr>
      </p:cxnSp>
    </p:spTree>
    <p:extLst>
      <p:ext uri="{BB962C8B-B14F-4D97-AF65-F5344CB8AC3E}">
        <p14:creationId xmlns:p14="http://schemas.microsoft.com/office/powerpoint/2010/main" val="92608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p:nvPr/>
        </p:nvSpPr>
        <p:spPr>
          <a:xfrm>
            <a:off x="0" y="-174"/>
            <a:ext cx="12192001" cy="125141"/>
          </a:xfrm>
          <a:prstGeom prst="rect">
            <a:avLst/>
          </a:prstGeom>
          <a:solidFill>
            <a:srgbClr val="ED2444"/>
          </a:solidFill>
          <a:ln>
            <a:noFill/>
          </a:ln>
        </p:spPr>
        <p:txBody>
          <a:bodyPr wrap="square"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327" name="Shape 327"/>
          <p:cNvSpPr/>
          <p:nvPr/>
        </p:nvSpPr>
        <p:spPr>
          <a:xfrm>
            <a:off x="659622" y="-55386"/>
            <a:ext cx="1938285" cy="607607"/>
          </a:xfrm>
          <a:prstGeom prst="rect">
            <a:avLst/>
          </a:prstGeom>
          <a:solidFill>
            <a:srgbClr val="FFFFFF"/>
          </a:solidFill>
          <a:ln>
            <a:noFill/>
          </a:ln>
          <a:effectLst>
            <a:outerShdw blurRad="127000" dist="25400" dir="5400000" rotWithShape="0">
              <a:srgbClr val="000000">
                <a:alpha val="32941"/>
              </a:srgbClr>
            </a:outerShdw>
          </a:effectLst>
        </p:spPr>
        <p:txBody>
          <a:bodyPr wrap="square"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328" name="Shape 328"/>
          <p:cNvPicPr preferRelativeResize="0"/>
          <p:nvPr/>
        </p:nvPicPr>
        <p:blipFill rotWithShape="1">
          <a:blip r:embed="rId3">
            <a:alphaModFix/>
          </a:blip>
          <a:srcRect/>
          <a:stretch/>
        </p:blipFill>
        <p:spPr>
          <a:xfrm>
            <a:off x="844582" y="128043"/>
            <a:ext cx="1568364" cy="278851"/>
          </a:xfrm>
          <a:prstGeom prst="rect">
            <a:avLst/>
          </a:prstGeom>
          <a:noFill/>
          <a:ln>
            <a:noFill/>
          </a:ln>
        </p:spPr>
      </p:pic>
      <p:sp>
        <p:nvSpPr>
          <p:cNvPr id="329" name="Shape 329"/>
          <p:cNvSpPr/>
          <p:nvPr/>
        </p:nvSpPr>
        <p:spPr>
          <a:xfrm>
            <a:off x="662586" y="1807033"/>
            <a:ext cx="9460556" cy="782638"/>
          </a:xfrm>
          <a:prstGeom prst="rect">
            <a:avLst/>
          </a:prstGeom>
          <a:noFill/>
          <a:ln>
            <a:noFill/>
          </a:ln>
        </p:spPr>
        <p:txBody>
          <a:bodyPr wrap="square" lIns="35713" tIns="35713" rIns="35713" bIns="35713" anchor="ctr" anchorCtr="0">
            <a:noAutofit/>
          </a:bodyPr>
          <a:lstStyle/>
          <a:p>
            <a:pPr>
              <a:buClr>
                <a:srgbClr val="000000"/>
              </a:buClr>
            </a:pPr>
            <a:r>
              <a:rPr lang="en-US" sz="4650" b="1">
                <a:solidFill>
                  <a:srgbClr val="000000"/>
                </a:solidFill>
                <a:latin typeface="Helvetica Neue"/>
                <a:ea typeface="Helvetica Neue"/>
                <a:cs typeface="Helvetica Neue"/>
                <a:sym typeface="Helvetica Neue"/>
              </a:rPr>
              <a:t>About the OpenStack Foundation</a:t>
            </a:r>
          </a:p>
        </p:txBody>
      </p:sp>
      <p:sp>
        <p:nvSpPr>
          <p:cNvPr id="330" name="Shape 330"/>
          <p:cNvSpPr/>
          <p:nvPr/>
        </p:nvSpPr>
        <p:spPr>
          <a:xfrm>
            <a:off x="9182321"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331" name="Shape 331"/>
          <p:cNvSpPr/>
          <p:nvPr/>
        </p:nvSpPr>
        <p:spPr>
          <a:xfrm>
            <a:off x="7056539"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332" name="Shape 332"/>
          <p:cNvSpPr/>
          <p:nvPr/>
        </p:nvSpPr>
        <p:spPr>
          <a:xfrm>
            <a:off x="4915010" y="953273"/>
            <a:ext cx="2361980" cy="511763"/>
          </a:xfrm>
          <a:prstGeom prst="rightArrow">
            <a:avLst>
              <a:gd name="adj1" fmla="val 100000"/>
              <a:gd name="adj2" fmla="val 38462"/>
            </a:avLst>
          </a:prstGeom>
          <a:solidFill>
            <a:srgbClr val="29A6D6"/>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333" name="Shape 333"/>
          <p:cNvSpPr/>
          <p:nvPr/>
        </p:nvSpPr>
        <p:spPr>
          <a:xfrm>
            <a:off x="2789228"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334" name="Shape 334"/>
          <p:cNvSpPr/>
          <p:nvPr/>
        </p:nvSpPr>
        <p:spPr>
          <a:xfrm>
            <a:off x="647700"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335" name="Shape 335"/>
          <p:cNvSpPr/>
          <p:nvPr/>
        </p:nvSpPr>
        <p:spPr>
          <a:xfrm>
            <a:off x="3498853" y="1065485"/>
            <a:ext cx="1074927"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WHY USE IT</a:t>
            </a:r>
          </a:p>
        </p:txBody>
      </p:sp>
      <p:sp>
        <p:nvSpPr>
          <p:cNvPr id="336" name="Shape 336"/>
          <p:cNvSpPr/>
          <p:nvPr/>
        </p:nvSpPr>
        <p:spPr>
          <a:xfrm>
            <a:off x="5333257" y="1065485"/>
            <a:ext cx="1525486" cy="287338"/>
          </a:xfrm>
          <a:prstGeom prst="rect">
            <a:avLst/>
          </a:prstGeom>
          <a:noFill/>
          <a:ln>
            <a:noFill/>
          </a:ln>
        </p:spPr>
        <p:txBody>
          <a:bodyPr wrap="square" lIns="35713" tIns="35713" rIns="35713" bIns="35713" anchor="ctr" anchorCtr="0">
            <a:noAutofit/>
          </a:bodyPr>
          <a:lstStyle/>
          <a:p>
            <a:pPr algn="ctr">
              <a:buClr>
                <a:srgbClr val="FFFFFF"/>
              </a:buClr>
            </a:pPr>
            <a:r>
              <a:rPr lang="en-US" sz="1350" baseline="-25000">
                <a:solidFill>
                  <a:srgbClr val="FFFFFF"/>
                </a:solidFill>
                <a:latin typeface="Helvetica Neue"/>
                <a:ea typeface="Helvetica Neue"/>
                <a:cs typeface="Helvetica Neue"/>
                <a:sym typeface="Helvetica Neue"/>
              </a:rPr>
              <a:t>THE COMMUNITY</a:t>
            </a:r>
          </a:p>
        </p:txBody>
      </p:sp>
      <p:sp>
        <p:nvSpPr>
          <p:cNvPr id="337" name="Shape 337"/>
          <p:cNvSpPr/>
          <p:nvPr/>
        </p:nvSpPr>
        <p:spPr>
          <a:xfrm>
            <a:off x="7443792" y="1065485"/>
            <a:ext cx="1713261"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USING OPENSTACK</a:t>
            </a:r>
          </a:p>
        </p:txBody>
      </p:sp>
      <p:sp>
        <p:nvSpPr>
          <p:cNvPr id="338" name="Shape 338"/>
          <p:cNvSpPr/>
          <p:nvPr/>
        </p:nvSpPr>
        <p:spPr>
          <a:xfrm>
            <a:off x="10155835" y="1065485"/>
            <a:ext cx="535212"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FAQS</a:t>
            </a:r>
          </a:p>
        </p:txBody>
      </p:sp>
      <p:sp>
        <p:nvSpPr>
          <p:cNvPr id="339" name="Shape 339"/>
          <p:cNvSpPr/>
          <p:nvPr/>
        </p:nvSpPr>
        <p:spPr>
          <a:xfrm>
            <a:off x="1274335" y="1065485"/>
            <a:ext cx="973464"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WHAT IT IS</a:t>
            </a:r>
          </a:p>
        </p:txBody>
      </p:sp>
      <p:sp>
        <p:nvSpPr>
          <p:cNvPr id="348" name="Shape 348"/>
          <p:cNvSpPr/>
          <p:nvPr/>
        </p:nvSpPr>
        <p:spPr>
          <a:xfrm>
            <a:off x="844582" y="3037681"/>
            <a:ext cx="9278560" cy="3269334"/>
          </a:xfrm>
          <a:prstGeom prst="rect">
            <a:avLst/>
          </a:prstGeom>
          <a:noFill/>
          <a:ln>
            <a:noFill/>
          </a:ln>
        </p:spPr>
        <p:txBody>
          <a:bodyPr wrap="square" lIns="35713" tIns="35713" rIns="35713" bIns="35713" anchor="t" anchorCtr="0">
            <a:noAutofit/>
          </a:bodyPr>
          <a:lstStyle/>
          <a:p>
            <a:pPr>
              <a:buClr>
                <a:srgbClr val="000000"/>
              </a:buClr>
            </a:pPr>
            <a:r>
              <a:rPr lang="en-US" sz="2000" dirty="0">
                <a:solidFill>
                  <a:srgbClr val="000000"/>
                </a:solidFill>
                <a:latin typeface="Helvetica Neue"/>
                <a:ea typeface="Helvetica Neue"/>
                <a:cs typeface="Helvetica Neue"/>
                <a:sym typeface="Helvetica Neue"/>
              </a:rPr>
              <a:t>Maintain infrastructure for development &amp; communication</a:t>
            </a:r>
            <a:br>
              <a:rPr lang="en-US" sz="2000" dirty="0">
                <a:solidFill>
                  <a:srgbClr val="000000"/>
                </a:solidFill>
                <a:latin typeface="Helvetica Neue"/>
                <a:ea typeface="Helvetica Neue"/>
                <a:cs typeface="Helvetica Neue"/>
                <a:sym typeface="Helvetica Neue"/>
              </a:rPr>
            </a:br>
            <a:br>
              <a:rPr lang="en-US" sz="2000" dirty="0">
                <a:solidFill>
                  <a:srgbClr val="000000"/>
                </a:solidFill>
                <a:latin typeface="Helvetica Neue"/>
                <a:ea typeface="Helvetica Neue"/>
                <a:cs typeface="Helvetica Neue"/>
                <a:sym typeface="Helvetica Neue"/>
              </a:rPr>
            </a:br>
            <a:r>
              <a:rPr lang="en-US" sz="2000" dirty="0">
                <a:solidFill>
                  <a:srgbClr val="000000"/>
                </a:solidFill>
                <a:latin typeface="Helvetica Neue"/>
                <a:ea typeface="Helvetica Neue"/>
                <a:cs typeface="Helvetica Neue"/>
                <a:sym typeface="Helvetica Neue"/>
              </a:rPr>
              <a:t>Coordinate software releases</a:t>
            </a:r>
          </a:p>
          <a:p>
            <a:pPr>
              <a:buClr>
                <a:srgbClr val="000000"/>
              </a:buClr>
            </a:pPr>
            <a:endParaRPr sz="2000" dirty="0">
              <a:solidFill>
                <a:srgbClr val="000000"/>
              </a:solidFill>
              <a:latin typeface="Helvetica Neue"/>
              <a:ea typeface="Helvetica Neue"/>
              <a:cs typeface="Helvetica Neue"/>
              <a:sym typeface="Helvetica Neue"/>
            </a:endParaRPr>
          </a:p>
          <a:p>
            <a:pPr>
              <a:buClr>
                <a:srgbClr val="000000"/>
              </a:buClr>
            </a:pPr>
            <a:r>
              <a:rPr lang="en-US" sz="2000" dirty="0">
                <a:solidFill>
                  <a:srgbClr val="000000"/>
                </a:solidFill>
                <a:latin typeface="Helvetica Neue"/>
                <a:ea typeface="Helvetica Neue"/>
                <a:cs typeface="Helvetica Neue"/>
                <a:sym typeface="Helvetica Neue"/>
              </a:rPr>
              <a:t>Trademark and legal management</a:t>
            </a:r>
          </a:p>
          <a:p>
            <a:pPr>
              <a:buClr>
                <a:srgbClr val="000000"/>
              </a:buClr>
            </a:pPr>
            <a:endParaRPr sz="2000" dirty="0">
              <a:solidFill>
                <a:srgbClr val="000000"/>
              </a:solidFill>
              <a:latin typeface="Helvetica Neue"/>
              <a:ea typeface="Helvetica Neue"/>
              <a:cs typeface="Helvetica Neue"/>
              <a:sym typeface="Helvetica Neue"/>
            </a:endParaRPr>
          </a:p>
          <a:p>
            <a:pPr>
              <a:buClr>
                <a:srgbClr val="000000"/>
              </a:buClr>
            </a:pPr>
            <a:r>
              <a:rPr lang="en-US" sz="2000" dirty="0">
                <a:solidFill>
                  <a:srgbClr val="000000"/>
                </a:solidFill>
                <a:latin typeface="Helvetica Neue"/>
                <a:ea typeface="Helvetica Neue"/>
                <a:cs typeface="Helvetica Neue"/>
                <a:sym typeface="Helvetica Neue"/>
              </a:rPr>
              <a:t>Host summits &amp; development meetings</a:t>
            </a:r>
          </a:p>
          <a:p>
            <a:pPr>
              <a:buClr>
                <a:srgbClr val="000000"/>
              </a:buClr>
            </a:pPr>
            <a:endParaRPr sz="2000" dirty="0">
              <a:solidFill>
                <a:srgbClr val="000000"/>
              </a:solidFill>
              <a:latin typeface="Helvetica Neue"/>
              <a:ea typeface="Helvetica Neue"/>
              <a:cs typeface="Helvetica Neue"/>
              <a:sym typeface="Helvetica Neue"/>
            </a:endParaRPr>
          </a:p>
          <a:p>
            <a:pPr>
              <a:buClr>
                <a:srgbClr val="000000"/>
              </a:buClr>
            </a:pPr>
            <a:r>
              <a:rPr lang="en-US" sz="2000" dirty="0">
                <a:solidFill>
                  <a:srgbClr val="000000"/>
                </a:solidFill>
                <a:latin typeface="Helvetica Neue"/>
                <a:ea typeface="Helvetica Neue"/>
                <a:cs typeface="Helvetica Neue"/>
                <a:sym typeface="Helvetica Neue"/>
              </a:rPr>
              <a:t>Promote the use of </a:t>
            </a:r>
            <a:r>
              <a:rPr lang="en-US" sz="2000" dirty="0">
                <a:latin typeface="Helvetica Neue"/>
                <a:ea typeface="Helvetica Neue"/>
                <a:cs typeface="Helvetica Neue"/>
                <a:sym typeface="Helvetica Neue"/>
              </a:rPr>
              <a:t>open source infrastructure projects</a:t>
            </a:r>
            <a:endParaRPr lang="en-US" sz="2000" dirty="0">
              <a:solidFill>
                <a:srgbClr val="000000"/>
              </a:solidFill>
              <a:latin typeface="Helvetica Neue"/>
              <a:ea typeface="Helvetica Neue"/>
              <a:cs typeface="Helvetica Neue"/>
              <a:sym typeface="Helvetica Neue"/>
            </a:endParaRPr>
          </a:p>
        </p:txBody>
      </p:sp>
      <p:cxnSp>
        <p:nvCxnSpPr>
          <p:cNvPr id="350" name="Shape 350"/>
          <p:cNvCxnSpPr/>
          <p:nvPr/>
        </p:nvCxnSpPr>
        <p:spPr>
          <a:xfrm>
            <a:off x="899326" y="3534508"/>
            <a:ext cx="4727752" cy="14654"/>
          </a:xfrm>
          <a:prstGeom prst="straightConnector1">
            <a:avLst/>
          </a:prstGeom>
          <a:noFill/>
          <a:ln w="12700" cap="flat" cmpd="sng">
            <a:solidFill>
              <a:srgbClr val="A6AAA9"/>
            </a:solidFill>
            <a:prstDash val="dashDot"/>
            <a:round/>
            <a:headEnd type="none" w="med" len="med"/>
            <a:tailEnd type="none" w="med" len="med"/>
          </a:ln>
        </p:spPr>
      </p:cxnSp>
      <p:cxnSp>
        <p:nvCxnSpPr>
          <p:cNvPr id="353" name="Shape 353"/>
          <p:cNvCxnSpPr/>
          <p:nvPr/>
        </p:nvCxnSpPr>
        <p:spPr>
          <a:xfrm>
            <a:off x="899326" y="4144108"/>
            <a:ext cx="4727752" cy="5862"/>
          </a:xfrm>
          <a:prstGeom prst="straightConnector1">
            <a:avLst/>
          </a:prstGeom>
          <a:noFill/>
          <a:ln w="12700" cap="flat" cmpd="sng">
            <a:solidFill>
              <a:srgbClr val="A6AAA9"/>
            </a:solidFill>
            <a:prstDash val="dashDot"/>
            <a:round/>
            <a:headEnd type="none" w="med" len="med"/>
            <a:tailEnd type="none" w="med" len="med"/>
          </a:ln>
        </p:spPr>
      </p:cxnSp>
      <p:cxnSp>
        <p:nvCxnSpPr>
          <p:cNvPr id="354" name="Shape 354"/>
          <p:cNvCxnSpPr/>
          <p:nvPr/>
        </p:nvCxnSpPr>
        <p:spPr>
          <a:xfrm>
            <a:off x="899326" y="5380892"/>
            <a:ext cx="4727752" cy="1"/>
          </a:xfrm>
          <a:prstGeom prst="straightConnector1">
            <a:avLst/>
          </a:prstGeom>
          <a:noFill/>
          <a:ln w="12700" cap="flat" cmpd="sng">
            <a:solidFill>
              <a:srgbClr val="A6AAA9"/>
            </a:solidFill>
            <a:prstDash val="dashDot"/>
            <a:round/>
            <a:headEnd type="none" w="med" len="med"/>
            <a:tailEnd type="none" w="med" len="med"/>
          </a:ln>
        </p:spPr>
      </p:cxnSp>
      <p:cxnSp>
        <p:nvCxnSpPr>
          <p:cNvPr id="355" name="Shape 355"/>
          <p:cNvCxnSpPr/>
          <p:nvPr/>
        </p:nvCxnSpPr>
        <p:spPr>
          <a:xfrm>
            <a:off x="899326" y="4744916"/>
            <a:ext cx="4727752" cy="2931"/>
          </a:xfrm>
          <a:prstGeom prst="straightConnector1">
            <a:avLst/>
          </a:prstGeom>
          <a:noFill/>
          <a:ln w="12700" cap="flat" cmpd="sng">
            <a:solidFill>
              <a:srgbClr val="A6AAA9"/>
            </a:solidFill>
            <a:prstDash val="dashDot"/>
            <a:round/>
            <a:headEnd type="none" w="med" len="med"/>
            <a:tailEnd type="none" w="med" len="med"/>
          </a:ln>
        </p:spPr>
      </p:cxnSp>
      <p:sp>
        <p:nvSpPr>
          <p:cNvPr id="7" name="TextBox 6"/>
          <p:cNvSpPr txBox="1"/>
          <p:nvPr/>
        </p:nvSpPr>
        <p:spPr>
          <a:xfrm>
            <a:off x="3498853" y="6172200"/>
            <a:ext cx="5486886" cy="461665"/>
          </a:xfrm>
          <a:prstGeom prst="rect">
            <a:avLst/>
          </a:prstGeom>
          <a:noFill/>
        </p:spPr>
        <p:txBody>
          <a:bodyPr wrap="square" rtlCol="0">
            <a:spAutoFit/>
          </a:bodyPr>
          <a:lstStyle/>
          <a:p>
            <a:pPr algn="ctr"/>
            <a:r>
              <a:rPr lang="en-US" sz="2400" b="1" dirty="0"/>
              <a:t>openstack.org/foundation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22E1-5AF1-41DA-B055-565FFBE27913}"/>
              </a:ext>
            </a:extLst>
          </p:cNvPr>
          <p:cNvSpPr>
            <a:spLocks noGrp="1"/>
          </p:cNvSpPr>
          <p:nvPr>
            <p:ph type="title"/>
          </p:nvPr>
        </p:nvSpPr>
        <p:spPr/>
        <p:txBody>
          <a:bodyPr>
            <a:normAutofit fontScale="90000"/>
          </a:bodyPr>
          <a:lstStyle/>
          <a:p>
            <a:r>
              <a:rPr lang="en-US" dirty="0" err="1"/>
              <a:t>Openstack</a:t>
            </a:r>
            <a:r>
              <a:rPr lang="en-US" dirty="0"/>
              <a:t> Logical Architecture and Common themes in Design of different services.</a:t>
            </a:r>
          </a:p>
        </p:txBody>
      </p:sp>
      <p:sp>
        <p:nvSpPr>
          <p:cNvPr id="3" name="Content Placeholder 2">
            <a:extLst>
              <a:ext uri="{FF2B5EF4-FFF2-40B4-BE49-F238E27FC236}">
                <a16:creationId xmlns:a16="http://schemas.microsoft.com/office/drawing/2014/main" id="{86FDA122-6F47-4493-95A7-07E75E83DAAE}"/>
              </a:ext>
            </a:extLst>
          </p:cNvPr>
          <p:cNvSpPr>
            <a:spLocks noGrp="1"/>
          </p:cNvSpPr>
          <p:nvPr>
            <p:ph idx="1"/>
          </p:nvPr>
        </p:nvSpPr>
        <p:spPr/>
        <p:txBody>
          <a:bodyPr>
            <a:normAutofit/>
          </a:bodyPr>
          <a:lstStyle/>
          <a:p>
            <a:pPr algn="l"/>
            <a:r>
              <a:rPr lang="en-US" sz="1800" b="0" i="0" u="none" strike="noStrike" baseline="0" dirty="0">
                <a:latin typeface="PalatinoLinotype-Roman"/>
              </a:rPr>
              <a:t>In the following sections, we will look at various OpenStack services, which work together to provide the cloud experience to the end user. Despite the different services catering to different needs, they follow a common theme in their design that can be summarized as follows:</a:t>
            </a:r>
          </a:p>
          <a:p>
            <a:pPr marL="342900" indent="-342900" algn="l">
              <a:buFont typeface="+mj-lt"/>
              <a:buAutoNum type="arabicPeriod"/>
            </a:pPr>
            <a:r>
              <a:rPr lang="en-US" sz="1800" b="0" i="0" u="none" strike="noStrike" baseline="0" dirty="0">
                <a:latin typeface="PalatinoLinotype-Roman"/>
              </a:rPr>
              <a:t>Most OpenStack services are developed in Python, which aids rapid development.</a:t>
            </a:r>
          </a:p>
          <a:p>
            <a:pPr marL="342900" indent="-342900" algn="l">
              <a:buFont typeface="+mj-lt"/>
              <a:buAutoNum type="arabicPeriod"/>
            </a:pPr>
            <a:r>
              <a:rPr lang="en-US" sz="1800" dirty="0">
                <a:latin typeface="PalatinoLinotype-Roman"/>
              </a:rPr>
              <a:t>All OpenStack services provide REST APIs. These APIs are the main external communication interfaces for services and are used by the other services or end users.</a:t>
            </a:r>
          </a:p>
          <a:p>
            <a:pPr marL="342900" indent="-342900" algn="l">
              <a:buFont typeface="+mj-lt"/>
              <a:buAutoNum type="arabicPeriod"/>
            </a:pPr>
            <a:r>
              <a:rPr lang="en-US" sz="1800" b="0" i="0" u="none" strike="noStrike" baseline="0" dirty="0">
                <a:latin typeface="PalatinoLinotype-Roman"/>
              </a:rPr>
              <a:t>The OpenStack service itself may be implemented as different components. The components of a service communicate with each other over the message queue. The message queue provides various advantages such as queuing of requests, loose coupling, and load distribution among the worker daemons.</a:t>
            </a:r>
            <a:endParaRPr lang="en-US" sz="1800" dirty="0">
              <a:latin typeface="PalatinoLinotype-Roman"/>
            </a:endParaRPr>
          </a:p>
        </p:txBody>
      </p:sp>
    </p:spTree>
    <p:extLst>
      <p:ext uri="{BB962C8B-B14F-4D97-AF65-F5344CB8AC3E}">
        <p14:creationId xmlns:p14="http://schemas.microsoft.com/office/powerpoint/2010/main" val="45675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13BE-D227-44B1-B912-E7F9C74A9598}"/>
              </a:ext>
            </a:extLst>
          </p:cNvPr>
          <p:cNvSpPr>
            <a:spLocks noGrp="1"/>
          </p:cNvSpPr>
          <p:nvPr>
            <p:ph type="title"/>
          </p:nvPr>
        </p:nvSpPr>
        <p:spPr/>
        <p:txBody>
          <a:bodyPr/>
          <a:lstStyle/>
          <a:p>
            <a:r>
              <a:rPr lang="en-US" sz="1800" b="1" i="0" u="none" strike="noStrike" baseline="0" dirty="0">
                <a:latin typeface="Arial-BoldMT"/>
              </a:rPr>
              <a:t>Keystone - identity management</a:t>
            </a:r>
            <a:endParaRPr lang="en-US" dirty="0"/>
          </a:p>
        </p:txBody>
      </p:sp>
      <p:sp>
        <p:nvSpPr>
          <p:cNvPr id="3" name="Content Placeholder 2">
            <a:extLst>
              <a:ext uri="{FF2B5EF4-FFF2-40B4-BE49-F238E27FC236}">
                <a16:creationId xmlns:a16="http://schemas.microsoft.com/office/drawing/2014/main" id="{207514A2-74AA-4EFB-96A1-1D92DDBCF809}"/>
              </a:ext>
            </a:extLst>
          </p:cNvPr>
          <p:cNvSpPr>
            <a:spLocks noGrp="1"/>
          </p:cNvSpPr>
          <p:nvPr>
            <p:ph idx="1"/>
          </p:nvPr>
        </p:nvSpPr>
        <p:spPr/>
        <p:txBody>
          <a:bodyPr>
            <a:normAutofit/>
          </a:bodyPr>
          <a:lstStyle/>
          <a:p>
            <a:pPr algn="l"/>
            <a:r>
              <a:rPr lang="en-US" sz="1800" b="1" i="0" u="none" strike="noStrike" baseline="0" dirty="0">
                <a:latin typeface="PalatinoLinotype-Bold"/>
              </a:rPr>
              <a:t>Keystone </a:t>
            </a:r>
            <a:r>
              <a:rPr lang="en-US" sz="1800" b="0" i="0" u="none" strike="noStrike" baseline="0" dirty="0">
                <a:latin typeface="PalatinoLinotype-Roman"/>
              </a:rPr>
              <a:t>presents the simplest service in the OpenStack composition. It is the core component and provides an identity service comprising authentication and authorization of tenants in OpenStack. </a:t>
            </a:r>
          </a:p>
          <a:p>
            <a:pPr algn="l"/>
            <a:r>
              <a:rPr lang="en-US" sz="1800" b="0" i="0" u="none" strike="noStrike" baseline="0" dirty="0">
                <a:latin typeface="PalatinoLinotype-Roman"/>
              </a:rPr>
              <a:t>Communications between different OpenStack services are authorized by Keystone to ensure that the right user or service is able to utilize the requested OpenStack service. Keystone integrates with numerous authentication mechanisms such as username/password and token/authentication-based systems. </a:t>
            </a:r>
          </a:p>
          <a:p>
            <a:pPr algn="l"/>
            <a:r>
              <a:rPr lang="en-US" sz="1800" dirty="0">
                <a:latin typeface="PalatinoLinotype-Roman"/>
              </a:rPr>
              <a:t>I</a:t>
            </a:r>
            <a:r>
              <a:rPr lang="en-US" sz="1800" b="0" i="0" u="none" strike="noStrike" baseline="0" dirty="0">
                <a:latin typeface="PalatinoLinotype-Roman"/>
              </a:rPr>
              <a:t>t is possible to integrate it with an existing backend such as the </a:t>
            </a:r>
            <a:r>
              <a:rPr lang="en-US" sz="1800" b="1" i="0" u="none" strike="noStrike" baseline="0" dirty="0">
                <a:latin typeface="PalatinoLinotype-Bold"/>
              </a:rPr>
              <a:t>Lightweight Directory Access Protocol </a:t>
            </a:r>
            <a:r>
              <a:rPr lang="en-US" sz="1800" b="0" i="0" u="none" strike="noStrike" baseline="0" dirty="0">
                <a:latin typeface="PalatinoLinotype-Roman"/>
              </a:rPr>
              <a:t>(</a:t>
            </a:r>
            <a:r>
              <a:rPr lang="en-US" sz="1800" b="1" i="0" u="none" strike="noStrike" baseline="0" dirty="0">
                <a:latin typeface="PalatinoLinotype-Bold"/>
              </a:rPr>
              <a:t>LDAP</a:t>
            </a:r>
            <a:r>
              <a:rPr lang="en-US" sz="1800" b="0" i="0" u="none" strike="noStrike" baseline="0" dirty="0">
                <a:latin typeface="PalatinoLinotype-Roman"/>
              </a:rPr>
              <a:t>) and the </a:t>
            </a:r>
            <a:r>
              <a:rPr lang="en-US" sz="1800" b="1" i="0" u="none" strike="noStrike" baseline="0" dirty="0">
                <a:latin typeface="PalatinoLinotype-Bold"/>
              </a:rPr>
              <a:t>Pluggable Authentication Module </a:t>
            </a:r>
            <a:r>
              <a:rPr lang="en-US" sz="1800" b="0" i="0" u="none" strike="noStrike" baseline="0" dirty="0">
                <a:latin typeface="PalatinoLinotype-Roman"/>
              </a:rPr>
              <a:t>(</a:t>
            </a:r>
            <a:r>
              <a:rPr lang="en-US" sz="1800" b="1" i="0" u="none" strike="noStrike" baseline="0" dirty="0">
                <a:latin typeface="PalatinoLinotype-Bold"/>
              </a:rPr>
              <a:t>PAM</a:t>
            </a:r>
            <a:r>
              <a:rPr lang="en-US" sz="1800" b="0" i="0" u="none" strike="noStrike" baseline="0" dirty="0">
                <a:latin typeface="PalatinoLinotype-Roman"/>
              </a:rPr>
              <a:t>).</a:t>
            </a:r>
          </a:p>
          <a:p>
            <a:pPr algn="l"/>
            <a:r>
              <a:rPr lang="en-US" sz="1800" b="0" i="0" u="none" strike="noStrike" baseline="0" dirty="0">
                <a:latin typeface="PalatinoLinotype-Roman"/>
              </a:rPr>
              <a:t>Keystone also provides a service catalog as a registry of all the OpenStack services.</a:t>
            </a:r>
            <a:endParaRPr lang="en-US" dirty="0"/>
          </a:p>
        </p:txBody>
      </p:sp>
    </p:spTree>
    <p:extLst>
      <p:ext uri="{BB962C8B-B14F-4D97-AF65-F5344CB8AC3E}">
        <p14:creationId xmlns:p14="http://schemas.microsoft.com/office/powerpoint/2010/main" val="1046277933"/>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41243A"/>
      </a:dk2>
      <a:lt2>
        <a:srgbClr val="E2E3E8"/>
      </a:lt2>
      <a:accent1>
        <a:srgbClr val="B49F4D"/>
      </a:accent1>
      <a:accent2>
        <a:srgbClr val="E28C57"/>
      </a:accent2>
      <a:accent3>
        <a:srgbClr val="E77579"/>
      </a:accent3>
      <a:accent4>
        <a:srgbClr val="E25795"/>
      </a:accent4>
      <a:accent5>
        <a:srgbClr val="E775D8"/>
      </a:accent5>
      <a:accent6>
        <a:srgbClr val="BB57E2"/>
      </a:accent6>
      <a:hlink>
        <a:srgbClr val="6977AE"/>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2832</Words>
  <Application>Microsoft Office PowerPoint</Application>
  <PresentationFormat>Widescreen</PresentationFormat>
  <Paragraphs>215</Paragraphs>
  <Slides>24</Slides>
  <Notes>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Arial-BoldMT</vt:lpstr>
      <vt:lpstr>Calibri</vt:lpstr>
      <vt:lpstr>Helvetica Neue</vt:lpstr>
      <vt:lpstr>Neue Haas Grotesk Text Pro</vt:lpstr>
      <vt:lpstr>Open Sans</vt:lpstr>
      <vt:lpstr>PalatinoLinotype-Bold</vt:lpstr>
      <vt:lpstr>PalatinoLinotype-Italic</vt:lpstr>
      <vt:lpstr>PalatinoLinotype-Roman</vt:lpstr>
      <vt:lpstr>AccentBoxVTI</vt:lpstr>
      <vt:lpstr>Introduction to OpenStack</vt:lpstr>
      <vt:lpstr>Agenda</vt:lpstr>
      <vt:lpstr>PowerPoint Presentation</vt:lpstr>
      <vt:lpstr>PowerPoint Presentation</vt:lpstr>
      <vt:lpstr>PowerPoint Presentation</vt:lpstr>
      <vt:lpstr>PowerPoint Presentation</vt:lpstr>
      <vt:lpstr>PowerPoint Presentation</vt:lpstr>
      <vt:lpstr>Openstack Logical Architecture and Common themes in Design of different services.</vt:lpstr>
      <vt:lpstr>Keystone - identity management</vt:lpstr>
      <vt:lpstr>Swift - object storage</vt:lpstr>
      <vt:lpstr>Cinder - block storage</vt:lpstr>
      <vt:lpstr>Cinder - block storage</vt:lpstr>
      <vt:lpstr>Manila - File share</vt:lpstr>
      <vt:lpstr>Storage Solutions in Openstack</vt:lpstr>
      <vt:lpstr>Glance - Image registry</vt:lpstr>
      <vt:lpstr>Difference between Glance and Swift</vt:lpstr>
      <vt:lpstr>Difference between Glance and Swift</vt:lpstr>
      <vt:lpstr>Nova-Compute service</vt:lpstr>
      <vt:lpstr>Nova architecture as a distributed application</vt:lpstr>
      <vt:lpstr>Nova architecture as a distributed application</vt:lpstr>
      <vt:lpstr>Nova architecture as a distributed application</vt:lpstr>
      <vt:lpstr>Nova-Compute service</vt:lpstr>
      <vt:lpstr>Neutron - Networking services</vt:lpstr>
      <vt:lpstr>Neutron Core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OpenStack</dc:title>
  <dc:creator>Naveen KUMAR B</dc:creator>
  <cp:lastModifiedBy>Naveen KUMAR B</cp:lastModifiedBy>
  <cp:revision>9</cp:revision>
  <dcterms:created xsi:type="dcterms:W3CDTF">2020-09-28T12:22:01Z</dcterms:created>
  <dcterms:modified xsi:type="dcterms:W3CDTF">2020-09-28T13:31:47Z</dcterms:modified>
</cp:coreProperties>
</file>