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9/29/2020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835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9/29/2020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48713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9/29/2020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0096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9/29/2020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44871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9/29/2020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9062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9/29/2020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33324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9/29/2020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34569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9/29/2020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4684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9/29/2020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28899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9/29/2020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7887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9/29/2020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24841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9/29/2020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49907494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8F018AB-FDDE-4FC8-B634-BF520575B0A4}"/>
              </a:ext>
            </a:extLst>
          </p:cNvPr>
          <p:cNvPicPr>
            <a:picLocks noChangeAspect="1"/>
          </p:cNvPicPr>
          <p:nvPr/>
        </p:nvPicPr>
        <p:blipFill rotWithShape="1">
          <a:blip r:embed="rId2"/>
          <a:srcRect t="4538" b="20462"/>
          <a:stretch/>
        </p:blipFill>
        <p:spPr>
          <a:xfrm>
            <a:off x="20" y="10"/>
            <a:ext cx="12191981" cy="6857990"/>
          </a:xfrm>
          <a:prstGeom prst="rect">
            <a:avLst/>
          </a:prstGeom>
        </p:spPr>
      </p:pic>
      <p:sp>
        <p:nvSpPr>
          <p:cNvPr id="61" name="Rectangle 6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C4C9FE-5910-43FE-AF49-BB98911BB1FC}"/>
              </a:ext>
            </a:extLst>
          </p:cNvPr>
          <p:cNvSpPr>
            <a:spLocks noGrp="1"/>
          </p:cNvSpPr>
          <p:nvPr>
            <p:ph type="ctrTitle"/>
          </p:nvPr>
        </p:nvSpPr>
        <p:spPr>
          <a:xfrm>
            <a:off x="404553" y="2521258"/>
            <a:ext cx="9078562" cy="2958270"/>
          </a:xfrm>
        </p:spPr>
        <p:txBody>
          <a:bodyPr>
            <a:normAutofit fontScale="90000"/>
          </a:bodyPr>
          <a:lstStyle/>
          <a:p>
            <a:r>
              <a:rPr lang="en-US" sz="6600" dirty="0" err="1"/>
              <a:t>PowerVC</a:t>
            </a:r>
            <a:r>
              <a:rPr lang="en-US" sz="6600" dirty="0"/>
              <a:t> and OpenStack – Similarities and Differences</a:t>
            </a:r>
          </a:p>
        </p:txBody>
      </p:sp>
      <p:sp>
        <p:nvSpPr>
          <p:cNvPr id="63" name="Rectangle: Rounded Corners 6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DD3F19A-B742-4052-9BAF-B9CB7A34959D}"/>
              </a:ext>
            </a:extLst>
          </p:cNvPr>
          <p:cNvSpPr>
            <a:spLocks noGrp="1"/>
          </p:cNvSpPr>
          <p:nvPr>
            <p:ph type="subTitle" idx="1"/>
          </p:nvPr>
        </p:nvSpPr>
        <p:spPr>
          <a:xfrm>
            <a:off x="404553" y="5624945"/>
            <a:ext cx="9078562" cy="592975"/>
          </a:xfrm>
        </p:spPr>
        <p:txBody>
          <a:bodyPr anchor="ctr">
            <a:normAutofit/>
          </a:bodyPr>
          <a:lstStyle/>
          <a:p>
            <a:pPr>
              <a:lnSpc>
                <a:spcPct val="100000"/>
              </a:lnSpc>
            </a:pPr>
            <a:r>
              <a:rPr lang="en-US" sz="1800" dirty="0"/>
              <a:t>Naveen Kumar B</a:t>
            </a:r>
          </a:p>
        </p:txBody>
      </p:sp>
    </p:spTree>
    <p:extLst>
      <p:ext uri="{BB962C8B-B14F-4D97-AF65-F5344CB8AC3E}">
        <p14:creationId xmlns:p14="http://schemas.microsoft.com/office/powerpoint/2010/main" val="410789281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421C63D-0990-4F5D-B450-E157D7E53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925" y="124286"/>
            <a:ext cx="8566150" cy="6604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621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62B5-415D-4228-9DAA-8063B9F8E0EC}"/>
              </a:ext>
            </a:extLst>
          </p:cNvPr>
          <p:cNvSpPr>
            <a:spLocks noGrp="1"/>
          </p:cNvSpPr>
          <p:nvPr>
            <p:ph type="title"/>
          </p:nvPr>
        </p:nvSpPr>
        <p:spPr/>
        <p:txBody>
          <a:bodyPr>
            <a:normAutofit fontScale="90000"/>
          </a:bodyPr>
          <a:lstStyle/>
          <a:p>
            <a:r>
              <a:rPr lang="en-US" b="1" i="0" u="sng" dirty="0">
                <a:solidFill>
                  <a:srgbClr val="000000"/>
                </a:solidFill>
                <a:effectLst/>
                <a:latin typeface="Courier New" panose="02070309020205020404" pitchFamily="49" charset="0"/>
              </a:rPr>
              <a:t>Deploying Virtual Machines (Host Group - Placement Policy)</a:t>
            </a:r>
            <a:endParaRPr lang="en-US" dirty="0"/>
          </a:p>
        </p:txBody>
      </p:sp>
      <p:sp>
        <p:nvSpPr>
          <p:cNvPr id="3" name="Content Placeholder 2">
            <a:extLst>
              <a:ext uri="{FF2B5EF4-FFF2-40B4-BE49-F238E27FC236}">
                <a16:creationId xmlns:a16="http://schemas.microsoft.com/office/drawing/2014/main" id="{3D968BFE-7FA0-42EA-8538-AB7BAE427E5B}"/>
              </a:ext>
            </a:extLst>
          </p:cNvPr>
          <p:cNvSpPr>
            <a:spLocks noGrp="1"/>
          </p:cNvSpPr>
          <p:nvPr>
            <p:ph idx="1"/>
          </p:nvPr>
        </p:nvSpPr>
        <p:spPr/>
        <p:txBody>
          <a:bodyPr>
            <a:normAutofit fontScale="92500" lnSpcReduction="20000"/>
          </a:bodyPr>
          <a:lstStyle/>
          <a:p>
            <a:r>
              <a:rPr lang="en-US" b="0" i="0" dirty="0">
                <a:solidFill>
                  <a:srgbClr val="000000"/>
                </a:solidFill>
                <a:effectLst/>
                <a:latin typeface="Courier New" panose="02070309020205020404" pitchFamily="49" charset="0"/>
              </a:rPr>
              <a:t>In order to use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and to create new VMs, we need Images, Hosts, Networks and Storage space. A new LPAR is created from an Image, and during creation we need to choose which Power Server (Host) and which Network to use.</a:t>
            </a:r>
          </a:p>
          <a:p>
            <a:r>
              <a:rPr lang="en-US" b="0" i="0" dirty="0">
                <a:solidFill>
                  <a:srgbClr val="000000"/>
                </a:solidFill>
                <a:effectLst/>
                <a:latin typeface="Courier New" panose="02070309020205020404" pitchFamily="49" charset="0"/>
              </a:rPr>
              <a:t>Power servers are called "Hosts" in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After adding several Hosts to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we can group these Hosts by creating "Host Groups". Each Host Group has a Placement Policy, which controls where (on which host) our new VMs are created.</a:t>
            </a:r>
            <a:br>
              <a:rPr lang="en-US" dirty="0"/>
            </a:br>
            <a:endParaRPr lang="en-US" dirty="0"/>
          </a:p>
        </p:txBody>
      </p:sp>
    </p:spTree>
    <p:extLst>
      <p:ext uri="{BB962C8B-B14F-4D97-AF65-F5344CB8AC3E}">
        <p14:creationId xmlns:p14="http://schemas.microsoft.com/office/powerpoint/2010/main" val="524448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C2B26A0-20D5-4521-BDDB-048599C80E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75" y="150920"/>
            <a:ext cx="11117263" cy="6631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591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1EE34-09F4-4F3A-A741-A8800D3063BD}"/>
              </a:ext>
            </a:extLst>
          </p:cNvPr>
          <p:cNvSpPr>
            <a:spLocks noGrp="1"/>
          </p:cNvSpPr>
          <p:nvPr>
            <p:ph type="title"/>
          </p:nvPr>
        </p:nvSpPr>
        <p:spPr/>
        <p:txBody>
          <a:bodyPr>
            <a:normAutofit fontScale="90000"/>
          </a:bodyPr>
          <a:lstStyle/>
          <a:p>
            <a:r>
              <a:rPr lang="en-US" b="1" i="0" u="sng" dirty="0">
                <a:solidFill>
                  <a:srgbClr val="000000"/>
                </a:solidFill>
                <a:effectLst/>
                <a:latin typeface="Courier New" panose="02070309020205020404" pitchFamily="49" charset="0"/>
              </a:rPr>
              <a:t>Deploying Virtual Machines (Host Group - Placement Policy)</a:t>
            </a:r>
            <a:endParaRPr lang="en-US" dirty="0"/>
          </a:p>
        </p:txBody>
      </p:sp>
      <p:sp>
        <p:nvSpPr>
          <p:cNvPr id="3" name="Content Placeholder 2">
            <a:extLst>
              <a:ext uri="{FF2B5EF4-FFF2-40B4-BE49-F238E27FC236}">
                <a16:creationId xmlns:a16="http://schemas.microsoft.com/office/drawing/2014/main" id="{EEBF72F9-038B-4BBA-A041-CAF3F0CA864F}"/>
              </a:ext>
            </a:extLst>
          </p:cNvPr>
          <p:cNvSpPr>
            <a:spLocks noGrp="1"/>
          </p:cNvSpPr>
          <p:nvPr>
            <p:ph idx="1"/>
          </p:nvPr>
        </p:nvSpPr>
        <p:spPr/>
        <p:txBody>
          <a:bodyPr>
            <a:normAutofit lnSpcReduction="10000"/>
          </a:bodyPr>
          <a:lstStyle/>
          <a:p>
            <a:r>
              <a:rPr lang="en-US" b="0" i="0" dirty="0">
                <a:solidFill>
                  <a:srgbClr val="000000"/>
                </a:solidFill>
                <a:effectLst/>
                <a:latin typeface="Courier New" panose="02070309020205020404" pitchFamily="49" charset="0"/>
              </a:rPr>
              <a:t>For example if we choose the policy "Memory Utilization Balanced", our new VM will be deployed on that host where the memory utilization is the lowest. Every host must be in a host group and during migration VMs are kept within the host group. Out of the box,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comes with a “default” host group (a special group that can’t be deleted), that will house any host that is registered with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but not added to a specific host group.</a:t>
            </a:r>
            <a:endParaRPr lang="en-US" dirty="0"/>
          </a:p>
        </p:txBody>
      </p:sp>
    </p:spTree>
    <p:extLst>
      <p:ext uri="{BB962C8B-B14F-4D97-AF65-F5344CB8AC3E}">
        <p14:creationId xmlns:p14="http://schemas.microsoft.com/office/powerpoint/2010/main" val="3846893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E1F3-685B-4471-A0C1-BC6D766E3650}"/>
              </a:ext>
            </a:extLst>
          </p:cNvPr>
          <p:cNvSpPr>
            <a:spLocks noGrp="1"/>
          </p:cNvSpPr>
          <p:nvPr>
            <p:ph type="title"/>
          </p:nvPr>
        </p:nvSpPr>
        <p:spPr/>
        <p:txBody>
          <a:bodyPr>
            <a:normAutofit fontScale="90000"/>
          </a:bodyPr>
          <a:lstStyle/>
          <a:p>
            <a:r>
              <a:rPr lang="en-US" b="1" i="0" u="sng" dirty="0">
                <a:solidFill>
                  <a:srgbClr val="000000"/>
                </a:solidFill>
                <a:effectLst/>
                <a:latin typeface="Courier New" panose="02070309020205020404" pitchFamily="49" charset="0"/>
              </a:rPr>
              <a:t>Deploying Virtual Machines (Host Group - Placement Policy)</a:t>
            </a:r>
            <a:endParaRPr lang="en-US" dirty="0"/>
          </a:p>
        </p:txBody>
      </p:sp>
      <p:sp>
        <p:nvSpPr>
          <p:cNvPr id="3" name="Content Placeholder 2">
            <a:extLst>
              <a:ext uri="{FF2B5EF4-FFF2-40B4-BE49-F238E27FC236}">
                <a16:creationId xmlns:a16="http://schemas.microsoft.com/office/drawing/2014/main" id="{B0306D55-3A7C-43DA-BEFB-8163D2787965}"/>
              </a:ext>
            </a:extLst>
          </p:cNvPr>
          <p:cNvSpPr>
            <a:spLocks noGrp="1"/>
          </p:cNvSpPr>
          <p:nvPr>
            <p:ph idx="1"/>
          </p:nvPr>
        </p:nvSpPr>
        <p:spPr/>
        <p:txBody>
          <a:bodyPr>
            <a:normAutofit fontScale="62500" lnSpcReduction="20000"/>
          </a:bodyPr>
          <a:lstStyle/>
          <a:p>
            <a:pPr algn="just"/>
            <a:r>
              <a:rPr lang="en-US" b="0" i="0" u="sng" dirty="0">
                <a:solidFill>
                  <a:srgbClr val="000000"/>
                </a:solidFill>
                <a:effectLst/>
                <a:latin typeface="Courier New" panose="02070309020205020404" pitchFamily="49" charset="0"/>
              </a:rPr>
              <a:t>Placement policies:</a:t>
            </a:r>
            <a:endParaRPr lang="en-US" b="0" i="0" dirty="0">
              <a:solidFill>
                <a:srgbClr val="000000"/>
              </a:solidFill>
              <a:effectLst/>
              <a:latin typeface="Courier New" panose="02070309020205020404" pitchFamily="49" charset="0"/>
            </a:endParaRPr>
          </a:p>
          <a:p>
            <a:pPr algn="just"/>
            <a:r>
              <a:rPr lang="en-US" b="1" i="0" dirty="0">
                <a:solidFill>
                  <a:srgbClr val="000000"/>
                </a:solidFill>
                <a:effectLst/>
                <a:latin typeface="Courier New" panose="02070309020205020404" pitchFamily="49" charset="0"/>
              </a:rPr>
              <a:t>- Striping:</a:t>
            </a:r>
            <a:r>
              <a:rPr lang="en-US" b="0" i="0" dirty="0">
                <a:solidFill>
                  <a:srgbClr val="000000"/>
                </a:solidFill>
                <a:effectLst/>
                <a:latin typeface="Courier New" panose="02070309020205020404" pitchFamily="49" charset="0"/>
              </a:rPr>
              <a:t> It distributes VMs evenly across all hosts. (CPU/RAM/Storage/Network)</a:t>
            </a:r>
          </a:p>
          <a:p>
            <a:pPr algn="just"/>
            <a:r>
              <a:rPr lang="en-US" b="1" i="0" dirty="0">
                <a:solidFill>
                  <a:srgbClr val="000000"/>
                </a:solidFill>
                <a:effectLst/>
                <a:latin typeface="Courier New" panose="02070309020205020404" pitchFamily="49" charset="0"/>
              </a:rPr>
              <a:t>- Packing: </a:t>
            </a:r>
            <a:r>
              <a:rPr lang="en-US" b="0" i="0" dirty="0">
                <a:solidFill>
                  <a:srgbClr val="000000"/>
                </a:solidFill>
                <a:effectLst/>
                <a:latin typeface="Courier New" panose="02070309020205020404" pitchFamily="49" charset="0"/>
              </a:rPr>
              <a:t>It places VMs on a single host, which contains the most VMs (until its resources are fully used )</a:t>
            </a:r>
          </a:p>
          <a:p>
            <a:pPr algn="just"/>
            <a:r>
              <a:rPr lang="en-US" b="1" i="0" dirty="0">
                <a:solidFill>
                  <a:srgbClr val="000000"/>
                </a:solidFill>
                <a:effectLst/>
                <a:latin typeface="Courier New" panose="02070309020205020404" pitchFamily="49" charset="0"/>
              </a:rPr>
              <a:t>- CPU utilization balance:</a:t>
            </a:r>
            <a:r>
              <a:rPr lang="en-US" b="0" i="0" dirty="0">
                <a:solidFill>
                  <a:srgbClr val="000000"/>
                </a:solidFill>
                <a:effectLst/>
                <a:latin typeface="Courier New" panose="02070309020205020404" pitchFamily="49" charset="0"/>
              </a:rPr>
              <a:t> It places VMs on the host with the lowest CPU utilization in the host group.</a:t>
            </a:r>
          </a:p>
          <a:p>
            <a:pPr algn="just"/>
            <a:r>
              <a:rPr lang="en-US" b="1" i="0" dirty="0">
                <a:solidFill>
                  <a:srgbClr val="000000"/>
                </a:solidFill>
                <a:effectLst/>
                <a:latin typeface="Courier New" panose="02070309020205020404" pitchFamily="49" charset="0"/>
              </a:rPr>
              <a:t>- CPU allocation balance:</a:t>
            </a:r>
            <a:r>
              <a:rPr lang="en-US" b="0" i="0" dirty="0">
                <a:solidFill>
                  <a:srgbClr val="000000"/>
                </a:solidFill>
                <a:effectLst/>
                <a:latin typeface="Courier New" panose="02070309020205020404" pitchFamily="49" charset="0"/>
              </a:rPr>
              <a:t> It places VMs on the host with the lowest percentage of its CPU that is allocated to VMs.</a:t>
            </a:r>
          </a:p>
          <a:p>
            <a:pPr algn="just"/>
            <a:r>
              <a:rPr lang="en-US" b="1" i="0" dirty="0">
                <a:solidFill>
                  <a:srgbClr val="000000"/>
                </a:solidFill>
                <a:effectLst/>
                <a:latin typeface="Courier New" panose="02070309020205020404" pitchFamily="49" charset="0"/>
              </a:rPr>
              <a:t>- Memory utilization balanced:</a:t>
            </a:r>
            <a:r>
              <a:rPr lang="en-US" b="0" i="0" dirty="0">
                <a:solidFill>
                  <a:srgbClr val="000000"/>
                </a:solidFill>
                <a:effectLst/>
                <a:latin typeface="Courier New" panose="02070309020205020404" pitchFamily="49" charset="0"/>
              </a:rPr>
              <a:t> It places virtual machines on the host that has the lowest memory utilization in the host group</a:t>
            </a:r>
          </a:p>
          <a:p>
            <a:pPr algn="just"/>
            <a:r>
              <a:rPr lang="en-US" b="1" i="0" dirty="0">
                <a:solidFill>
                  <a:srgbClr val="000000"/>
                </a:solidFill>
                <a:effectLst/>
                <a:latin typeface="Courier New" panose="02070309020205020404" pitchFamily="49" charset="0"/>
              </a:rPr>
              <a:t>- Memory allocation balance:</a:t>
            </a:r>
            <a:r>
              <a:rPr lang="en-US" b="0" i="0" dirty="0">
                <a:solidFill>
                  <a:srgbClr val="000000"/>
                </a:solidFill>
                <a:effectLst/>
                <a:latin typeface="Courier New" panose="02070309020205020404" pitchFamily="49" charset="0"/>
              </a:rPr>
              <a:t> It places VMs on the host with the lowest percentage of its memory that is allocated post-deployment or after relocation</a:t>
            </a:r>
          </a:p>
          <a:p>
            <a:endParaRPr lang="en-US" dirty="0"/>
          </a:p>
        </p:txBody>
      </p:sp>
    </p:spTree>
    <p:extLst>
      <p:ext uri="{BB962C8B-B14F-4D97-AF65-F5344CB8AC3E}">
        <p14:creationId xmlns:p14="http://schemas.microsoft.com/office/powerpoint/2010/main" val="483244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228D9-BF19-42B0-A332-0B8B7F35D4F6}"/>
              </a:ext>
            </a:extLst>
          </p:cNvPr>
          <p:cNvSpPr>
            <a:spLocks noGrp="1"/>
          </p:cNvSpPr>
          <p:nvPr>
            <p:ph type="title"/>
          </p:nvPr>
        </p:nvSpPr>
        <p:spPr/>
        <p:txBody>
          <a:bodyPr>
            <a:normAutofit fontScale="90000"/>
          </a:bodyPr>
          <a:lstStyle/>
          <a:p>
            <a:r>
              <a:rPr lang="en-US" b="1" i="0" u="sng" dirty="0">
                <a:solidFill>
                  <a:srgbClr val="000000"/>
                </a:solidFill>
                <a:effectLst/>
                <a:latin typeface="Courier New" panose="02070309020205020404" pitchFamily="49" charset="0"/>
              </a:rPr>
              <a:t>Deploying Virtual Machines (Host Group - Placement Policy)</a:t>
            </a:r>
            <a:endParaRPr lang="en-US" dirty="0"/>
          </a:p>
        </p:txBody>
      </p:sp>
      <p:sp>
        <p:nvSpPr>
          <p:cNvPr id="3" name="Content Placeholder 2">
            <a:extLst>
              <a:ext uri="{FF2B5EF4-FFF2-40B4-BE49-F238E27FC236}">
                <a16:creationId xmlns:a16="http://schemas.microsoft.com/office/drawing/2014/main" id="{8CDC8CFA-7F15-4B6F-ADC7-8F17FD0C4DAE}"/>
              </a:ext>
            </a:extLst>
          </p:cNvPr>
          <p:cNvSpPr>
            <a:spLocks noGrp="1"/>
          </p:cNvSpPr>
          <p:nvPr>
            <p:ph idx="1"/>
          </p:nvPr>
        </p:nvSpPr>
        <p:spPr/>
        <p:txBody>
          <a:bodyPr>
            <a:normAutofit fontScale="92500"/>
          </a:bodyPr>
          <a:lstStyle/>
          <a:p>
            <a:pPr algn="just"/>
            <a:r>
              <a:rPr lang="en-US" b="0" i="0" dirty="0">
                <a:solidFill>
                  <a:srgbClr val="000000"/>
                </a:solidFill>
                <a:effectLst/>
                <a:latin typeface="Courier New" panose="02070309020205020404" pitchFamily="49" charset="0"/>
              </a:rPr>
              <a:t>When a new host is added to a host group and the placement policy is set to striping mode, new VMs are deployed on the new host until the resource usage of this host is about the same as on the previously installed hosts (until it catches up with the existing hosts). </a:t>
            </a:r>
          </a:p>
          <a:p>
            <a:pPr algn="just"/>
            <a:r>
              <a:rPr lang="en-US" b="0" i="0" dirty="0">
                <a:solidFill>
                  <a:srgbClr val="000000"/>
                </a:solidFill>
                <a:effectLst/>
                <a:latin typeface="Courier New" panose="02070309020205020404" pitchFamily="49" charset="0"/>
              </a:rPr>
              <a:t>The placement policies are predefined, it is not possible to create new policies, and if during VM deployment we choose a specific host (and not a Host group), then the placement policy is ignored for that VM. </a:t>
            </a:r>
          </a:p>
          <a:p>
            <a:endParaRPr lang="en-US" dirty="0"/>
          </a:p>
        </p:txBody>
      </p:sp>
    </p:spTree>
    <p:extLst>
      <p:ext uri="{BB962C8B-B14F-4D97-AF65-F5344CB8AC3E}">
        <p14:creationId xmlns:p14="http://schemas.microsoft.com/office/powerpoint/2010/main" val="802947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15CC-862D-419A-9E55-B2BBF7D21D40}"/>
              </a:ext>
            </a:extLst>
          </p:cNvPr>
          <p:cNvSpPr>
            <a:spLocks noGrp="1"/>
          </p:cNvSpPr>
          <p:nvPr>
            <p:ph type="title"/>
          </p:nvPr>
        </p:nvSpPr>
        <p:spPr/>
        <p:txBody>
          <a:bodyPr/>
          <a:lstStyle/>
          <a:p>
            <a:r>
              <a:rPr lang="en-US" b="1" i="0" u="sng" dirty="0">
                <a:solidFill>
                  <a:srgbClr val="000000"/>
                </a:solidFill>
                <a:effectLst/>
                <a:latin typeface="Courier New" panose="02070309020205020404" pitchFamily="49" charset="0"/>
              </a:rPr>
              <a:t>Collocation rules </a:t>
            </a:r>
            <a:endParaRPr lang="en-US" dirty="0"/>
          </a:p>
        </p:txBody>
      </p:sp>
      <p:sp>
        <p:nvSpPr>
          <p:cNvPr id="3" name="Content Placeholder 2">
            <a:extLst>
              <a:ext uri="{FF2B5EF4-FFF2-40B4-BE49-F238E27FC236}">
                <a16:creationId xmlns:a16="http://schemas.microsoft.com/office/drawing/2014/main" id="{33370CCE-9038-4F3B-8677-92A7D819E640}"/>
              </a:ext>
            </a:extLst>
          </p:cNvPr>
          <p:cNvSpPr>
            <a:spLocks noGrp="1"/>
          </p:cNvSpPr>
          <p:nvPr>
            <p:ph idx="1"/>
          </p:nvPr>
        </p:nvSpPr>
        <p:spPr/>
        <p:txBody>
          <a:bodyPr>
            <a:normAutofit fontScale="70000" lnSpcReduction="20000"/>
          </a:bodyPr>
          <a:lstStyle/>
          <a:p>
            <a:r>
              <a:rPr lang="en-US" b="0" i="0" dirty="0">
                <a:solidFill>
                  <a:srgbClr val="000000"/>
                </a:solidFill>
                <a:effectLst/>
                <a:latin typeface="Courier New" panose="02070309020205020404" pitchFamily="49" charset="0"/>
              </a:rPr>
              <a:t>While Placement Policies are related to Hosts (which Host should be used for VM creation), Collocation Rules are making relationships between VMs (they are telling which VM should or should not run together with other VMs on the same Host). A collocation rule has also a policy, which can be either “affinity” or “anti-affinity”. </a:t>
            </a:r>
          </a:p>
          <a:p>
            <a:r>
              <a:rPr lang="en-US" b="0" i="0" dirty="0">
                <a:solidFill>
                  <a:srgbClr val="000000"/>
                </a:solidFill>
                <a:effectLst/>
                <a:latin typeface="Courier New" panose="02070309020205020404" pitchFamily="49" charset="0"/>
              </a:rPr>
              <a:t>An affinity rule means that VMs in the collocation rule must be running on the same host (“best friends”) and an anti-affinity rule means that the VMs need to be running on different hosts (“worst enemies”).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is following these rules when performing live migration, remote restart or host evacuation operations (any mobility operation). Automation becomes much simpler as we don't need to keep these rules in mind.</a:t>
            </a:r>
          </a:p>
          <a:p>
            <a:r>
              <a:rPr lang="en-US" b="0" i="0" dirty="0">
                <a:solidFill>
                  <a:srgbClr val="000000"/>
                </a:solidFill>
                <a:effectLst/>
                <a:latin typeface="Courier New" panose="02070309020205020404" pitchFamily="49" charset="0"/>
              </a:rPr>
              <a:t>You can add a VM to a collocation rule only after deployment (doing this at deployment time is not possible). Collocation rules can be created in the "Configuration" menu under "Collocation Rules".</a:t>
            </a:r>
            <a:endParaRPr lang="en-US" dirty="0"/>
          </a:p>
        </p:txBody>
      </p:sp>
    </p:spTree>
    <p:extLst>
      <p:ext uri="{BB962C8B-B14F-4D97-AF65-F5344CB8AC3E}">
        <p14:creationId xmlns:p14="http://schemas.microsoft.com/office/powerpoint/2010/main" val="2283338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BA4B1A7-4DC3-4F0B-8136-B3589B968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900" y="159798"/>
            <a:ext cx="6172200" cy="6409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853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CCE3-7B16-4F4D-ABBE-02F102FD1CE6}"/>
              </a:ext>
            </a:extLst>
          </p:cNvPr>
          <p:cNvSpPr>
            <a:spLocks noGrp="1"/>
          </p:cNvSpPr>
          <p:nvPr>
            <p:ph type="title"/>
          </p:nvPr>
        </p:nvSpPr>
        <p:spPr/>
        <p:txBody>
          <a:bodyPr/>
          <a:lstStyle/>
          <a:p>
            <a:r>
              <a:rPr lang="en-US" b="1" i="0" u="sng" dirty="0">
                <a:solidFill>
                  <a:srgbClr val="000000"/>
                </a:solidFill>
                <a:effectLst/>
                <a:latin typeface="Courier New" panose="02070309020205020404" pitchFamily="49" charset="0"/>
              </a:rPr>
              <a:t>Templates in </a:t>
            </a:r>
            <a:r>
              <a:rPr lang="en-US" b="1" i="0" u="sng" dirty="0" err="1">
                <a:solidFill>
                  <a:srgbClr val="000000"/>
                </a:solidFill>
                <a:effectLst/>
                <a:latin typeface="Courier New" panose="02070309020205020404" pitchFamily="49" charset="0"/>
              </a:rPr>
              <a:t>PowerVC</a:t>
            </a:r>
            <a:endParaRPr lang="en-US" dirty="0"/>
          </a:p>
        </p:txBody>
      </p:sp>
      <p:sp>
        <p:nvSpPr>
          <p:cNvPr id="3" name="Content Placeholder 2">
            <a:extLst>
              <a:ext uri="{FF2B5EF4-FFF2-40B4-BE49-F238E27FC236}">
                <a16:creationId xmlns:a16="http://schemas.microsoft.com/office/drawing/2014/main" id="{69BDC53A-9F3C-445D-80EF-CD28B0B4E2BD}"/>
              </a:ext>
            </a:extLst>
          </p:cNvPr>
          <p:cNvSpPr>
            <a:spLocks noGrp="1"/>
          </p:cNvSpPr>
          <p:nvPr>
            <p:ph idx="1"/>
          </p:nvPr>
        </p:nvSpPr>
        <p:spPr/>
        <p:txBody>
          <a:bodyPr>
            <a:normAutofit fontScale="85000" lnSpcReduction="20000"/>
          </a:bodyPr>
          <a:lstStyle/>
          <a:p>
            <a:pPr algn="just"/>
            <a:r>
              <a:rPr lang="en-US" b="0" i="0" dirty="0">
                <a:solidFill>
                  <a:srgbClr val="000000"/>
                </a:solidFill>
                <a:effectLst/>
                <a:latin typeface="Courier New" panose="02070309020205020404" pitchFamily="49" charset="0"/>
              </a:rPr>
              <a:t>Rather than defining all characteristics for each VM (CPU/RAM…) or each storage unit that must be created, we can use a template that was previously defined.</a:t>
            </a:r>
          </a:p>
          <a:p>
            <a:pPr algn="just"/>
            <a:r>
              <a:rPr lang="en-US" b="0" i="0" u="sng" dirty="0">
                <a:solidFill>
                  <a:srgbClr val="000000"/>
                </a:solidFill>
                <a:effectLst/>
                <a:latin typeface="Courier New" panose="02070309020205020404" pitchFamily="49" charset="0"/>
              </a:rPr>
              <a:t>Three types of templates are available:</a:t>
            </a:r>
            <a:endParaRPr lang="en-US" b="0" i="0" dirty="0">
              <a:solidFill>
                <a:srgbClr val="000000"/>
              </a:solidFill>
              <a:effectLst/>
              <a:latin typeface="Courier New" panose="02070309020205020404" pitchFamily="49" charset="0"/>
            </a:endParaRPr>
          </a:p>
          <a:p>
            <a:pPr algn="just"/>
            <a:r>
              <a:rPr lang="en-US" b="1" i="0" dirty="0">
                <a:solidFill>
                  <a:srgbClr val="000000"/>
                </a:solidFill>
                <a:effectLst/>
                <a:latin typeface="Courier New" panose="02070309020205020404" pitchFamily="49" charset="0"/>
              </a:rPr>
              <a:t>- Compute templates</a:t>
            </a:r>
            <a:r>
              <a:rPr lang="en-US" b="0" i="0" dirty="0">
                <a:solidFill>
                  <a:srgbClr val="000000"/>
                </a:solidFill>
                <a:effectLst/>
                <a:latin typeface="Courier New" panose="02070309020205020404" pitchFamily="49" charset="0"/>
              </a:rPr>
              <a:t>: These templates are used to define processing units and memory that are needed by a partition. </a:t>
            </a:r>
          </a:p>
          <a:p>
            <a:pPr algn="just"/>
            <a:r>
              <a:rPr lang="en-US" b="1" i="0" dirty="0">
                <a:solidFill>
                  <a:srgbClr val="000000"/>
                </a:solidFill>
                <a:effectLst/>
                <a:latin typeface="Courier New" panose="02070309020205020404" pitchFamily="49" charset="0"/>
              </a:rPr>
              <a:t>- Deploy templates</a:t>
            </a:r>
            <a:r>
              <a:rPr lang="en-US" b="0" i="0" dirty="0">
                <a:solidFill>
                  <a:srgbClr val="000000"/>
                </a:solidFill>
                <a:effectLst/>
                <a:latin typeface="Courier New" panose="02070309020205020404" pitchFamily="49" charset="0"/>
              </a:rPr>
              <a:t>: These templates are used to allow users to quickly deploy an image. (more details below)</a:t>
            </a:r>
          </a:p>
          <a:p>
            <a:pPr algn="just"/>
            <a:r>
              <a:rPr lang="en-US" b="1" i="0" dirty="0">
                <a:solidFill>
                  <a:srgbClr val="000000"/>
                </a:solidFill>
                <a:effectLst/>
                <a:latin typeface="Courier New" panose="02070309020205020404" pitchFamily="49" charset="0"/>
              </a:rPr>
              <a:t>- Storage templates:</a:t>
            </a:r>
            <a:r>
              <a:rPr lang="en-US" b="0" i="0" dirty="0">
                <a:solidFill>
                  <a:srgbClr val="000000"/>
                </a:solidFill>
                <a:effectLst/>
                <a:latin typeface="Courier New" panose="02070309020205020404" pitchFamily="49" charset="0"/>
              </a:rPr>
              <a:t> These templates are used to define storage settings, such as a specific volume type, storage pool, and storage provider. </a:t>
            </a:r>
          </a:p>
          <a:p>
            <a:endParaRPr lang="en-US" dirty="0"/>
          </a:p>
        </p:txBody>
      </p:sp>
    </p:spTree>
    <p:extLst>
      <p:ext uri="{BB962C8B-B14F-4D97-AF65-F5344CB8AC3E}">
        <p14:creationId xmlns:p14="http://schemas.microsoft.com/office/powerpoint/2010/main" val="593540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EC628A33-4A94-41C6-BE5F-BB63FA8FA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588" y="150920"/>
            <a:ext cx="8632825" cy="645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26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CE19-80ED-4FE5-BD86-0B6643AE9EA2}"/>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OpenStack</a:t>
            </a:r>
          </a:p>
        </p:txBody>
      </p:sp>
      <p:sp>
        <p:nvSpPr>
          <p:cNvPr id="3" name="Content Placeholder 2">
            <a:extLst>
              <a:ext uri="{FF2B5EF4-FFF2-40B4-BE49-F238E27FC236}">
                <a16:creationId xmlns:a16="http://schemas.microsoft.com/office/drawing/2014/main" id="{EE06AB5D-AA3D-4506-ABC8-AEF30CADD323}"/>
              </a:ext>
            </a:extLst>
          </p:cNvPr>
          <p:cNvSpPr>
            <a:spLocks noGrp="1"/>
          </p:cNvSpPr>
          <p:nvPr>
            <p:ph idx="1"/>
          </p:nvPr>
        </p:nvSpPr>
        <p:spPr>
          <a:xfrm>
            <a:off x="1115568" y="2077375"/>
            <a:ext cx="10168128" cy="4094825"/>
          </a:xfrm>
        </p:spPr>
        <p:txBody>
          <a:bodyPr>
            <a:normAutofit fontScale="85000" lnSpcReduction="10000"/>
          </a:bodyPr>
          <a:lstStyle/>
          <a:p>
            <a:r>
              <a:rPr lang="en-US" b="0" i="0" dirty="0">
                <a:solidFill>
                  <a:srgbClr val="222222"/>
                </a:solidFill>
                <a:effectLst/>
                <a:latin typeface="Courier New" panose="02070309020205020404" pitchFamily="49" charset="0"/>
                <a:cs typeface="Courier New" panose="02070309020205020404" pitchFamily="49" charset="0"/>
              </a:rPr>
              <a:t>OpenStack is a cloud operating system that controls large pools of compute, storage, and networking resources throughout a datacenter, all managed through a dashboard (like GUI front-end tool) that gives administrators control while empowering their users to provision resources through a web interface.</a:t>
            </a:r>
          </a:p>
          <a:p>
            <a:r>
              <a:rPr lang="en-US" b="0" i="0" dirty="0">
                <a:solidFill>
                  <a:srgbClr val="222222"/>
                </a:solidFill>
                <a:effectLst/>
                <a:latin typeface="Courier New" panose="02070309020205020404" pitchFamily="49" charset="0"/>
                <a:cs typeface="Courier New" panose="02070309020205020404" pitchFamily="49" charset="0"/>
              </a:rPr>
              <a:t>OpenStack at its core is an </a:t>
            </a:r>
            <a:r>
              <a:rPr lang="en-US" b="0" i="0" dirty="0">
                <a:solidFill>
                  <a:srgbClr val="0000FF"/>
                </a:solidFill>
                <a:effectLst/>
                <a:latin typeface="Courier New" panose="02070309020205020404" pitchFamily="49" charset="0"/>
                <a:cs typeface="Courier New" panose="02070309020205020404" pitchFamily="49" charset="0"/>
              </a:rPr>
              <a:t>open source project - it's free code</a:t>
            </a:r>
            <a:r>
              <a:rPr lang="en-US" b="0" i="0" dirty="0">
                <a:solidFill>
                  <a:srgbClr val="222222"/>
                </a:solidFill>
                <a:effectLst/>
                <a:latin typeface="Courier New" panose="02070309020205020404" pitchFamily="49" charset="0"/>
                <a:cs typeface="Courier New" panose="02070309020205020404" pitchFamily="49" charset="0"/>
              </a:rPr>
              <a:t>. But what makes OpenStack come alive are the vendors that have contributed to make that raw code and then turned it into a product businesses can use.</a:t>
            </a:r>
          </a:p>
          <a:p>
            <a:r>
              <a:rPr lang="en-US" b="0" i="0" dirty="0">
                <a:solidFill>
                  <a:srgbClr val="222222"/>
                </a:solidFill>
                <a:effectLst/>
                <a:latin typeface="Courier New" panose="02070309020205020404" pitchFamily="49" charset="0"/>
                <a:cs typeface="Courier New" panose="02070309020205020404" pitchFamily="49" charset="0"/>
              </a:rPr>
              <a:t>Some companies have used OpenStack as the basis for their public clouds; Rackspace, for example, has proven that OpenStack can power a massive, geographically distributed cloud.</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12607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482-548E-4B61-A004-A7BA664819C7}"/>
              </a:ext>
            </a:extLst>
          </p:cNvPr>
          <p:cNvSpPr>
            <a:spLocks noGrp="1"/>
          </p:cNvSpPr>
          <p:nvPr>
            <p:ph type="title"/>
          </p:nvPr>
        </p:nvSpPr>
        <p:spPr/>
        <p:txBody>
          <a:bodyPr/>
          <a:lstStyle/>
          <a:p>
            <a:r>
              <a:rPr lang="en-US" b="1" i="0" u="sng" dirty="0">
                <a:solidFill>
                  <a:srgbClr val="000000"/>
                </a:solidFill>
                <a:effectLst/>
                <a:latin typeface="Courier New" panose="02070309020205020404" pitchFamily="49" charset="0"/>
              </a:rPr>
              <a:t>Templates in </a:t>
            </a:r>
            <a:r>
              <a:rPr lang="en-US" b="1" i="0" u="sng" dirty="0" err="1">
                <a:solidFill>
                  <a:srgbClr val="000000"/>
                </a:solidFill>
                <a:effectLst/>
                <a:latin typeface="Courier New" panose="02070309020205020404" pitchFamily="49" charset="0"/>
              </a:rPr>
              <a:t>PowerVC</a:t>
            </a:r>
            <a:endParaRPr lang="en-US" dirty="0"/>
          </a:p>
        </p:txBody>
      </p:sp>
      <p:sp>
        <p:nvSpPr>
          <p:cNvPr id="3" name="Content Placeholder 2">
            <a:extLst>
              <a:ext uri="{FF2B5EF4-FFF2-40B4-BE49-F238E27FC236}">
                <a16:creationId xmlns:a16="http://schemas.microsoft.com/office/drawing/2014/main" id="{80013BF4-0EAF-4672-8A0C-BD02E2AB4BCD}"/>
              </a:ext>
            </a:extLst>
          </p:cNvPr>
          <p:cNvSpPr>
            <a:spLocks noGrp="1"/>
          </p:cNvSpPr>
          <p:nvPr>
            <p:ph idx="1"/>
          </p:nvPr>
        </p:nvSpPr>
        <p:spPr>
          <a:xfrm>
            <a:off x="1115568" y="2201662"/>
            <a:ext cx="10168128" cy="3970538"/>
          </a:xfrm>
        </p:spPr>
        <p:txBody>
          <a:bodyPr>
            <a:normAutofit fontScale="92500" lnSpcReduction="20000"/>
          </a:bodyPr>
          <a:lstStyle/>
          <a:p>
            <a:pPr algn="just"/>
            <a:r>
              <a:rPr lang="en-US" b="0" i="0" u="sng" dirty="0">
                <a:solidFill>
                  <a:srgbClr val="000000"/>
                </a:solidFill>
                <a:effectLst/>
                <a:latin typeface="Courier New" panose="02070309020205020404" pitchFamily="49" charset="0"/>
              </a:rPr>
              <a:t>Deploy templates:</a:t>
            </a:r>
            <a:endParaRPr lang="en-US" b="0" i="0" dirty="0">
              <a:solidFill>
                <a:srgbClr val="000000"/>
              </a:solidFill>
              <a:effectLst/>
              <a:latin typeface="Courier New" panose="02070309020205020404" pitchFamily="49" charset="0"/>
            </a:endParaRPr>
          </a:p>
          <a:p>
            <a:pPr algn="just"/>
            <a:r>
              <a:rPr lang="en-US" b="0" i="0" dirty="0">
                <a:solidFill>
                  <a:srgbClr val="000000"/>
                </a:solidFill>
                <a:effectLst/>
                <a:latin typeface="Courier New" panose="02070309020205020404" pitchFamily="49" charset="0"/>
              </a:rPr>
              <a:t>A deploy template includes everything necessary to create quickly a VM. It includes:</a:t>
            </a:r>
          </a:p>
          <a:p>
            <a:pPr algn="just"/>
            <a:r>
              <a:rPr lang="en-US" b="0" i="0" dirty="0">
                <a:solidFill>
                  <a:srgbClr val="000000"/>
                </a:solidFill>
                <a:effectLst/>
                <a:latin typeface="Courier New" panose="02070309020205020404" pitchFamily="49" charset="0"/>
              </a:rPr>
              <a:t>- the deployment target (a Host group or a specific Host), Storage Connectivity Group and any other policies</a:t>
            </a:r>
          </a:p>
          <a:p>
            <a:pPr algn="just"/>
            <a:r>
              <a:rPr lang="en-US" b="0" i="0" dirty="0">
                <a:solidFill>
                  <a:srgbClr val="000000"/>
                </a:solidFill>
                <a:effectLst/>
                <a:latin typeface="Courier New" panose="02070309020205020404" pitchFamily="49" charset="0"/>
              </a:rPr>
              <a:t>- compute template (needed CPU, RAM configuration)</a:t>
            </a:r>
          </a:p>
          <a:p>
            <a:pPr algn="just"/>
            <a:r>
              <a:rPr lang="en-US" b="0" i="0" dirty="0">
                <a:solidFill>
                  <a:srgbClr val="000000"/>
                </a:solidFill>
                <a:effectLst/>
                <a:latin typeface="Courier New" panose="02070309020205020404" pitchFamily="49" charset="0"/>
              </a:rPr>
              <a:t>- which image to use during deployment</a:t>
            </a:r>
          </a:p>
          <a:p>
            <a:pPr algn="just"/>
            <a:r>
              <a:rPr lang="en-US" b="0" i="0" dirty="0">
                <a:solidFill>
                  <a:srgbClr val="000000"/>
                </a:solidFill>
                <a:effectLst/>
                <a:latin typeface="Courier New" panose="02070309020205020404" pitchFamily="49" charset="0"/>
              </a:rPr>
              <a:t>- network (VLAN) needed for the new VM</a:t>
            </a:r>
          </a:p>
          <a:p>
            <a:pPr algn="just"/>
            <a:r>
              <a:rPr lang="en-US" b="0" i="0" dirty="0">
                <a:solidFill>
                  <a:srgbClr val="000000"/>
                </a:solidFill>
                <a:effectLst/>
                <a:latin typeface="Courier New" panose="02070309020205020404" pitchFamily="49" charset="0"/>
              </a:rPr>
              <a:t>- any other scripts which will be called during first boot (this section is handled by cloud </a:t>
            </a:r>
            <a:r>
              <a:rPr lang="en-US" b="0" i="0" dirty="0" err="1">
                <a:solidFill>
                  <a:srgbClr val="000000"/>
                </a:solidFill>
                <a:effectLst/>
                <a:latin typeface="Courier New" panose="02070309020205020404" pitchFamily="49" charset="0"/>
              </a:rPr>
              <a:t>init</a:t>
            </a:r>
            <a:r>
              <a:rPr lang="en-US" b="0" i="0" dirty="0">
                <a:solidFill>
                  <a:srgbClr val="000000"/>
                </a:solidFill>
                <a:effectLst/>
                <a:latin typeface="Courier New" panose="02070309020205020404" pitchFamily="49" charset="0"/>
              </a:rPr>
              <a:t>)</a:t>
            </a:r>
          </a:p>
          <a:p>
            <a:endParaRPr lang="en-US" dirty="0"/>
          </a:p>
        </p:txBody>
      </p:sp>
    </p:spTree>
    <p:extLst>
      <p:ext uri="{BB962C8B-B14F-4D97-AF65-F5344CB8AC3E}">
        <p14:creationId xmlns:p14="http://schemas.microsoft.com/office/powerpoint/2010/main" val="1483019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B89589F6-2DE7-46CF-8CBA-482979421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0" y="133164"/>
            <a:ext cx="6223000" cy="6507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994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5C65-1EA4-43A0-9FB0-269DE363F632}"/>
              </a:ext>
            </a:extLst>
          </p:cNvPr>
          <p:cNvSpPr>
            <a:spLocks noGrp="1"/>
          </p:cNvSpPr>
          <p:nvPr>
            <p:ph type="title"/>
          </p:nvPr>
        </p:nvSpPr>
        <p:spPr/>
        <p:txBody>
          <a:bodyPr/>
          <a:lstStyle/>
          <a:p>
            <a:r>
              <a:rPr lang="en-US" b="1" i="0" u="sng" dirty="0">
                <a:solidFill>
                  <a:srgbClr val="000000"/>
                </a:solidFill>
                <a:effectLst/>
                <a:latin typeface="Courier New" panose="02070309020205020404" pitchFamily="49" charset="0"/>
              </a:rPr>
              <a:t>Templates in </a:t>
            </a:r>
            <a:r>
              <a:rPr lang="en-US" b="1" i="0" u="sng" dirty="0" err="1">
                <a:solidFill>
                  <a:srgbClr val="000000"/>
                </a:solidFill>
                <a:effectLst/>
                <a:latin typeface="Courier New" panose="02070309020205020404" pitchFamily="49" charset="0"/>
              </a:rPr>
              <a:t>PowerVC</a:t>
            </a:r>
            <a:endParaRPr lang="en-US" dirty="0"/>
          </a:p>
        </p:txBody>
      </p:sp>
      <p:sp>
        <p:nvSpPr>
          <p:cNvPr id="3" name="Content Placeholder 2">
            <a:extLst>
              <a:ext uri="{FF2B5EF4-FFF2-40B4-BE49-F238E27FC236}">
                <a16:creationId xmlns:a16="http://schemas.microsoft.com/office/drawing/2014/main" id="{258BE97A-C084-4B00-949D-67A763C7C2FF}"/>
              </a:ext>
            </a:extLst>
          </p:cNvPr>
          <p:cNvSpPr>
            <a:spLocks noGrp="1"/>
          </p:cNvSpPr>
          <p:nvPr>
            <p:ph idx="1"/>
          </p:nvPr>
        </p:nvSpPr>
        <p:spPr/>
        <p:txBody>
          <a:bodyPr>
            <a:normAutofit fontScale="85000" lnSpcReduction="20000"/>
          </a:bodyPr>
          <a:lstStyle/>
          <a:p>
            <a:r>
              <a:rPr lang="en-US" b="0" i="0" dirty="0">
                <a:solidFill>
                  <a:srgbClr val="000000"/>
                </a:solidFill>
                <a:effectLst/>
                <a:latin typeface="Courier New" panose="02070309020205020404" pitchFamily="49" charset="0"/>
              </a:rPr>
              <a:t>A deploy template basically is just a bunch of information which will be needed for the creation of the new VM. Comparing to an image, deploy templates are not using storage space.</a:t>
            </a:r>
          </a:p>
          <a:p>
            <a:pPr algn="just"/>
            <a:r>
              <a:rPr lang="en-US" b="0" i="0" u="sng" dirty="0">
                <a:solidFill>
                  <a:srgbClr val="000000"/>
                </a:solidFill>
                <a:effectLst/>
                <a:latin typeface="Courier New" panose="02070309020205020404" pitchFamily="49" charset="0"/>
              </a:rPr>
              <a:t>Creating Deploy Templates:</a:t>
            </a:r>
            <a:endParaRPr lang="en-US" b="0" i="0" dirty="0">
              <a:solidFill>
                <a:srgbClr val="000000"/>
              </a:solidFill>
              <a:effectLst/>
              <a:latin typeface="Courier New" panose="02070309020205020404" pitchFamily="49" charset="0"/>
            </a:endParaRPr>
          </a:p>
          <a:p>
            <a:pPr algn="just"/>
            <a:r>
              <a:rPr lang="en-US" b="0" i="0" dirty="0">
                <a:solidFill>
                  <a:srgbClr val="000000"/>
                </a:solidFill>
                <a:effectLst/>
                <a:latin typeface="Courier New" panose="02070309020205020404" pitchFamily="49" charset="0"/>
              </a:rPr>
              <a:t>1. From the Images window, select the image that you want to use to create a deploy template and click Create Template from Image.</a:t>
            </a:r>
          </a:p>
          <a:p>
            <a:pPr algn="just"/>
            <a:r>
              <a:rPr lang="en-US" b="0" i="0" dirty="0">
                <a:solidFill>
                  <a:srgbClr val="000000"/>
                </a:solidFill>
                <a:effectLst/>
                <a:latin typeface="Courier New" panose="02070309020205020404" pitchFamily="49" charset="0"/>
              </a:rPr>
              <a:t>2. Fill out the information in the window that opens, then click Create Deploy Template.</a:t>
            </a:r>
          </a:p>
          <a:p>
            <a:pPr algn="just"/>
            <a:r>
              <a:rPr lang="en-US" b="0" i="0" dirty="0">
                <a:solidFill>
                  <a:srgbClr val="000000"/>
                </a:solidFill>
                <a:effectLst/>
                <a:latin typeface="Courier New" panose="02070309020205020404" pitchFamily="49" charset="0"/>
              </a:rPr>
              <a:t>3. The deploy template is now listed on the Deploy Templates tab of the Images window.</a:t>
            </a:r>
          </a:p>
          <a:p>
            <a:endParaRPr lang="en-US" dirty="0"/>
          </a:p>
        </p:txBody>
      </p:sp>
    </p:spTree>
    <p:extLst>
      <p:ext uri="{BB962C8B-B14F-4D97-AF65-F5344CB8AC3E}">
        <p14:creationId xmlns:p14="http://schemas.microsoft.com/office/powerpoint/2010/main" val="4189074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3607D-5666-4DFA-9BAB-9E0A0A92965F}"/>
              </a:ext>
            </a:extLst>
          </p:cNvPr>
          <p:cNvSpPr>
            <a:spLocks noGrp="1"/>
          </p:cNvSpPr>
          <p:nvPr>
            <p:ph type="title"/>
          </p:nvPr>
        </p:nvSpPr>
        <p:spPr/>
        <p:txBody>
          <a:bodyPr/>
          <a:lstStyle/>
          <a:p>
            <a:r>
              <a:rPr lang="en-US" b="1" i="0" u="sng" dirty="0">
                <a:solidFill>
                  <a:srgbClr val="000000"/>
                </a:solidFill>
                <a:effectLst/>
                <a:latin typeface="Courier New" panose="02070309020205020404" pitchFamily="49" charset="0"/>
              </a:rPr>
              <a:t>STORAGE in </a:t>
            </a:r>
            <a:r>
              <a:rPr lang="en-US" b="1" i="0" u="sng" dirty="0" err="1">
                <a:solidFill>
                  <a:srgbClr val="000000"/>
                </a:solidFill>
                <a:effectLst/>
                <a:latin typeface="Courier New" panose="02070309020205020404" pitchFamily="49" charset="0"/>
              </a:rPr>
              <a:t>PowerVC</a:t>
            </a:r>
            <a:endParaRPr lang="en-US" dirty="0"/>
          </a:p>
        </p:txBody>
      </p:sp>
      <p:sp>
        <p:nvSpPr>
          <p:cNvPr id="3" name="Content Placeholder 2">
            <a:extLst>
              <a:ext uri="{FF2B5EF4-FFF2-40B4-BE49-F238E27FC236}">
                <a16:creationId xmlns:a16="http://schemas.microsoft.com/office/drawing/2014/main" id="{037A9B21-1918-4FB4-BD32-E75D9D746CCC}"/>
              </a:ext>
            </a:extLst>
          </p:cNvPr>
          <p:cNvSpPr>
            <a:spLocks noGrp="1"/>
          </p:cNvSpPr>
          <p:nvPr>
            <p:ph idx="1"/>
          </p:nvPr>
        </p:nvSpPr>
        <p:spPr/>
        <p:txBody>
          <a:bodyPr>
            <a:normAutofit fontScale="62500" lnSpcReduction="20000"/>
          </a:bodyPr>
          <a:lstStyle/>
          <a:p>
            <a:pPr algn="just"/>
            <a:r>
              <a:rPr lang="en-US" b="1" i="0" dirty="0">
                <a:solidFill>
                  <a:srgbClr val="000000"/>
                </a:solidFill>
                <a:effectLst/>
                <a:latin typeface="Courier New" panose="02070309020205020404" pitchFamily="49" charset="0"/>
              </a:rPr>
              <a:t>Storage provider:</a:t>
            </a:r>
            <a:r>
              <a:rPr lang="en-US" b="0" i="0" dirty="0">
                <a:solidFill>
                  <a:srgbClr val="000000"/>
                </a:solidFill>
                <a:effectLst/>
                <a:latin typeface="Courier New" panose="02070309020205020404" pitchFamily="49" charset="0"/>
              </a:rPr>
              <a:t> Any system that provides storage volumes. (SVC, EMC...or SSP).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may call as storage controllers.</a:t>
            </a:r>
          </a:p>
          <a:p>
            <a:pPr algn="just"/>
            <a:r>
              <a:rPr lang="en-US" b="1" i="0" dirty="0">
                <a:solidFill>
                  <a:srgbClr val="000000"/>
                </a:solidFill>
                <a:effectLst/>
                <a:latin typeface="Courier New" panose="02070309020205020404" pitchFamily="49" charset="0"/>
              </a:rPr>
              <a:t>Fabric</a:t>
            </a:r>
            <a:r>
              <a:rPr lang="en-US" b="0" i="0" dirty="0">
                <a:solidFill>
                  <a:srgbClr val="000000"/>
                </a:solidFill>
                <a:effectLst/>
                <a:latin typeface="Courier New" panose="02070309020205020404" pitchFamily="49" charset="0"/>
              </a:rPr>
              <a:t>: The name for a collection of SAN switches</a:t>
            </a:r>
          </a:p>
          <a:p>
            <a:pPr algn="just"/>
            <a:r>
              <a:rPr lang="en-US" b="1" i="0" dirty="0">
                <a:solidFill>
                  <a:srgbClr val="000000"/>
                </a:solidFill>
                <a:effectLst/>
                <a:latin typeface="Courier New" panose="02070309020205020404" pitchFamily="49" charset="0"/>
              </a:rPr>
              <a:t>Storage pool:</a:t>
            </a:r>
            <a:r>
              <a:rPr lang="en-US" b="0" i="0" dirty="0">
                <a:solidFill>
                  <a:srgbClr val="000000"/>
                </a:solidFill>
                <a:effectLst/>
                <a:latin typeface="Courier New" panose="02070309020205020404" pitchFamily="49" charset="0"/>
              </a:rPr>
              <a:t> A storage resource (managed by storage providers) in which volumes are created.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discovers them (can't create one). </a:t>
            </a:r>
          </a:p>
          <a:p>
            <a:pPr algn="just"/>
            <a:r>
              <a:rPr lang="en-US" b="1" i="0" dirty="0">
                <a:solidFill>
                  <a:srgbClr val="000000"/>
                </a:solidFill>
                <a:effectLst/>
                <a:latin typeface="Courier New" panose="02070309020205020404" pitchFamily="49" charset="0"/>
              </a:rPr>
              <a:t>Shared storage pool:</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PowerVM</a:t>
            </a:r>
            <a:r>
              <a:rPr lang="en-US" b="0" i="0" dirty="0">
                <a:solidFill>
                  <a:srgbClr val="000000"/>
                </a:solidFill>
                <a:effectLst/>
                <a:latin typeface="Courier New" panose="02070309020205020404" pitchFamily="49" charset="0"/>
              </a:rPr>
              <a:t> feature, which is created on VIOS before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can create volumes on SSP.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cannot modify it.) </a:t>
            </a:r>
          </a:p>
          <a:p>
            <a:pPr algn="just"/>
            <a:r>
              <a:rPr lang="en-US" b="1" i="0" dirty="0">
                <a:solidFill>
                  <a:srgbClr val="000000"/>
                </a:solidFill>
                <a:effectLst/>
                <a:latin typeface="Courier New" panose="02070309020205020404" pitchFamily="49" charset="0"/>
              </a:rPr>
              <a:t>Volume:</a:t>
            </a:r>
            <a:r>
              <a:rPr lang="en-US" b="0" i="0" dirty="0">
                <a:solidFill>
                  <a:srgbClr val="000000"/>
                </a:solidFill>
                <a:effectLst/>
                <a:latin typeface="Courier New" panose="02070309020205020404" pitchFamily="49" charset="0"/>
              </a:rPr>
              <a:t> This is a disk or a LUN. It is created from the storage pools and presented as virtual disks to the partitions.</a:t>
            </a:r>
          </a:p>
          <a:p>
            <a:pPr algn="just"/>
            <a:br>
              <a:rPr lang="en-US" b="0" i="0" dirty="0">
                <a:solidFill>
                  <a:srgbClr val="000000"/>
                </a:solidFill>
                <a:effectLst/>
                <a:latin typeface="Courier New" panose="02070309020205020404" pitchFamily="49" charset="0"/>
              </a:rPr>
            </a:br>
            <a:endParaRPr lang="en-US" b="0" i="0" dirty="0">
              <a:solidFill>
                <a:srgbClr val="000000"/>
              </a:solidFill>
              <a:effectLst/>
              <a:latin typeface="Courier New" panose="02070309020205020404" pitchFamily="49" charset="0"/>
            </a:endParaRPr>
          </a:p>
          <a:p>
            <a:pPr marL="0" indent="0" algn="just">
              <a:buNone/>
            </a:pPr>
            <a:r>
              <a:rPr lang="en-US" b="0" i="0" dirty="0">
                <a:solidFill>
                  <a:srgbClr val="000000"/>
                </a:solidFill>
                <a:effectLst/>
                <a:latin typeface="Courier New" panose="02070309020205020404" pitchFamily="49" charset="0"/>
              </a:rPr>
              <a:t>Note: VMs can access their storage by using  </a:t>
            </a:r>
            <a:r>
              <a:rPr lang="en-US" b="0" i="0" dirty="0" err="1">
                <a:solidFill>
                  <a:srgbClr val="000000"/>
                </a:solidFill>
                <a:effectLst/>
                <a:latin typeface="Courier New" panose="02070309020205020404" pitchFamily="49" charset="0"/>
              </a:rPr>
              <a:t>vSCSI</a:t>
            </a:r>
            <a:r>
              <a:rPr lang="en-US" b="0" i="0" dirty="0">
                <a:solidFill>
                  <a:srgbClr val="000000"/>
                </a:solidFill>
                <a:effectLst/>
                <a:latin typeface="Courier New" panose="02070309020205020404" pitchFamily="49" charset="0"/>
              </a:rPr>
              <a:t>, NPIV or an SSP (which will create </a:t>
            </a:r>
            <a:r>
              <a:rPr lang="en-US" b="0" i="0" dirty="0" err="1">
                <a:solidFill>
                  <a:srgbClr val="000000"/>
                </a:solidFill>
                <a:effectLst/>
                <a:latin typeface="Courier New" panose="02070309020205020404" pitchFamily="49" charset="0"/>
              </a:rPr>
              <a:t>vSCSI</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luns</a:t>
            </a:r>
            <a:r>
              <a:rPr lang="en-US" b="0" i="0" dirty="0">
                <a:solidFill>
                  <a:srgbClr val="000000"/>
                </a:solidFill>
                <a:effectLst/>
                <a:latin typeface="Courier New" panose="02070309020205020404" pitchFamily="49" charset="0"/>
              </a:rPr>
              <a:t>).</a:t>
            </a:r>
          </a:p>
          <a:p>
            <a:endParaRPr lang="en-US" dirty="0"/>
          </a:p>
        </p:txBody>
      </p:sp>
    </p:spTree>
    <p:extLst>
      <p:ext uri="{BB962C8B-B14F-4D97-AF65-F5344CB8AC3E}">
        <p14:creationId xmlns:p14="http://schemas.microsoft.com/office/powerpoint/2010/main" val="1714475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F9A8-6754-4EE6-8164-1A43F05BAB2C}"/>
              </a:ext>
            </a:extLst>
          </p:cNvPr>
          <p:cNvSpPr>
            <a:spLocks noGrp="1"/>
          </p:cNvSpPr>
          <p:nvPr>
            <p:ph type="title"/>
          </p:nvPr>
        </p:nvSpPr>
        <p:spPr/>
        <p:txBody>
          <a:bodyPr/>
          <a:lstStyle/>
          <a:p>
            <a:r>
              <a:rPr lang="en-US" b="1" i="0" u="sng" dirty="0">
                <a:solidFill>
                  <a:srgbClr val="000000"/>
                </a:solidFill>
                <a:effectLst/>
                <a:latin typeface="Courier New" panose="02070309020205020404" pitchFamily="49" charset="0"/>
              </a:rPr>
              <a:t>STORAGE in </a:t>
            </a:r>
            <a:r>
              <a:rPr lang="en-US" b="1" i="0" u="sng" dirty="0" err="1">
                <a:solidFill>
                  <a:srgbClr val="000000"/>
                </a:solidFill>
                <a:effectLst/>
                <a:latin typeface="Courier New" panose="02070309020205020404" pitchFamily="49" charset="0"/>
              </a:rPr>
              <a:t>PowerVC</a:t>
            </a:r>
            <a:endParaRPr lang="en-US" dirty="0"/>
          </a:p>
        </p:txBody>
      </p:sp>
      <p:sp>
        <p:nvSpPr>
          <p:cNvPr id="3" name="Content Placeholder 2">
            <a:extLst>
              <a:ext uri="{FF2B5EF4-FFF2-40B4-BE49-F238E27FC236}">
                <a16:creationId xmlns:a16="http://schemas.microsoft.com/office/drawing/2014/main" id="{F61B9F41-F694-4BAD-A5AD-F928069C3F69}"/>
              </a:ext>
            </a:extLst>
          </p:cNvPr>
          <p:cNvSpPr>
            <a:spLocks noGrp="1"/>
          </p:cNvSpPr>
          <p:nvPr>
            <p:ph idx="1"/>
          </p:nvPr>
        </p:nvSpPr>
        <p:spPr/>
        <p:txBody>
          <a:bodyPr>
            <a:normAutofit lnSpcReduction="10000"/>
          </a:bodyPr>
          <a:lstStyle/>
          <a:p>
            <a:r>
              <a:rPr lang="en-US" b="1" i="0" u="sng" dirty="0">
                <a:solidFill>
                  <a:srgbClr val="000000"/>
                </a:solidFill>
                <a:effectLst/>
                <a:latin typeface="Courier New" panose="02070309020205020404" pitchFamily="49" charset="0"/>
              </a:rPr>
              <a:t>Storage templates:</a:t>
            </a:r>
          </a:p>
          <a:p>
            <a:r>
              <a:rPr lang="en-US" b="0" i="0" dirty="0">
                <a:solidFill>
                  <a:srgbClr val="000000"/>
                </a:solidFill>
                <a:effectLst/>
                <a:latin typeface="Courier New" panose="02070309020205020404" pitchFamily="49" charset="0"/>
              </a:rPr>
              <a:t>Storage templates are used to speed up the creation of a disk. A storage template defines several properties of the disk (thin, </a:t>
            </a:r>
            <a:r>
              <a:rPr lang="en-US" b="0" i="0" dirty="0" err="1">
                <a:solidFill>
                  <a:srgbClr val="000000"/>
                </a:solidFill>
                <a:effectLst/>
                <a:latin typeface="Courier New" panose="02070309020205020404" pitchFamily="49" charset="0"/>
              </a:rPr>
              <a:t>io</a:t>
            </a:r>
            <a:r>
              <a:rPr lang="en-US" b="0" i="0" dirty="0">
                <a:solidFill>
                  <a:srgbClr val="000000"/>
                </a:solidFill>
                <a:effectLst/>
                <a:latin typeface="Courier New" panose="02070309020205020404" pitchFamily="49" charset="0"/>
              </a:rPr>
              <a:t> group, mirroring...). Disk size is not part of the template. When you register a storage provider, a default storage template is created for that provider. After a disk is created and uses a template, you cannot modify the template settings.</a:t>
            </a:r>
            <a:endParaRPr lang="en-US" dirty="0"/>
          </a:p>
        </p:txBody>
      </p:sp>
    </p:spTree>
    <p:extLst>
      <p:ext uri="{BB962C8B-B14F-4D97-AF65-F5344CB8AC3E}">
        <p14:creationId xmlns:p14="http://schemas.microsoft.com/office/powerpoint/2010/main" val="2548434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76B9778A-4E98-4C7A-A6BF-EB4799EBB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138" y="150920"/>
            <a:ext cx="6180137" cy="6516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125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C911C-1EA6-40A7-BD0B-07A4C7CA6A08}"/>
              </a:ext>
            </a:extLst>
          </p:cNvPr>
          <p:cNvSpPr>
            <a:spLocks noGrp="1"/>
          </p:cNvSpPr>
          <p:nvPr>
            <p:ph type="title"/>
          </p:nvPr>
        </p:nvSpPr>
        <p:spPr/>
        <p:txBody>
          <a:bodyPr/>
          <a:lstStyle/>
          <a:p>
            <a:r>
              <a:rPr lang="en-US" b="1" i="0" u="sng" dirty="0">
                <a:solidFill>
                  <a:srgbClr val="000000"/>
                </a:solidFill>
                <a:effectLst/>
                <a:latin typeface="Courier New" panose="02070309020205020404" pitchFamily="49" charset="0"/>
              </a:rPr>
              <a:t>Storage connectivity groups</a:t>
            </a:r>
            <a:endParaRPr lang="en-US" dirty="0"/>
          </a:p>
        </p:txBody>
      </p:sp>
      <p:sp>
        <p:nvSpPr>
          <p:cNvPr id="3" name="Content Placeholder 2">
            <a:extLst>
              <a:ext uri="{FF2B5EF4-FFF2-40B4-BE49-F238E27FC236}">
                <a16:creationId xmlns:a16="http://schemas.microsoft.com/office/drawing/2014/main" id="{5CB599C4-927C-4F7D-822F-FCD43C3A30B1}"/>
              </a:ext>
            </a:extLst>
          </p:cNvPr>
          <p:cNvSpPr>
            <a:spLocks noGrp="1"/>
          </p:cNvSpPr>
          <p:nvPr>
            <p:ph idx="1"/>
          </p:nvPr>
        </p:nvSpPr>
        <p:spPr>
          <a:xfrm>
            <a:off x="1115568" y="2130641"/>
            <a:ext cx="10168128" cy="4041559"/>
          </a:xfrm>
        </p:spPr>
        <p:txBody>
          <a:bodyPr>
            <a:normAutofit fontScale="55000" lnSpcReduction="20000"/>
          </a:bodyPr>
          <a:lstStyle/>
          <a:p>
            <a:r>
              <a:rPr lang="en-US" b="0" i="0" dirty="0">
                <a:solidFill>
                  <a:srgbClr val="000000"/>
                </a:solidFill>
                <a:effectLst/>
                <a:latin typeface="Courier New" panose="02070309020205020404" pitchFamily="49" charset="0"/>
              </a:rPr>
              <a:t>In short, it refers to a set of VIOSs with access to the same storage controllers. When a VM is created,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needs to identify which host has connectivity to the requested storage. Also, when a VM is migrated,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must ensure that the target host also provides connectivity to the volumes of the VM. The purpose of a storage connectivity group is to define settings that control how volumes are attached to VMs, including the connectivity type for boot and data volumes, physical FC port restrictions, fabrics, and redundancy requirements for VIOSs, ports, and fabrics. A storage connectivity group contains a set of VIOSs that are allowed to participate in volume connectivity.</a:t>
            </a:r>
          </a:p>
          <a:p>
            <a:r>
              <a:rPr lang="en-US" b="0" i="0" dirty="0">
                <a:solidFill>
                  <a:srgbClr val="000000"/>
                </a:solidFill>
                <a:effectLst/>
                <a:latin typeface="Courier New" panose="02070309020205020404" pitchFamily="49" charset="0"/>
              </a:rPr>
              <a:t>When a VM is deployed with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a storage connectivity group must be specified. The VM is associated with that storage connectivity group during the VM's existence. A VM can be deployed only on Power Systems hosts that satisfy the storage connectivity group settings. The VM can be migrated only within its associated storage connectivity group and host group.</a:t>
            </a:r>
          </a:p>
          <a:p>
            <a:pPr algn="just"/>
            <a:r>
              <a:rPr lang="en-US" b="0" i="0" dirty="0">
                <a:solidFill>
                  <a:srgbClr val="000000"/>
                </a:solidFill>
                <a:effectLst/>
                <a:latin typeface="Courier New" panose="02070309020205020404" pitchFamily="49" charset="0"/>
              </a:rPr>
              <a:t>The default storage connectivity group for NPIV connectivity, </a:t>
            </a:r>
            <a:r>
              <a:rPr lang="en-US" b="0" i="0" dirty="0" err="1">
                <a:solidFill>
                  <a:srgbClr val="000000"/>
                </a:solidFill>
                <a:effectLst/>
                <a:latin typeface="Courier New" panose="02070309020205020404" pitchFamily="49" charset="0"/>
              </a:rPr>
              <a:t>vSCSI</a:t>
            </a:r>
            <a:r>
              <a:rPr lang="en-US" b="0" i="0" dirty="0">
                <a:solidFill>
                  <a:srgbClr val="000000"/>
                </a:solidFill>
                <a:effectLst/>
                <a:latin typeface="Courier New" panose="02070309020205020404" pitchFamily="49" charset="0"/>
              </a:rPr>
              <a:t> connectivity and for SSP is created when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recognizes that the needed resource is needed for the management. After you add the storage providers and define the storage templates, you can create storage volumes.</a:t>
            </a:r>
          </a:p>
          <a:p>
            <a:pPr algn="just"/>
            <a:r>
              <a:rPr lang="en-US" b="0" i="0" dirty="0">
                <a:solidFill>
                  <a:srgbClr val="000000"/>
                </a:solidFill>
                <a:effectLst/>
                <a:latin typeface="Courier New" panose="02070309020205020404" pitchFamily="49" charset="0"/>
              </a:rPr>
              <a:t>Only data volumes must be created manually. Boot volumes are handled by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automatically. When you deploy a partition, IBM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automatically creates the boot volumes and data volumes that are included in the images.</a:t>
            </a:r>
          </a:p>
          <a:p>
            <a:endParaRPr lang="en-US" b="0" i="0" dirty="0">
              <a:solidFill>
                <a:srgbClr val="000000"/>
              </a:solidFill>
              <a:effectLst/>
              <a:latin typeface="Courier New" panose="02070309020205020404" pitchFamily="49" charset="0"/>
            </a:endParaRPr>
          </a:p>
          <a:p>
            <a:endParaRPr lang="en-US" dirty="0"/>
          </a:p>
        </p:txBody>
      </p:sp>
    </p:spTree>
    <p:extLst>
      <p:ext uri="{BB962C8B-B14F-4D97-AF65-F5344CB8AC3E}">
        <p14:creationId xmlns:p14="http://schemas.microsoft.com/office/powerpoint/2010/main" val="3554911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17552-11C7-4FC2-BE75-648F92B158EA}"/>
              </a:ext>
            </a:extLst>
          </p:cNvPr>
          <p:cNvSpPr>
            <a:spLocks noGrp="1"/>
          </p:cNvSpPr>
          <p:nvPr>
            <p:ph type="title"/>
          </p:nvPr>
        </p:nvSpPr>
        <p:spPr/>
        <p:txBody>
          <a:bodyPr/>
          <a:lstStyle/>
          <a:p>
            <a:r>
              <a:rPr lang="en-US" b="1" i="0" u="sng" dirty="0">
                <a:solidFill>
                  <a:srgbClr val="000000"/>
                </a:solidFill>
                <a:effectLst/>
                <a:latin typeface="Courier New" panose="02070309020205020404" pitchFamily="49" charset="0"/>
              </a:rPr>
              <a:t>Shared storage pool</a:t>
            </a:r>
            <a:endParaRPr lang="en-US" dirty="0"/>
          </a:p>
        </p:txBody>
      </p:sp>
      <p:sp>
        <p:nvSpPr>
          <p:cNvPr id="3" name="Content Placeholder 2">
            <a:extLst>
              <a:ext uri="{FF2B5EF4-FFF2-40B4-BE49-F238E27FC236}">
                <a16:creationId xmlns:a16="http://schemas.microsoft.com/office/drawing/2014/main" id="{9977C2E4-3858-4CAC-A5D9-5E6D5BC0280F}"/>
              </a:ext>
            </a:extLst>
          </p:cNvPr>
          <p:cNvSpPr>
            <a:spLocks noGrp="1"/>
          </p:cNvSpPr>
          <p:nvPr>
            <p:ph idx="1"/>
          </p:nvPr>
        </p:nvSpPr>
        <p:spPr/>
        <p:txBody>
          <a:bodyPr>
            <a:normAutofit lnSpcReduction="10000"/>
          </a:bodyPr>
          <a:lstStyle/>
          <a:p>
            <a:r>
              <a:rPr lang="en-US" b="0" i="0" dirty="0">
                <a:solidFill>
                  <a:srgbClr val="000000"/>
                </a:solidFill>
                <a:effectLst/>
                <a:latin typeface="Courier New" panose="02070309020205020404" pitchFamily="49" charset="0"/>
              </a:rPr>
              <a:t>SSPs are supported on hosts that are managed either by HMC or </a:t>
            </a:r>
            <a:r>
              <a:rPr lang="en-US" b="0" i="0" dirty="0" err="1">
                <a:solidFill>
                  <a:srgbClr val="000000"/>
                </a:solidFill>
                <a:effectLst/>
                <a:latin typeface="Courier New" panose="02070309020205020404" pitchFamily="49" charset="0"/>
              </a:rPr>
              <a:t>NovaLink</a:t>
            </a:r>
            <a:r>
              <a:rPr lang="en-US" b="0" i="0" dirty="0">
                <a:solidFill>
                  <a:srgbClr val="000000"/>
                </a:solidFill>
                <a:effectLst/>
                <a:latin typeface="Courier New" panose="02070309020205020404" pitchFamily="49" charset="0"/>
              </a:rPr>
              <a:t>. The SSP is configured manually, without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(creation of a cluster on VIO servers, adding disks to the pool). After that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will discover the SSP when it discovers the VIOSs. When a VM is created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will create logical units (LUs) in the SSP, then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instructs the VIOS to map these LUs to the VM (VIO client partition) as a </a:t>
            </a:r>
            <a:r>
              <a:rPr lang="en-US" b="0" i="0" dirty="0" err="1">
                <a:solidFill>
                  <a:srgbClr val="000000"/>
                </a:solidFill>
                <a:effectLst/>
                <a:latin typeface="Courier New" panose="02070309020205020404" pitchFamily="49" charset="0"/>
              </a:rPr>
              <a:t>vSCSI</a:t>
            </a:r>
            <a:r>
              <a:rPr lang="en-US" b="0" i="0" dirty="0">
                <a:solidFill>
                  <a:srgbClr val="000000"/>
                </a:solidFill>
                <a:effectLst/>
                <a:latin typeface="Courier New" panose="02070309020205020404" pitchFamily="49" charset="0"/>
              </a:rPr>
              <a:t> device. </a:t>
            </a:r>
            <a:endParaRPr lang="en-US" dirty="0"/>
          </a:p>
        </p:txBody>
      </p:sp>
    </p:spTree>
    <p:extLst>
      <p:ext uri="{BB962C8B-B14F-4D97-AF65-F5344CB8AC3E}">
        <p14:creationId xmlns:p14="http://schemas.microsoft.com/office/powerpoint/2010/main" val="1882146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E530DDFF-2B83-48E5-ACAD-3D189876D6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204186"/>
            <a:ext cx="9020175" cy="6445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743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20FF-639B-4B55-9925-D8043F3AFC26}"/>
              </a:ext>
            </a:extLst>
          </p:cNvPr>
          <p:cNvSpPr>
            <a:spLocks noGrp="1"/>
          </p:cNvSpPr>
          <p:nvPr>
            <p:ph type="title"/>
          </p:nvPr>
        </p:nvSpPr>
        <p:spPr/>
        <p:txBody>
          <a:bodyPr>
            <a:normAutofit fontScale="90000"/>
          </a:bodyPr>
          <a:lstStyle/>
          <a:p>
            <a:r>
              <a:rPr lang="en-US" b="1" i="0" u="sng" dirty="0">
                <a:solidFill>
                  <a:srgbClr val="000000"/>
                </a:solidFill>
                <a:effectLst/>
                <a:latin typeface="Courier New" panose="02070309020205020404" pitchFamily="49" charset="0"/>
              </a:rPr>
              <a:t>IBM POWERVC (Power Virtualization Center)</a:t>
            </a:r>
            <a:endParaRPr lang="en-US" dirty="0"/>
          </a:p>
        </p:txBody>
      </p:sp>
      <p:sp>
        <p:nvSpPr>
          <p:cNvPr id="3" name="Content Placeholder 2">
            <a:extLst>
              <a:ext uri="{FF2B5EF4-FFF2-40B4-BE49-F238E27FC236}">
                <a16:creationId xmlns:a16="http://schemas.microsoft.com/office/drawing/2014/main" id="{36AABAD6-9D8A-46CD-AD9D-6823C87BB172}"/>
              </a:ext>
            </a:extLst>
          </p:cNvPr>
          <p:cNvSpPr>
            <a:spLocks noGrp="1"/>
          </p:cNvSpPr>
          <p:nvPr>
            <p:ph idx="1"/>
          </p:nvPr>
        </p:nvSpPr>
        <p:spPr>
          <a:xfrm>
            <a:off x="1115568" y="2210540"/>
            <a:ext cx="10168128" cy="3961660"/>
          </a:xfrm>
        </p:spPr>
        <p:txBody>
          <a:bodyPr/>
          <a:lstStyle/>
          <a:p>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is a cloud management tool/application from IBM which can be installed on a Linux server. With the help of the GUI we can manage the virtualization of Power Systems(stop/start LPARs, create/delete/migrate LPARS, add storage to them…).</a:t>
            </a:r>
          </a:p>
          <a:p>
            <a:r>
              <a:rPr lang="en-US" b="0" i="0" dirty="0">
                <a:solidFill>
                  <a:srgbClr val="000000"/>
                </a:solidFill>
                <a:effectLst/>
                <a:latin typeface="Courier New" panose="02070309020205020404" pitchFamily="49" charset="0"/>
              </a:rPr>
              <a:t>It is based on the OpenStack initiative, which is an opensource cloud management project without any hardware dependency.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is using the components of OpenStack.</a:t>
            </a:r>
            <a:endParaRPr lang="en-US" dirty="0"/>
          </a:p>
        </p:txBody>
      </p:sp>
    </p:spTree>
    <p:extLst>
      <p:ext uri="{BB962C8B-B14F-4D97-AF65-F5344CB8AC3E}">
        <p14:creationId xmlns:p14="http://schemas.microsoft.com/office/powerpoint/2010/main" val="3844890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A26A-7E12-4D5B-9018-75E54E22A4E0}"/>
              </a:ext>
            </a:extLst>
          </p:cNvPr>
          <p:cNvSpPr>
            <a:spLocks noGrp="1"/>
          </p:cNvSpPr>
          <p:nvPr>
            <p:ph type="title"/>
          </p:nvPr>
        </p:nvSpPr>
        <p:spPr/>
        <p:txBody>
          <a:bodyPr>
            <a:normAutofit fontScale="90000"/>
          </a:bodyPr>
          <a:lstStyle/>
          <a:p>
            <a:r>
              <a:rPr lang="en-US" b="1" i="0" u="sng" dirty="0">
                <a:solidFill>
                  <a:srgbClr val="000000"/>
                </a:solidFill>
                <a:effectLst/>
                <a:latin typeface="Courier New" panose="02070309020205020404" pitchFamily="49" charset="0"/>
              </a:rPr>
              <a:t>IBM POWERVC (Power Virtualization Center)</a:t>
            </a:r>
            <a:endParaRPr lang="en-US" dirty="0"/>
          </a:p>
        </p:txBody>
      </p:sp>
      <p:sp>
        <p:nvSpPr>
          <p:cNvPr id="3" name="Content Placeholder 2">
            <a:extLst>
              <a:ext uri="{FF2B5EF4-FFF2-40B4-BE49-F238E27FC236}">
                <a16:creationId xmlns:a16="http://schemas.microsoft.com/office/drawing/2014/main" id="{8624AF2E-EC91-48C7-8CB5-D704F13E242E}"/>
              </a:ext>
            </a:extLst>
          </p:cNvPr>
          <p:cNvSpPr>
            <a:spLocks noGrp="1"/>
          </p:cNvSpPr>
          <p:nvPr>
            <p:ph idx="1"/>
          </p:nvPr>
        </p:nvSpPr>
        <p:spPr/>
        <p:txBody>
          <a:bodyPr/>
          <a:lstStyle/>
          <a:p>
            <a:pPr algn="just"/>
            <a:r>
              <a:rPr lang="en-US" b="0" i="0" dirty="0">
                <a:solidFill>
                  <a:srgbClr val="000000"/>
                </a:solidFill>
                <a:effectLst/>
                <a:latin typeface="Courier New" panose="02070309020205020404" pitchFamily="49" charset="0"/>
              </a:rPr>
              <a:t>When a Power server is controlled by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it can be managed:</a:t>
            </a:r>
          </a:p>
          <a:p>
            <a:pPr algn="just"/>
            <a:r>
              <a:rPr lang="en-US" b="0" i="0" dirty="0">
                <a:solidFill>
                  <a:srgbClr val="000000"/>
                </a:solidFill>
                <a:effectLst/>
                <a:latin typeface="Courier New" panose="02070309020205020404" pitchFamily="49" charset="0"/>
              </a:rPr>
              <a:t>- By the graphical user interface (GUI)</a:t>
            </a:r>
          </a:p>
          <a:p>
            <a:pPr algn="just"/>
            <a:r>
              <a:rPr lang="en-US" b="0" i="0" dirty="0">
                <a:solidFill>
                  <a:srgbClr val="000000"/>
                </a:solidFill>
                <a:effectLst/>
                <a:latin typeface="Courier New" panose="02070309020205020404" pitchFamily="49" charset="0"/>
              </a:rPr>
              <a:t>- By scripts containing the IBM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REST APIs</a:t>
            </a:r>
          </a:p>
          <a:p>
            <a:pPr algn="just"/>
            <a:r>
              <a:rPr lang="en-US" b="0" i="0" dirty="0">
                <a:solidFill>
                  <a:srgbClr val="000000"/>
                </a:solidFill>
                <a:effectLst/>
                <a:latin typeface="Courier New" panose="02070309020205020404" pitchFamily="49" charset="0"/>
              </a:rPr>
              <a:t>- By higher-level tools that call IBM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by using standard OpenStack API</a:t>
            </a:r>
          </a:p>
          <a:p>
            <a:pPr marL="0" indent="0">
              <a:buNone/>
            </a:pPr>
            <a:endParaRPr lang="en-US" dirty="0"/>
          </a:p>
        </p:txBody>
      </p:sp>
    </p:spTree>
    <p:extLst>
      <p:ext uri="{BB962C8B-B14F-4D97-AF65-F5344CB8AC3E}">
        <p14:creationId xmlns:p14="http://schemas.microsoft.com/office/powerpoint/2010/main" val="2459836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02548-93D9-4BA0-8F47-C6FA9C292873}"/>
              </a:ext>
            </a:extLst>
          </p:cNvPr>
          <p:cNvSpPr>
            <a:spLocks noGrp="1"/>
          </p:cNvSpPr>
          <p:nvPr>
            <p:ph type="title"/>
          </p:nvPr>
        </p:nvSpPr>
        <p:spPr/>
        <p:txBody>
          <a:bodyPr>
            <a:normAutofit fontScale="90000"/>
          </a:bodyPr>
          <a:lstStyle/>
          <a:p>
            <a:r>
              <a:rPr lang="en-US" b="1" i="0" u="sng" dirty="0">
                <a:solidFill>
                  <a:srgbClr val="000000"/>
                </a:solidFill>
                <a:effectLst/>
                <a:latin typeface="Courier New" panose="02070309020205020404" pitchFamily="49" charset="0"/>
              </a:rPr>
              <a:t>IBM POWERVC (Power Virtualization Center)</a:t>
            </a:r>
            <a:endParaRPr lang="en-US" dirty="0"/>
          </a:p>
        </p:txBody>
      </p:sp>
      <p:sp>
        <p:nvSpPr>
          <p:cNvPr id="3" name="Content Placeholder 2">
            <a:extLst>
              <a:ext uri="{FF2B5EF4-FFF2-40B4-BE49-F238E27FC236}">
                <a16:creationId xmlns:a16="http://schemas.microsoft.com/office/drawing/2014/main" id="{499540BE-339D-4861-8415-377AC96D42A7}"/>
              </a:ext>
            </a:extLst>
          </p:cNvPr>
          <p:cNvSpPr>
            <a:spLocks noGrp="1"/>
          </p:cNvSpPr>
          <p:nvPr>
            <p:ph idx="1"/>
          </p:nvPr>
        </p:nvSpPr>
        <p:spPr/>
        <p:txBody>
          <a:bodyPr>
            <a:normAutofit fontScale="92500" lnSpcReduction="20000"/>
          </a:bodyPr>
          <a:lstStyle/>
          <a:p>
            <a:r>
              <a:rPr lang="en-US" b="0" i="0" u="sng" dirty="0">
                <a:solidFill>
                  <a:srgbClr val="000000"/>
                </a:solidFill>
                <a:effectLst/>
                <a:latin typeface="Courier New" panose="02070309020205020404" pitchFamily="49" charset="0"/>
              </a:rPr>
              <a:t>In </a:t>
            </a:r>
            <a:r>
              <a:rPr lang="en-US" b="0" i="0" u="sng" dirty="0" err="1">
                <a:solidFill>
                  <a:srgbClr val="000000"/>
                </a:solidFill>
                <a:effectLst/>
                <a:latin typeface="Courier New" panose="02070309020205020404" pitchFamily="49" charset="0"/>
              </a:rPr>
              <a:t>PowerVC</a:t>
            </a:r>
            <a:r>
              <a:rPr lang="en-US" b="0" i="0" u="sng" dirty="0">
                <a:solidFill>
                  <a:srgbClr val="000000"/>
                </a:solidFill>
                <a:effectLst/>
                <a:latin typeface="Courier New" panose="02070309020205020404" pitchFamily="49" charset="0"/>
              </a:rPr>
              <a:t> these terms are used:</a:t>
            </a:r>
            <a:br>
              <a:rPr lang="en-US" dirty="0"/>
            </a:br>
            <a:r>
              <a:rPr lang="en-US" b="1" i="0" dirty="0">
                <a:solidFill>
                  <a:srgbClr val="000000"/>
                </a:solidFill>
                <a:effectLst/>
                <a:latin typeface="Courier New" panose="02070309020205020404" pitchFamily="49" charset="0"/>
              </a:rPr>
              <a:t>Host</a:t>
            </a:r>
            <a:r>
              <a:rPr lang="en-US" b="0" i="0" dirty="0">
                <a:solidFill>
                  <a:srgbClr val="000000"/>
                </a:solidFill>
                <a:effectLst/>
                <a:latin typeface="Courier New" panose="02070309020205020404" pitchFamily="49" charset="0"/>
              </a:rPr>
              <a:t>: This is a Power server (same as in HMC the Managed System)</a:t>
            </a:r>
            <a:br>
              <a:rPr lang="en-US" dirty="0"/>
            </a:br>
            <a:r>
              <a:rPr lang="en-US" b="1" i="0" dirty="0">
                <a:solidFill>
                  <a:srgbClr val="000000"/>
                </a:solidFill>
                <a:effectLst/>
                <a:latin typeface="Courier New" panose="02070309020205020404" pitchFamily="49" charset="0"/>
              </a:rPr>
              <a:t>VM</a:t>
            </a:r>
            <a:r>
              <a:rPr lang="en-US" b="0" i="0" dirty="0">
                <a:solidFill>
                  <a:srgbClr val="000000"/>
                </a:solidFill>
                <a:effectLst/>
                <a:latin typeface="Courier New" panose="02070309020205020404" pitchFamily="49" charset="0"/>
              </a:rPr>
              <a:t>: Virtual Machine, which is running on a Host (same as an LPAR)</a:t>
            </a:r>
            <a:br>
              <a:rPr lang="en-US" dirty="0"/>
            </a:br>
            <a:r>
              <a:rPr lang="en-US" b="1" i="0" dirty="0">
                <a:solidFill>
                  <a:srgbClr val="000000"/>
                </a:solidFill>
                <a:effectLst/>
                <a:latin typeface="Courier New" panose="02070309020205020404" pitchFamily="49" charset="0"/>
              </a:rPr>
              <a:t>Image</a:t>
            </a:r>
            <a:r>
              <a:rPr lang="en-US" b="0" i="0" dirty="0">
                <a:solidFill>
                  <a:srgbClr val="000000"/>
                </a:solidFill>
                <a:effectLst/>
                <a:latin typeface="Courier New" panose="02070309020205020404" pitchFamily="49" charset="0"/>
              </a:rPr>
              <a:t>: This is a copy of a VM which can be used for </a:t>
            </a:r>
            <a:r>
              <a:rPr lang="en-US" b="0" i="0" dirty="0" err="1">
                <a:solidFill>
                  <a:srgbClr val="000000"/>
                </a:solidFill>
                <a:effectLst/>
                <a:latin typeface="Courier New" panose="02070309020205020404" pitchFamily="49" charset="0"/>
              </a:rPr>
              <a:t>fututre</a:t>
            </a:r>
            <a:r>
              <a:rPr lang="en-US" b="0" i="0" dirty="0">
                <a:solidFill>
                  <a:srgbClr val="000000"/>
                </a:solidFill>
                <a:effectLst/>
                <a:latin typeface="Courier New" panose="02070309020205020404" pitchFamily="49" charset="0"/>
              </a:rPr>
              <a:t> VM creations (it is a basically a disk copy of </a:t>
            </a:r>
            <a:r>
              <a:rPr lang="en-US" b="0" i="0" dirty="0" err="1">
                <a:solidFill>
                  <a:srgbClr val="000000"/>
                </a:solidFill>
                <a:effectLst/>
                <a:latin typeface="Courier New" panose="02070309020205020404" pitchFamily="49" charset="0"/>
              </a:rPr>
              <a:t>rootvg</a:t>
            </a:r>
            <a:r>
              <a:rPr lang="en-US" b="0" i="0" dirty="0">
                <a:solidFill>
                  <a:srgbClr val="000000"/>
                </a:solidFill>
                <a:effectLst/>
                <a:latin typeface="Courier New" panose="02070309020205020404" pitchFamily="49" charset="0"/>
              </a:rPr>
              <a:t>)</a:t>
            </a:r>
            <a:br>
              <a:rPr lang="en-US" dirty="0"/>
            </a:br>
            <a:r>
              <a:rPr lang="en-US" b="1" i="0" dirty="0">
                <a:solidFill>
                  <a:srgbClr val="000000"/>
                </a:solidFill>
                <a:effectLst/>
                <a:latin typeface="Courier New" panose="02070309020205020404" pitchFamily="49" charset="0"/>
              </a:rPr>
              <a:t>Volume:</a:t>
            </a:r>
            <a:r>
              <a:rPr lang="en-US" b="0" i="0" dirty="0">
                <a:solidFill>
                  <a:srgbClr val="000000"/>
                </a:solidFill>
                <a:effectLst/>
                <a:latin typeface="Courier New" panose="02070309020205020404" pitchFamily="49" charset="0"/>
              </a:rPr>
              <a:t> This is a disk or LUN</a:t>
            </a:r>
            <a:br>
              <a:rPr lang="en-US" dirty="0"/>
            </a:br>
            <a:r>
              <a:rPr lang="en-US" b="1" i="0" dirty="0">
                <a:solidFill>
                  <a:srgbClr val="000000"/>
                </a:solidFill>
                <a:effectLst/>
                <a:latin typeface="Courier New" panose="02070309020205020404" pitchFamily="49" charset="0"/>
              </a:rPr>
              <a:t>Deploy</a:t>
            </a:r>
            <a:r>
              <a:rPr lang="en-US" b="0" i="0" dirty="0">
                <a:solidFill>
                  <a:srgbClr val="000000"/>
                </a:solidFill>
                <a:effectLst/>
                <a:latin typeface="Courier New" panose="02070309020205020404" pitchFamily="49" charset="0"/>
              </a:rPr>
              <a:t>: When we create a new VM from an Image, it is called Deploying a new VM</a:t>
            </a:r>
            <a:endParaRPr lang="en-US" dirty="0"/>
          </a:p>
        </p:txBody>
      </p:sp>
    </p:spTree>
    <p:extLst>
      <p:ext uri="{BB962C8B-B14F-4D97-AF65-F5344CB8AC3E}">
        <p14:creationId xmlns:p14="http://schemas.microsoft.com/office/powerpoint/2010/main" val="1649488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06FD-7E8D-40CB-85D6-34CFC8E99B1C}"/>
              </a:ext>
            </a:extLst>
          </p:cNvPr>
          <p:cNvSpPr>
            <a:spLocks noGrp="1"/>
          </p:cNvSpPr>
          <p:nvPr>
            <p:ph type="title"/>
          </p:nvPr>
        </p:nvSpPr>
        <p:spPr/>
        <p:txBody>
          <a:bodyPr/>
          <a:lstStyle/>
          <a:p>
            <a:r>
              <a:rPr lang="en-US" b="1" i="0" u="sng" dirty="0">
                <a:solidFill>
                  <a:srgbClr val="000000"/>
                </a:solidFill>
                <a:effectLst/>
                <a:latin typeface="Courier New" panose="02070309020205020404" pitchFamily="49" charset="0"/>
              </a:rPr>
              <a:t>NOVALINK</a:t>
            </a:r>
            <a:endParaRPr lang="en-US" dirty="0"/>
          </a:p>
        </p:txBody>
      </p:sp>
      <p:sp>
        <p:nvSpPr>
          <p:cNvPr id="3" name="Content Placeholder 2">
            <a:extLst>
              <a:ext uri="{FF2B5EF4-FFF2-40B4-BE49-F238E27FC236}">
                <a16:creationId xmlns:a16="http://schemas.microsoft.com/office/drawing/2014/main" id="{AA5352F0-23E5-408E-905E-80186A321E22}"/>
              </a:ext>
            </a:extLst>
          </p:cNvPr>
          <p:cNvSpPr>
            <a:spLocks noGrp="1"/>
          </p:cNvSpPr>
          <p:nvPr>
            <p:ph idx="1"/>
          </p:nvPr>
        </p:nvSpPr>
        <p:spPr/>
        <p:txBody>
          <a:bodyPr/>
          <a:lstStyle/>
          <a:p>
            <a:r>
              <a:rPr lang="en-US" b="0" i="0" dirty="0">
                <a:solidFill>
                  <a:srgbClr val="000000"/>
                </a:solidFill>
                <a:effectLst/>
                <a:latin typeface="Courier New" panose="02070309020205020404" pitchFamily="49" charset="0"/>
              </a:rPr>
              <a:t>Using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we have 2 options to manage Power servers. It can go through an HMC or a </a:t>
            </a:r>
            <a:r>
              <a:rPr lang="en-US" b="0" i="0" dirty="0" err="1">
                <a:solidFill>
                  <a:srgbClr val="000000"/>
                </a:solidFill>
                <a:effectLst/>
                <a:latin typeface="Courier New" panose="02070309020205020404" pitchFamily="49" charset="0"/>
              </a:rPr>
              <a:t>NovaLink</a:t>
            </a:r>
            <a:r>
              <a:rPr lang="en-US" b="0" i="0" dirty="0">
                <a:solidFill>
                  <a:srgbClr val="000000"/>
                </a:solidFill>
                <a:effectLst/>
                <a:latin typeface="Courier New" panose="02070309020205020404" pitchFamily="49" charset="0"/>
              </a:rPr>
              <a:t> LPAR. If we choose </a:t>
            </a:r>
            <a:r>
              <a:rPr lang="en-US" b="0" i="0" dirty="0" err="1">
                <a:solidFill>
                  <a:srgbClr val="000000"/>
                </a:solidFill>
                <a:effectLst/>
                <a:latin typeface="Courier New" panose="02070309020205020404" pitchFamily="49" charset="0"/>
              </a:rPr>
              <a:t>Novalink</a:t>
            </a:r>
            <a:r>
              <a:rPr lang="en-US" b="0" i="0" dirty="0">
                <a:solidFill>
                  <a:srgbClr val="000000"/>
                </a:solidFill>
                <a:effectLst/>
                <a:latin typeface="Courier New" panose="02070309020205020404" pitchFamily="49" charset="0"/>
              </a:rPr>
              <a:t>, a special partition on each Power server is needed. This will do the same functions as an HMC. (A combined solution is also possible, where both HMC and </a:t>
            </a:r>
            <a:r>
              <a:rPr lang="en-US" b="0" i="0" dirty="0" err="1">
                <a:solidFill>
                  <a:srgbClr val="000000"/>
                </a:solidFill>
                <a:effectLst/>
                <a:latin typeface="Courier New" panose="02070309020205020404" pitchFamily="49" charset="0"/>
              </a:rPr>
              <a:t>NovaLink</a:t>
            </a:r>
            <a:r>
              <a:rPr lang="en-US" b="0" i="0" dirty="0">
                <a:solidFill>
                  <a:srgbClr val="000000"/>
                </a:solidFill>
                <a:effectLst/>
                <a:latin typeface="Courier New" panose="02070309020205020404" pitchFamily="49" charset="0"/>
              </a:rPr>
              <a:t> exist together.)</a:t>
            </a:r>
            <a:endParaRPr lang="en-US" dirty="0"/>
          </a:p>
        </p:txBody>
      </p:sp>
    </p:spTree>
    <p:extLst>
      <p:ext uri="{BB962C8B-B14F-4D97-AF65-F5344CB8AC3E}">
        <p14:creationId xmlns:p14="http://schemas.microsoft.com/office/powerpoint/2010/main" val="1897897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19A5B50-AD53-44C0-9CCB-02FB472CB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1988"/>
            <a:ext cx="12192000" cy="5532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57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D140-1AE4-4713-BF78-80DD74BD6B00}"/>
              </a:ext>
            </a:extLst>
          </p:cNvPr>
          <p:cNvSpPr>
            <a:spLocks noGrp="1"/>
          </p:cNvSpPr>
          <p:nvPr>
            <p:ph type="title"/>
          </p:nvPr>
        </p:nvSpPr>
        <p:spPr/>
        <p:txBody>
          <a:bodyPr/>
          <a:lstStyle/>
          <a:p>
            <a:r>
              <a:rPr lang="en-US" b="1" i="0" u="sng" dirty="0">
                <a:solidFill>
                  <a:srgbClr val="000000"/>
                </a:solidFill>
                <a:effectLst/>
                <a:latin typeface="Courier New" panose="02070309020205020404" pitchFamily="49" charset="0"/>
              </a:rPr>
              <a:t>NOVALINK</a:t>
            </a:r>
            <a:endParaRPr lang="en-US" dirty="0"/>
          </a:p>
        </p:txBody>
      </p:sp>
      <p:sp>
        <p:nvSpPr>
          <p:cNvPr id="3" name="Content Placeholder 2">
            <a:extLst>
              <a:ext uri="{FF2B5EF4-FFF2-40B4-BE49-F238E27FC236}">
                <a16:creationId xmlns:a16="http://schemas.microsoft.com/office/drawing/2014/main" id="{0DDA41BF-6B08-4F21-AE2E-3D96E73BE9E3}"/>
              </a:ext>
            </a:extLst>
          </p:cNvPr>
          <p:cNvSpPr>
            <a:spLocks noGrp="1"/>
          </p:cNvSpPr>
          <p:nvPr>
            <p:ph idx="1"/>
          </p:nvPr>
        </p:nvSpPr>
        <p:spPr>
          <a:xfrm>
            <a:off x="1115568" y="1793289"/>
            <a:ext cx="10168128" cy="4378911"/>
          </a:xfrm>
        </p:spPr>
        <p:txBody>
          <a:bodyPr>
            <a:noAutofit/>
          </a:bodyPr>
          <a:lstStyle/>
          <a:p>
            <a:r>
              <a:rPr lang="en-US" sz="1800" b="0" i="0" dirty="0">
                <a:solidFill>
                  <a:srgbClr val="000000"/>
                </a:solidFill>
                <a:effectLst/>
                <a:latin typeface="Courier New" panose="02070309020205020404" pitchFamily="49" charset="0"/>
              </a:rPr>
              <a:t>The </a:t>
            </a:r>
            <a:r>
              <a:rPr lang="en-US" sz="1800" b="0" i="0" dirty="0" err="1">
                <a:solidFill>
                  <a:srgbClr val="000000"/>
                </a:solidFill>
                <a:effectLst/>
                <a:latin typeface="Courier New" panose="02070309020205020404" pitchFamily="49" charset="0"/>
              </a:rPr>
              <a:t>NovaLink</a:t>
            </a:r>
            <a:r>
              <a:rPr lang="en-US" sz="1800" b="0" i="0" dirty="0">
                <a:solidFill>
                  <a:srgbClr val="000000"/>
                </a:solidFill>
                <a:effectLst/>
                <a:latin typeface="Courier New" panose="02070309020205020404" pitchFamily="49" charset="0"/>
              </a:rPr>
              <a:t> architecture enables OpenStack to work with </a:t>
            </a:r>
            <a:r>
              <a:rPr lang="en-US" sz="1800" b="0" i="0" dirty="0" err="1">
                <a:solidFill>
                  <a:srgbClr val="000000"/>
                </a:solidFill>
                <a:effectLst/>
                <a:latin typeface="Courier New" panose="02070309020205020404" pitchFamily="49" charset="0"/>
              </a:rPr>
              <a:t>PowerVM</a:t>
            </a:r>
            <a:r>
              <a:rPr lang="en-US" sz="1800" b="0" i="0" dirty="0">
                <a:solidFill>
                  <a:srgbClr val="000000"/>
                </a:solidFill>
                <a:effectLst/>
                <a:latin typeface="Courier New" panose="02070309020205020404" pitchFamily="49" charset="0"/>
              </a:rPr>
              <a:t> (and </a:t>
            </a:r>
            <a:r>
              <a:rPr lang="en-US" sz="1800" b="0" i="0" dirty="0" err="1">
                <a:solidFill>
                  <a:srgbClr val="000000"/>
                </a:solidFill>
                <a:effectLst/>
                <a:latin typeface="Courier New" panose="02070309020205020404" pitchFamily="49" charset="0"/>
              </a:rPr>
              <a:t>PowerVC</a:t>
            </a:r>
            <a:r>
              <a:rPr lang="en-US" sz="1800" b="0" i="0" dirty="0">
                <a:solidFill>
                  <a:srgbClr val="000000"/>
                </a:solidFill>
                <a:effectLst/>
                <a:latin typeface="Courier New" panose="02070309020205020404" pitchFamily="49" charset="0"/>
              </a:rPr>
              <a:t>) by providing a direct connection to the Power server (rather than communicating through an HMC).  </a:t>
            </a:r>
          </a:p>
          <a:p>
            <a:r>
              <a:rPr lang="en-US" sz="1800" b="0" i="0" dirty="0">
                <a:solidFill>
                  <a:srgbClr val="000000"/>
                </a:solidFill>
                <a:effectLst/>
                <a:latin typeface="Courier New" panose="02070309020205020404" pitchFamily="49" charset="0"/>
              </a:rPr>
              <a:t>In an existing HMC-managed environment, </a:t>
            </a:r>
            <a:r>
              <a:rPr lang="en-US" sz="1800" b="0" i="0" dirty="0" err="1">
                <a:solidFill>
                  <a:srgbClr val="000000"/>
                </a:solidFill>
                <a:effectLst/>
                <a:latin typeface="Courier New" panose="02070309020205020404" pitchFamily="49" charset="0"/>
              </a:rPr>
              <a:t>PowerVC</a:t>
            </a:r>
            <a:r>
              <a:rPr lang="en-US" sz="1800" b="0" i="0" dirty="0">
                <a:solidFill>
                  <a:srgbClr val="000000"/>
                </a:solidFill>
                <a:effectLst/>
                <a:latin typeface="Courier New" panose="02070309020205020404" pitchFamily="49" charset="0"/>
              </a:rPr>
              <a:t> can manage up to 30 hosts and up to 3000 VMs. In a </a:t>
            </a:r>
            <a:r>
              <a:rPr lang="en-US" sz="1800" b="0" i="0" dirty="0" err="1">
                <a:solidFill>
                  <a:srgbClr val="000000"/>
                </a:solidFill>
                <a:effectLst/>
                <a:latin typeface="Courier New" panose="02070309020205020404" pitchFamily="49" charset="0"/>
              </a:rPr>
              <a:t>NovaLink</a:t>
            </a:r>
            <a:r>
              <a:rPr lang="en-US" sz="1800" b="0" i="0" dirty="0">
                <a:solidFill>
                  <a:srgbClr val="000000"/>
                </a:solidFill>
                <a:effectLst/>
                <a:latin typeface="Courier New" panose="02070309020205020404" pitchFamily="49" charset="0"/>
              </a:rPr>
              <a:t> based environment, </a:t>
            </a:r>
            <a:r>
              <a:rPr lang="en-US" sz="1800" b="0" i="0" dirty="0" err="1">
                <a:solidFill>
                  <a:srgbClr val="000000"/>
                </a:solidFill>
                <a:effectLst/>
                <a:latin typeface="Courier New" panose="02070309020205020404" pitchFamily="49" charset="0"/>
              </a:rPr>
              <a:t>PowerVC</a:t>
            </a:r>
            <a:r>
              <a:rPr lang="en-US" sz="1800" b="0" i="0" dirty="0">
                <a:solidFill>
                  <a:srgbClr val="000000"/>
                </a:solidFill>
                <a:effectLst/>
                <a:latin typeface="Courier New" panose="02070309020205020404" pitchFamily="49" charset="0"/>
              </a:rPr>
              <a:t> can manage up to 200 hosts and 5000 VMs. It is possible to use </a:t>
            </a:r>
            <a:r>
              <a:rPr lang="en-US" sz="1800" b="0" i="0" dirty="0" err="1">
                <a:solidFill>
                  <a:srgbClr val="000000"/>
                </a:solidFill>
                <a:effectLst/>
                <a:latin typeface="Courier New" panose="02070309020205020404" pitchFamily="49" charset="0"/>
              </a:rPr>
              <a:t>PowerVC</a:t>
            </a:r>
            <a:r>
              <a:rPr lang="en-US" sz="1800" b="0" i="0" dirty="0">
                <a:solidFill>
                  <a:srgbClr val="000000"/>
                </a:solidFill>
                <a:effectLst/>
                <a:latin typeface="Courier New" panose="02070309020205020404" pitchFamily="49" charset="0"/>
              </a:rPr>
              <a:t> to manage </a:t>
            </a:r>
            <a:r>
              <a:rPr lang="en-US" sz="1800" b="0" i="0" dirty="0" err="1">
                <a:solidFill>
                  <a:srgbClr val="000000"/>
                </a:solidFill>
                <a:effectLst/>
                <a:latin typeface="Courier New" panose="02070309020205020404" pitchFamily="49" charset="0"/>
              </a:rPr>
              <a:t>PowerVM</a:t>
            </a:r>
            <a:r>
              <a:rPr lang="en-US" sz="1800" b="0" i="0" dirty="0">
                <a:solidFill>
                  <a:srgbClr val="000000"/>
                </a:solidFill>
                <a:effectLst/>
                <a:latin typeface="Courier New" panose="02070309020205020404" pitchFamily="49" charset="0"/>
              </a:rPr>
              <a:t> </a:t>
            </a:r>
            <a:r>
              <a:rPr lang="en-US" sz="1800" b="0" i="0" dirty="0" err="1">
                <a:solidFill>
                  <a:srgbClr val="000000"/>
                </a:solidFill>
                <a:effectLst/>
                <a:latin typeface="Courier New" panose="02070309020205020404" pitchFamily="49" charset="0"/>
              </a:rPr>
              <a:t>NovaLink</a:t>
            </a:r>
            <a:r>
              <a:rPr lang="en-US" sz="1800" b="0" i="0" dirty="0">
                <a:solidFill>
                  <a:srgbClr val="000000"/>
                </a:solidFill>
                <a:effectLst/>
                <a:latin typeface="Courier New" panose="02070309020205020404" pitchFamily="49" charset="0"/>
              </a:rPr>
              <a:t> systems while still managing HMC managed systems as well.</a:t>
            </a:r>
          </a:p>
          <a:p>
            <a:r>
              <a:rPr lang="en-US" sz="1800" b="0" i="0" dirty="0" err="1">
                <a:solidFill>
                  <a:srgbClr val="000000"/>
                </a:solidFill>
                <a:effectLst/>
                <a:latin typeface="Courier New" panose="02070309020205020404" pitchFamily="49" charset="0"/>
              </a:rPr>
              <a:t>NovaLink</a:t>
            </a:r>
            <a:r>
              <a:rPr lang="en-US" sz="1800" b="0" i="0" dirty="0">
                <a:solidFill>
                  <a:srgbClr val="000000"/>
                </a:solidFill>
                <a:effectLst/>
                <a:latin typeface="Courier New" panose="02070309020205020404" pitchFamily="49" charset="0"/>
              </a:rPr>
              <a:t> is enabled via a software package that runs in a Linux VM on a POWER8 host. </a:t>
            </a:r>
            <a:r>
              <a:rPr lang="en-US" sz="1800" b="0" i="0" dirty="0" err="1">
                <a:solidFill>
                  <a:srgbClr val="000000"/>
                </a:solidFill>
                <a:effectLst/>
                <a:latin typeface="Courier New" panose="02070309020205020404" pitchFamily="49" charset="0"/>
              </a:rPr>
              <a:t>NovaLink</a:t>
            </a:r>
            <a:r>
              <a:rPr lang="en-US" sz="1800" b="0" i="0" dirty="0">
                <a:solidFill>
                  <a:srgbClr val="000000"/>
                </a:solidFill>
                <a:effectLst/>
                <a:latin typeface="Courier New" panose="02070309020205020404" pitchFamily="49" charset="0"/>
              </a:rPr>
              <a:t> provides a consistent interface (with other supported Hypervisors such as KVM), so  OpenStack services can communicate with the LPARs consistently through the </a:t>
            </a:r>
            <a:r>
              <a:rPr lang="en-US" sz="1800" b="0" i="0" dirty="0" err="1">
                <a:solidFill>
                  <a:srgbClr val="000000"/>
                </a:solidFill>
                <a:effectLst/>
                <a:latin typeface="Courier New" panose="02070309020205020404" pitchFamily="49" charset="0"/>
              </a:rPr>
              <a:t>NovaLink</a:t>
            </a:r>
            <a:r>
              <a:rPr lang="en-US" sz="1800" b="0" i="0" dirty="0">
                <a:solidFill>
                  <a:srgbClr val="000000"/>
                </a:solidFill>
                <a:effectLst/>
                <a:latin typeface="Courier New" panose="02070309020205020404" pitchFamily="49" charset="0"/>
              </a:rPr>
              <a:t> partition. </a:t>
            </a:r>
            <a:endParaRPr lang="en-US" sz="1800" dirty="0"/>
          </a:p>
        </p:txBody>
      </p:sp>
    </p:spTree>
    <p:extLst>
      <p:ext uri="{BB962C8B-B14F-4D97-AF65-F5344CB8AC3E}">
        <p14:creationId xmlns:p14="http://schemas.microsoft.com/office/powerpoint/2010/main" val="3751493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B5EC1-E115-475A-9DEC-118544B1FF4F}"/>
              </a:ext>
            </a:extLst>
          </p:cNvPr>
          <p:cNvSpPr>
            <a:spLocks noGrp="1"/>
          </p:cNvSpPr>
          <p:nvPr>
            <p:ph type="title"/>
          </p:nvPr>
        </p:nvSpPr>
        <p:spPr/>
        <p:txBody>
          <a:bodyPr/>
          <a:lstStyle/>
          <a:p>
            <a:r>
              <a:rPr lang="en-US" b="1" i="0" u="sng" dirty="0" err="1">
                <a:solidFill>
                  <a:srgbClr val="000000"/>
                </a:solidFill>
                <a:effectLst/>
                <a:latin typeface="Courier New" panose="02070309020205020404" pitchFamily="49" charset="0"/>
              </a:rPr>
              <a:t>PowerVC</a:t>
            </a:r>
            <a:r>
              <a:rPr lang="en-US" b="1" i="0" u="sng" dirty="0">
                <a:solidFill>
                  <a:srgbClr val="000000"/>
                </a:solidFill>
                <a:effectLst/>
                <a:latin typeface="Courier New" panose="02070309020205020404" pitchFamily="49" charset="0"/>
              </a:rPr>
              <a:t> and </a:t>
            </a:r>
            <a:r>
              <a:rPr lang="en-US" b="1" i="0" u="sng" dirty="0" err="1">
                <a:solidFill>
                  <a:srgbClr val="000000"/>
                </a:solidFill>
                <a:effectLst/>
                <a:latin typeface="Courier New" panose="02070309020205020404" pitchFamily="49" charset="0"/>
              </a:rPr>
              <a:t>Openstack</a:t>
            </a:r>
            <a:endParaRPr lang="en-US" dirty="0"/>
          </a:p>
        </p:txBody>
      </p:sp>
      <p:sp>
        <p:nvSpPr>
          <p:cNvPr id="3" name="Content Placeholder 2">
            <a:extLst>
              <a:ext uri="{FF2B5EF4-FFF2-40B4-BE49-F238E27FC236}">
                <a16:creationId xmlns:a16="http://schemas.microsoft.com/office/drawing/2014/main" id="{B5241DDA-6443-4734-BDAE-B6DD58A6DAAA}"/>
              </a:ext>
            </a:extLst>
          </p:cNvPr>
          <p:cNvSpPr>
            <a:spLocks noGrp="1"/>
          </p:cNvSpPr>
          <p:nvPr>
            <p:ph idx="1"/>
          </p:nvPr>
        </p:nvSpPr>
        <p:spPr>
          <a:xfrm>
            <a:off x="1115568" y="2281561"/>
            <a:ext cx="10168128" cy="3890639"/>
          </a:xfrm>
        </p:spPr>
        <p:txBody>
          <a:bodyPr>
            <a:normAutofit fontScale="85000" lnSpcReduction="10000"/>
          </a:bodyPr>
          <a:lstStyle/>
          <a:p>
            <a:pPr algn="just"/>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is built on </a:t>
            </a:r>
            <a:r>
              <a:rPr lang="en-US" b="0" i="0" dirty="0" err="1">
                <a:solidFill>
                  <a:srgbClr val="000000"/>
                </a:solidFill>
                <a:effectLst/>
                <a:latin typeface="Courier New" panose="02070309020205020404" pitchFamily="49" charset="0"/>
              </a:rPr>
              <a:t>Openstack</a:t>
            </a:r>
            <a:r>
              <a:rPr lang="en-US" b="0" i="0" dirty="0">
                <a:solidFill>
                  <a:srgbClr val="000000"/>
                </a:solidFill>
                <a:effectLst/>
                <a:latin typeface="Courier New" panose="02070309020205020404" pitchFamily="49" charset="0"/>
              </a:rPr>
              <a:t>, so the main OpenStack functions are built into </a:t>
            </a:r>
            <a:r>
              <a:rPr lang="en-US" b="0" i="0" dirty="0" err="1">
                <a:solidFill>
                  <a:srgbClr val="000000"/>
                </a:solidFill>
                <a:effectLst/>
                <a:latin typeface="Courier New" panose="02070309020205020404" pitchFamily="49" charset="0"/>
              </a:rPr>
              <a:t>PowerVC</a:t>
            </a:r>
            <a:r>
              <a:rPr lang="en-US" b="0" i="0" dirty="0">
                <a:solidFill>
                  <a:srgbClr val="000000"/>
                </a:solidFill>
                <a:effectLst/>
                <a:latin typeface="Courier New" panose="02070309020205020404" pitchFamily="49" charset="0"/>
              </a:rPr>
              <a:t> as well. These functions are:</a:t>
            </a:r>
          </a:p>
          <a:p>
            <a:pPr algn="just"/>
            <a:r>
              <a:rPr lang="en-US" b="0" i="0" dirty="0">
                <a:solidFill>
                  <a:srgbClr val="000000"/>
                </a:solidFill>
                <a:effectLst/>
                <a:latin typeface="Courier New" panose="02070309020205020404" pitchFamily="49" charset="0"/>
              </a:rPr>
              <a:t>- Image management (in OpenStack it is called "Glance")</a:t>
            </a:r>
          </a:p>
          <a:p>
            <a:pPr algn="just"/>
            <a:r>
              <a:rPr lang="en-US" b="0" i="0" dirty="0">
                <a:solidFill>
                  <a:srgbClr val="000000"/>
                </a:solidFill>
                <a:effectLst/>
                <a:latin typeface="Courier New" panose="02070309020205020404" pitchFamily="49" charset="0"/>
              </a:rPr>
              <a:t>- Compute (VM) management (in </a:t>
            </a:r>
            <a:r>
              <a:rPr lang="en-US" b="0" i="0" dirty="0" err="1">
                <a:solidFill>
                  <a:srgbClr val="000000"/>
                </a:solidFill>
                <a:effectLst/>
                <a:latin typeface="Courier New" panose="02070309020205020404" pitchFamily="49" charset="0"/>
              </a:rPr>
              <a:t>Openstack</a:t>
            </a:r>
            <a:r>
              <a:rPr lang="en-US" b="0" i="0" dirty="0">
                <a:solidFill>
                  <a:srgbClr val="000000"/>
                </a:solidFill>
                <a:effectLst/>
                <a:latin typeface="Courier New" panose="02070309020205020404" pitchFamily="49" charset="0"/>
              </a:rPr>
              <a:t> it is called "Nova")</a:t>
            </a:r>
          </a:p>
          <a:p>
            <a:pPr algn="just"/>
            <a:r>
              <a:rPr lang="en-US" b="0" i="0" dirty="0">
                <a:solidFill>
                  <a:srgbClr val="000000"/>
                </a:solidFill>
                <a:effectLst/>
                <a:latin typeface="Courier New" panose="02070309020205020404" pitchFamily="49" charset="0"/>
              </a:rPr>
              <a:t>- Network management (in OpenStack it is called "Neutron")</a:t>
            </a:r>
          </a:p>
          <a:p>
            <a:pPr algn="just"/>
            <a:r>
              <a:rPr lang="en-US" b="0" i="0" dirty="0">
                <a:solidFill>
                  <a:srgbClr val="000000"/>
                </a:solidFill>
                <a:effectLst/>
                <a:latin typeface="Courier New" panose="02070309020205020404" pitchFamily="49" charset="0"/>
              </a:rPr>
              <a:t>- Storage management (in OpenStack it is called "Cinder")</a:t>
            </a:r>
          </a:p>
          <a:p>
            <a:pPr marL="0" indent="0">
              <a:buNone/>
            </a:pPr>
            <a:br>
              <a:rPr lang="en-US" dirty="0"/>
            </a:br>
            <a:endParaRPr lang="en-US" dirty="0"/>
          </a:p>
        </p:txBody>
      </p:sp>
    </p:spTree>
    <p:extLst>
      <p:ext uri="{BB962C8B-B14F-4D97-AF65-F5344CB8AC3E}">
        <p14:creationId xmlns:p14="http://schemas.microsoft.com/office/powerpoint/2010/main" val="3300063555"/>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29</TotalTime>
  <Words>2195</Words>
  <Application>Microsoft Office PowerPoint</Application>
  <PresentationFormat>Widescreen</PresentationFormat>
  <Paragraphs>87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Courier New</vt:lpstr>
      <vt:lpstr>Neue Haas Grotesk Text Pro</vt:lpstr>
      <vt:lpstr>AccentBoxVTI</vt:lpstr>
      <vt:lpstr>PowerVC and OpenStack – Similarities and Differences</vt:lpstr>
      <vt:lpstr>OpenStack</vt:lpstr>
      <vt:lpstr>IBM POWERVC (Power Virtualization Center)</vt:lpstr>
      <vt:lpstr>IBM POWERVC (Power Virtualization Center)</vt:lpstr>
      <vt:lpstr>IBM POWERVC (Power Virtualization Center)</vt:lpstr>
      <vt:lpstr>NOVALINK</vt:lpstr>
      <vt:lpstr>PowerPoint Presentation</vt:lpstr>
      <vt:lpstr>NOVALINK</vt:lpstr>
      <vt:lpstr>PowerVC and Openstack</vt:lpstr>
      <vt:lpstr>PowerPoint Presentation</vt:lpstr>
      <vt:lpstr>Deploying Virtual Machines (Host Group - Placement Policy)</vt:lpstr>
      <vt:lpstr>PowerPoint Presentation</vt:lpstr>
      <vt:lpstr>Deploying Virtual Machines (Host Group - Placement Policy)</vt:lpstr>
      <vt:lpstr>Deploying Virtual Machines (Host Group - Placement Policy)</vt:lpstr>
      <vt:lpstr>Deploying Virtual Machines (Host Group - Placement Policy)</vt:lpstr>
      <vt:lpstr>Collocation rules </vt:lpstr>
      <vt:lpstr>PowerPoint Presentation</vt:lpstr>
      <vt:lpstr>Templates in PowerVC</vt:lpstr>
      <vt:lpstr>PowerPoint Presentation</vt:lpstr>
      <vt:lpstr>Templates in PowerVC</vt:lpstr>
      <vt:lpstr>PowerPoint Presentation</vt:lpstr>
      <vt:lpstr>Templates in PowerVC</vt:lpstr>
      <vt:lpstr>STORAGE in PowerVC</vt:lpstr>
      <vt:lpstr>STORAGE in PowerVC</vt:lpstr>
      <vt:lpstr>PowerPoint Presentation</vt:lpstr>
      <vt:lpstr>Storage connectivity groups</vt:lpstr>
      <vt:lpstr>Shared storage pool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PowerVC and OpenStack – Similarities and Differences</dc:title>
  <dc:creator>Naveen KUMAR B</dc:creator>
  <cp:lastModifiedBy>Naveen KUMAR B</cp:lastModifiedBy>
  <cp:revision>4</cp:revision>
  <dcterms:created xsi:type="dcterms:W3CDTF">2020-09-29T12:59:29Z</dcterms:created>
  <dcterms:modified xsi:type="dcterms:W3CDTF">2020-09-29T13:28:47Z</dcterms:modified>
</cp:coreProperties>
</file>