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82" r:id="rId15"/>
    <p:sldId id="280" r:id="rId16"/>
    <p:sldId id="269" r:id="rId17"/>
    <p:sldId id="270" r:id="rId18"/>
    <p:sldId id="271" r:id="rId19"/>
    <p:sldId id="27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D2D3-6A31-C41F-6C6D-4F0BE5C8C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93D4D-27A5-892E-48C9-6A99DBD22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3102-6E2B-B41D-C59C-F5A4AA5B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540C-AFB8-4863-B3D5-08B435B741E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80AA-B674-532C-EB19-CA900106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9E88-F4BC-25D0-2511-D3361A3F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C47A-48C5-495C-8803-FD26FC03D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15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A030-2F08-370E-BE5E-1F438DD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7EAA-6C78-0E50-534F-81FD829ED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160F-7499-8185-D86D-7E26BCE4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540C-AFB8-4863-B3D5-08B435B741E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76C48-DECC-1824-BC92-75A22115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9CFFF-AAB7-91A7-D96C-EA863D15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C47A-48C5-495C-8803-FD26FC03D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67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06944-5399-9022-45D3-207DB028B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FFCE3-73E0-D6F4-99D2-FF3EBC600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7190D-6A76-D8A5-B82D-A2A2EA99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540C-AFB8-4863-B3D5-08B435B741E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06F4-55E5-655E-F9BA-45CE829D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B0E3-6E25-7789-44D4-0626E0D0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C47A-48C5-495C-8803-FD26FC03D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29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079F-381B-28D5-FB9C-DF38CF28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C526-E96B-D57D-F444-F3CF10CA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4B5C2-AE6B-464E-A826-040CF108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540C-AFB8-4863-B3D5-08B435B741E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3E8F-7511-BD1F-10A9-C6D658C2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E1F6-027D-1B13-9F48-89E3A9B0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C47A-48C5-495C-8803-FD26FC03D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82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CC50-EBD8-84BE-CBE5-11189526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8D0-07C7-7DEA-6F9D-6EB583FF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56CE-6037-E2DD-3CF7-92A7AE4A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540C-AFB8-4863-B3D5-08B435B741E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5F5B-B0F8-8775-3DFB-EBB8846F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C2F5-04B8-706E-AB3E-84314DD8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C47A-48C5-495C-8803-FD26FC03D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9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170D-7631-6ED4-1777-7EA67768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97C2-12F0-0301-FC4A-5EC8F73E9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116D5-7866-E1EB-134A-0BB7F47C5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3D60F-AAC9-087F-83A9-FC1FB641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540C-AFB8-4863-B3D5-08B435B741E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D1EC4-D1C5-34FE-E28E-0368709F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A1A4F-8644-FA75-58CD-F2EAC8E7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C47A-48C5-495C-8803-FD26FC03D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55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B596-5C5B-3623-C7DD-F30A33C6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5B9BA-EEBD-D537-11E1-5463410B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6865-1F83-7507-900E-C9E21CFCE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5025D-8F02-EEA1-F614-6AFCDAA1E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44CB9-6E25-A51B-D882-A93351263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25E41-9BA2-36D3-D86C-2DF92EB8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540C-AFB8-4863-B3D5-08B435B741E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04D3C-383E-85FB-0C37-F4529412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D5C98-FA44-023C-1883-A4B540DC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C47A-48C5-495C-8803-FD26FC03D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7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A4CA-6F4C-45AA-9E07-9237DC7E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5691A-172A-8740-6884-B2E37B1D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540C-AFB8-4863-B3D5-08B435B741E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C94A7-E702-F50E-C940-2B9F64BA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6726C-4F21-1464-ED65-A3256128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C47A-48C5-495C-8803-FD26FC03D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01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B7A5F-0381-95D7-579E-789DD265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540C-AFB8-4863-B3D5-08B435B741E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16664-B2AA-7519-70B0-3F0A5063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FABD0-2AD2-C0C8-0F66-F383CC76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C47A-48C5-495C-8803-FD26FC03D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7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0E14-983B-BB38-E19D-B01526C2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DC15-4280-95F1-00DD-248C896D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330AD-4095-7BF4-3E4A-D4460D283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47E76-C91C-0268-EA1C-E3EFDB65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540C-AFB8-4863-B3D5-08B435B741E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BA65F-8072-8CC6-0A33-C3C1FD30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68359-BA4F-EB69-8912-66956609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C47A-48C5-495C-8803-FD26FC03D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82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44AD-0FCD-4A23-01F0-829905FA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3A856-9767-4AED-DE78-EDC5152FD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F2B77-06E0-1D9A-CE1A-C6856251E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59F8D-C0FC-57A1-83E3-5404836F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540C-AFB8-4863-B3D5-08B435B741E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BAA72-4068-FE2C-59E5-8187B906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F3FEF-9472-F8AB-A3AA-E158B416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C47A-48C5-495C-8803-FD26FC03D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34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A0D53-09B8-771F-582B-D6F2CA50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51B01-9B2A-5837-411E-969F8D2A9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9D2C6-4895-DE10-C8F7-4BCB7528A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540C-AFB8-4863-B3D5-08B435B741EB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9D883-F034-773A-D377-CA0EC945E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E0FD5-93F6-E378-3338-C54F1292D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C47A-48C5-495C-8803-FD26FC03D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01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883E-8E1B-0D7D-25B0-1E8811F86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728" y="1263765"/>
            <a:ext cx="9737888" cy="2387600"/>
          </a:xfrm>
        </p:spPr>
        <p:txBody>
          <a:bodyPr>
            <a:normAutofit/>
          </a:bodyPr>
          <a:lstStyle/>
          <a:p>
            <a:r>
              <a:rPr lang="en-US" sz="4400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ABC Call Volume Trend Analysis</a:t>
            </a:r>
            <a:br>
              <a:rPr lang="en-US" b="1" i="0" dirty="0">
                <a:solidFill>
                  <a:srgbClr val="3C4858"/>
                </a:solidFill>
                <a:effectLst/>
                <a:latin typeface="Manrop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195DE-D386-9BB9-9926-EA6391647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8957" y="3429000"/>
            <a:ext cx="4399175" cy="1133573"/>
          </a:xfrm>
        </p:spPr>
        <p:txBody>
          <a:bodyPr>
            <a:normAutofit/>
          </a:bodyPr>
          <a:lstStyle/>
          <a:p>
            <a:r>
              <a:rPr lang="en-IN" dirty="0"/>
              <a:t>BY: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KUNDA NAVEEN KUMAR DAS</a:t>
            </a:r>
          </a:p>
        </p:txBody>
      </p:sp>
    </p:spTree>
    <p:extLst>
      <p:ext uri="{BB962C8B-B14F-4D97-AF65-F5344CB8AC3E}">
        <p14:creationId xmlns:p14="http://schemas.microsoft.com/office/powerpoint/2010/main" val="214246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05D7-E269-4C16-2CB2-D442F8EE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used column chart to visualize the relation between Number of calls and the Time_Bucket.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5A6F2-0442-A8C5-9494-218572218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9" t="30619" r="25508" b="33635"/>
          <a:stretch/>
        </p:blipFill>
        <p:spPr>
          <a:xfrm>
            <a:off x="2714919" y="1967845"/>
            <a:ext cx="6504496" cy="3631676"/>
          </a:xfrm>
        </p:spPr>
      </p:pic>
    </p:spTree>
    <p:extLst>
      <p:ext uri="{BB962C8B-B14F-4D97-AF65-F5344CB8AC3E}">
        <p14:creationId xmlns:p14="http://schemas.microsoft.com/office/powerpoint/2010/main" val="413587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BCBA-C5C6-A51A-09FB-BB09EE15B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023"/>
            <a:ext cx="10515600" cy="5535940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As you can see current abandon rate is approximately 30%. Propose a manpower plan required during each time bucket [between 9am to 9pm] to reduce the abandon rate to 10%.(i.e. You have to calculate minimum number of agents required in each time bucket so that at least 90 calls should be answered out of 100). </a:t>
            </a:r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CFB088F-ABB3-53A2-C0B4-D4C93E477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" t="29103" r="40797" b="9804"/>
          <a:stretch/>
        </p:blipFill>
        <p:spPr>
          <a:xfrm>
            <a:off x="2988297" y="1904213"/>
            <a:ext cx="5750351" cy="45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1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26786D-4316-AC7F-842E-FA38E9F5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278"/>
            <a:ext cx="10515600" cy="5375685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Arial Black" panose="020B0A04020102020204" pitchFamily="34" charset="0"/>
              </a:rPr>
              <a:t>  Assumptions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Working hours of a agent per day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is 9hrs.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 for lunch and snack break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is 1.5rs.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Actual working hours of agent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=9-1.5=7.5hrs.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 of agent in a call=4.5hrs.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 days in a month=30.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Working days of agent per week=6.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Average total unplanned leaves per agent in a month=4.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42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0880-A3FA-E456-A6A4-0A427F69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864"/>
            <a:ext cx="10515600" cy="5451099"/>
          </a:xfrm>
        </p:spPr>
        <p:txBody>
          <a:bodyPr/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Based on the previous insights we found average time taken and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of calls per day.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found the time to answer 90% of calls per day by multiplying average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of calls per day with 0.9 and the result is multiplied with average time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taken.we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will get result in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seconds,converted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it into hours.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found the minimum agents required by dividing the time required to answer 90% of calls with 4.5.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11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D9D98A8-463F-F19B-1E98-0C669FDDD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6" t="34086" r="47766" b="55515"/>
          <a:stretch/>
        </p:blipFill>
        <p:spPr>
          <a:xfrm>
            <a:off x="1402447" y="1854107"/>
            <a:ext cx="8933745" cy="26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1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F090F00-8911-6404-9EC1-27954F612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9" t="52527" r="33017" b="15973"/>
          <a:stretch/>
        </p:blipFill>
        <p:spPr>
          <a:xfrm>
            <a:off x="990082" y="789231"/>
            <a:ext cx="9566031" cy="5603630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C7E057F-CA5F-69A9-424F-F3491BBA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965"/>
            <a:ext cx="10515600" cy="579499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number of agents required per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time_bucket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is given below.</a:t>
            </a:r>
          </a:p>
        </p:txBody>
      </p:sp>
    </p:spTree>
    <p:extLst>
      <p:ext uri="{BB962C8B-B14F-4D97-AF65-F5344CB8AC3E}">
        <p14:creationId xmlns:p14="http://schemas.microsoft.com/office/powerpoint/2010/main" val="86528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D2D8-BE88-7C28-00EF-1073F2605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562"/>
            <a:ext cx="10515600" cy="638343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Let’s say customers also call this ABC insurance company in night but didn’t get answer as there are no agents to answer, this creates a bad customer experience for this Insurance company. Suppose every 100 calls that customer made during 9 Am to 9 Pm, customer also made 30 calls in night between interval [9 Pm to 9 Am] and distribution of those 30 calls are as follows: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propose a manpower plan required during each time bucket in a day. Maximum Abandon rate assumption would be same 10%.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892E6596-FC5C-FC69-E6B8-41AE04CC9A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5" t="26800" r="56071" b="42737"/>
          <a:stretch/>
        </p:blipFill>
        <p:spPr>
          <a:xfrm>
            <a:off x="4676172" y="1741857"/>
            <a:ext cx="5706319" cy="384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4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2291-7793-38BF-91F3-53D8823C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Similar to the previous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question,I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found the below parameters which are required to answer this question.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D02515-526E-A842-3006-BEA9B943E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5" t="38910" r="14044" b="49918"/>
          <a:stretch/>
        </p:blipFill>
        <p:spPr>
          <a:xfrm>
            <a:off x="2019781" y="2338086"/>
            <a:ext cx="8027044" cy="2019710"/>
          </a:xfrm>
        </p:spPr>
      </p:pic>
    </p:spTree>
    <p:extLst>
      <p:ext uri="{BB962C8B-B14F-4D97-AF65-F5344CB8AC3E}">
        <p14:creationId xmlns:p14="http://schemas.microsoft.com/office/powerpoint/2010/main" val="48293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A09D-74B0-D122-D356-5E5DA34A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number of agents required per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time_bucket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at night is given below.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5C653-F52C-EA90-08BA-DA96F49A0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5" t="27066" r="28333" b="42471"/>
          <a:stretch/>
        </p:blipFill>
        <p:spPr>
          <a:xfrm>
            <a:off x="2060290" y="1591388"/>
            <a:ext cx="7569846" cy="3859538"/>
          </a:xfrm>
        </p:spPr>
      </p:pic>
    </p:spTree>
    <p:extLst>
      <p:ext uri="{BB962C8B-B14F-4D97-AF65-F5344CB8AC3E}">
        <p14:creationId xmlns:p14="http://schemas.microsoft.com/office/powerpoint/2010/main" val="2657285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F863-5EB0-5FFB-2923-E1F0BD53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730F-938B-2C4C-9C8E-B04A381F5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By working on this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project,I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learnt how a staffing plan in a company might affect their productivity and customer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satisfaction.As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 data analyst this has helped to get some domain knowledge about customer service team and helped me in deriving useful insights from the analysis which is the main role of a data analyst.</a:t>
            </a:r>
          </a:p>
        </p:txBody>
      </p:sp>
    </p:spTree>
    <p:extLst>
      <p:ext uri="{BB962C8B-B14F-4D97-AF65-F5344CB8AC3E}">
        <p14:creationId xmlns:p14="http://schemas.microsoft.com/office/powerpoint/2010/main" val="323101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10DE-180A-D816-698B-97C5140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908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Arial Black" panose="020B0A04020102020204" pitchFamily="34" charset="0"/>
              </a:rPr>
              <a:t>Project Description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880A-20F4-07FB-0AAF-9D8DC9C7A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81"/>
            <a:ext cx="10515600" cy="4706382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customer experience (CX) team consists of professionals who analyze customer feedback and data, and share insights with the rest of the organization. </a:t>
            </a:r>
          </a:p>
          <a:p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Typically, these teams fulfil various roles and responsibilities such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as:Customer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experience programs (CX programs),Digital customer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experience,Voice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customer (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),User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experiences,Customer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experience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management,Journey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mapping,Customer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success,Customer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support,Handling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 data.</a:t>
            </a:r>
          </a:p>
          <a:p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Advertising is a way of marketing your business in order to increase sales or make your audience aware of your products or services. Until a customer deals with you directly and actually buys your products or services, your advertising may help to form their first impressions of your business.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26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16C2-7849-60A6-974F-F29C4FF6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033"/>
            <a:ext cx="10515600" cy="555193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</a:t>
            </a:r>
            <a:r>
              <a:rPr lang="en-IN" sz="3600" dirty="0">
                <a:solidFill>
                  <a:schemeClr val="accent1"/>
                </a:solidFill>
                <a:latin typeface="Arial Black" panose="020B0A04020102020204" pitchFamily="34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41574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9324-5F01-68F8-33D7-5E8DFB18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130"/>
            <a:ext cx="10515600" cy="4583833"/>
          </a:xfrm>
        </p:spPr>
        <p:txBody>
          <a:bodyPr/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downloaded the dataset.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understood the dataset.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gave insights according to the questions.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used visualization for better understanding.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D889EC-D301-42FB-0590-658074488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7334"/>
            <a:ext cx="997434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  <a:t>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22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FABD-647A-3F79-EF0E-87DDB9D8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Arial Black" panose="020B0A04020102020204" pitchFamily="34" charset="0"/>
              </a:rPr>
              <a:t>Tech-Stack Used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F30C-5976-AE93-B427-7444331A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used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MSExcel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for analysis and visual representation of dataset.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71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1A48-D36A-D135-2933-DAA1EF4C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Arial Black" panose="020B0A04020102020204" pitchFamily="34" charset="0"/>
              </a:rPr>
              <a:t>Insights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B17D-90AB-A7FE-1207-39B2C351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a) Calculate the average call time duration for all incoming calls received by agents (in each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Time_Bucket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used pivot table to calculate the average call time duration for all answered calls.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total average call time is </a:t>
            </a:r>
            <a:r>
              <a:rPr lang="en-IN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198.6227745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3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2138D-31C5-F210-60B5-FF2B827F1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" t="26286" r="61105" b="36018"/>
          <a:stretch/>
        </p:blipFill>
        <p:spPr>
          <a:xfrm>
            <a:off x="2837466" y="1008668"/>
            <a:ext cx="4496587" cy="5052767"/>
          </a:xfrm>
        </p:spPr>
      </p:pic>
    </p:spTree>
    <p:extLst>
      <p:ext uri="{BB962C8B-B14F-4D97-AF65-F5344CB8AC3E}">
        <p14:creationId xmlns:p14="http://schemas.microsoft.com/office/powerpoint/2010/main" val="370093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1177-94EF-A2A6-29EF-DA72E4AA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 used column chart to visualize the relation between Time_Bucket and Average_of_call_seconds.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D8C9E6-7F5F-1F6A-2A45-615216A73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6" t="28669" r="47888" b="37101"/>
          <a:stretch/>
        </p:blipFill>
        <p:spPr>
          <a:xfrm>
            <a:off x="2931736" y="2036188"/>
            <a:ext cx="5740923" cy="3214541"/>
          </a:xfrm>
        </p:spPr>
      </p:pic>
    </p:spTree>
    <p:extLst>
      <p:ext uri="{BB962C8B-B14F-4D97-AF65-F5344CB8AC3E}">
        <p14:creationId xmlns:p14="http://schemas.microsoft.com/office/powerpoint/2010/main" val="261877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57D3-2858-AAA5-4F7C-2C0EB439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534"/>
            <a:ext cx="10515600" cy="5215429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b) Show the total volume/ number of calls coming in via charts/ graphs [Number of calls v/s Time]. You can select time in a bucket form (i.e. 1-2, 2-3, …..).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used pivot table to calculate the number of incoming calls over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time_bucket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seems like in the time period 11 to 12 the agents received many calls compared to other time periods.</a:t>
            </a:r>
          </a:p>
          <a:p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3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89A8A96-9477-9F2E-75A6-DF52647B9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" t="31703" r="32810" b="34718"/>
          <a:stretch/>
        </p:blipFill>
        <p:spPr>
          <a:xfrm>
            <a:off x="2026760" y="1363351"/>
            <a:ext cx="8003359" cy="413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6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773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Manrope</vt:lpstr>
      <vt:lpstr>Office Theme</vt:lpstr>
      <vt:lpstr>ABC Call Volume Trend Analysis </vt:lpstr>
      <vt:lpstr>Project Description</vt:lpstr>
      <vt:lpstr> Approach  </vt:lpstr>
      <vt:lpstr>Tech-Stack Used</vt:lpstr>
      <vt:lpstr>Insights</vt:lpstr>
      <vt:lpstr>PowerPoint Presentation</vt:lpstr>
      <vt:lpstr>I used column chart to visualize the relation between Time_Bucket and Average_of_call_seconds.</vt:lpstr>
      <vt:lpstr>PowerPoint Presentation</vt:lpstr>
      <vt:lpstr>PowerPoint Presentation</vt:lpstr>
      <vt:lpstr>I used column chart to visualize the relation between Number of calls and the Time_Bucket.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Similar to the previous question,I found the below parameters which are required to answer this question.</vt:lpstr>
      <vt:lpstr>The number of agents required per time_bucket at night is given below.</vt:lpstr>
      <vt:lpstr>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Call Volume Trend Analysis </dc:title>
  <dc:creator>NAVEEN KUMAR DAS KUNDA</dc:creator>
  <cp:lastModifiedBy>NAVEEN KUMAR DAS KUNDA</cp:lastModifiedBy>
  <cp:revision>11</cp:revision>
  <dcterms:created xsi:type="dcterms:W3CDTF">2023-04-20T03:07:15Z</dcterms:created>
  <dcterms:modified xsi:type="dcterms:W3CDTF">2023-04-20T09:36:25Z</dcterms:modified>
</cp:coreProperties>
</file>