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4"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5B7D-806A-A714-74E3-65D91D4C0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9A3E7A-9988-1A4B-731A-1E3863665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29500-314C-EC9D-7294-1E83858E32A9}"/>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95451A8E-62FB-65E1-6F73-46C7F083E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E6359-59B8-78F5-B7A9-C05E405C44AF}"/>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284586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18C0-D3CD-25D1-DD42-BDA74CD0AE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2A84B4-D5E3-44B9-5145-E2C63461B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76AE4-BC39-68F2-7812-9928BE1F8931}"/>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46AA4C81-619D-B633-D193-33E4F37E7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CBCDD-9400-572B-CD19-CFCF4CD259B1}"/>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35503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CB6E8-AAEC-3FFC-FBF2-811F9A103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A2F0EC-DDF9-206A-2C83-A1E60D0CC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23A19-B489-8E8E-0CBB-EBF745225D70}"/>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FCF5D4E2-3C6F-F2C5-F466-32AC2CFAB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4A9FD-0779-B561-DFD4-9642DC679E5D}"/>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319985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63A4-21AF-7ED6-7430-E20A1CA34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8F29F-913A-0075-CF69-B1F969720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C8E1E-4518-F4E3-84F5-0FF0D2127A55}"/>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B4AB8997-5ED0-9830-2069-2FD28A519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780E3-5BAC-4FDB-E530-DEA6D44662C8}"/>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91702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16F8-4925-6DB4-EE2D-F8238293E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C15537-DFB5-3EED-80B5-804B4B2CD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FD7C35-DFB1-4354-2848-C652C8690F4E}"/>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9D323194-56ED-AF5A-D138-1B0508114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E5C4E-1B3D-5347-58CD-13DF6D2056C1}"/>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132129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DE10-FDAE-CB86-827F-CA67EF00B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196EEF-5926-E594-DA64-F2259FD58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133CFF-DCAD-D0D4-E52F-72FE120FA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681D2C-AE4F-9D56-B1A6-3E3CC8B9D219}"/>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6" name="Footer Placeholder 5">
            <a:extLst>
              <a:ext uri="{FF2B5EF4-FFF2-40B4-BE49-F238E27FC236}">
                <a16:creationId xmlns:a16="http://schemas.microsoft.com/office/drawing/2014/main" id="{AAB9B525-2F87-5ECE-698C-D181AEFA5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89853-1EA0-4F54-6037-E22EC6AAD033}"/>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381337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1526-AF93-EA9A-82D9-734CE69860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BDC245-E307-F482-01CA-3D58A72F5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198D0-6515-CBEB-D8F4-405BAD0EB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419463-8DFB-ECA1-3739-43749C7AE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A4953-F228-F2AD-76B7-507429324C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3F472-8A86-87EE-9F1D-DB35F9EDDF49}"/>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8" name="Footer Placeholder 7">
            <a:extLst>
              <a:ext uri="{FF2B5EF4-FFF2-40B4-BE49-F238E27FC236}">
                <a16:creationId xmlns:a16="http://schemas.microsoft.com/office/drawing/2014/main" id="{70329001-E2AE-82A0-6ECD-2EA20E0198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5524AE-75C2-122B-0BAC-CFEAEE19A863}"/>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4366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8E7-AAC4-CA45-1540-EBE9EAA207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F9035-F16A-52C8-7542-6C7644B99E29}"/>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4" name="Footer Placeholder 3">
            <a:extLst>
              <a:ext uri="{FF2B5EF4-FFF2-40B4-BE49-F238E27FC236}">
                <a16:creationId xmlns:a16="http://schemas.microsoft.com/office/drawing/2014/main" id="{BE2E12D5-25AE-B8FC-38C1-63D3DE53B4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47497F-E43C-CA45-3085-30EC305908A4}"/>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396234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41E25-00C5-B989-1E74-C971F1ECF73D}"/>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3" name="Footer Placeholder 2">
            <a:extLst>
              <a:ext uri="{FF2B5EF4-FFF2-40B4-BE49-F238E27FC236}">
                <a16:creationId xmlns:a16="http://schemas.microsoft.com/office/drawing/2014/main" id="{94583091-1A79-391F-9BB2-B6F4AC659E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DDBF80-747C-6EE4-8779-5D776723E341}"/>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151922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B816-C779-A562-38DB-B56AF0978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90D8CC-CE55-E48E-0D08-79BB9B4CC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3A0B64-1C81-8F82-5CD0-1A4731F8B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1C26A-F038-430B-0AC4-E5E14D8FDC56}"/>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6" name="Footer Placeholder 5">
            <a:extLst>
              <a:ext uri="{FF2B5EF4-FFF2-40B4-BE49-F238E27FC236}">
                <a16:creationId xmlns:a16="http://schemas.microsoft.com/office/drawing/2014/main" id="{F0DC4563-4CEC-6FFB-49D1-50D2D40717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CA785-C496-AFB7-E6A3-CE96909803CB}"/>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171060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F7DB-ECF1-A4FC-63AD-1F51BF640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1C7044-7F73-F013-6F68-A3ED731C8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857FDB-01A9-D6AB-D83E-C21ED6FD2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6F068-1785-522F-1007-9408080649B6}"/>
              </a:ext>
            </a:extLst>
          </p:cNvPr>
          <p:cNvSpPr>
            <a:spLocks noGrp="1"/>
          </p:cNvSpPr>
          <p:nvPr>
            <p:ph type="dt" sz="half" idx="10"/>
          </p:nvPr>
        </p:nvSpPr>
        <p:spPr/>
        <p:txBody>
          <a:bodyPr/>
          <a:lstStyle/>
          <a:p>
            <a:fld id="{91BC59AC-A2A0-46BE-9650-6C7126138E7C}" type="datetimeFigureOut">
              <a:rPr lang="en-IN" smtClean="0"/>
              <a:t>16-04-2023</a:t>
            </a:fld>
            <a:endParaRPr lang="en-IN"/>
          </a:p>
        </p:txBody>
      </p:sp>
      <p:sp>
        <p:nvSpPr>
          <p:cNvPr id="6" name="Footer Placeholder 5">
            <a:extLst>
              <a:ext uri="{FF2B5EF4-FFF2-40B4-BE49-F238E27FC236}">
                <a16:creationId xmlns:a16="http://schemas.microsoft.com/office/drawing/2014/main" id="{E91778DD-02B6-6792-6255-1179467F3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20BB8-F595-E42B-F53F-CEE6D28F2D4B}"/>
              </a:ext>
            </a:extLst>
          </p:cNvPr>
          <p:cNvSpPr>
            <a:spLocks noGrp="1"/>
          </p:cNvSpPr>
          <p:nvPr>
            <p:ph type="sldNum" sz="quarter" idx="12"/>
          </p:nvPr>
        </p:nvSpPr>
        <p:spPr/>
        <p:txBody>
          <a:bodyPr/>
          <a:lstStyle/>
          <a:p>
            <a:fld id="{C37CA4EB-7BF7-4743-9750-50D24DA978C2}" type="slidenum">
              <a:rPr lang="en-IN" smtClean="0"/>
              <a:t>‹#›</a:t>
            </a:fld>
            <a:endParaRPr lang="en-IN"/>
          </a:p>
        </p:txBody>
      </p:sp>
    </p:spTree>
    <p:extLst>
      <p:ext uri="{BB962C8B-B14F-4D97-AF65-F5344CB8AC3E}">
        <p14:creationId xmlns:p14="http://schemas.microsoft.com/office/powerpoint/2010/main" val="263942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4680B-DFB6-DFF6-C2A9-C56E52789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D72A6A-9E2F-2E50-9666-BF538998F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AA1262-6876-9BA4-1F65-DE46E78BC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C59AC-A2A0-46BE-9650-6C7126138E7C}" type="datetimeFigureOut">
              <a:rPr lang="en-IN" smtClean="0"/>
              <a:t>16-04-2023</a:t>
            </a:fld>
            <a:endParaRPr lang="en-IN"/>
          </a:p>
        </p:txBody>
      </p:sp>
      <p:sp>
        <p:nvSpPr>
          <p:cNvPr id="5" name="Footer Placeholder 4">
            <a:extLst>
              <a:ext uri="{FF2B5EF4-FFF2-40B4-BE49-F238E27FC236}">
                <a16:creationId xmlns:a16="http://schemas.microsoft.com/office/drawing/2014/main" id="{6BBF3880-75DF-7636-9584-DDD93FF4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BB3B23-262E-F188-B87E-4F8AF61C6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A4EB-7BF7-4743-9750-50D24DA978C2}" type="slidenum">
              <a:rPr lang="en-IN" smtClean="0"/>
              <a:t>‹#›</a:t>
            </a:fld>
            <a:endParaRPr lang="en-IN"/>
          </a:p>
        </p:txBody>
      </p:sp>
    </p:spTree>
    <p:extLst>
      <p:ext uri="{BB962C8B-B14F-4D97-AF65-F5344CB8AC3E}">
        <p14:creationId xmlns:p14="http://schemas.microsoft.com/office/powerpoint/2010/main" val="315218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8FF0-E637-0025-6D48-52B36D1C40BB}"/>
              </a:ext>
            </a:extLst>
          </p:cNvPr>
          <p:cNvSpPr>
            <a:spLocks noGrp="1"/>
          </p:cNvSpPr>
          <p:nvPr>
            <p:ph type="ctrTitle"/>
          </p:nvPr>
        </p:nvSpPr>
        <p:spPr/>
        <p:txBody>
          <a:bodyPr>
            <a:normAutofit/>
          </a:bodyPr>
          <a:lstStyle/>
          <a:p>
            <a:r>
              <a:rPr lang="en-US" sz="4000" b="0" i="0" u="none" strike="noStrike" dirty="0">
                <a:solidFill>
                  <a:srgbClr val="FF0000"/>
                </a:solidFill>
                <a:effectLst/>
                <a:latin typeface="Arial Black" panose="020B0A04020102020204" pitchFamily="34" charset="0"/>
              </a:rPr>
              <a:t>Analyzing the Impact of Car Features on Price and Profitability</a:t>
            </a:r>
            <a:endParaRPr lang="en-IN" sz="4000"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03F41FD8-1008-2A87-694A-5FE6FDCA89BB}"/>
              </a:ext>
            </a:extLst>
          </p:cNvPr>
          <p:cNvSpPr>
            <a:spLocks noGrp="1"/>
          </p:cNvSpPr>
          <p:nvPr>
            <p:ph type="subTitle" idx="1"/>
          </p:nvPr>
        </p:nvSpPr>
        <p:spPr>
          <a:xfrm>
            <a:off x="7466028" y="4221277"/>
            <a:ext cx="4286054" cy="1038880"/>
          </a:xfrm>
        </p:spPr>
        <p:txBody>
          <a:bodyPr/>
          <a:lstStyle/>
          <a:p>
            <a:r>
              <a:rPr lang="en-IN" b="1" dirty="0"/>
              <a:t>By:</a:t>
            </a:r>
          </a:p>
          <a:p>
            <a:r>
              <a:rPr lang="en-IN" sz="2000" b="1" dirty="0">
                <a:solidFill>
                  <a:srgbClr val="00B0F0"/>
                </a:solidFill>
                <a:latin typeface="Arial Black" panose="020B0A04020102020204" pitchFamily="34" charset="0"/>
              </a:rPr>
              <a:t>KUNDA NAVEEN KUMAR DAS</a:t>
            </a:r>
          </a:p>
        </p:txBody>
      </p:sp>
    </p:spTree>
    <p:extLst>
      <p:ext uri="{BB962C8B-B14F-4D97-AF65-F5344CB8AC3E}">
        <p14:creationId xmlns:p14="http://schemas.microsoft.com/office/powerpoint/2010/main" val="397068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C0C7-4671-8D34-26EA-A02F2A652106}"/>
              </a:ext>
            </a:extLst>
          </p:cNvPr>
          <p:cNvSpPr>
            <a:spLocks noGrp="1"/>
          </p:cNvSpPr>
          <p:nvPr>
            <p:ph type="title"/>
          </p:nvPr>
        </p:nvSpPr>
        <p:spPr/>
        <p:txBody>
          <a:bodyPr>
            <a:normAutofit/>
          </a:bodyPr>
          <a:lstStyle/>
          <a:p>
            <a:r>
              <a:rPr lang="en-IN" sz="2000" dirty="0">
                <a:latin typeface="Arial" panose="020B0604020202020204" pitchFamily="34" charset="0"/>
                <a:cs typeface="Arial" panose="020B0604020202020204" pitchFamily="34" charset="0"/>
              </a:rPr>
              <a:t>The summary output of </a:t>
            </a:r>
            <a:r>
              <a:rPr lang="en-IN" sz="2000" dirty="0" err="1">
                <a:latin typeface="Arial" panose="020B0604020202020204" pitchFamily="34" charset="0"/>
                <a:cs typeface="Arial" panose="020B0604020202020204" pitchFamily="34" charset="0"/>
              </a:rPr>
              <a:t>EngineHP</a:t>
            </a:r>
            <a:r>
              <a:rPr lang="en-IN" sz="2000" dirty="0">
                <a:latin typeface="Arial" panose="020B0604020202020204" pitchFamily="34" charset="0"/>
                <a:cs typeface="Arial" panose="020B0604020202020204" pitchFamily="34" charset="0"/>
              </a:rPr>
              <a:t> variable is given below.</a:t>
            </a:r>
            <a:endParaRPr lang="en-IN" sz="2000" dirty="0"/>
          </a:p>
        </p:txBody>
      </p:sp>
      <p:pic>
        <p:nvPicPr>
          <p:cNvPr id="5" name="Content Placeholder 4">
            <a:extLst>
              <a:ext uri="{FF2B5EF4-FFF2-40B4-BE49-F238E27FC236}">
                <a16:creationId xmlns:a16="http://schemas.microsoft.com/office/drawing/2014/main" id="{A38CC559-87FC-FDFE-1DE1-1A813166C8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40" t="30403" r="20488" b="26269"/>
          <a:stretch/>
        </p:blipFill>
        <p:spPr>
          <a:xfrm>
            <a:off x="1640261" y="1555423"/>
            <a:ext cx="7051252" cy="3714161"/>
          </a:xfrm>
        </p:spPr>
      </p:pic>
    </p:spTree>
    <p:extLst>
      <p:ext uri="{BB962C8B-B14F-4D97-AF65-F5344CB8AC3E}">
        <p14:creationId xmlns:p14="http://schemas.microsoft.com/office/powerpoint/2010/main" val="238233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9E0-41CE-54F9-08E2-BA14A686F0D6}"/>
              </a:ext>
            </a:extLst>
          </p:cNvPr>
          <p:cNvSpPr>
            <a:spLocks noGrp="1"/>
          </p:cNvSpPr>
          <p:nvPr>
            <p:ph type="title"/>
          </p:nvPr>
        </p:nvSpPr>
        <p:spPr>
          <a:xfrm>
            <a:off x="838200" y="365126"/>
            <a:ext cx="10515600" cy="1190298"/>
          </a:xfrm>
        </p:spPr>
        <p:txBody>
          <a:bodyPr>
            <a:normAutofit/>
          </a:bodyPr>
          <a:lstStyle/>
          <a:p>
            <a:r>
              <a:rPr lang="en-IN" sz="2000" dirty="0">
                <a:latin typeface="Arial" panose="020B0604020202020204" pitchFamily="34" charset="0"/>
                <a:cs typeface="Arial" panose="020B0604020202020204" pitchFamily="34" charset="0"/>
              </a:rPr>
              <a:t>The summary output of </a:t>
            </a:r>
            <a:r>
              <a:rPr lang="en-IN" sz="2000" dirty="0" err="1">
                <a:latin typeface="Arial" panose="020B0604020202020204" pitchFamily="34" charset="0"/>
                <a:cs typeface="Arial" panose="020B0604020202020204" pitchFamily="34" charset="0"/>
              </a:rPr>
              <a:t>Num_of_cylinders</a:t>
            </a:r>
            <a:r>
              <a:rPr lang="en-IN" sz="2000" dirty="0">
                <a:latin typeface="Arial" panose="020B0604020202020204" pitchFamily="34" charset="0"/>
                <a:cs typeface="Arial" panose="020B0604020202020204" pitchFamily="34" charset="0"/>
              </a:rPr>
              <a:t> variable is given below.</a:t>
            </a:r>
            <a:endParaRPr lang="en-IN" sz="2000" dirty="0"/>
          </a:p>
        </p:txBody>
      </p:sp>
      <p:pic>
        <p:nvPicPr>
          <p:cNvPr id="5" name="Content Placeholder 4">
            <a:extLst>
              <a:ext uri="{FF2B5EF4-FFF2-40B4-BE49-F238E27FC236}">
                <a16:creationId xmlns:a16="http://schemas.microsoft.com/office/drawing/2014/main" id="{7146F1A4-C7A4-7F4F-5236-B4DA18844B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83" t="29969" r="20945" b="26052"/>
          <a:stretch/>
        </p:blipFill>
        <p:spPr>
          <a:xfrm>
            <a:off x="1489434" y="1451377"/>
            <a:ext cx="6890995" cy="4251889"/>
          </a:xfrm>
        </p:spPr>
      </p:pic>
    </p:spTree>
    <p:extLst>
      <p:ext uri="{BB962C8B-B14F-4D97-AF65-F5344CB8AC3E}">
        <p14:creationId xmlns:p14="http://schemas.microsoft.com/office/powerpoint/2010/main" val="118597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0EB9-5EA3-4A7F-064C-822F949A22F4}"/>
              </a:ext>
            </a:extLst>
          </p:cNvPr>
          <p:cNvSpPr>
            <a:spLocks noGrp="1"/>
          </p:cNvSpPr>
          <p:nvPr>
            <p:ph type="title"/>
          </p:nvPr>
        </p:nvSpPr>
        <p:spPr>
          <a:xfrm>
            <a:off x="838200" y="365125"/>
            <a:ext cx="10515600" cy="1325563"/>
          </a:xfrm>
        </p:spPr>
        <p:txBody>
          <a:bodyPr>
            <a:normAutofit/>
          </a:bodyPr>
          <a:lstStyle/>
          <a:p>
            <a:r>
              <a:rPr lang="en-IN" sz="2000" dirty="0">
                <a:latin typeface="Arial" panose="020B0604020202020204" pitchFamily="34" charset="0"/>
                <a:cs typeface="Arial" panose="020B0604020202020204" pitchFamily="34" charset="0"/>
              </a:rPr>
              <a:t>The summary output of </a:t>
            </a:r>
            <a:r>
              <a:rPr lang="en-IN" sz="2000" dirty="0" err="1">
                <a:latin typeface="Arial" panose="020B0604020202020204" pitchFamily="34" charset="0"/>
                <a:cs typeface="Arial" panose="020B0604020202020204" pitchFamily="34" charset="0"/>
              </a:rPr>
              <a:t>Num_of_doors</a:t>
            </a:r>
            <a:r>
              <a:rPr lang="en-IN" sz="2000" dirty="0">
                <a:latin typeface="Arial" panose="020B0604020202020204" pitchFamily="34" charset="0"/>
                <a:cs typeface="Arial" panose="020B0604020202020204" pitchFamily="34" charset="0"/>
              </a:rPr>
              <a:t> variable is given below.</a:t>
            </a:r>
            <a:endParaRPr lang="en-IN" sz="2000" dirty="0"/>
          </a:p>
        </p:txBody>
      </p:sp>
      <p:pic>
        <p:nvPicPr>
          <p:cNvPr id="4" name="Picture 3">
            <a:extLst>
              <a:ext uri="{FF2B5EF4-FFF2-40B4-BE49-F238E27FC236}">
                <a16:creationId xmlns:a16="http://schemas.microsoft.com/office/drawing/2014/main" id="{06D408C7-8C84-5A92-A200-71317DB36FC7}"/>
              </a:ext>
            </a:extLst>
          </p:cNvPr>
          <p:cNvPicPr>
            <a:picLocks noChangeAspect="1"/>
          </p:cNvPicPr>
          <p:nvPr/>
        </p:nvPicPr>
        <p:blipFill rotWithShape="1">
          <a:blip r:embed="rId2">
            <a:extLst>
              <a:ext uri="{28A0092B-C50C-407E-A947-70E740481C1C}">
                <a14:useLocalDpi xmlns:a14="http://schemas.microsoft.com/office/drawing/2010/main" val="0"/>
              </a:ext>
            </a:extLst>
          </a:blip>
          <a:srcRect l="4298" t="29966" r="21720" b="26873"/>
          <a:stretch/>
        </p:blipFill>
        <p:spPr>
          <a:xfrm>
            <a:off x="1574275" y="1423446"/>
            <a:ext cx="7249214" cy="4454508"/>
          </a:xfrm>
          <a:prstGeom prst="rect">
            <a:avLst/>
          </a:prstGeom>
        </p:spPr>
      </p:pic>
    </p:spTree>
    <p:extLst>
      <p:ext uri="{BB962C8B-B14F-4D97-AF65-F5344CB8AC3E}">
        <p14:creationId xmlns:p14="http://schemas.microsoft.com/office/powerpoint/2010/main" val="426364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955E-6BAC-7C99-4AFE-2FD5383CA366}"/>
              </a:ext>
            </a:extLst>
          </p:cNvPr>
          <p:cNvSpPr>
            <a:spLocks noGrp="1"/>
          </p:cNvSpPr>
          <p:nvPr>
            <p:ph type="title"/>
          </p:nvPr>
        </p:nvSpPr>
        <p:spPr>
          <a:xfrm>
            <a:off x="838200" y="365125"/>
            <a:ext cx="10515600" cy="1039469"/>
          </a:xfrm>
        </p:spPr>
        <p:txBody>
          <a:bodyPr>
            <a:normAutofit/>
          </a:bodyPr>
          <a:lstStyle/>
          <a:p>
            <a:r>
              <a:rPr lang="en-IN" sz="2000" dirty="0">
                <a:latin typeface="Arial" panose="020B0604020202020204" pitchFamily="34" charset="0"/>
                <a:cs typeface="Arial" panose="020B0604020202020204" pitchFamily="34" charset="0"/>
              </a:rPr>
              <a:t>The summary output of </a:t>
            </a:r>
            <a:r>
              <a:rPr lang="en-IN" sz="2000" dirty="0" err="1">
                <a:latin typeface="Arial" panose="020B0604020202020204" pitchFamily="34" charset="0"/>
                <a:cs typeface="Arial" panose="020B0604020202020204" pitchFamily="34" charset="0"/>
              </a:rPr>
              <a:t>highwayMPG</a:t>
            </a:r>
            <a:r>
              <a:rPr lang="en-IN" sz="2000" dirty="0">
                <a:latin typeface="Arial" panose="020B0604020202020204" pitchFamily="34" charset="0"/>
                <a:cs typeface="Arial" panose="020B0604020202020204" pitchFamily="34" charset="0"/>
              </a:rPr>
              <a:t> variable is given below.</a:t>
            </a:r>
            <a:endParaRPr lang="en-IN" sz="2000" dirty="0"/>
          </a:p>
        </p:txBody>
      </p:sp>
      <p:pic>
        <p:nvPicPr>
          <p:cNvPr id="5" name="Content Placeholder 4">
            <a:extLst>
              <a:ext uri="{FF2B5EF4-FFF2-40B4-BE49-F238E27FC236}">
                <a16:creationId xmlns:a16="http://schemas.microsoft.com/office/drawing/2014/main" id="{EF5FFDB8-C3B0-64AF-4EDB-9CA3AFC81FB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11" t="30403" r="21173" b="26269"/>
          <a:stretch/>
        </p:blipFill>
        <p:spPr>
          <a:xfrm>
            <a:off x="1074656" y="1294652"/>
            <a:ext cx="7588577" cy="4641328"/>
          </a:xfrm>
        </p:spPr>
      </p:pic>
    </p:spTree>
    <p:extLst>
      <p:ext uri="{BB962C8B-B14F-4D97-AF65-F5344CB8AC3E}">
        <p14:creationId xmlns:p14="http://schemas.microsoft.com/office/powerpoint/2010/main" val="388557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74F4-F4A8-D3B3-36C5-32558A28E6BD}"/>
              </a:ext>
            </a:extLst>
          </p:cNvPr>
          <p:cNvSpPr>
            <a:spLocks noGrp="1"/>
          </p:cNvSpPr>
          <p:nvPr>
            <p:ph type="title"/>
          </p:nvPr>
        </p:nvSpPr>
        <p:spPr>
          <a:xfrm>
            <a:off x="838200" y="365125"/>
            <a:ext cx="10515600" cy="1256285"/>
          </a:xfrm>
        </p:spPr>
        <p:txBody>
          <a:bodyPr>
            <a:normAutofit/>
          </a:bodyPr>
          <a:lstStyle/>
          <a:p>
            <a:r>
              <a:rPr lang="en-IN" sz="2000" dirty="0">
                <a:latin typeface="Arial" panose="020B0604020202020204" pitchFamily="34" charset="0"/>
                <a:cs typeface="Arial" panose="020B0604020202020204" pitchFamily="34" charset="0"/>
              </a:rPr>
              <a:t>The summary output of </a:t>
            </a:r>
            <a:r>
              <a:rPr lang="en-IN" sz="2000" dirty="0" err="1">
                <a:latin typeface="Arial" panose="020B0604020202020204" pitchFamily="34" charset="0"/>
                <a:cs typeface="Arial" panose="020B0604020202020204" pitchFamily="34" charset="0"/>
              </a:rPr>
              <a:t>cityMPG</a:t>
            </a:r>
            <a:r>
              <a:rPr lang="en-IN" sz="2000" dirty="0">
                <a:latin typeface="Arial" panose="020B0604020202020204" pitchFamily="34" charset="0"/>
                <a:cs typeface="Arial" panose="020B0604020202020204" pitchFamily="34" charset="0"/>
              </a:rPr>
              <a:t> variable is given below.</a:t>
            </a:r>
            <a:endParaRPr lang="en-IN" sz="2000" dirty="0"/>
          </a:p>
        </p:txBody>
      </p:sp>
      <p:pic>
        <p:nvPicPr>
          <p:cNvPr id="5" name="Content Placeholder 4">
            <a:extLst>
              <a:ext uri="{FF2B5EF4-FFF2-40B4-BE49-F238E27FC236}">
                <a16:creationId xmlns:a16="http://schemas.microsoft.com/office/drawing/2014/main" id="{4C897AAC-B16A-63DC-1228-2E617AFA91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83" t="29969" r="20945" b="26919"/>
          <a:stretch/>
        </p:blipFill>
        <p:spPr>
          <a:xfrm>
            <a:off x="1706251" y="1621410"/>
            <a:ext cx="7305773" cy="4418993"/>
          </a:xfrm>
        </p:spPr>
      </p:pic>
    </p:spTree>
    <p:extLst>
      <p:ext uri="{BB962C8B-B14F-4D97-AF65-F5344CB8AC3E}">
        <p14:creationId xmlns:p14="http://schemas.microsoft.com/office/powerpoint/2010/main" val="224160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125F-4DE2-7BF1-66C9-D6FC0A24488D}"/>
              </a:ext>
            </a:extLst>
          </p:cNvPr>
          <p:cNvSpPr>
            <a:spLocks noGrp="1"/>
          </p:cNvSpPr>
          <p:nvPr>
            <p:ph type="title"/>
          </p:nvPr>
        </p:nvSpPr>
        <p:spPr/>
        <p:txBody>
          <a:bodyPr>
            <a:normAutofit/>
          </a:bodyPr>
          <a:lstStyle/>
          <a:p>
            <a:r>
              <a:rPr lang="en-IN" sz="2000" dirty="0">
                <a:latin typeface="Arial" panose="020B0604020202020204" pitchFamily="34" charset="0"/>
                <a:cs typeface="Arial" panose="020B0604020202020204" pitchFamily="34" charset="0"/>
              </a:rPr>
              <a:t>The summary output of Popularity variable is given below.</a:t>
            </a:r>
            <a:endParaRPr lang="en-IN" sz="2000" dirty="0"/>
          </a:p>
        </p:txBody>
      </p:sp>
      <p:pic>
        <p:nvPicPr>
          <p:cNvPr id="5" name="Content Placeholder 4">
            <a:extLst>
              <a:ext uri="{FF2B5EF4-FFF2-40B4-BE49-F238E27FC236}">
                <a16:creationId xmlns:a16="http://schemas.microsoft.com/office/drawing/2014/main" id="{259D168D-85B7-62B2-AACD-C6112BB3CC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40" t="30186" r="20488" b="26052"/>
          <a:stretch/>
        </p:blipFill>
        <p:spPr>
          <a:xfrm>
            <a:off x="1583702" y="1690688"/>
            <a:ext cx="7202079" cy="4421941"/>
          </a:xfrm>
        </p:spPr>
      </p:pic>
    </p:spTree>
    <p:extLst>
      <p:ext uri="{BB962C8B-B14F-4D97-AF65-F5344CB8AC3E}">
        <p14:creationId xmlns:p14="http://schemas.microsoft.com/office/powerpoint/2010/main" val="3741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CE086-FBD9-A390-A4DE-3B58DCEC3C6F}"/>
              </a:ext>
            </a:extLst>
          </p:cNvPr>
          <p:cNvSpPr>
            <a:spLocks noGrp="1"/>
          </p:cNvSpPr>
          <p:nvPr>
            <p:ph idx="1"/>
          </p:nvPr>
        </p:nvSpPr>
        <p:spPr>
          <a:xfrm>
            <a:off x="838200" y="1329179"/>
            <a:ext cx="10515600" cy="4847784"/>
          </a:xfrm>
        </p:spPr>
        <p:txBody>
          <a:bodyPr>
            <a:normAutofit/>
          </a:bodyPr>
          <a:lstStyle/>
          <a:p>
            <a:r>
              <a:rPr lang="en-IN" sz="2000" dirty="0">
                <a:latin typeface="Arial" panose="020B0604020202020204" pitchFamily="34" charset="0"/>
                <a:cs typeface="Arial" panose="020B0604020202020204" pitchFamily="34" charset="0"/>
              </a:rPr>
              <a:t>The term multiple R gives the relation between variables the higher the multiple R means the stronger the relation.</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From all the above summary </a:t>
            </a:r>
            <a:r>
              <a:rPr lang="en-IN" sz="2000" dirty="0" err="1">
                <a:latin typeface="Arial" panose="020B0604020202020204" pitchFamily="34" charset="0"/>
                <a:cs typeface="Arial" panose="020B0604020202020204" pitchFamily="34" charset="0"/>
              </a:rPr>
              <a:t>outputs,we</a:t>
            </a:r>
            <a:r>
              <a:rPr lang="en-IN" sz="2000" dirty="0">
                <a:latin typeface="Arial" panose="020B0604020202020204" pitchFamily="34" charset="0"/>
                <a:cs typeface="Arial" panose="020B0604020202020204" pitchFamily="34" charset="0"/>
              </a:rPr>
              <a:t> can say that the multiple R value is higher between price and Engine HP.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a:t>
            </a:r>
            <a:r>
              <a:rPr lang="en-IN" sz="2000" dirty="0" err="1">
                <a:latin typeface="Arial" panose="020B0604020202020204" pitchFamily="34" charset="0"/>
                <a:cs typeface="Arial" panose="020B0604020202020204" pitchFamily="34" charset="0"/>
              </a:rPr>
              <a:t>varibles</a:t>
            </a:r>
            <a:r>
              <a:rPr lang="en-IN" sz="2000" dirty="0">
                <a:latin typeface="Arial" panose="020B0604020202020204" pitchFamily="34" charset="0"/>
                <a:cs typeface="Arial" panose="020B0604020202020204" pitchFamily="34" charset="0"/>
              </a:rPr>
              <a:t> price and </a:t>
            </a:r>
            <a:r>
              <a:rPr lang="en-IN" sz="2000" dirty="0" err="1">
                <a:latin typeface="Arial" panose="020B0604020202020204" pitchFamily="34" charset="0"/>
                <a:cs typeface="Arial" panose="020B0604020202020204" pitchFamily="34" charset="0"/>
              </a:rPr>
              <a:t>EngineHP</a:t>
            </a:r>
            <a:r>
              <a:rPr lang="en-IN" sz="2000" dirty="0">
                <a:latin typeface="Arial" panose="020B0604020202020204" pitchFamily="34" charset="0"/>
                <a:cs typeface="Arial" panose="020B0604020202020204" pitchFamily="34" charset="0"/>
              </a:rPr>
              <a:t> has the strongest relationship.</a:t>
            </a:r>
          </a:p>
        </p:txBody>
      </p:sp>
      <p:sp>
        <p:nvSpPr>
          <p:cNvPr id="4" name="Content Placeholder 2">
            <a:extLst>
              <a:ext uri="{FF2B5EF4-FFF2-40B4-BE49-F238E27FC236}">
                <a16:creationId xmlns:a16="http://schemas.microsoft.com/office/drawing/2014/main" id="{21BAC861-8EA1-2915-5DA4-A735C021623A}"/>
              </a:ext>
            </a:extLst>
          </p:cNvPr>
          <p:cNvSpPr txBox="1">
            <a:spLocks/>
          </p:cNvSpPr>
          <p:nvPr/>
        </p:nvSpPr>
        <p:spPr>
          <a:xfrm>
            <a:off x="838200" y="471340"/>
            <a:ext cx="10515600" cy="631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dirty="0">
                <a:latin typeface="Arial Black" panose="020B0A04020102020204" pitchFamily="34" charset="0"/>
                <a:cs typeface="Arial" panose="020B0604020202020204" pitchFamily="34" charset="0"/>
              </a:rPr>
              <a:t>INFERENCE</a:t>
            </a:r>
          </a:p>
        </p:txBody>
      </p:sp>
    </p:spTree>
    <p:extLst>
      <p:ext uri="{BB962C8B-B14F-4D97-AF65-F5344CB8AC3E}">
        <p14:creationId xmlns:p14="http://schemas.microsoft.com/office/powerpoint/2010/main" val="282010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EC8E-6077-6328-9FDB-76193820151C}"/>
              </a:ext>
            </a:extLst>
          </p:cNvPr>
          <p:cNvSpPr>
            <a:spLocks noGrp="1"/>
          </p:cNvSpPr>
          <p:nvPr>
            <p:ph type="title"/>
          </p:nvPr>
        </p:nvSpPr>
        <p:spPr>
          <a:xfrm>
            <a:off x="838200" y="1178351"/>
            <a:ext cx="10515600" cy="631595"/>
          </a:xfrm>
        </p:spPr>
        <p:txBody>
          <a:bodyPr>
            <a:normAutofit fontScale="90000"/>
          </a:bodyPr>
          <a:lstStyle/>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a:t>
            </a:r>
            <a:r>
              <a:rPr lang="en-US" sz="2200" b="0" i="0" u="none" strike="noStrike" dirty="0">
                <a:solidFill>
                  <a:srgbClr val="000000"/>
                </a:solidFill>
                <a:effectLst/>
                <a:latin typeface="Arial" panose="020B0604020202020204" pitchFamily="34" charset="0"/>
                <a:cs typeface="Arial" panose="020B0604020202020204" pitchFamily="34" charset="0"/>
              </a:rPr>
              <a:t>I used bar chart to show the coefficient values for each variable to visualize their relative importance</a:t>
            </a:r>
            <a:r>
              <a:rPr lang="en-US" sz="1800" b="0" i="0" u="none" strike="noStrike" dirty="0">
                <a:solidFill>
                  <a:srgbClr val="000000"/>
                </a:solidFill>
                <a:effectLst/>
                <a:latin typeface="Arial" panose="020B0604020202020204" pitchFamily="34" charset="0"/>
              </a:rPr>
              <a:t>.</a:t>
            </a:r>
            <a:br>
              <a:rPr lang="en-US" sz="1800" b="0" i="0" u="none" strike="noStrike" dirty="0">
                <a:solidFill>
                  <a:srgbClr val="000000"/>
                </a:solidFill>
                <a:effectLst/>
                <a:latin typeface="Arial" panose="020B0604020202020204" pitchFamily="34" charset="0"/>
              </a:rPr>
            </a:br>
            <a:br>
              <a:rPr lang="en-US" b="0" dirty="0">
                <a:effectLst/>
              </a:rPr>
            </a:br>
            <a:endParaRPr lang="en-IN" dirty="0"/>
          </a:p>
        </p:txBody>
      </p:sp>
      <p:pic>
        <p:nvPicPr>
          <p:cNvPr id="5" name="Content Placeholder 4">
            <a:extLst>
              <a:ext uri="{FF2B5EF4-FFF2-40B4-BE49-F238E27FC236}">
                <a16:creationId xmlns:a16="http://schemas.microsoft.com/office/drawing/2014/main" id="{AD3C1CD1-B60B-D5E7-5A34-21F8BCA3C5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27" t="29753" r="22086" b="39784"/>
          <a:stretch/>
        </p:blipFill>
        <p:spPr>
          <a:xfrm>
            <a:off x="1216736" y="1809946"/>
            <a:ext cx="8030959" cy="3770722"/>
          </a:xfrm>
        </p:spPr>
      </p:pic>
    </p:spTree>
    <p:extLst>
      <p:ext uri="{BB962C8B-B14F-4D97-AF65-F5344CB8AC3E}">
        <p14:creationId xmlns:p14="http://schemas.microsoft.com/office/powerpoint/2010/main" val="225330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5256-7F88-4BC7-3643-9515DB09F561}"/>
              </a:ext>
            </a:extLst>
          </p:cNvPr>
          <p:cNvSpPr>
            <a:spLocks noGrp="1"/>
          </p:cNvSpPr>
          <p:nvPr>
            <p:ph type="title"/>
          </p:nvPr>
        </p:nvSpPr>
        <p:spPr>
          <a:xfrm>
            <a:off x="838200" y="365125"/>
            <a:ext cx="10515600" cy="1039469"/>
          </a:xfrm>
        </p:spPr>
        <p:txBody>
          <a:bodyPr/>
          <a:lstStyle/>
          <a:p>
            <a:pPr marL="285750" indent="-285750">
              <a:buFont typeface="Arial" panose="020B0604020202020204" pitchFamily="34" charset="0"/>
              <a:buChar char="•"/>
            </a:pPr>
            <a:r>
              <a:rPr lang="en-US" sz="2000" dirty="0">
                <a:solidFill>
                  <a:srgbClr val="000000"/>
                </a:solidFill>
                <a:latin typeface="Arial" panose="020B0604020202020204" pitchFamily="34" charset="0"/>
              </a:rPr>
              <a:t>T</a:t>
            </a:r>
            <a:r>
              <a:rPr lang="en-US" sz="2000" b="0" i="0" u="none" strike="noStrike" dirty="0">
                <a:solidFill>
                  <a:srgbClr val="000000"/>
                </a:solidFill>
                <a:effectLst/>
                <a:latin typeface="Arial" panose="020B0604020202020204" pitchFamily="34" charset="0"/>
              </a:rPr>
              <a:t>he Average price of cars for each manufacturer is given below. </a:t>
            </a:r>
            <a:br>
              <a:rPr lang="en-US" sz="1800" b="0" i="0" u="none" strike="noStrike" dirty="0">
                <a:solidFill>
                  <a:srgbClr val="000000"/>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45495AF3-ED85-3A8E-DACC-4015ADA48A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753" r="74463" b="6121"/>
          <a:stretch/>
        </p:blipFill>
        <p:spPr>
          <a:xfrm>
            <a:off x="3168199" y="1260804"/>
            <a:ext cx="3260881" cy="4581487"/>
          </a:xfrm>
        </p:spPr>
      </p:pic>
    </p:spTree>
    <p:extLst>
      <p:ext uri="{BB962C8B-B14F-4D97-AF65-F5344CB8AC3E}">
        <p14:creationId xmlns:p14="http://schemas.microsoft.com/office/powerpoint/2010/main" val="385637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43A5-D69E-8D60-83F6-54B85DC36149}"/>
              </a:ext>
            </a:extLst>
          </p:cNvPr>
          <p:cNvSpPr>
            <a:spLocks noGrp="1"/>
          </p:cNvSpPr>
          <p:nvPr>
            <p:ph type="title"/>
          </p:nvPr>
        </p:nvSpPr>
        <p:spPr/>
        <p:txBody>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a:t>
            </a:r>
            <a:r>
              <a:rPr lang="en-US" sz="2000" b="0" i="0" u="none" strike="noStrike" dirty="0">
                <a:solidFill>
                  <a:srgbClr val="000000"/>
                </a:solidFill>
                <a:effectLst/>
                <a:latin typeface="Arial" panose="020B0604020202020204" pitchFamily="34" charset="0"/>
              </a:rPr>
              <a:t>I used bar chart to visualize the relationship between manufacturer and average price.</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The average price of </a:t>
            </a:r>
            <a:r>
              <a:rPr lang="en-US" sz="2000" b="0" i="0" u="none" strike="noStrike" dirty="0" err="1">
                <a:solidFill>
                  <a:srgbClr val="000000"/>
                </a:solidFill>
                <a:effectLst/>
                <a:latin typeface="Arial" panose="020B0604020202020204" pitchFamily="34" charset="0"/>
              </a:rPr>
              <a:t>buggati</a:t>
            </a:r>
            <a:r>
              <a:rPr lang="en-US" sz="2000" b="0" i="0" u="none" strike="noStrike" dirty="0">
                <a:solidFill>
                  <a:srgbClr val="000000"/>
                </a:solidFill>
                <a:effectLst/>
                <a:latin typeface="Arial" panose="020B0604020202020204" pitchFamily="34" charset="0"/>
              </a:rPr>
              <a:t> is high.</a:t>
            </a:r>
            <a:endParaRPr lang="en-IN" sz="2000" dirty="0"/>
          </a:p>
        </p:txBody>
      </p:sp>
      <p:pic>
        <p:nvPicPr>
          <p:cNvPr id="5" name="Content Placeholder 4">
            <a:extLst>
              <a:ext uri="{FF2B5EF4-FFF2-40B4-BE49-F238E27FC236}">
                <a16:creationId xmlns:a16="http://schemas.microsoft.com/office/drawing/2014/main" id="{0C926DEC-11BE-DBBD-2D99-C396486202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817" t="32528" r="16800" b="33849"/>
          <a:stretch/>
        </p:blipFill>
        <p:spPr>
          <a:xfrm>
            <a:off x="1757679" y="1690688"/>
            <a:ext cx="6553201" cy="4430331"/>
          </a:xfrm>
        </p:spPr>
      </p:pic>
    </p:spTree>
    <p:extLst>
      <p:ext uri="{BB962C8B-B14F-4D97-AF65-F5344CB8AC3E}">
        <p14:creationId xmlns:p14="http://schemas.microsoft.com/office/powerpoint/2010/main" val="375468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251-C711-E051-E26F-4F6F0AD24DDA}"/>
              </a:ext>
            </a:extLst>
          </p:cNvPr>
          <p:cNvSpPr>
            <a:spLocks noGrp="1"/>
          </p:cNvSpPr>
          <p:nvPr>
            <p:ph type="title"/>
          </p:nvPr>
        </p:nvSpPr>
        <p:spPr>
          <a:xfrm>
            <a:off x="838200" y="365125"/>
            <a:ext cx="10515600" cy="879213"/>
          </a:xfrm>
        </p:spPr>
        <p:txBody>
          <a:bodyPr>
            <a:normAutofit/>
          </a:bodyPr>
          <a:lstStyle/>
          <a:p>
            <a:r>
              <a:rPr lang="en-IN" sz="3600" b="1" i="0" u="none" strike="noStrike" dirty="0">
                <a:solidFill>
                  <a:srgbClr val="000000"/>
                </a:solidFill>
                <a:effectLst/>
                <a:latin typeface="Arial Black" panose="020B0A04020102020204" pitchFamily="34" charset="0"/>
              </a:rPr>
              <a:t>Project Description</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51673A0-F3B6-3278-1A20-B54772C3F9A7}"/>
              </a:ext>
            </a:extLst>
          </p:cNvPr>
          <p:cNvSpPr>
            <a:spLocks noGrp="1"/>
          </p:cNvSpPr>
          <p:nvPr>
            <p:ph idx="1"/>
          </p:nvPr>
        </p:nvSpPr>
        <p:spPr>
          <a:xfrm>
            <a:off x="838200" y="1470582"/>
            <a:ext cx="10515600" cy="4706382"/>
          </a:xfrm>
        </p:spPr>
        <p:txBody>
          <a:bodyPr/>
          <a:lstStyle/>
          <a:p>
            <a:r>
              <a:rPr lang="en-US" sz="2000" b="0" i="0" u="none" strike="noStrike" dirty="0">
                <a:solidFill>
                  <a:srgbClr val="000000"/>
                </a:solidFill>
                <a:effectLst/>
                <a:latin typeface="Arial" panose="020B0604020202020204" pitchFamily="34" charset="0"/>
              </a:rPr>
              <a:t>The automotive industry has been rapidly evolving over the past few decades, with a growing focus on fuel efficiency, environmental sustainability, and technological innovation.</a:t>
            </a:r>
          </a:p>
          <a:p>
            <a:pPr marL="0" indent="0">
              <a:buNone/>
            </a:pPr>
            <a:r>
              <a:rPr lang="en-US" sz="2000" b="0" i="0" u="none" strike="noStrike" dirty="0">
                <a:solidFill>
                  <a:srgbClr val="000000"/>
                </a:solidFill>
                <a:effectLst/>
                <a:latin typeface="Arial" panose="020B0604020202020204" pitchFamily="34" charset="0"/>
              </a:rPr>
              <a:t> </a:t>
            </a:r>
          </a:p>
          <a:p>
            <a:r>
              <a:rPr lang="en-US" sz="2000" b="0" i="0" u="none" strike="noStrike" dirty="0">
                <a:solidFill>
                  <a:srgbClr val="000000"/>
                </a:solidFill>
                <a:effectLst/>
                <a:latin typeface="Arial" panose="020B0604020202020204" pitchFamily="34" charset="0"/>
              </a:rPr>
              <a:t>With increasing competition among manufacturers and a changing consumer landscape, it has become more important than ever to understand the factors that drive consumer demand for cars.</a:t>
            </a:r>
          </a:p>
          <a:p>
            <a:endParaRPr lang="en-US" sz="2000" b="0" i="0" u="none" strike="noStrike" dirty="0">
              <a:solidFill>
                <a:srgbClr val="000000"/>
              </a:solidFill>
              <a:effectLst/>
              <a:latin typeface="Arial" panose="020B0604020202020204" pitchFamily="34" charset="0"/>
            </a:endParaRPr>
          </a:p>
          <a:p>
            <a:pPr rtl="0">
              <a:spcBef>
                <a:spcPts val="0"/>
              </a:spcBef>
              <a:spcAft>
                <a:spcPts val="0"/>
              </a:spcAft>
            </a:pPr>
            <a:r>
              <a:rPr lang="en-US" sz="2000" dirty="0">
                <a:solidFill>
                  <a:srgbClr val="000000"/>
                </a:solidFill>
                <a:latin typeface="Arial" panose="020B0604020202020204" pitchFamily="34" charset="0"/>
              </a:rPr>
              <a:t>A </a:t>
            </a:r>
            <a:r>
              <a:rPr lang="en-US" sz="2000" b="0" i="0" u="none" strike="noStrike" dirty="0">
                <a:solidFill>
                  <a:srgbClr val="000000"/>
                </a:solidFill>
                <a:effectLst/>
                <a:latin typeface="Arial" panose="020B0604020202020204" pitchFamily="34" charset="0"/>
              </a:rPr>
              <a:t>data analyst could provide valuable insights to a car manufacturer and help them optimize their pricing and product development decisions to maximize profitability while meeting consumer demand</a:t>
            </a:r>
            <a:r>
              <a:rPr lang="en-US" sz="1800" b="0" i="0" u="none" strike="noStrike" dirty="0">
                <a:solidFill>
                  <a:srgbClr val="000000"/>
                </a:solidFill>
                <a:effectLst/>
                <a:latin typeface="Arial" panose="020B0604020202020204" pitchFamily="34" charset="0"/>
              </a:rPr>
              <a:t>.</a:t>
            </a:r>
            <a:br>
              <a:rPr lang="en-US" dirty="0"/>
            </a:br>
            <a:endParaRPr lang="en-IN" dirty="0"/>
          </a:p>
        </p:txBody>
      </p:sp>
    </p:spTree>
    <p:extLst>
      <p:ext uri="{BB962C8B-B14F-4D97-AF65-F5344CB8AC3E}">
        <p14:creationId xmlns:p14="http://schemas.microsoft.com/office/powerpoint/2010/main" val="664923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9523-5895-7C38-A068-AC9632E158EB}"/>
              </a:ext>
            </a:extLst>
          </p:cNvPr>
          <p:cNvSpPr>
            <a:spLocks noGrp="1"/>
          </p:cNvSpPr>
          <p:nvPr>
            <p:ph type="title"/>
          </p:nvPr>
        </p:nvSpPr>
        <p:spPr>
          <a:xfrm>
            <a:off x="838200" y="365125"/>
            <a:ext cx="10515600" cy="2591435"/>
          </a:xfrm>
        </p:spPr>
        <p:txBody>
          <a:bodyPr>
            <a:noAutofit/>
          </a:bodyPr>
          <a:lstStyle/>
          <a:p>
            <a:pPr marL="342900"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 I used scatter plot to visualize the number of cylinders on the x-axis and highway MPG on the y-axis.</a:t>
            </a: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 </a:t>
            </a:r>
            <a:br>
              <a:rPr lang="en-US" sz="2000" b="0" i="0" u="none" strike="noStrike" dirty="0">
                <a:solidFill>
                  <a:srgbClr val="000000"/>
                </a:solidFill>
                <a:effectLst/>
                <a:latin typeface="Arial" panose="020B0604020202020204" pitchFamily="34" charset="0"/>
              </a:rPr>
            </a:br>
            <a:r>
              <a:rPr lang="en-US" sz="2000" dirty="0">
                <a:solidFill>
                  <a:srgbClr val="000000"/>
                </a:solidFill>
                <a:latin typeface="Arial" panose="020B0604020202020204" pitchFamily="34" charset="0"/>
              </a:rPr>
              <a:t>I </a:t>
            </a:r>
            <a:r>
              <a:rPr lang="en-US" sz="2000" b="0" i="0" u="none" strike="noStrike" dirty="0">
                <a:solidFill>
                  <a:srgbClr val="000000"/>
                </a:solidFill>
                <a:effectLst/>
                <a:latin typeface="Arial" panose="020B0604020202020204" pitchFamily="34" charset="0"/>
              </a:rPr>
              <a:t>created trendline(red color) on the scatter plot to visually estimate the slope of the relationship and assess its significance.</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The equation of trendline is also shown and highlighted </a:t>
            </a:r>
            <a:r>
              <a:rPr lang="en-US" sz="2000" dirty="0">
                <a:solidFill>
                  <a:srgbClr val="000000"/>
                </a:solidFill>
                <a:latin typeface="Arial" panose="020B0604020202020204" pitchFamily="34" charset="0"/>
              </a:rPr>
              <a:t>with yellow color at the end.</a:t>
            </a:r>
            <a:br>
              <a:rPr lang="en-US" sz="2000" b="0" i="0" u="none" strike="noStrike" dirty="0">
                <a:solidFill>
                  <a:srgbClr val="000000"/>
                </a:solidFill>
                <a:effectLst/>
                <a:latin typeface="Arial" panose="020B0604020202020204" pitchFamily="34" charset="0"/>
              </a:rPr>
            </a:br>
            <a:endParaRPr lang="en-IN" sz="2000" dirty="0"/>
          </a:p>
        </p:txBody>
      </p:sp>
      <p:pic>
        <p:nvPicPr>
          <p:cNvPr id="5" name="Content Placeholder 4">
            <a:extLst>
              <a:ext uri="{FF2B5EF4-FFF2-40B4-BE49-F238E27FC236}">
                <a16:creationId xmlns:a16="http://schemas.microsoft.com/office/drawing/2014/main" id="{9EB6370A-503D-457F-3264-EB59B3E55A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164" t="30403" r="12044" b="32118"/>
          <a:stretch/>
        </p:blipFill>
        <p:spPr>
          <a:xfrm>
            <a:off x="2076200" y="2843753"/>
            <a:ext cx="6803640" cy="3282727"/>
          </a:xfrm>
        </p:spPr>
      </p:pic>
    </p:spTree>
    <p:extLst>
      <p:ext uri="{BB962C8B-B14F-4D97-AF65-F5344CB8AC3E}">
        <p14:creationId xmlns:p14="http://schemas.microsoft.com/office/powerpoint/2010/main" val="1888695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5DE4-071F-5002-7F92-C196FD658F28}"/>
              </a:ext>
            </a:extLst>
          </p:cNvPr>
          <p:cNvSpPr>
            <a:spLocks noGrp="1"/>
          </p:cNvSpPr>
          <p:nvPr>
            <p:ph type="title"/>
          </p:nvPr>
        </p:nvSpPr>
        <p:spPr>
          <a:xfrm>
            <a:off x="838200" y="365125"/>
            <a:ext cx="10515600" cy="1900555"/>
          </a:xfrm>
        </p:spPr>
        <p:txBody>
          <a:bodyPr>
            <a:normAutofit/>
          </a:bodyPr>
          <a:lstStyle/>
          <a:p>
            <a:pPr marL="342900" indent="-342900">
              <a:buFont typeface="Arial" panose="020B0604020202020204" pitchFamily="34" charset="0"/>
              <a:buChar char="•"/>
            </a:pPr>
            <a:r>
              <a:rPr lang="en-US" sz="2000" dirty="0">
                <a:solidFill>
                  <a:srgbClr val="000000"/>
                </a:solidFill>
                <a:latin typeface="Arial" panose="020B0604020202020204" pitchFamily="34" charset="0"/>
              </a:rPr>
              <a:t>T</a:t>
            </a:r>
            <a:r>
              <a:rPr lang="en-US" sz="2000" b="0" i="0" u="none" strike="noStrike" dirty="0">
                <a:solidFill>
                  <a:srgbClr val="000000"/>
                </a:solidFill>
                <a:effectLst/>
                <a:latin typeface="Arial" panose="020B0604020202020204" pitchFamily="34" charset="0"/>
              </a:rPr>
              <a:t>he correlation coefficient between the number of cylinders and highway MPG is –0.54.</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dirty="0">
                <a:solidFill>
                  <a:srgbClr val="000000"/>
                </a:solidFill>
                <a:latin typeface="Arial" panose="020B0604020202020204" pitchFamily="34" charset="0"/>
              </a:rPr>
              <a:t>The correlation coefficient is negative that means if num of cylinders increases the highway mpg decreases and </a:t>
            </a:r>
            <a:r>
              <a:rPr lang="en-US" sz="2000" dirty="0" err="1">
                <a:solidFill>
                  <a:srgbClr val="000000"/>
                </a:solidFill>
                <a:latin typeface="Arial" panose="020B0604020202020204" pitchFamily="34" charset="0"/>
              </a:rPr>
              <a:t>viceversa</a:t>
            </a:r>
            <a:r>
              <a:rPr lang="en-US" sz="2000" dirty="0">
                <a:solidFill>
                  <a:srgbClr val="000000"/>
                </a:solidFill>
                <a:latin typeface="Arial" panose="020B0604020202020204" pitchFamily="34" charset="0"/>
              </a:rPr>
              <a:t>.</a:t>
            </a:r>
            <a:endParaRPr lang="en-IN" sz="2000" dirty="0"/>
          </a:p>
        </p:txBody>
      </p:sp>
      <p:pic>
        <p:nvPicPr>
          <p:cNvPr id="5" name="Content Placeholder 4">
            <a:extLst>
              <a:ext uri="{FF2B5EF4-FFF2-40B4-BE49-F238E27FC236}">
                <a16:creationId xmlns:a16="http://schemas.microsoft.com/office/drawing/2014/main" id="{C7CCFD81-429B-E792-BFB8-437551F29B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701" t="72431" r="42850" b="19553"/>
          <a:stretch/>
        </p:blipFill>
        <p:spPr>
          <a:xfrm>
            <a:off x="3542384" y="2716124"/>
            <a:ext cx="3325776" cy="1327556"/>
          </a:xfrm>
        </p:spPr>
      </p:pic>
    </p:spTree>
    <p:extLst>
      <p:ext uri="{BB962C8B-B14F-4D97-AF65-F5344CB8AC3E}">
        <p14:creationId xmlns:p14="http://schemas.microsoft.com/office/powerpoint/2010/main" val="277813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AF0B-C751-D4BF-A242-0EB525D21831}"/>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000" b="1" i="0" u="none" strike="noStrike" dirty="0">
                <a:solidFill>
                  <a:srgbClr val="000000"/>
                </a:solidFill>
                <a:effectLst/>
                <a:latin typeface="Arial" panose="020B0604020202020204" pitchFamily="34" charset="0"/>
                <a:cs typeface="Arial" panose="020B0604020202020204" pitchFamily="34" charset="0"/>
              </a:rPr>
              <a:t> </a:t>
            </a:r>
            <a:r>
              <a:rPr lang="en-US" sz="2000" i="0" u="none" strike="noStrike" dirty="0">
                <a:solidFill>
                  <a:srgbClr val="000000"/>
                </a:solidFill>
                <a:effectLst/>
                <a:latin typeface="Arial" panose="020B0604020202020204" pitchFamily="34" charset="0"/>
                <a:cs typeface="Arial" panose="020B0604020202020204" pitchFamily="34" charset="0"/>
              </a:rPr>
              <a:t>I used pivot table and </a:t>
            </a:r>
            <a:r>
              <a:rPr lang="en-US" sz="2000" b="0" i="0" u="none" strike="noStrike" dirty="0">
                <a:solidFill>
                  <a:srgbClr val="000000"/>
                </a:solidFill>
                <a:effectLst/>
                <a:latin typeface="Arial" panose="020B0604020202020204" pitchFamily="34" charset="0"/>
                <a:cs typeface="Arial" panose="020B0604020202020204" pitchFamily="34" charset="0"/>
              </a:rPr>
              <a:t>Stacked column chart to show the distribution of car prices by brand and body style.</a:t>
            </a:r>
            <a:br>
              <a:rPr lang="en-US" sz="2000" b="0" i="0" u="none" strike="noStrike" dirty="0">
                <a:solidFill>
                  <a:srgbClr val="000000"/>
                </a:solidFill>
                <a:effectLst/>
                <a:latin typeface="Arial" panose="020B0604020202020204" pitchFamily="34" charset="0"/>
                <a:cs typeface="Arial" panose="020B0604020202020204" pitchFamily="34" charset="0"/>
              </a:rPr>
            </a:br>
            <a:br>
              <a:rPr lang="en-US" sz="2000" b="0" i="0" u="none" strike="noStrike" dirty="0">
                <a:solidFill>
                  <a:srgbClr val="000000"/>
                </a:solidFill>
                <a:effectLst/>
                <a:latin typeface="Arial" panose="020B0604020202020204" pitchFamily="34" charset="0"/>
                <a:cs typeface="Arial" panose="020B0604020202020204" pitchFamily="34" charset="0"/>
              </a:rPr>
            </a:br>
            <a:r>
              <a:rPr lang="en-US" sz="2000" b="0" i="0" u="none" strike="noStrike" dirty="0">
                <a:solidFill>
                  <a:srgbClr val="000000"/>
                </a:solidFill>
                <a:effectLst/>
                <a:latin typeface="Arial" panose="020B0604020202020204" pitchFamily="34" charset="0"/>
                <a:cs typeface="Arial" panose="020B0604020202020204" pitchFamily="34" charset="0"/>
              </a:rPr>
              <a:t> I used slicer of brands to make the chart interactive.</a:t>
            </a:r>
            <a:endParaRPr lang="en-IN" sz="200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AF4DCCE7-3419-0592-E27D-9815677E28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39" t="37635" r="30072" b="31901"/>
          <a:stretch/>
        </p:blipFill>
        <p:spPr>
          <a:xfrm>
            <a:off x="1300269" y="1690688"/>
            <a:ext cx="9073091" cy="4573838"/>
          </a:xfrm>
        </p:spPr>
      </p:pic>
    </p:spTree>
    <p:extLst>
      <p:ext uri="{BB962C8B-B14F-4D97-AF65-F5344CB8AC3E}">
        <p14:creationId xmlns:p14="http://schemas.microsoft.com/office/powerpoint/2010/main" val="1914384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A142-73B3-C80A-BD41-956591E21077}"/>
              </a:ext>
            </a:extLst>
          </p:cNvPr>
          <p:cNvSpPr>
            <a:spLocks noGrp="1"/>
          </p:cNvSpPr>
          <p:nvPr>
            <p:ph type="title"/>
          </p:nvPr>
        </p:nvSpPr>
        <p:spPr>
          <a:xfrm>
            <a:off x="838200" y="365125"/>
            <a:ext cx="10515600" cy="1666311"/>
          </a:xfrm>
        </p:spPr>
        <p:txBody>
          <a:bodyPr>
            <a:normAutofit/>
          </a:bodyPr>
          <a:lstStyle/>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 I used pivot table and stacked column chart to compare the average MSRPs across different car brands and body styles.</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 I used slicer of brands to make the chart interactive.</a:t>
            </a:r>
            <a:br>
              <a:rPr lang="en-US" sz="2000" b="0" i="0" u="none" strike="noStrike" dirty="0">
                <a:solidFill>
                  <a:srgbClr val="000000"/>
                </a:solidFill>
                <a:effectLst/>
                <a:latin typeface="Arial" panose="020B0604020202020204" pitchFamily="34" charset="0"/>
              </a:rPr>
            </a:br>
            <a:endParaRPr lang="en-IN" sz="2000" dirty="0"/>
          </a:p>
        </p:txBody>
      </p:sp>
      <p:pic>
        <p:nvPicPr>
          <p:cNvPr id="9" name="Content Placeholder 8">
            <a:extLst>
              <a:ext uri="{FF2B5EF4-FFF2-40B4-BE49-F238E27FC236}">
                <a16:creationId xmlns:a16="http://schemas.microsoft.com/office/drawing/2014/main" id="{FDCE2760-289B-2E68-EDAE-0BB3F3A293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654" t="40369" r="11589" b="26918"/>
          <a:stretch/>
        </p:blipFill>
        <p:spPr>
          <a:xfrm>
            <a:off x="1094764" y="1858716"/>
            <a:ext cx="9217636" cy="4247444"/>
          </a:xfrm>
        </p:spPr>
      </p:pic>
    </p:spTree>
    <p:extLst>
      <p:ext uri="{BB962C8B-B14F-4D97-AF65-F5344CB8AC3E}">
        <p14:creationId xmlns:p14="http://schemas.microsoft.com/office/powerpoint/2010/main" val="106815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91B8-837E-08FF-E555-35C5083DFC94}"/>
              </a:ext>
            </a:extLst>
          </p:cNvPr>
          <p:cNvSpPr>
            <a:spLocks noGrp="1"/>
          </p:cNvSpPr>
          <p:nvPr>
            <p:ph type="title"/>
          </p:nvPr>
        </p:nvSpPr>
        <p:spPr>
          <a:xfrm>
            <a:off x="838200" y="365125"/>
            <a:ext cx="10515600" cy="1656715"/>
          </a:xfrm>
        </p:spPr>
        <p:txBody>
          <a:bodyPr>
            <a:normAutofit/>
          </a:bodyPr>
          <a:lstStyle/>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 used pivot table and Stacked column chart to visualize the relationship between MSRP and transmission type.</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 used slicer for transmission type to make chart interactive</a:t>
            </a:r>
            <a:r>
              <a:rPr lang="en-US" sz="1800" b="0" i="0" u="none" strike="noStrike" dirty="0">
                <a:solidFill>
                  <a:srgbClr val="000000"/>
                </a:solidFill>
                <a:effectLst/>
                <a:latin typeface="Arial" panose="020B0604020202020204" pitchFamily="34" charset="0"/>
              </a:rPr>
              <a:t>.</a:t>
            </a:r>
            <a:endParaRPr lang="en-IN" dirty="0"/>
          </a:p>
        </p:txBody>
      </p:sp>
      <p:pic>
        <p:nvPicPr>
          <p:cNvPr id="9" name="Content Placeholder 8">
            <a:extLst>
              <a:ext uri="{FF2B5EF4-FFF2-40B4-BE49-F238E27FC236}">
                <a16:creationId xmlns:a16="http://schemas.microsoft.com/office/drawing/2014/main" id="{A55B7F6F-BC65-4778-664B-F4E18A76FB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33" t="41018" r="22770" b="30168"/>
          <a:stretch/>
        </p:blipFill>
        <p:spPr>
          <a:xfrm>
            <a:off x="1300479" y="1950720"/>
            <a:ext cx="8534401" cy="4003040"/>
          </a:xfrm>
        </p:spPr>
      </p:pic>
    </p:spTree>
    <p:extLst>
      <p:ext uri="{BB962C8B-B14F-4D97-AF65-F5344CB8AC3E}">
        <p14:creationId xmlns:p14="http://schemas.microsoft.com/office/powerpoint/2010/main" val="1807098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F583-20F9-7FDD-7669-D7B4847DAF98}"/>
              </a:ext>
            </a:extLst>
          </p:cNvPr>
          <p:cNvSpPr>
            <a:spLocks noGrp="1"/>
          </p:cNvSpPr>
          <p:nvPr>
            <p:ph type="title"/>
          </p:nvPr>
        </p:nvSpPr>
        <p:spPr>
          <a:xfrm>
            <a:off x="838200" y="365125"/>
            <a:ext cx="10515600" cy="1687195"/>
          </a:xfrm>
        </p:spPr>
        <p:txBody>
          <a:bodyPr>
            <a:normAutofit/>
          </a:bodyPr>
          <a:lstStyle/>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 calculated the fuel efficiency by doing the average of highway MPG and city MPG.</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 used pivot table and Line chart to show the trend of fuel efficiency (MPG) over time for each body style.</a:t>
            </a:r>
            <a:endParaRPr lang="en-IN" sz="2000" dirty="0"/>
          </a:p>
        </p:txBody>
      </p:sp>
      <p:pic>
        <p:nvPicPr>
          <p:cNvPr id="5" name="Content Placeholder 4">
            <a:extLst>
              <a:ext uri="{FF2B5EF4-FFF2-40B4-BE49-F238E27FC236}">
                <a16:creationId xmlns:a16="http://schemas.microsoft.com/office/drawing/2014/main" id="{2960FECD-1FA6-DD8E-E5FE-06DE7B34CA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83" t="34302" r="11361" b="29085"/>
          <a:stretch/>
        </p:blipFill>
        <p:spPr>
          <a:xfrm>
            <a:off x="1430780" y="2133600"/>
            <a:ext cx="8109460" cy="3891280"/>
          </a:xfrm>
        </p:spPr>
      </p:pic>
    </p:spTree>
    <p:extLst>
      <p:ext uri="{BB962C8B-B14F-4D97-AF65-F5344CB8AC3E}">
        <p14:creationId xmlns:p14="http://schemas.microsoft.com/office/powerpoint/2010/main" val="3841025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91F-CE86-559E-60F7-21B1CFB837A0}"/>
              </a:ext>
            </a:extLst>
          </p:cNvPr>
          <p:cNvSpPr>
            <a:spLocks noGrp="1"/>
          </p:cNvSpPr>
          <p:nvPr>
            <p:ph type="title"/>
          </p:nvPr>
        </p:nvSpPr>
        <p:spPr/>
        <p:txBody>
          <a:bodyPr>
            <a:normAutofit/>
          </a:bodyPr>
          <a:lstStyle/>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 used Bubble chart to visualize the relationship between horsepower, MPG, and price across different car brands.</a:t>
            </a:r>
            <a:endParaRPr lang="en-IN" sz="2000" dirty="0"/>
          </a:p>
        </p:txBody>
      </p:sp>
      <p:pic>
        <p:nvPicPr>
          <p:cNvPr id="5" name="Content Placeholder 4">
            <a:extLst>
              <a:ext uri="{FF2B5EF4-FFF2-40B4-BE49-F238E27FC236}">
                <a16:creationId xmlns:a16="http://schemas.microsoft.com/office/drawing/2014/main" id="{ADB84A10-11BE-AA3D-E48C-66B3E317E9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84" t="33653" r="4972" b="31468"/>
          <a:stretch/>
        </p:blipFill>
        <p:spPr>
          <a:xfrm>
            <a:off x="1627275" y="1690688"/>
            <a:ext cx="8095845" cy="3978047"/>
          </a:xfrm>
        </p:spPr>
      </p:pic>
    </p:spTree>
    <p:extLst>
      <p:ext uri="{BB962C8B-B14F-4D97-AF65-F5344CB8AC3E}">
        <p14:creationId xmlns:p14="http://schemas.microsoft.com/office/powerpoint/2010/main" val="11561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9C4-1C40-8670-1F3F-855FFDA2FFA2}"/>
              </a:ext>
            </a:extLst>
          </p:cNvPr>
          <p:cNvSpPr>
            <a:spLocks noGrp="1"/>
          </p:cNvSpPr>
          <p:nvPr>
            <p:ph type="title"/>
          </p:nvPr>
        </p:nvSpPr>
        <p:spPr/>
        <p:txBody>
          <a:bodyPr>
            <a:norm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The bubble chart looks clumsy that is why I am stacked column chart to visualise and brand as slicer.</a:t>
            </a:r>
          </a:p>
        </p:txBody>
      </p:sp>
      <p:pic>
        <p:nvPicPr>
          <p:cNvPr id="5" name="Content Placeholder 4">
            <a:extLst>
              <a:ext uri="{FF2B5EF4-FFF2-40B4-BE49-F238E27FC236}">
                <a16:creationId xmlns:a16="http://schemas.microsoft.com/office/drawing/2014/main" id="{CF6713F4-AF14-7547-8ED4-C5551275BF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45" t="34736" r="5656" b="33201"/>
          <a:stretch/>
        </p:blipFill>
        <p:spPr>
          <a:xfrm>
            <a:off x="1348975" y="1690688"/>
            <a:ext cx="8455426" cy="3907472"/>
          </a:xfrm>
        </p:spPr>
      </p:pic>
    </p:spTree>
    <p:extLst>
      <p:ext uri="{BB962C8B-B14F-4D97-AF65-F5344CB8AC3E}">
        <p14:creationId xmlns:p14="http://schemas.microsoft.com/office/powerpoint/2010/main" val="375084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19E0-1696-1CDA-D7F8-AE28F1A4BC2B}"/>
              </a:ext>
            </a:extLst>
          </p:cNvPr>
          <p:cNvSpPr>
            <a:spLocks noGrp="1"/>
          </p:cNvSpPr>
          <p:nvPr>
            <p:ph type="title"/>
          </p:nvPr>
        </p:nvSpPr>
        <p:spPr/>
        <p:txBody>
          <a:bodyPr>
            <a:normAutofit/>
          </a:bodyPr>
          <a:lstStyle/>
          <a:p>
            <a:r>
              <a:rPr lang="en-IN" sz="3600" dirty="0">
                <a:latin typeface="Arial Black" panose="020B0A04020102020204" pitchFamily="34" charset="0"/>
              </a:rPr>
              <a:t>Result</a:t>
            </a:r>
          </a:p>
        </p:txBody>
      </p:sp>
      <p:sp>
        <p:nvSpPr>
          <p:cNvPr id="3" name="Content Placeholder 2">
            <a:extLst>
              <a:ext uri="{FF2B5EF4-FFF2-40B4-BE49-F238E27FC236}">
                <a16:creationId xmlns:a16="http://schemas.microsoft.com/office/drawing/2014/main" id="{BC7E918C-A52E-442F-B91A-0ECA3F6AC1B7}"/>
              </a:ext>
            </a:extLst>
          </p:cNvPr>
          <p:cNvSpPr>
            <a:spLocks noGrp="1"/>
          </p:cNvSpPr>
          <p:nvPr>
            <p:ph idx="1"/>
          </p:nvPr>
        </p:nvSpPr>
        <p:spPr>
          <a:xfrm>
            <a:off x="838200" y="1798319"/>
            <a:ext cx="10515600" cy="3870961"/>
          </a:xfrm>
        </p:spPr>
        <p:txBody>
          <a:bodyPr>
            <a:normAutofit/>
          </a:bodyPr>
          <a:lstStyle/>
          <a:p>
            <a:r>
              <a:rPr lang="en-IN" sz="2000" dirty="0">
                <a:latin typeface="Arial" panose="020B0604020202020204" pitchFamily="34" charset="0"/>
                <a:cs typeface="Arial" panose="020B0604020202020204" pitchFamily="34" charset="0"/>
              </a:rPr>
              <a:t>From all the insights provided above we can say that the price of the car mainly depends on Engine Hp and the </a:t>
            </a:r>
            <a:r>
              <a:rPr lang="en-IN" sz="2000" dirty="0" err="1">
                <a:latin typeface="Arial" panose="020B0604020202020204" pitchFamily="34" charset="0"/>
                <a:cs typeface="Arial" panose="020B0604020202020204" pitchFamily="34" charset="0"/>
              </a:rPr>
              <a:t>mpg.The</a:t>
            </a:r>
            <a:r>
              <a:rPr lang="en-IN" sz="2000" dirty="0">
                <a:latin typeface="Arial" panose="020B0604020202020204" pitchFamily="34" charset="0"/>
                <a:cs typeface="Arial" panose="020B0604020202020204" pitchFamily="34" charset="0"/>
              </a:rPr>
              <a:t> maximum average price is for the </a:t>
            </a:r>
            <a:r>
              <a:rPr lang="en-IN" sz="2000" dirty="0" err="1">
                <a:latin typeface="Arial" panose="020B0604020202020204" pitchFamily="34" charset="0"/>
                <a:cs typeface="Arial" panose="020B0604020202020204" pitchFamily="34" charset="0"/>
              </a:rPr>
              <a:t>buggati</a:t>
            </a:r>
            <a:r>
              <a:rPr lang="en-IN" sz="2000" dirty="0">
                <a:latin typeface="Arial" panose="020B0604020202020204" pitchFamily="34" charset="0"/>
                <a:cs typeface="Arial" panose="020B0604020202020204" pitchFamily="34" charset="0"/>
              </a:rPr>
              <a:t> brand.</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76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55809-1FA3-548E-673C-E9085862A471}"/>
              </a:ext>
            </a:extLst>
          </p:cNvPr>
          <p:cNvSpPr>
            <a:spLocks noGrp="1"/>
          </p:cNvSpPr>
          <p:nvPr>
            <p:ph idx="1"/>
          </p:nvPr>
        </p:nvSpPr>
        <p:spPr>
          <a:xfrm>
            <a:off x="838200" y="894080"/>
            <a:ext cx="10515600" cy="5282883"/>
          </a:xfrm>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000" dirty="0">
                <a:solidFill>
                  <a:srgbClr val="00B0F0"/>
                </a:solidFill>
                <a:latin typeface="Arial Black" panose="020B0A04020102020204" pitchFamily="34" charset="0"/>
              </a:rPr>
              <a:t>THANK YOU!!!</a:t>
            </a:r>
          </a:p>
        </p:txBody>
      </p:sp>
    </p:spTree>
    <p:extLst>
      <p:ext uri="{BB962C8B-B14F-4D97-AF65-F5344CB8AC3E}">
        <p14:creationId xmlns:p14="http://schemas.microsoft.com/office/powerpoint/2010/main" val="35598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413E-2B8E-C89E-93C7-1BB5678D5D06}"/>
              </a:ext>
            </a:extLst>
          </p:cNvPr>
          <p:cNvSpPr>
            <a:spLocks noGrp="1"/>
          </p:cNvSpPr>
          <p:nvPr>
            <p:ph type="title"/>
          </p:nvPr>
        </p:nvSpPr>
        <p:spPr>
          <a:xfrm>
            <a:off x="838200" y="365125"/>
            <a:ext cx="10515600" cy="850933"/>
          </a:xfrm>
        </p:spPr>
        <p:txBody>
          <a:bodyPr>
            <a:normAutofit/>
          </a:bodyPr>
          <a:lstStyle/>
          <a:p>
            <a:r>
              <a:rPr lang="en-IN" sz="3600" b="1" i="0" u="none" strike="noStrike" dirty="0">
                <a:solidFill>
                  <a:srgbClr val="000000"/>
                </a:solidFill>
                <a:effectLst/>
                <a:latin typeface="Arial Black" panose="020B0A04020102020204" pitchFamily="34" charset="0"/>
              </a:rPr>
              <a:t>Approach</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AEF0F70-A4D1-B5C2-4E87-A0F2CBE52A51}"/>
              </a:ext>
            </a:extLst>
          </p:cNvPr>
          <p:cNvSpPr>
            <a:spLocks noGrp="1"/>
          </p:cNvSpPr>
          <p:nvPr>
            <p:ph idx="1"/>
          </p:nvPr>
        </p:nvSpPr>
        <p:spPr>
          <a:xfrm>
            <a:off x="838200" y="1348033"/>
            <a:ext cx="10515600" cy="4828930"/>
          </a:xfrm>
        </p:spPr>
        <p:txBody>
          <a:bodyPr/>
          <a:lstStyle/>
          <a:p>
            <a:r>
              <a:rPr lang="en-IN" sz="2000" dirty="0">
                <a:latin typeface="Arial" panose="020B0604020202020204" pitchFamily="34" charset="0"/>
                <a:cs typeface="Arial" panose="020B0604020202020204" pitchFamily="34" charset="0"/>
              </a:rPr>
              <a:t>I downloaded and understand the dataset that is provided.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 filled the nulls using mode.</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 gave insights accordingly to the questions.</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 used visualisation for better understanding.</a:t>
            </a:r>
          </a:p>
          <a:p>
            <a:endParaRPr lang="en-IN" dirty="0"/>
          </a:p>
        </p:txBody>
      </p:sp>
    </p:spTree>
    <p:extLst>
      <p:ext uri="{BB962C8B-B14F-4D97-AF65-F5344CB8AC3E}">
        <p14:creationId xmlns:p14="http://schemas.microsoft.com/office/powerpoint/2010/main" val="409757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2517-49FA-3AE3-AC49-8B54471FE8A6}"/>
              </a:ext>
            </a:extLst>
          </p:cNvPr>
          <p:cNvSpPr>
            <a:spLocks noGrp="1"/>
          </p:cNvSpPr>
          <p:nvPr>
            <p:ph type="title"/>
          </p:nvPr>
        </p:nvSpPr>
        <p:spPr>
          <a:xfrm>
            <a:off x="838200" y="534808"/>
            <a:ext cx="10515600" cy="794372"/>
          </a:xfrm>
        </p:spPr>
        <p:txBody>
          <a:bodyPr>
            <a:normAutofit fontScale="90000"/>
          </a:bodyPr>
          <a:lstStyle/>
          <a:p>
            <a:pPr rtl="0">
              <a:spcBef>
                <a:spcPts val="0"/>
              </a:spcBef>
              <a:spcAft>
                <a:spcPts val="0"/>
              </a:spcAft>
            </a:pPr>
            <a:br>
              <a:rPr lang="en-IN" b="0" dirty="0">
                <a:effectLst/>
              </a:rPr>
            </a:br>
            <a:r>
              <a:rPr lang="en-IN" sz="4000" b="1" i="0" u="none" strike="noStrike" dirty="0">
                <a:solidFill>
                  <a:srgbClr val="000000"/>
                </a:solidFill>
                <a:effectLst/>
                <a:latin typeface="Arial Black" panose="020B0A04020102020204" pitchFamily="34" charset="0"/>
              </a:rPr>
              <a:t>Tech-Stack Used</a:t>
            </a:r>
            <a:br>
              <a:rPr lang="en-IN" sz="4000" b="0" dirty="0">
                <a:effectLst/>
                <a:latin typeface="Arial Black" panose="020B0A04020102020204" pitchFamily="34" charset="0"/>
              </a:rPr>
            </a:br>
            <a:br>
              <a:rPr lang="en-IN" sz="4000" dirty="0">
                <a:latin typeface="Arial Black" panose="020B0A04020102020204" pitchFamily="34" charset="0"/>
              </a:rPr>
            </a:br>
            <a:endParaRPr lang="en-IN"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A4C2096-D915-AD9F-FDB6-D038D5E56120}"/>
              </a:ext>
            </a:extLst>
          </p:cNvPr>
          <p:cNvSpPr>
            <a:spLocks noGrp="1"/>
          </p:cNvSpPr>
          <p:nvPr>
            <p:ph idx="1"/>
          </p:nvPr>
        </p:nvSpPr>
        <p:spPr>
          <a:xfrm>
            <a:off x="838200" y="1329180"/>
            <a:ext cx="10515600" cy="5017465"/>
          </a:xfrm>
        </p:spPr>
        <p:txBody>
          <a:bodyPr>
            <a:normAutofit/>
          </a:bodyPr>
          <a:lstStyle/>
          <a:p>
            <a:r>
              <a:rPr lang="en-IN" sz="2000" dirty="0">
                <a:latin typeface="Arial" panose="020B0604020202020204" pitchFamily="34" charset="0"/>
                <a:cs typeface="Arial" panose="020B0604020202020204" pitchFamily="34" charset="0"/>
              </a:rPr>
              <a:t>I used </a:t>
            </a:r>
            <a:r>
              <a:rPr lang="en-IN" sz="2000" dirty="0" err="1">
                <a:latin typeface="Arial" panose="020B0604020202020204" pitchFamily="34" charset="0"/>
                <a:cs typeface="Arial" panose="020B0604020202020204" pitchFamily="34" charset="0"/>
              </a:rPr>
              <a:t>MSExcel</a:t>
            </a:r>
            <a:r>
              <a:rPr lang="en-IN" sz="2000" dirty="0">
                <a:latin typeface="Arial" panose="020B0604020202020204" pitchFamily="34" charset="0"/>
                <a:cs typeface="Arial" panose="020B0604020202020204" pitchFamily="34" charset="0"/>
              </a:rPr>
              <a:t> to finish this project and I used data analysis toolkit to perform regression analysis.</a:t>
            </a:r>
          </a:p>
        </p:txBody>
      </p:sp>
    </p:spTree>
    <p:extLst>
      <p:ext uri="{BB962C8B-B14F-4D97-AF65-F5344CB8AC3E}">
        <p14:creationId xmlns:p14="http://schemas.microsoft.com/office/powerpoint/2010/main" val="210888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3619-35E9-69A3-9F4F-F5FDBAEA85F2}"/>
              </a:ext>
            </a:extLst>
          </p:cNvPr>
          <p:cNvSpPr>
            <a:spLocks noGrp="1"/>
          </p:cNvSpPr>
          <p:nvPr>
            <p:ph type="title"/>
          </p:nvPr>
        </p:nvSpPr>
        <p:spPr>
          <a:xfrm>
            <a:off x="838200" y="365126"/>
            <a:ext cx="10515600" cy="916919"/>
          </a:xfrm>
        </p:spPr>
        <p:txBody>
          <a:bodyPr>
            <a:normAutofit/>
          </a:bodyPr>
          <a:lstStyle/>
          <a:p>
            <a:r>
              <a:rPr lang="en-IN" sz="3600" b="1" i="0" u="none" strike="noStrike" dirty="0">
                <a:solidFill>
                  <a:srgbClr val="000000"/>
                </a:solidFill>
                <a:effectLst/>
                <a:latin typeface="Arial Black" panose="020B0A04020102020204" pitchFamily="34" charset="0"/>
              </a:rPr>
              <a:t>                         Insights</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CDEC73C-ECA8-2AA6-6068-57715BA99A46}"/>
              </a:ext>
            </a:extLst>
          </p:cNvPr>
          <p:cNvSpPr>
            <a:spLocks noGrp="1"/>
          </p:cNvSpPr>
          <p:nvPr>
            <p:ph idx="1"/>
          </p:nvPr>
        </p:nvSpPr>
        <p:spPr>
          <a:xfrm>
            <a:off x="838200" y="1470581"/>
            <a:ext cx="10515600" cy="4706382"/>
          </a:xfrm>
        </p:spPr>
        <p:txBody>
          <a:bodyPr/>
          <a:lstStyle/>
          <a:p>
            <a:pPr marL="0" indent="0">
              <a:buNone/>
            </a:pPr>
            <a:r>
              <a:rPr lang="en-US" sz="2000" dirty="0">
                <a:latin typeface="Arial Black" panose="020B0A04020102020204" pitchFamily="34" charset="0"/>
              </a:rPr>
              <a:t>   Data cleaning:</a:t>
            </a:r>
          </a:p>
          <a:p>
            <a:r>
              <a:rPr lang="en-US" sz="2000" dirty="0">
                <a:latin typeface="Arial" panose="020B0604020202020204" pitchFamily="34" charset="0"/>
                <a:cs typeface="Arial" panose="020B0604020202020204" pitchFamily="34" charset="0"/>
              </a:rPr>
              <a:t>I find the null values present in the dataset.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 filled those  null values with mode value of that column because we can’t use mean because the columns like num of </a:t>
            </a:r>
            <a:r>
              <a:rPr lang="en-US" sz="2000" dirty="0" err="1">
                <a:latin typeface="Arial" panose="020B0604020202020204" pitchFamily="34" charset="0"/>
                <a:cs typeface="Arial" panose="020B0604020202020204" pitchFamily="34" charset="0"/>
              </a:rPr>
              <a:t>doors,num</a:t>
            </a:r>
            <a:r>
              <a:rPr lang="en-US" sz="2000" dirty="0">
                <a:latin typeface="Arial" panose="020B0604020202020204" pitchFamily="34" charset="0"/>
                <a:cs typeface="Arial" panose="020B0604020202020204" pitchFamily="34" charset="0"/>
              </a:rPr>
              <a:t> of </a:t>
            </a:r>
            <a:r>
              <a:rPr lang="en-US" sz="2000" dirty="0" err="1">
                <a:latin typeface="Arial" panose="020B0604020202020204" pitchFamily="34" charset="0"/>
                <a:cs typeface="Arial" panose="020B0604020202020204" pitchFamily="34" charset="0"/>
              </a:rPr>
              <a:t>cylinders,HP</a:t>
            </a:r>
            <a:r>
              <a:rPr lang="en-US" sz="2000" dirty="0">
                <a:latin typeface="Arial" panose="020B0604020202020204" pitchFamily="34" charset="0"/>
                <a:cs typeface="Arial" panose="020B0604020202020204" pitchFamily="34" charset="0"/>
              </a:rPr>
              <a:t> cannot be in decimal</a:t>
            </a:r>
            <a:r>
              <a:rPr lang="en-US" sz="1200" dirty="0"/>
              <a:t>.</a:t>
            </a:r>
            <a:br>
              <a:rPr lang="en-US" sz="1200" dirty="0"/>
            </a:br>
            <a:br>
              <a:rPr lang="en-US" dirty="0"/>
            </a:br>
            <a:endParaRPr lang="en-IN" dirty="0"/>
          </a:p>
        </p:txBody>
      </p:sp>
    </p:spTree>
    <p:extLst>
      <p:ext uri="{BB962C8B-B14F-4D97-AF65-F5344CB8AC3E}">
        <p14:creationId xmlns:p14="http://schemas.microsoft.com/office/powerpoint/2010/main" val="389958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2981C-7DE7-BDBE-AFA4-A95B1B35EC6F}"/>
              </a:ext>
            </a:extLst>
          </p:cNvPr>
          <p:cNvSpPr>
            <a:spLocks noGrp="1"/>
          </p:cNvSpPr>
          <p:nvPr>
            <p:ph idx="1"/>
          </p:nvPr>
        </p:nvSpPr>
        <p:spPr>
          <a:xfrm>
            <a:off x="838200" y="772998"/>
            <a:ext cx="10515600" cy="5403965"/>
          </a:xfrm>
        </p:spPr>
        <p:txBody>
          <a:bodyPr/>
          <a:lstStyle/>
          <a:p>
            <a:pPr rtl="0">
              <a:spcBef>
                <a:spcPts val="0"/>
              </a:spcBef>
              <a:spcAft>
                <a:spcPts val="0"/>
              </a:spcAft>
            </a:pPr>
            <a:r>
              <a:rPr lang="en-US" sz="2000" b="0" i="0" u="none" strike="noStrike" dirty="0">
                <a:solidFill>
                  <a:srgbClr val="000000"/>
                </a:solidFill>
                <a:effectLst/>
                <a:latin typeface="Arial" panose="020B0604020202020204" pitchFamily="34" charset="0"/>
              </a:rPr>
              <a:t>I used the pivot table to get the number of car models in each market category and their corresponding popularity scores</a:t>
            </a:r>
            <a:r>
              <a:rPr lang="en-US" sz="2000" i="0" u="none" strike="noStrike" dirty="0">
                <a:solidFill>
                  <a:srgbClr val="000000"/>
                </a:solidFill>
                <a:latin typeface="Arial" panose="020B0604020202020204" pitchFamily="34" charset="0"/>
              </a:rPr>
              <a:t>.</a:t>
            </a:r>
          </a:p>
          <a:p>
            <a:pPr rtl="0">
              <a:spcBef>
                <a:spcPts val="0"/>
              </a:spcBef>
              <a:spcAft>
                <a:spcPts val="0"/>
              </a:spcAft>
            </a:pPr>
            <a:endParaRPr lang="en-US" sz="2000" i="0" u="none" strike="noStrike" dirty="0">
              <a:solidFill>
                <a:srgbClr val="000000"/>
              </a:solidFill>
              <a:latin typeface="Arial" panose="020B0604020202020204" pitchFamily="34" charset="0"/>
            </a:endParaRPr>
          </a:p>
          <a:p>
            <a:pPr rtl="0">
              <a:spcBef>
                <a:spcPts val="0"/>
              </a:spcBef>
              <a:spcAft>
                <a:spcPts val="0"/>
              </a:spcAft>
            </a:pPr>
            <a:r>
              <a:rPr lang="en-US" sz="2000" dirty="0">
                <a:solidFill>
                  <a:srgbClr val="000000"/>
                </a:solidFill>
                <a:latin typeface="Arial" panose="020B0604020202020204" pitchFamily="34" charset="0"/>
              </a:rPr>
              <a:t>The count of models is higher for performance category.</a:t>
            </a:r>
            <a:br>
              <a:rPr lang="en-US" dirty="0"/>
            </a:br>
            <a:endParaRPr lang="en-IN" dirty="0"/>
          </a:p>
        </p:txBody>
      </p:sp>
      <p:pic>
        <p:nvPicPr>
          <p:cNvPr id="5" name="Picture 4">
            <a:extLst>
              <a:ext uri="{FF2B5EF4-FFF2-40B4-BE49-F238E27FC236}">
                <a16:creationId xmlns:a16="http://schemas.microsoft.com/office/drawing/2014/main" id="{4F9294BC-83D7-E644-5ADD-E833A06B33FC}"/>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34639" r="50000" b="34296"/>
          <a:stretch/>
        </p:blipFill>
        <p:spPr>
          <a:xfrm>
            <a:off x="1913641" y="2187017"/>
            <a:ext cx="5901179" cy="3535053"/>
          </a:xfrm>
          <a:prstGeom prst="rect">
            <a:avLst/>
          </a:prstGeom>
        </p:spPr>
      </p:pic>
    </p:spTree>
    <p:extLst>
      <p:ext uri="{BB962C8B-B14F-4D97-AF65-F5344CB8AC3E}">
        <p14:creationId xmlns:p14="http://schemas.microsoft.com/office/powerpoint/2010/main" val="367991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9BA3-AA8F-F033-A5F1-DCED1CE12DEB}"/>
              </a:ext>
            </a:extLst>
          </p:cNvPr>
          <p:cNvSpPr>
            <a:spLocks noGrp="1"/>
          </p:cNvSpPr>
          <p:nvPr>
            <p:ph type="title"/>
          </p:nvPr>
        </p:nvSpPr>
        <p:spPr/>
        <p:txBody>
          <a:bodyPr>
            <a:norm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 used stacked column chart to plot the relationship between market </a:t>
            </a:r>
            <a:r>
              <a:rPr lang="en-IN" sz="2000" dirty="0" err="1">
                <a:latin typeface="Arial" panose="020B0604020202020204" pitchFamily="34" charset="0"/>
                <a:cs typeface="Arial" panose="020B0604020202020204" pitchFamily="34" charset="0"/>
              </a:rPr>
              <a:t>category,sum</a:t>
            </a:r>
            <a:r>
              <a:rPr lang="en-IN" sz="2000" dirty="0">
                <a:latin typeface="Arial" panose="020B0604020202020204" pitchFamily="34" charset="0"/>
                <a:cs typeface="Arial" panose="020B0604020202020204" pitchFamily="34" charset="0"/>
              </a:rPr>
              <a:t> of popularity and the count of models in each category.</a:t>
            </a:r>
          </a:p>
        </p:txBody>
      </p:sp>
      <p:pic>
        <p:nvPicPr>
          <p:cNvPr id="5" name="Content Placeholder 4">
            <a:extLst>
              <a:ext uri="{FF2B5EF4-FFF2-40B4-BE49-F238E27FC236}">
                <a16:creationId xmlns:a16="http://schemas.microsoft.com/office/drawing/2014/main" id="{C0188A96-856A-00E8-527E-86C09C0376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27" t="36848" r="18663" b="28868"/>
          <a:stretch/>
        </p:blipFill>
        <p:spPr>
          <a:xfrm>
            <a:off x="1932493" y="1772239"/>
            <a:ext cx="6938129" cy="3902615"/>
          </a:xfrm>
        </p:spPr>
      </p:pic>
    </p:spTree>
    <p:extLst>
      <p:ext uri="{BB962C8B-B14F-4D97-AF65-F5344CB8AC3E}">
        <p14:creationId xmlns:p14="http://schemas.microsoft.com/office/powerpoint/2010/main" val="275680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48FD-962A-FD1C-4F5C-906BCF947C3B}"/>
              </a:ext>
            </a:extLst>
          </p:cNvPr>
          <p:cNvSpPr>
            <a:spLocks noGrp="1"/>
          </p:cNvSpPr>
          <p:nvPr>
            <p:ph type="title"/>
          </p:nvPr>
        </p:nvSpPr>
        <p:spPr/>
        <p:txBody>
          <a:bodyPr>
            <a:normAutofit/>
          </a:bodyPr>
          <a:lstStyle/>
          <a:p>
            <a:r>
              <a:rPr lang="en-US" sz="2000" b="0" i="0" u="none" strike="noStrike" dirty="0">
                <a:solidFill>
                  <a:srgbClr val="000000"/>
                </a:solidFill>
                <a:effectLst/>
                <a:latin typeface="Arial" panose="020B0604020202020204" pitchFamily="34" charset="0"/>
              </a:rPr>
              <a:t>I used scatter chart to plot engine power on the x-axis and price on the y-axis.</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 added a trendline(which is red color in the chart) to the chart to visualize the relationship between these variables</a:t>
            </a:r>
            <a:endParaRPr lang="en-IN" sz="2000" dirty="0"/>
          </a:p>
        </p:txBody>
      </p:sp>
      <p:pic>
        <p:nvPicPr>
          <p:cNvPr id="5" name="Content Placeholder 4">
            <a:extLst>
              <a:ext uri="{FF2B5EF4-FFF2-40B4-BE49-F238E27FC236}">
                <a16:creationId xmlns:a16="http://schemas.microsoft.com/office/drawing/2014/main" id="{832C671D-7E45-D230-32D0-079EC34898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486" t="40801" r="16381" b="26703"/>
          <a:stretch/>
        </p:blipFill>
        <p:spPr>
          <a:xfrm>
            <a:off x="2611224" y="2171454"/>
            <a:ext cx="6240545" cy="3597749"/>
          </a:xfrm>
        </p:spPr>
      </p:pic>
    </p:spTree>
    <p:extLst>
      <p:ext uri="{BB962C8B-B14F-4D97-AF65-F5344CB8AC3E}">
        <p14:creationId xmlns:p14="http://schemas.microsoft.com/office/powerpoint/2010/main" val="21448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8DB3-255A-4157-C430-7954493B277D}"/>
              </a:ext>
            </a:extLst>
          </p:cNvPr>
          <p:cNvSpPr>
            <a:spLocks noGrp="1"/>
          </p:cNvSpPr>
          <p:nvPr>
            <p:ph type="title"/>
          </p:nvPr>
        </p:nvSpPr>
        <p:spPr>
          <a:xfrm>
            <a:off x="838200" y="320511"/>
            <a:ext cx="10515600" cy="1564850"/>
          </a:xfrm>
        </p:spPr>
        <p:txBody>
          <a:bodyPr>
            <a:normAutofit/>
          </a:bodyPr>
          <a:lstStyle/>
          <a:p>
            <a:r>
              <a:rPr lang="en-IN" sz="2000" dirty="0">
                <a:latin typeface="Arial" panose="020B0604020202020204" pitchFamily="34" charset="0"/>
                <a:cs typeface="Arial" panose="020B0604020202020204" pitchFamily="34" charset="0"/>
              </a:rPr>
              <a:t>I used data analysis toolkit to perform the regression analysis.</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I performed the regression analysis on price with every other numerical column.</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The summary output of year variable is given below.</a:t>
            </a:r>
          </a:p>
        </p:txBody>
      </p:sp>
      <p:pic>
        <p:nvPicPr>
          <p:cNvPr id="5" name="Content Placeholder 4">
            <a:extLst>
              <a:ext uri="{FF2B5EF4-FFF2-40B4-BE49-F238E27FC236}">
                <a16:creationId xmlns:a16="http://schemas.microsoft.com/office/drawing/2014/main" id="{401B671E-F1BC-FFDB-7DDE-36CDD774E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67" t="30403" r="20945" b="25619"/>
          <a:stretch/>
        </p:blipFill>
        <p:spPr>
          <a:xfrm>
            <a:off x="1102935" y="2328421"/>
            <a:ext cx="7814821" cy="3610466"/>
          </a:xfrm>
        </p:spPr>
      </p:pic>
    </p:spTree>
    <p:extLst>
      <p:ext uri="{BB962C8B-B14F-4D97-AF65-F5344CB8AC3E}">
        <p14:creationId xmlns:p14="http://schemas.microsoft.com/office/powerpoint/2010/main" val="373193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862</Words>
  <Application>Microsoft Office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Calibri Light</vt:lpstr>
      <vt:lpstr>Office Theme</vt:lpstr>
      <vt:lpstr>Analyzing the Impact of Car Features on Price and Profitability</vt:lpstr>
      <vt:lpstr>Project Description</vt:lpstr>
      <vt:lpstr>Approach</vt:lpstr>
      <vt:lpstr> Tech-Stack Used  </vt:lpstr>
      <vt:lpstr>                         Insights</vt:lpstr>
      <vt:lpstr>PowerPoint Presentation</vt:lpstr>
      <vt:lpstr>I used stacked column chart to plot the relationship between market category,sum of popularity and the count of models in each category.</vt:lpstr>
      <vt:lpstr>I used scatter chart to plot engine power on the x-axis and price on the y-axis.  I added a trendline(which is red color in the chart) to the chart to visualize the relationship between these variables</vt:lpstr>
      <vt:lpstr>I used data analysis toolkit to perform the regression analysis.  I performed the regression analysis on price with every other numerical column.  The summary output of year variable is given below.</vt:lpstr>
      <vt:lpstr>The summary output of EngineHP variable is given below.</vt:lpstr>
      <vt:lpstr>The summary output of Num_of_cylinders variable is given below.</vt:lpstr>
      <vt:lpstr>The summary output of Num_of_doors variable is given below.</vt:lpstr>
      <vt:lpstr>The summary output of highwayMPG variable is given below.</vt:lpstr>
      <vt:lpstr>The summary output of cityMPG variable is given below.</vt:lpstr>
      <vt:lpstr>The summary output of Popularity variable is given below.</vt:lpstr>
      <vt:lpstr>PowerPoint Presentation</vt:lpstr>
      <vt:lpstr> I used bar chart to show the coefficient values for each variable to visualize their relative importance.  </vt:lpstr>
      <vt:lpstr>The Average price of cars for each manufacturer is given below.  </vt:lpstr>
      <vt:lpstr> I used bar chart to visualize the relationship between manufacturer and average price.  The average price of buggati is high.</vt:lpstr>
      <vt:lpstr> I used scatter plot to visualize the number of cylinders on the x-axis and highway MPG on the y-axis.   I created trendline(red color) on the scatter plot to visually estimate the slope of the relationship and assess its significance.  The equation of trendline is also shown and highlighted with yellow color at the end. </vt:lpstr>
      <vt:lpstr>The correlation coefficient between the number of cylinders and highway MPG is –0.54.  The correlation coefficient is negative that means if num of cylinders increases the highway mpg decreases and viceversa.</vt:lpstr>
      <vt:lpstr> I used pivot table and Stacked column chart to show the distribution of car prices by brand and body style.   I used slicer of brands to make the chart interactive.</vt:lpstr>
      <vt:lpstr> I used pivot table and stacked column chart to compare the average MSRPs across different car brands and body styles.   I used slicer of brands to make the chart interactive. </vt:lpstr>
      <vt:lpstr>I used pivot table and Stacked column chart to visualize the relationship between MSRP and transmission type.  I used slicer for transmission type to make chart interactive.</vt:lpstr>
      <vt:lpstr>I calculated the fuel efficiency by doing the average of highway MPG and city MPG.  I used pivot table and Line chart to show the trend of fuel efficiency (MPG) over time for each body style.</vt:lpstr>
      <vt:lpstr>I used Bubble chart to visualize the relationship between horsepower, MPG, and price across different car brands.</vt:lpstr>
      <vt:lpstr>The bubble chart looks clumsy that is why I am stacked column chart to visualise and brand as slicer.</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NAVEEN KUMAR DAS KUNDA</dc:creator>
  <cp:lastModifiedBy>NAVEEN KUMAR DAS KUNDA</cp:lastModifiedBy>
  <cp:revision>2</cp:revision>
  <dcterms:created xsi:type="dcterms:W3CDTF">2023-04-16T06:52:14Z</dcterms:created>
  <dcterms:modified xsi:type="dcterms:W3CDTF">2023-04-16T07:58:51Z</dcterms:modified>
</cp:coreProperties>
</file>